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sldIdLst>
    <p:sldId id="256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341EE12-F28E-4B03-A404-A8FCAE0F6316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195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756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268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6535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6383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01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32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99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7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6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7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3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9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54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89806E-8E94-473C-AEE7-BE6F15F85533}" type="datetime1">
              <a:rPr lang="en-US" smtClean="0"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7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45EC4E-18FD-12CA-DB7F-22F5F85BB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3" r="1487"/>
          <a:stretch/>
        </p:blipFill>
        <p:spPr>
          <a:xfrm>
            <a:off x="20" y="-1"/>
            <a:ext cx="11144289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174A80-BF31-4590-B3E0-AE6C72C33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1549597"/>
            <a:ext cx="9609519" cy="2483316"/>
          </a:xfrm>
        </p:spPr>
        <p:txBody>
          <a:bodyPr anchor="b">
            <a:normAutofit/>
          </a:bodyPr>
          <a:lstStyle/>
          <a:p>
            <a:r>
              <a:rPr lang="fi-FI" b="1" dirty="0"/>
              <a:t>Menerapkan Flexbox pada Halaman Kalkulator</a:t>
            </a:r>
            <a:endParaRPr lang="en-ID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011A0-B04F-4F25-BCEC-37D30F449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558" y="4237630"/>
            <a:ext cx="4501056" cy="1653618"/>
          </a:xfrm>
        </p:spPr>
        <p:txBody>
          <a:bodyPr anchor="t">
            <a:normAutofit/>
          </a:bodyPr>
          <a:lstStyle/>
          <a:p>
            <a:endParaRPr lang="en-ID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23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40497A-BF51-42BF-BCBD-B161B6992E1F}"/>
              </a:ext>
            </a:extLst>
          </p:cNvPr>
          <p:cNvSpPr/>
          <p:nvPr/>
        </p:nvSpPr>
        <p:spPr>
          <a:xfrm>
            <a:off x="251790" y="119414"/>
            <a:ext cx="116619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kalkulator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operator, </a:t>
            </a:r>
            <a:r>
              <a:rPr lang="en-ID" dirty="0" err="1"/>
              <a:t>fungsi</a:t>
            </a:r>
            <a:r>
              <a:rPr lang="en-ID" dirty="0"/>
              <a:t> negative dan </a:t>
            </a:r>
            <a:r>
              <a:rPr lang="en-ID" dirty="0" err="1"/>
              <a:t>fungsi</a:t>
            </a:r>
            <a:r>
              <a:rPr lang="en-ID" dirty="0"/>
              <a:t> equals </a:t>
            </a:r>
            <a:r>
              <a:rPr lang="en-ID" dirty="0" err="1"/>
              <a:t>berwarna</a:t>
            </a:r>
            <a:r>
              <a:rPr lang="en-ID" dirty="0"/>
              <a:t> orange.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menetapkan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background-</a:t>
            </a:r>
            <a:r>
              <a:rPr lang="en-ID" dirty="0" err="1"/>
              <a:t>color</a:t>
            </a:r>
            <a:r>
              <a:rPr lang="en-ID" dirty="0"/>
              <a:t> pada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class .operator, .negative, dan .equals.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E696430-D076-4B69-AD24-9DF3F1580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" y="1013504"/>
            <a:ext cx="152798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.operator,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.negative,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.equals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background: orange;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8BD6C3-5683-40C4-8EB9-FF7A0D1B36A7}"/>
              </a:ext>
            </a:extLst>
          </p:cNvPr>
          <p:cNvSpPr/>
          <p:nvPr/>
        </p:nvSpPr>
        <p:spPr>
          <a:xfrm>
            <a:off x="251790" y="2306166"/>
            <a:ext cx="6138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dirty="0"/>
              <a:t>Maka sekarang tombol tersebut akan tampak berwarna orange.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8D2DE-9386-480A-98E5-36846A5A5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4" y="2675498"/>
            <a:ext cx="50292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5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50EF0-BABF-44F5-8FC6-48681A31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78" y="126065"/>
            <a:ext cx="11622157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Buatlah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rule styling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selector .card,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bawah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.card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box-shadow: 0 4px 8px 0 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rgba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(0, 0, 0, 0.2);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border-radius: 5px;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padding: 30px;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margin-top: 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Kemudian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terapkan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menambahkan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card pada flex-container column.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&lt;div class="flex-container-column card"&gt;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Sehingga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sekarang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kalkulator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seolah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-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kartu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D2776-E81D-4011-AA25-1B7E29977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78" y="2514600"/>
            <a:ext cx="4412974" cy="33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9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DF5A63-4109-4919-9615-6E133DDF5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13" y="0"/>
            <a:ext cx="12050973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Terakhir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juga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lain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tombol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memanfaatkan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pseudo-class :hover. Kita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tebal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kursor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diarahkan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salah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tombol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selector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button:hover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properties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button:hover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font-weight: bold;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Sekarang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menjadi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ketika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kursor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diarahkan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6BA07-20F8-4A8A-A805-9E516E7EF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69" y="1661993"/>
            <a:ext cx="462915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1CE6AC-7907-4F1A-84C8-3F07629FD49C}"/>
              </a:ext>
            </a:extLst>
          </p:cNvPr>
          <p:cNvSpPr/>
          <p:nvPr/>
        </p:nvSpPr>
        <p:spPr>
          <a:xfrm>
            <a:off x="152653" y="116821"/>
            <a:ext cx="6082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/>
              <a:t>Sejauh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pada index.html dan style.css: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1FA921-843B-4FBA-B773-A30BCF28E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53" y="3200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&lt;!DOCTYPE 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&lt;title&gt;Web Calculator&lt;/title&gt;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&lt;link rel="stylesheet" href="assets/style.css"&gt;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class="flex-container-column card"&gt;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class="display"&gt;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 id="displayNumber"&gt;0&lt;/h1&gt;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class="flex-container-row"&gt;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class="button"&gt;7&lt;/div&gt;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class="button"&gt;8&lt;/div&gt;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class="button"&gt;9&lt;/div&gt;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 negative"&gt;+/-&lt;/div&gt;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class="flex-container-row"&gt;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class="button"&gt;4&lt;/div&gt;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class="button"&gt;5&lt;/div&gt;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class="button"&gt;6&lt;/div&gt;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 operator"&gt;-&lt;/div&gt;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class="flex-container-row"&gt;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class="button"&gt;1&lt;/div&gt;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class="button"&gt;2&lt;/div&gt;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class="button"&gt;3&lt;/div&gt;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8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 operator"&gt;+&lt;/div&gt;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9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0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class="flex-container-row"&gt;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1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 clear"&gt;CE&lt;/div&gt;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class="button"&gt;0&lt;/div&gt;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class="button equals double"&gt;=&lt;/div&gt;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05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023C00-8552-4093-ADF6-040A46304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7" y="453224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box-sizing: border-box;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body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font-family: sans-serif;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.flex-container-column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flex;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/* properti pendukung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flex-direction: column;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max-width: 800px;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margin: 0 auto;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text-align: right;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.flex-container-row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flex;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.button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flex-basis: 25%;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/* properti pendukung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font-size: 1.5em;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text-align: center;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padding: 40px;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8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border: 1px solid black;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9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background: -webkit-linear-gradient(top, #d2d2d2, #ddd);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0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cursor: pointer;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1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.double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flex-basis: 50%;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.display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8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color: white;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9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width: 100%;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0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padding: 10px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1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background-color: #333333;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border: 1px solid black;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font-size: 2em;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.operator,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.negative,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8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.equals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9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background: orange;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0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1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.card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box-shadow: 0 4px 8px 0 rgba(0, 0, 0, 0.2);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border-radius: 5px;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padding: 30px;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6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margin-top: 20px;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7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8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9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.button:hover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0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font-weight: bold;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1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5C35C-D9F7-4D0D-AC13-8B08F137A332}"/>
              </a:ext>
            </a:extLst>
          </p:cNvPr>
          <p:cNvSpPr/>
          <p:nvPr/>
        </p:nvSpPr>
        <p:spPr>
          <a:xfrm>
            <a:off x="4950460" y="0"/>
            <a:ext cx="1018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/>
              <a:t>style.css:</a:t>
            </a:r>
          </a:p>
        </p:txBody>
      </p:sp>
    </p:spTree>
    <p:extLst>
      <p:ext uri="{BB962C8B-B14F-4D97-AF65-F5344CB8AC3E}">
        <p14:creationId xmlns:p14="http://schemas.microsoft.com/office/powerpoint/2010/main" val="1359703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C69944-78F1-4EE4-9637-2B0F4C03F7FE}"/>
              </a:ext>
            </a:extLst>
          </p:cNvPr>
          <p:cNvSpPr/>
          <p:nvPr/>
        </p:nvSpPr>
        <p:spPr>
          <a:xfrm>
            <a:off x="265043" y="178401"/>
            <a:ext cx="115823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Agar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optimal pada viewport mobile devices,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tambahkan</a:t>
            </a:r>
            <a:r>
              <a:rPr lang="en-ID" dirty="0"/>
              <a:t> meta tag viewport pada </a:t>
            </a:r>
            <a:r>
              <a:rPr lang="en-ID" b="1" i="1" dirty="0"/>
              <a:t>index.html</a:t>
            </a:r>
            <a:r>
              <a:rPr lang="en-ID" dirty="0"/>
              <a:t> agar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menyesuaikan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layar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F21707-267A-430B-8B9E-A2E64AD49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78" y="827974"/>
            <a:ext cx="4482317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&lt;title&gt;Web Calculator&lt;/title&gt;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&lt;link rel="stylesheet" href="assets/style.css"&gt;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&lt;meta name="viewport" content="width=device-width, initial-scale=1.0"&gt;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D8FF88-3107-45CE-B8AD-7C433CD0077E}"/>
              </a:ext>
            </a:extLst>
          </p:cNvPr>
          <p:cNvSpPr/>
          <p:nvPr/>
        </p:nvSpPr>
        <p:spPr>
          <a:xfrm>
            <a:off x="265042" y="2120636"/>
            <a:ext cx="1144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ukuran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dan box dimension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disesuaikan</a:t>
            </a:r>
            <a:r>
              <a:rPr lang="en-ID" dirty="0"/>
              <a:t> pada mobile devices.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overflow </a:t>
            </a:r>
            <a:r>
              <a:rPr lang="en-ID" dirty="0" err="1"/>
              <a:t>karena</a:t>
            </a:r>
            <a:r>
              <a:rPr lang="en-ID" dirty="0"/>
              <a:t> padding pada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tentukan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BC054-D208-4CBB-84FA-0D410CA5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8" y="2928820"/>
            <a:ext cx="3169212" cy="375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61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94DF6223-02AD-4A20-B557-85DDCE511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0"/>
            <a:ext cx="11887199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situasi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@media query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menetapkan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padding yang pas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ketika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mobile device.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Tuliskan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styles.css: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@media screen and (max-width: 513px)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.button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    padding: 10px;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Sekarang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menerapkan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nilai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padding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lebih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kecil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ketika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diakses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ukuran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layar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bawah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513px.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BBD51-87AC-49E8-9D67-AACC9CCE2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69770"/>
            <a:ext cx="437197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405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F48624-621D-4422-87FC-36CCB319A207}"/>
              </a:ext>
            </a:extLst>
          </p:cNvPr>
          <p:cNvSpPr/>
          <p:nvPr/>
        </p:nvSpPr>
        <p:spPr>
          <a:xfrm>
            <a:off x="228866" y="0"/>
            <a:ext cx="4280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2400" b="1" dirty="0" err="1"/>
              <a:t>Perkenalan</a:t>
            </a:r>
            <a:r>
              <a:rPr lang="en-ID" sz="2400" b="1" dirty="0"/>
              <a:t> JavaScript And DOM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D2833D-4358-43B3-B80C-752B128A92AA}"/>
              </a:ext>
            </a:extLst>
          </p:cNvPr>
          <p:cNvSpPr/>
          <p:nvPr/>
        </p:nvSpPr>
        <p:spPr>
          <a:xfrm>
            <a:off x="228866" y="687384"/>
            <a:ext cx="1161857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/>
              <a:t>Pada </a:t>
            </a:r>
            <a:r>
              <a:rPr lang="en-ID" sz="2400" dirty="0" err="1"/>
              <a:t>materi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banyak</a:t>
            </a:r>
            <a:r>
              <a:rPr lang="en-ID" sz="2400" dirty="0"/>
              <a:t> </a:t>
            </a:r>
            <a:r>
              <a:rPr lang="en-ID" sz="2400" dirty="0" err="1"/>
              <a:t>berkenalan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JavaScript. </a:t>
            </a:r>
            <a:r>
              <a:rPr lang="en-ID" sz="2400" dirty="0" err="1"/>
              <a:t>Berbeda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HTML dan CSS, </a:t>
            </a:r>
            <a:r>
              <a:rPr lang="en-ID" sz="2400" dirty="0" err="1"/>
              <a:t>sekarang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berada</a:t>
            </a:r>
            <a:r>
              <a:rPr lang="en-ID" sz="2400" dirty="0"/>
              <a:t> di wilayah </a:t>
            </a:r>
            <a:r>
              <a:rPr lang="en-ID" sz="2400" dirty="0" err="1"/>
              <a:t>pemrograman</a:t>
            </a:r>
            <a:r>
              <a:rPr lang="en-ID" sz="2400" dirty="0"/>
              <a:t> yang </a:t>
            </a:r>
            <a:r>
              <a:rPr lang="en-ID" sz="2400" dirty="0" err="1"/>
              <a:t>benar-benar</a:t>
            </a:r>
            <a:r>
              <a:rPr lang="en-ID" sz="2400" dirty="0"/>
              <a:t> </a:t>
            </a:r>
            <a:r>
              <a:rPr lang="en-ID" sz="2400" dirty="0" err="1"/>
              <a:t>memanfaatkan</a:t>
            </a:r>
            <a:r>
              <a:rPr lang="en-ID" sz="2400" dirty="0"/>
              <a:t> </a:t>
            </a:r>
            <a:r>
              <a:rPr lang="en-ID" sz="2400" i="1" dirty="0"/>
              <a:t>logic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penulisan</a:t>
            </a:r>
            <a:r>
              <a:rPr lang="en-ID" sz="2400" dirty="0"/>
              <a:t> </a:t>
            </a:r>
            <a:r>
              <a:rPr lang="en-ID" sz="2400" dirty="0" err="1"/>
              <a:t>kodenya</a:t>
            </a:r>
            <a:r>
              <a:rPr lang="en-ID" sz="2400" dirty="0"/>
              <a:t>. </a:t>
            </a:r>
            <a:r>
              <a:rPr lang="en-ID" sz="2400" dirty="0" err="1"/>
              <a:t>Pengembangan</a:t>
            </a:r>
            <a:r>
              <a:rPr lang="en-ID" sz="2400" dirty="0"/>
              <a:t> website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mengandalkan</a:t>
            </a:r>
            <a:r>
              <a:rPr lang="en-ID" sz="2400" dirty="0"/>
              <a:t> </a:t>
            </a:r>
            <a:r>
              <a:rPr lang="en-ID" sz="2400" dirty="0" err="1"/>
              <a:t>seni</a:t>
            </a:r>
            <a:r>
              <a:rPr lang="en-ID" sz="2400" dirty="0"/>
              <a:t>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membangun</a:t>
            </a:r>
            <a:r>
              <a:rPr lang="en-ID" sz="2400" dirty="0"/>
              <a:t> </a:t>
            </a:r>
            <a:r>
              <a:rPr lang="en-ID" sz="2400" dirty="0" err="1"/>
              <a:t>tampilan</a:t>
            </a:r>
            <a:r>
              <a:rPr lang="en-ID" sz="2400" dirty="0"/>
              <a:t> yang </a:t>
            </a:r>
            <a:r>
              <a:rPr lang="en-ID" sz="2400" dirty="0" err="1"/>
              <a:t>cantik</a:t>
            </a:r>
            <a:r>
              <a:rPr lang="en-ID" sz="2400" dirty="0"/>
              <a:t>, </a:t>
            </a:r>
            <a:r>
              <a:rPr lang="en-ID" sz="2400" dirty="0" err="1"/>
              <a:t>melainkan</a:t>
            </a:r>
            <a:r>
              <a:rPr lang="en-ID" sz="2400" dirty="0"/>
              <a:t> juga </a:t>
            </a:r>
            <a:r>
              <a:rPr lang="en-ID" sz="2400" dirty="0" err="1"/>
              <a:t>memerlukan</a:t>
            </a:r>
            <a:r>
              <a:rPr lang="en-ID" sz="2400" dirty="0"/>
              <a:t> </a:t>
            </a:r>
            <a:r>
              <a:rPr lang="en-ID" sz="2400" dirty="0" err="1"/>
              <a:t>bahasa</a:t>
            </a:r>
            <a:r>
              <a:rPr lang="en-ID" sz="2400" dirty="0"/>
              <a:t> </a:t>
            </a:r>
            <a:r>
              <a:rPr lang="en-ID" sz="2400" dirty="0" err="1"/>
              <a:t>pemrograman</a:t>
            </a:r>
            <a:r>
              <a:rPr lang="en-ID" sz="2400" dirty="0"/>
              <a:t> agar </a:t>
            </a:r>
            <a:r>
              <a:rPr lang="en-ID" sz="2400" dirty="0" err="1"/>
              <a:t>meningkatkan</a:t>
            </a:r>
            <a:r>
              <a:rPr lang="en-ID" sz="2400" dirty="0"/>
              <a:t> </a:t>
            </a:r>
            <a:r>
              <a:rPr lang="en-ID" sz="2400" dirty="0" err="1"/>
              <a:t>fungsionalitas</a:t>
            </a:r>
            <a:r>
              <a:rPr lang="en-ID" sz="2400" dirty="0"/>
              <a:t> dan </a:t>
            </a:r>
            <a:r>
              <a:rPr lang="en-ID" sz="2400" dirty="0" err="1"/>
              <a:t>membuat</a:t>
            </a:r>
            <a:r>
              <a:rPr lang="en-ID" sz="2400" dirty="0"/>
              <a:t> website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interaktif</a:t>
            </a:r>
            <a:r>
              <a:rPr lang="en-ID" sz="2400" dirty="0"/>
              <a:t>.</a:t>
            </a:r>
          </a:p>
          <a:p>
            <a:r>
              <a:rPr lang="en-ID" sz="2400" dirty="0"/>
              <a:t>Kita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memulainya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memahami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</a:t>
            </a:r>
            <a:r>
              <a:rPr lang="en-ID" sz="2400" dirty="0" err="1"/>
              <a:t>sebenarnya</a:t>
            </a:r>
            <a:r>
              <a:rPr lang="en-ID" sz="2400" dirty="0"/>
              <a:t> </a:t>
            </a:r>
            <a:r>
              <a:rPr lang="en-ID" sz="2400" dirty="0" err="1"/>
              <a:t>itu</a:t>
            </a:r>
            <a:r>
              <a:rPr lang="en-ID" sz="2400" dirty="0"/>
              <a:t> JavaScript, </a:t>
            </a:r>
            <a:r>
              <a:rPr lang="en-ID" sz="2400" dirty="0" err="1"/>
              <a:t>mencoba</a:t>
            </a:r>
            <a:r>
              <a:rPr lang="en-ID" sz="2400" dirty="0"/>
              <a:t> </a:t>
            </a:r>
            <a:r>
              <a:rPr lang="en-ID" sz="2400" dirty="0" err="1"/>
              <a:t>menulis</a:t>
            </a:r>
            <a:r>
              <a:rPr lang="en-ID" sz="2400" dirty="0"/>
              <a:t> dan </a:t>
            </a:r>
            <a:r>
              <a:rPr lang="en-ID" sz="2400" dirty="0" err="1"/>
              <a:t>menggunakannya</a:t>
            </a:r>
            <a:r>
              <a:rPr lang="en-ID" sz="2400" dirty="0"/>
              <a:t> pada </a:t>
            </a:r>
            <a:r>
              <a:rPr lang="en-ID" sz="2400" dirty="0" err="1"/>
              <a:t>sebuah</a:t>
            </a:r>
            <a:r>
              <a:rPr lang="en-ID" sz="2400" dirty="0"/>
              <a:t> website. </a:t>
            </a:r>
            <a:r>
              <a:rPr lang="en-ID" sz="2400" dirty="0" err="1"/>
              <a:t>Selanjutnya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mengenal</a:t>
            </a:r>
            <a:r>
              <a:rPr lang="en-ID" sz="2400" dirty="0"/>
              <a:t> </a:t>
            </a:r>
            <a:r>
              <a:rPr lang="en-ID" sz="2400" dirty="0" err="1"/>
              <a:t>variabel</a:t>
            </a:r>
            <a:r>
              <a:rPr lang="en-ID" sz="2400" dirty="0"/>
              <a:t>, </a:t>
            </a:r>
            <a:r>
              <a:rPr lang="en-ID" sz="2400" dirty="0" err="1"/>
              <a:t>fungsi</a:t>
            </a:r>
            <a:r>
              <a:rPr lang="en-ID" sz="2400" dirty="0"/>
              <a:t> operator, </a:t>
            </a:r>
            <a:r>
              <a:rPr lang="en-ID" sz="2400" dirty="0" err="1"/>
              <a:t>perulangan</a:t>
            </a:r>
            <a:r>
              <a:rPr lang="en-ID" sz="2400" dirty="0"/>
              <a:t> dan </a:t>
            </a:r>
            <a:r>
              <a:rPr lang="en-ID" sz="2400" dirty="0" err="1"/>
              <a:t>hal</a:t>
            </a:r>
            <a:r>
              <a:rPr lang="en-ID" sz="2400" dirty="0"/>
              <a:t> </a:t>
            </a:r>
            <a:r>
              <a:rPr lang="en-ID" sz="2400" dirty="0" err="1"/>
              <a:t>lainnya</a:t>
            </a:r>
            <a:r>
              <a:rPr lang="en-ID" sz="2400" dirty="0"/>
              <a:t>. Kita juga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belajar</a:t>
            </a:r>
            <a:r>
              <a:rPr lang="en-ID" sz="2400" dirty="0"/>
              <a:t> </a:t>
            </a:r>
            <a:r>
              <a:rPr lang="en-ID" sz="2400" dirty="0" err="1"/>
              <a:t>bagaimana</a:t>
            </a:r>
            <a:r>
              <a:rPr lang="en-ID" sz="2400" dirty="0"/>
              <a:t> </a:t>
            </a:r>
            <a:r>
              <a:rPr lang="en-ID" sz="2400" dirty="0" err="1"/>
              <a:t>memanipulasi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menggunakan</a:t>
            </a:r>
            <a:r>
              <a:rPr lang="en-ID" sz="2400" dirty="0"/>
              <a:t> syntax JavaScript, </a:t>
            </a:r>
            <a:r>
              <a:rPr lang="en-ID" sz="2400" dirty="0" err="1"/>
              <a:t>menampilkan</a:t>
            </a:r>
            <a:r>
              <a:rPr lang="en-ID" sz="2400" dirty="0"/>
              <a:t> alert dan </a:t>
            </a:r>
            <a:r>
              <a:rPr lang="en-ID" sz="2400" dirty="0" err="1"/>
              <a:t>mengetahui</a:t>
            </a:r>
            <a:r>
              <a:rPr lang="en-ID" sz="2400" dirty="0"/>
              <a:t> </a:t>
            </a:r>
            <a:r>
              <a:rPr lang="en-ID" sz="2400" dirty="0" err="1"/>
              <a:t>fungsi</a:t>
            </a:r>
            <a:r>
              <a:rPr lang="en-ID" sz="2400" dirty="0"/>
              <a:t> - </a:t>
            </a:r>
            <a:r>
              <a:rPr lang="en-ID" sz="2400" dirty="0" err="1"/>
              <a:t>fungsi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Web API yang </a:t>
            </a:r>
            <a:r>
              <a:rPr lang="en-ID" sz="2400" dirty="0" err="1"/>
              <a:t>ada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i="1" dirty="0"/>
              <a:t>document</a:t>
            </a:r>
            <a:r>
              <a:rPr lang="en-ID" sz="2400" dirty="0"/>
              <a:t>, </a:t>
            </a:r>
            <a:r>
              <a:rPr lang="en-ID" sz="2400" i="1" dirty="0"/>
              <a:t>window</a:t>
            </a:r>
            <a:r>
              <a:rPr lang="en-ID" sz="2400" dirty="0"/>
              <a:t> dan </a:t>
            </a:r>
            <a:r>
              <a:rPr lang="en-ID" sz="2400" dirty="0" err="1"/>
              <a:t>sebagainya</a:t>
            </a:r>
            <a:r>
              <a:rPr lang="en-ID" sz="2400" dirty="0"/>
              <a:t>.</a:t>
            </a:r>
          </a:p>
          <a:p>
            <a:r>
              <a:rPr lang="en-ID" sz="2400" dirty="0"/>
              <a:t>Pada </a:t>
            </a:r>
            <a:r>
              <a:rPr lang="en-ID" sz="2400" dirty="0" err="1"/>
              <a:t>akhir</a:t>
            </a:r>
            <a:r>
              <a:rPr lang="en-ID" sz="2400" dirty="0"/>
              <a:t> sub-</a:t>
            </a:r>
            <a:r>
              <a:rPr lang="en-ID" sz="2400" dirty="0" err="1"/>
              <a:t>modul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menerapkan</a:t>
            </a:r>
            <a:r>
              <a:rPr lang="en-ID" sz="2400" dirty="0"/>
              <a:t> </a:t>
            </a:r>
            <a:r>
              <a:rPr lang="en-ID" sz="2400" dirty="0" err="1"/>
              <a:t>apa</a:t>
            </a:r>
            <a:r>
              <a:rPr lang="en-ID" sz="2400" dirty="0"/>
              <a:t> yang </a:t>
            </a:r>
            <a:r>
              <a:rPr lang="en-ID" sz="2400" dirty="0" err="1"/>
              <a:t>sudah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pelajari</a:t>
            </a:r>
            <a:r>
              <a:rPr lang="en-ID" sz="2400" dirty="0"/>
              <a:t> pada project Web </a:t>
            </a:r>
            <a:r>
              <a:rPr lang="en-ID" sz="2400" dirty="0" err="1"/>
              <a:t>Kalkulator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kalkulator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berfungsi</a:t>
            </a:r>
            <a:r>
              <a:rPr lang="en-ID" sz="2400" dirty="0"/>
              <a:t> </a:t>
            </a:r>
            <a:r>
              <a:rPr lang="en-ID" sz="2400" dirty="0" err="1"/>
              <a:t>sesuai</a:t>
            </a:r>
            <a:r>
              <a:rPr lang="en-ID" sz="2400" dirty="0"/>
              <a:t> yang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harapkan</a:t>
            </a:r>
            <a:r>
              <a:rPr lang="en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5443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64CC0B-3084-44CC-A7B0-861469E48D4C}"/>
              </a:ext>
            </a:extLst>
          </p:cNvPr>
          <p:cNvSpPr/>
          <p:nvPr/>
        </p:nvSpPr>
        <p:spPr>
          <a:xfrm>
            <a:off x="172278" y="129504"/>
            <a:ext cx="11582399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 err="1"/>
              <a:t>Apa</a:t>
            </a:r>
            <a:r>
              <a:rPr lang="en-ID" b="1" dirty="0"/>
              <a:t> </a:t>
            </a:r>
            <a:r>
              <a:rPr lang="en-ID" b="1" dirty="0" err="1"/>
              <a:t>itu</a:t>
            </a:r>
            <a:r>
              <a:rPr lang="en-ID" b="1" dirty="0"/>
              <a:t> JavaScript?</a:t>
            </a:r>
          </a:p>
          <a:p>
            <a:r>
              <a:rPr lang="en-ID" dirty="0"/>
              <a:t>JavaScript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i="1" dirty="0"/>
              <a:t>client-side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prosesnya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pada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server. JavaScript </a:t>
            </a:r>
            <a:r>
              <a:rPr lang="en-ID" dirty="0" err="1"/>
              <a:t>diperlukan</a:t>
            </a:r>
            <a:r>
              <a:rPr lang="en-ID" dirty="0"/>
              <a:t> pada </a:t>
            </a:r>
            <a:r>
              <a:rPr lang="en-ID" dirty="0" err="1"/>
              <a:t>pengembangan</a:t>
            </a:r>
            <a:r>
              <a:rPr lang="en-ID" dirty="0"/>
              <a:t> website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membutuhkan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 </a:t>
            </a:r>
            <a:r>
              <a:rPr lang="en-ID" dirty="0" err="1"/>
              <a:t>Sesungguhnya</a:t>
            </a:r>
            <a:r>
              <a:rPr lang="en-ID" dirty="0"/>
              <a:t> website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yang </a:t>
            </a:r>
            <a:r>
              <a:rPr lang="en-ID" dirty="0" err="1"/>
              <a:t>statis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HTML dan CSS.</a:t>
            </a:r>
          </a:p>
          <a:p>
            <a:r>
              <a:rPr lang="en-ID" dirty="0"/>
              <a:t>Karena </a:t>
            </a:r>
            <a:r>
              <a:rPr lang="en-ID" dirty="0" err="1"/>
              <a:t>diolah</a:t>
            </a:r>
            <a:r>
              <a:rPr lang="en-ID" dirty="0"/>
              <a:t> pada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i="1" dirty="0"/>
              <a:t>client</a:t>
            </a:r>
            <a:r>
              <a:rPr lang="en-ID" dirty="0"/>
              <a:t>, JavaScript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bergantung</a:t>
            </a:r>
            <a:r>
              <a:rPr lang="en-ID" dirty="0"/>
              <a:t> pada </a:t>
            </a:r>
            <a:r>
              <a:rPr lang="en-ID" dirty="0" err="1"/>
              <a:t>pengaturan</a:t>
            </a:r>
            <a:r>
              <a:rPr lang="en-ID" dirty="0"/>
              <a:t> dan </a:t>
            </a:r>
            <a:r>
              <a:rPr lang="en-ID" dirty="0" err="1"/>
              <a:t>kemampuan</a:t>
            </a:r>
            <a:r>
              <a:rPr lang="en-ID" dirty="0"/>
              <a:t> browser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proses (compiling </a:t>
            </a:r>
            <a:r>
              <a:rPr lang="en-ID" dirty="0" err="1"/>
              <a:t>atau</a:t>
            </a:r>
            <a:r>
              <a:rPr lang="en-ID" dirty="0"/>
              <a:t> rendering pada DOM).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sepenuhnya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mengizinkan</a:t>
            </a:r>
            <a:r>
              <a:rPr lang="en-ID" dirty="0"/>
              <a:t> JavaScript </a:t>
            </a:r>
            <a:r>
              <a:rPr lang="en-ID" dirty="0" err="1"/>
              <a:t>berjalan</a:t>
            </a:r>
            <a:r>
              <a:rPr lang="en-ID" dirty="0"/>
              <a:t> pada browser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menonaktifkan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JavaScript pada browser.</a:t>
            </a:r>
          </a:p>
          <a:p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b="1" dirty="0"/>
              <a:t>Java</a:t>
            </a:r>
            <a:r>
              <a:rPr lang="en-ID" dirty="0"/>
              <a:t>Script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b="1" dirty="0" err="1"/>
              <a:t>tidak</a:t>
            </a:r>
            <a:r>
              <a:rPr lang="en-ID" b="1" dirty="0"/>
              <a:t> </a:t>
            </a:r>
            <a:r>
              <a:rPr lang="en-ID" b="1" dirty="0" err="1"/>
              <a:t>ada</a:t>
            </a:r>
            <a:r>
              <a:rPr lang="en-ID" b="1" dirty="0"/>
              <a:t> </a:t>
            </a:r>
            <a:r>
              <a:rPr lang="en-ID" b="1" dirty="0" err="1"/>
              <a:t>hubungannya</a:t>
            </a:r>
            <a:r>
              <a:rPr lang="en-ID" b="1" dirty="0"/>
              <a:t> </a:t>
            </a:r>
            <a:r>
              <a:rPr lang="en-ID" b="1" dirty="0" err="1"/>
              <a:t>dengan</a:t>
            </a:r>
            <a:r>
              <a:rPr lang="en-ID" b="1" dirty="0"/>
              <a:t> </a:t>
            </a:r>
            <a:r>
              <a:rPr lang="en-ID" b="1" dirty="0" err="1"/>
              <a:t>bahasa</a:t>
            </a:r>
            <a:r>
              <a:rPr lang="en-ID" b="1" dirty="0"/>
              <a:t> </a:t>
            </a:r>
            <a:r>
              <a:rPr lang="en-ID" b="1" dirty="0" err="1"/>
              <a:t>pemrograman</a:t>
            </a:r>
            <a:r>
              <a:rPr lang="en-ID" b="1" dirty="0"/>
              <a:t> Java</a:t>
            </a:r>
            <a:r>
              <a:rPr lang="en-ID" dirty="0"/>
              <a:t>. </a:t>
            </a:r>
            <a:r>
              <a:rPr lang="en-ID" dirty="0" err="1"/>
              <a:t>Sebenarnya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1995 Netscape </a:t>
            </a:r>
            <a:r>
              <a:rPr lang="en-ID" dirty="0" err="1"/>
              <a:t>melahirkan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“</a:t>
            </a:r>
            <a:r>
              <a:rPr lang="en-ID" dirty="0" err="1"/>
              <a:t>LiveScript</a:t>
            </a:r>
            <a:r>
              <a:rPr lang="en-ID" dirty="0"/>
              <a:t>”, </a:t>
            </a:r>
            <a:r>
              <a:rPr lang="en-ID" dirty="0" err="1"/>
              <a:t>namun</a:t>
            </a:r>
            <a:r>
              <a:rPr lang="en-ID" dirty="0"/>
              <a:t> pada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Java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populer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kepopulerannya</a:t>
            </a:r>
            <a:r>
              <a:rPr lang="en-ID" dirty="0"/>
              <a:t>, </a:t>
            </a:r>
            <a:r>
              <a:rPr lang="en-ID" dirty="0" err="1"/>
              <a:t>namanya</a:t>
            </a:r>
            <a:r>
              <a:rPr lang="en-ID" dirty="0"/>
              <a:t> pun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“JavaScript” dan </a:t>
            </a:r>
            <a:r>
              <a:rPr lang="en-ID" dirty="0" err="1"/>
              <a:t>benar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pun </a:t>
            </a:r>
            <a:r>
              <a:rPr lang="en-ID" dirty="0" err="1"/>
              <a:t>akhirnya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popularitas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kalah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Java.</a:t>
            </a:r>
          </a:p>
          <a:p>
            <a:r>
              <a:rPr lang="en-ID" dirty="0"/>
              <a:t>Setelah </a:t>
            </a:r>
            <a:r>
              <a:rPr lang="en-ID" dirty="0" err="1"/>
              <a:t>diadopsi</a:t>
            </a:r>
            <a:r>
              <a:rPr lang="en-ID" dirty="0"/>
              <a:t> di </a:t>
            </a:r>
            <a:r>
              <a:rPr lang="en-ID" dirty="0" err="1"/>
              <a:t>luar</a:t>
            </a:r>
            <a:r>
              <a:rPr lang="en-ID" dirty="0"/>
              <a:t> Netscape, JavaScript </a:t>
            </a:r>
            <a:r>
              <a:rPr lang="en-ID" dirty="0" err="1"/>
              <a:t>distandarisasi</a:t>
            </a:r>
            <a:r>
              <a:rPr lang="en-ID" dirty="0"/>
              <a:t> oleh </a:t>
            </a:r>
            <a:r>
              <a:rPr lang="en-ID" i="1" dirty="0"/>
              <a:t>European Computer Manufacturer’s Association</a:t>
            </a:r>
            <a:r>
              <a:rPr lang="en-ID" dirty="0"/>
              <a:t> (ECMA) </a:t>
            </a:r>
            <a:r>
              <a:rPr lang="en-ID" dirty="0" err="1"/>
              <a:t>itulah</a:t>
            </a:r>
            <a:r>
              <a:rPr lang="en-ID" dirty="0"/>
              <a:t> </a:t>
            </a:r>
            <a:r>
              <a:rPr lang="en-ID" dirty="0" err="1"/>
              <a:t>sebabnya</a:t>
            </a:r>
            <a:r>
              <a:rPr lang="en-ID" dirty="0"/>
              <a:t> </a:t>
            </a:r>
            <a:r>
              <a:rPr lang="en-ID" dirty="0" err="1"/>
              <a:t>terkadang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yang </a:t>
            </a:r>
            <a:r>
              <a:rPr lang="en-ID" dirty="0" err="1"/>
              <a:t>menyebutnya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ECMAScript.</a:t>
            </a:r>
          </a:p>
          <a:p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JavaScript. Pada </a:t>
            </a:r>
            <a:r>
              <a:rPr lang="en-ID" dirty="0" err="1"/>
              <a:t>tahun</a:t>
            </a:r>
            <a:r>
              <a:rPr lang="en-ID" dirty="0"/>
              <a:t> 2000 - 2010, ECMAScript 3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yang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JavaScript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mendominasi</a:t>
            </a:r>
            <a:r>
              <a:rPr lang="en-ID" dirty="0"/>
              <a:t>.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, ECMAScript 4 </a:t>
            </a:r>
            <a:r>
              <a:rPr lang="en-ID" dirty="0" err="1"/>
              <a:t>sedang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proses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harapan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improvisasi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ambisi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mulus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2008 </a:t>
            </a:r>
            <a:r>
              <a:rPr lang="en-ID" dirty="0" err="1"/>
              <a:t>pengembangan</a:t>
            </a:r>
            <a:r>
              <a:rPr lang="en-ID" dirty="0"/>
              <a:t> ECMAScript 4 </a:t>
            </a:r>
            <a:r>
              <a:rPr lang="en-ID" dirty="0" err="1"/>
              <a:t>ditinggalkan</a:t>
            </a:r>
            <a:r>
              <a:rPr lang="en-ID" dirty="0"/>
              <a:t>. </a:t>
            </a:r>
          </a:p>
          <a:p>
            <a:r>
              <a:rPr lang="en-ID" dirty="0" err="1"/>
              <a:t>Walaupun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JavaScript.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digantikan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ECMAScript 5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mengurangi</a:t>
            </a:r>
            <a:r>
              <a:rPr lang="en-ID" dirty="0"/>
              <a:t> </a:t>
            </a:r>
            <a:r>
              <a:rPr lang="en-ID" dirty="0" err="1"/>
              <a:t>ambisinya</a:t>
            </a:r>
            <a:r>
              <a:rPr lang="en-ID" dirty="0"/>
              <a:t> dan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perbaikan</a:t>
            </a:r>
            <a:r>
              <a:rPr lang="en-ID" dirty="0"/>
              <a:t> pada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kontroversi</a:t>
            </a:r>
            <a:r>
              <a:rPr lang="en-ID" dirty="0"/>
              <a:t>. </a:t>
            </a:r>
            <a:r>
              <a:rPr lang="en-ID" dirty="0" err="1"/>
              <a:t>Pembaharuan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dan </a:t>
            </a:r>
            <a:r>
              <a:rPr lang="en-ID" dirty="0" err="1"/>
              <a:t>akhirnya</a:t>
            </a:r>
            <a:r>
              <a:rPr lang="en-ID" dirty="0"/>
              <a:t> ECMAScript 5 </a:t>
            </a:r>
            <a:r>
              <a:rPr lang="en-ID" dirty="0" err="1"/>
              <a:t>rilis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2009.</a:t>
            </a:r>
          </a:p>
          <a:p>
            <a:r>
              <a:rPr lang="en-ID" dirty="0" err="1"/>
              <a:t>Lalu</a:t>
            </a:r>
            <a:r>
              <a:rPr lang="en-ID" dirty="0"/>
              <a:t> pada </a:t>
            </a:r>
            <a:r>
              <a:rPr lang="en-ID" dirty="0" err="1"/>
              <a:t>tahun</a:t>
            </a:r>
            <a:r>
              <a:rPr lang="en-ID" dirty="0"/>
              <a:t> 2015 ECMAScript 6 </a:t>
            </a:r>
            <a:r>
              <a:rPr lang="en-ID" dirty="0" err="1"/>
              <a:t>rilis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membawa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termasuk</a:t>
            </a:r>
            <a:r>
              <a:rPr lang="en-ID" dirty="0"/>
              <a:t> ide - ide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direncanakan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4.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tiap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JavaScript </a:t>
            </a:r>
            <a:r>
              <a:rPr lang="en-ID" dirty="0" err="1"/>
              <a:t>melakukan</a:t>
            </a:r>
            <a:r>
              <a:rPr lang="en-ID" dirty="0"/>
              <a:t> update </a:t>
            </a:r>
            <a:r>
              <a:rPr lang="en-ID" dirty="0" err="1"/>
              <a:t>bersifat</a:t>
            </a:r>
            <a:r>
              <a:rPr lang="en-ID" dirty="0"/>
              <a:t> minor.</a:t>
            </a:r>
          </a:p>
        </p:txBody>
      </p:sp>
    </p:spTree>
    <p:extLst>
      <p:ext uri="{BB962C8B-B14F-4D97-AF65-F5344CB8AC3E}">
        <p14:creationId xmlns:p14="http://schemas.microsoft.com/office/powerpoint/2010/main" val="14802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095425-ED81-45D7-AA9A-7F3303F957B1}"/>
              </a:ext>
            </a:extLst>
          </p:cNvPr>
          <p:cNvSpPr/>
          <p:nvPr/>
        </p:nvSpPr>
        <p:spPr>
          <a:xfrm>
            <a:off x="265043" y="178401"/>
            <a:ext cx="115558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 err="1"/>
              <a:t>Menuliskan</a:t>
            </a:r>
            <a:r>
              <a:rPr lang="en-ID" b="1" dirty="0"/>
              <a:t> Syntax </a:t>
            </a:r>
            <a:r>
              <a:rPr lang="en-ID" b="1" dirty="0" err="1"/>
              <a:t>Javascript</a:t>
            </a:r>
            <a:r>
              <a:rPr lang="en-ID" b="1" dirty="0"/>
              <a:t> pada HTML</a:t>
            </a:r>
          </a:p>
          <a:p>
            <a:r>
              <a:rPr lang="en-ID" dirty="0"/>
              <a:t>Sama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i="1" dirty="0"/>
              <a:t>styling</a:t>
            </a:r>
            <a:r>
              <a:rPr lang="en-ID" dirty="0"/>
              <a:t>,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JavaScript pada website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menerapkannya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HTML, embed script,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file external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D1084C-171F-4DD2-AF1A-EAAAB1701592}"/>
              </a:ext>
            </a:extLst>
          </p:cNvPr>
          <p:cNvSpPr/>
          <p:nvPr/>
        </p:nvSpPr>
        <p:spPr>
          <a:xfrm>
            <a:off x="265042" y="1418127"/>
            <a:ext cx="11648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 err="1"/>
              <a:t>Atribut</a:t>
            </a:r>
            <a:r>
              <a:rPr lang="en-ID" b="1" dirty="0"/>
              <a:t> HTML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JavaScript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,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menerapkannya</a:t>
            </a:r>
            <a:r>
              <a:rPr lang="en-ID" dirty="0"/>
              <a:t> pada </a:t>
            </a:r>
            <a:r>
              <a:rPr lang="en-ID" dirty="0" err="1"/>
              <a:t>atribut</a:t>
            </a:r>
            <a:r>
              <a:rPr lang="en-ID" dirty="0"/>
              <a:t> event </a:t>
            </a:r>
            <a:r>
              <a:rPr lang="en-ID" dirty="0" err="1"/>
              <a:t>seperti</a:t>
            </a:r>
            <a:r>
              <a:rPr lang="en-ID" dirty="0"/>
              <a:t> “</a:t>
            </a:r>
            <a:r>
              <a:rPr lang="en-ID" dirty="0">
                <a:solidFill>
                  <a:srgbClr val="C7254E"/>
                </a:solidFill>
              </a:rPr>
              <a:t>onclick</a:t>
            </a:r>
            <a:r>
              <a:rPr lang="en-ID" dirty="0"/>
              <a:t>”, </a:t>
            </a:r>
            <a:r>
              <a:rPr lang="en-ID" dirty="0" err="1"/>
              <a:t>sehingga</a:t>
            </a:r>
            <a:r>
              <a:rPr lang="en-ID" dirty="0"/>
              <a:t> JavaScript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ditekan</a:t>
            </a:r>
            <a:r>
              <a:rPr lang="en-ID" dirty="0"/>
              <a:t> oleh </a:t>
            </a:r>
            <a:r>
              <a:rPr lang="en-ID" dirty="0" err="1"/>
              <a:t>kursor</a:t>
            </a:r>
            <a:r>
              <a:rPr lang="en-ID" dirty="0"/>
              <a:t>. </a:t>
            </a:r>
            <a:r>
              <a:rPr lang="en-ID" dirty="0" err="1"/>
              <a:t>Contohnya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2E2FB7-A047-4B56-B3A6-1FD030B2B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42" y="2319299"/>
            <a:ext cx="471635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&lt;button onclick="alert('Anda menekan elemen button!')"&gt;Click di sini!&lt;/button&gt;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85A7F-7695-45CA-B236-9382158AB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048" y="2396332"/>
            <a:ext cx="4162425" cy="6000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836870-2577-45CE-9C8C-992EFE694553}"/>
              </a:ext>
            </a:extLst>
          </p:cNvPr>
          <p:cNvSpPr/>
          <p:nvPr/>
        </p:nvSpPr>
        <p:spPr>
          <a:xfrm>
            <a:off x="437321" y="3429000"/>
            <a:ext cx="114763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/>
              <a:t>Embedded Script</a:t>
            </a:r>
          </a:p>
          <a:p>
            <a:r>
              <a:rPr lang="en-ID" dirty="0"/>
              <a:t>JavaScript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menanamnya</a:t>
            </a:r>
            <a:r>
              <a:rPr lang="en-ID" dirty="0"/>
              <a:t> (</a:t>
            </a:r>
            <a:r>
              <a:rPr lang="en-ID" i="1" dirty="0"/>
              <a:t>embedding</a:t>
            </a:r>
            <a:r>
              <a:rPr lang="en-ID" dirty="0"/>
              <a:t>) pada </a:t>
            </a:r>
            <a:r>
              <a:rPr lang="en-ID" dirty="0" err="1"/>
              <a:t>berkas</a:t>
            </a:r>
            <a:r>
              <a:rPr lang="en-ID" dirty="0"/>
              <a:t> HTML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&lt;script&gt;</a:t>
            </a:r>
            <a:r>
              <a:rPr lang="en-ID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321B5B-C314-4301-92E5-A0F686ACFD61}"/>
              </a:ext>
            </a:extLst>
          </p:cNvPr>
          <p:cNvSpPr/>
          <p:nvPr/>
        </p:nvSpPr>
        <p:spPr>
          <a:xfrm>
            <a:off x="265041" y="4525114"/>
            <a:ext cx="115558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&lt;script&gt;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diletakan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&lt;head&gt;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&lt;body&gt;</a:t>
            </a:r>
            <a:r>
              <a:rPr lang="en-ID" dirty="0"/>
              <a:t>. Akan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script pada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&lt;head&gt;</a:t>
            </a:r>
            <a:r>
              <a:rPr lang="en-ID" dirty="0"/>
              <a:t> proses </a:t>
            </a:r>
            <a:r>
              <a:rPr lang="en-ID" dirty="0" err="1"/>
              <a:t>memuat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lambat</a:t>
            </a:r>
            <a:r>
              <a:rPr lang="en-ID" dirty="0"/>
              <a:t>, </a:t>
            </a:r>
            <a:r>
              <a:rPr lang="en-ID" dirty="0" err="1"/>
              <a:t>karena</a:t>
            </a:r>
            <a:r>
              <a:rPr lang="en-ID" dirty="0"/>
              <a:t> HTML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membaca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8272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60C025-0D44-4D64-A79D-830FA7666183}"/>
              </a:ext>
            </a:extLst>
          </p:cNvPr>
          <p:cNvSpPr/>
          <p:nvPr/>
        </p:nvSpPr>
        <p:spPr>
          <a:xfrm>
            <a:off x="145773" y="206202"/>
            <a:ext cx="118209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2400" dirty="0"/>
              <a:t>Setelah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selesai</a:t>
            </a:r>
            <a:r>
              <a:rPr lang="en-ID" sz="2400" dirty="0"/>
              <a:t> </a:t>
            </a:r>
            <a:r>
              <a:rPr lang="en-ID" sz="2400" dirty="0" err="1"/>
              <a:t>membuat</a:t>
            </a:r>
            <a:r>
              <a:rPr lang="en-ID" sz="2400" dirty="0"/>
              <a:t> </a:t>
            </a:r>
            <a:r>
              <a:rPr lang="en-ID" sz="2400" dirty="0" err="1"/>
              <a:t>struktur</a:t>
            </a:r>
            <a:r>
              <a:rPr lang="en-ID" sz="2400" dirty="0"/>
              <a:t> HTML, </a:t>
            </a:r>
            <a:r>
              <a:rPr lang="en-ID" sz="2400" dirty="0" err="1"/>
              <a:t>selanjutnya</a:t>
            </a:r>
            <a:r>
              <a:rPr lang="en-ID" sz="2400" dirty="0"/>
              <a:t>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percantik</a:t>
            </a:r>
            <a:r>
              <a:rPr lang="en-ID" sz="2400" dirty="0"/>
              <a:t> </a:t>
            </a:r>
            <a:r>
              <a:rPr lang="en-ID" sz="2400" dirty="0" err="1"/>
              <a:t>elemen</a:t>
            </a:r>
            <a:r>
              <a:rPr lang="en-ID" sz="2400" dirty="0"/>
              <a:t> - </a:t>
            </a:r>
            <a:r>
              <a:rPr lang="en-ID" sz="2400" dirty="0" err="1"/>
              <a:t>elemen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styling.</a:t>
            </a:r>
          </a:p>
          <a:p>
            <a:r>
              <a:rPr lang="en-ID" sz="2400" dirty="0" err="1"/>
              <a:t>Buatlah</a:t>
            </a:r>
            <a:r>
              <a:rPr lang="en-ID" sz="2400" dirty="0"/>
              <a:t> folder </a:t>
            </a:r>
            <a:r>
              <a:rPr lang="en-ID" sz="2400" dirty="0" err="1"/>
              <a:t>baru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project </a:t>
            </a:r>
            <a:r>
              <a:rPr lang="en-ID" sz="2400" b="1" dirty="0" err="1"/>
              <a:t>WebCalculator</a:t>
            </a:r>
            <a:r>
              <a:rPr lang="en-ID" sz="2400" dirty="0"/>
              <a:t> dan </a:t>
            </a:r>
            <a:r>
              <a:rPr lang="en-ID" sz="2400" dirty="0" err="1"/>
              <a:t>berikan</a:t>
            </a:r>
            <a:r>
              <a:rPr lang="en-ID" sz="2400" dirty="0"/>
              <a:t> </a:t>
            </a:r>
            <a:r>
              <a:rPr lang="en-ID" sz="2400" dirty="0" err="1"/>
              <a:t>nama</a:t>
            </a:r>
            <a:r>
              <a:rPr lang="en-ID" sz="2400" dirty="0"/>
              <a:t> “assets”. </a:t>
            </a:r>
            <a:r>
              <a:rPr lang="en-ID" sz="2400" dirty="0" err="1"/>
              <a:t>Kemudian</a:t>
            </a:r>
            <a:r>
              <a:rPr lang="en-ID" sz="2400" dirty="0"/>
              <a:t> di </a:t>
            </a:r>
            <a:r>
              <a:rPr lang="en-ID" sz="2400" dirty="0" err="1"/>
              <a:t>dalam</a:t>
            </a:r>
            <a:r>
              <a:rPr lang="en-ID" sz="2400" dirty="0"/>
              <a:t> folder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buatlah</a:t>
            </a:r>
            <a:r>
              <a:rPr lang="en-ID" sz="2400" dirty="0"/>
              <a:t> </a:t>
            </a:r>
            <a:r>
              <a:rPr lang="en-ID" sz="2400" dirty="0" err="1"/>
              <a:t>berkas</a:t>
            </a:r>
            <a:r>
              <a:rPr lang="en-ID" sz="2400" dirty="0"/>
              <a:t> </a:t>
            </a:r>
            <a:r>
              <a:rPr lang="en-ID" sz="2400" dirty="0" err="1"/>
              <a:t>css</a:t>
            </a:r>
            <a:r>
              <a:rPr lang="en-ID" sz="2400" dirty="0"/>
              <a:t> dan </a:t>
            </a:r>
            <a:r>
              <a:rPr lang="en-ID" sz="2400" dirty="0" err="1"/>
              <a:t>berikan</a:t>
            </a:r>
            <a:r>
              <a:rPr lang="en-ID" sz="2400" dirty="0"/>
              <a:t> </a:t>
            </a:r>
            <a:r>
              <a:rPr lang="en-ID" sz="2400" dirty="0" err="1"/>
              <a:t>nama</a:t>
            </a:r>
            <a:r>
              <a:rPr lang="en-ID" sz="2400" dirty="0"/>
              <a:t> “style.css”.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struktur</a:t>
            </a:r>
            <a:r>
              <a:rPr lang="en-ID" sz="2400" dirty="0"/>
              <a:t> project </a:t>
            </a:r>
            <a:r>
              <a:rPr lang="en-ID" sz="2400" dirty="0" err="1"/>
              <a:t>kita</a:t>
            </a:r>
            <a:r>
              <a:rPr lang="en-ID" sz="2400" dirty="0"/>
              <a:t> </a:t>
            </a:r>
            <a:r>
              <a:rPr lang="en-ID" sz="2400" dirty="0" err="1"/>
              <a:t>saat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akan</a:t>
            </a:r>
            <a:r>
              <a:rPr lang="en-ID" sz="2400" dirty="0"/>
              <a:t> </a:t>
            </a:r>
            <a:r>
              <a:rPr lang="en-ID" sz="2400" dirty="0" err="1"/>
              <a:t>tampak</a:t>
            </a:r>
            <a:r>
              <a:rPr lang="en-ID" sz="2400" dirty="0"/>
              <a:t> </a:t>
            </a:r>
            <a:r>
              <a:rPr lang="en-ID" sz="2400" dirty="0" err="1"/>
              <a:t>seperti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664BC-CFE1-4F1C-AAC0-0D6544D7F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250" y="1855303"/>
            <a:ext cx="4246874" cy="2597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896436-6DDE-4F39-9398-3548A2A4DC17}"/>
              </a:ext>
            </a:extLst>
          </p:cNvPr>
          <p:cNvSpPr/>
          <p:nvPr/>
        </p:nvSpPr>
        <p:spPr>
          <a:xfrm>
            <a:off x="5751716" y="4452640"/>
            <a:ext cx="310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/>
              <a:t>Struktur</a:t>
            </a:r>
            <a:r>
              <a:rPr lang="en-ID" dirty="0"/>
              <a:t> project </a:t>
            </a:r>
            <a:r>
              <a:rPr lang="en-ID" dirty="0" err="1"/>
              <a:t>WebCalculator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9A4ADD-8B50-4981-9252-05F2C99FF014}"/>
              </a:ext>
            </a:extLst>
          </p:cNvPr>
          <p:cNvSpPr/>
          <p:nvPr/>
        </p:nvSpPr>
        <p:spPr>
          <a:xfrm>
            <a:off x="331152" y="4821972"/>
            <a:ext cx="11635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styling pada CSS, </a:t>
            </a: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lupa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hubungkan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style.css </a:t>
            </a:r>
            <a:r>
              <a:rPr lang="en-ID" dirty="0" err="1"/>
              <a:t>sebagai</a:t>
            </a:r>
            <a:r>
              <a:rPr lang="en-ID" dirty="0"/>
              <a:t> stylesheet pada index.html. </a:t>
            </a:r>
            <a:r>
              <a:rPr lang="en-ID" dirty="0" err="1"/>
              <a:t>Tuliskan</a:t>
            </a:r>
            <a:r>
              <a:rPr lang="en-ID" dirty="0"/>
              <a:t> tag </a:t>
            </a:r>
            <a:r>
              <a:rPr lang="en-ID" dirty="0">
                <a:solidFill>
                  <a:srgbClr val="C7254E"/>
                </a:solidFill>
              </a:rPr>
              <a:t>&lt;link&gt;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&lt;head&gt;</a:t>
            </a:r>
            <a:r>
              <a:rPr lang="en-ID" dirty="0"/>
              <a:t>: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C3EA17DC-5531-4E6C-A7A3-857E50492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070" y="5411476"/>
            <a:ext cx="50257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&lt;link rel="stylesheet" href="assets/style.css"&gt;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0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3F59F-51C1-4679-A8FA-D176E2F8469F}"/>
              </a:ext>
            </a:extLst>
          </p:cNvPr>
          <p:cNvSpPr/>
          <p:nvPr/>
        </p:nvSpPr>
        <p:spPr>
          <a:xfrm>
            <a:off x="92765" y="0"/>
            <a:ext cx="11887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/>
              <a:t>External Script</a:t>
            </a:r>
          </a:p>
          <a:p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external yang </a:t>
            </a:r>
            <a:r>
              <a:rPr lang="en-ID" dirty="0" err="1"/>
              <a:t>berekstensi</a:t>
            </a:r>
            <a:r>
              <a:rPr lang="en-ID" dirty="0"/>
              <a:t> </a:t>
            </a:r>
            <a:r>
              <a:rPr lang="en-ID" b="1" i="1" dirty="0"/>
              <a:t>.</a:t>
            </a:r>
            <a:r>
              <a:rPr lang="en-ID" b="1" i="1" dirty="0" err="1"/>
              <a:t>js</a:t>
            </a:r>
            <a:r>
              <a:rPr lang="en-ID" dirty="0"/>
              <a:t>.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tersebutlah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JavaScript </a:t>
            </a:r>
            <a:r>
              <a:rPr lang="en-ID" dirty="0" err="1"/>
              <a:t>dituliskan</a:t>
            </a:r>
            <a:r>
              <a:rPr lang="en-ID" dirty="0"/>
              <a:t>. </a:t>
            </a:r>
            <a:r>
              <a:rPr lang="en-ID" dirty="0" err="1"/>
              <a:t>Keuntungan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i="1" dirty="0"/>
              <a:t>script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diterapkan</a:t>
            </a:r>
            <a:r>
              <a:rPr lang="en-ID" dirty="0"/>
              <a:t> pada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HTML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ulang</a:t>
            </a:r>
            <a:r>
              <a:rPr lang="en-ID" dirty="0"/>
              <a:t> </a:t>
            </a:r>
            <a:r>
              <a:rPr lang="en-ID" dirty="0" err="1"/>
              <a:t>scriptnya</a:t>
            </a:r>
            <a:r>
              <a:rPr lang="en-ID" dirty="0"/>
              <a:t> (</a:t>
            </a:r>
            <a:r>
              <a:rPr lang="en-ID" dirty="0" err="1"/>
              <a:t>keuntungan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juga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i="1" dirty="0"/>
              <a:t>external </a:t>
            </a:r>
            <a:r>
              <a:rPr lang="en-ID" i="1" dirty="0" err="1"/>
              <a:t>css</a:t>
            </a:r>
            <a:r>
              <a:rPr lang="en-ID" dirty="0"/>
              <a:t>).</a:t>
            </a:r>
          </a:p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menghubungkan</a:t>
            </a:r>
            <a:r>
              <a:rPr lang="en-ID" dirty="0"/>
              <a:t> external script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HTML,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&lt;script&gt;</a:t>
            </a:r>
            <a:r>
              <a:rPr lang="en-ID" dirty="0"/>
              <a:t>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</a:rPr>
              <a:t>src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b="1" i="1" dirty="0"/>
              <a:t>.</a:t>
            </a:r>
            <a:r>
              <a:rPr lang="en-ID" b="1" i="1" dirty="0" err="1"/>
              <a:t>js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55A512-B0E3-4E6C-8855-FBE2F3973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35" y="1785107"/>
            <a:ext cx="270619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&lt;script src="berkas-javascript.js"&gt;&lt;/script&gt;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5514FD-6F45-45D7-99D4-C583B6663D97}"/>
              </a:ext>
            </a:extLst>
          </p:cNvPr>
          <p:cNvSpPr/>
          <p:nvPr/>
        </p:nvSpPr>
        <p:spPr>
          <a:xfrm>
            <a:off x="92764" y="2462215"/>
            <a:ext cx="11781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Sama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i="1" dirty="0"/>
              <a:t>Embedded Script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tuliskan</a:t>
            </a:r>
            <a:r>
              <a:rPr lang="en-ID" dirty="0"/>
              <a:t> tag </a:t>
            </a:r>
            <a:r>
              <a:rPr lang="en-ID" dirty="0">
                <a:solidFill>
                  <a:srgbClr val="C7254E"/>
                </a:solidFill>
              </a:rPr>
              <a:t>&lt;script&gt;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&lt;head&gt;</a:t>
            </a:r>
            <a:r>
              <a:rPr lang="en-ID" dirty="0"/>
              <a:t>. </a:t>
            </a: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direkomendasikan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&lt;body&gt;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tag </a:t>
            </a:r>
            <a:r>
              <a:rPr lang="en-ID" dirty="0" err="1"/>
              <a:t>penutup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&lt;/body&gt;</a:t>
            </a:r>
            <a:r>
              <a:rPr lang="en-ID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9E831-E2EC-4177-BCC0-EB02A1B6A274}"/>
              </a:ext>
            </a:extLst>
          </p:cNvPr>
          <p:cNvSpPr/>
          <p:nvPr/>
        </p:nvSpPr>
        <p:spPr>
          <a:xfrm>
            <a:off x="92765" y="3312397"/>
            <a:ext cx="88657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 err="1"/>
              <a:t>Membuat</a:t>
            </a:r>
            <a:r>
              <a:rPr lang="en-ID" b="1" dirty="0"/>
              <a:t> </a:t>
            </a:r>
            <a:r>
              <a:rPr lang="en-ID" b="1" dirty="0" err="1"/>
              <a:t>Berkas</a:t>
            </a:r>
            <a:r>
              <a:rPr lang="en-ID" b="1" dirty="0"/>
              <a:t> JavaScript </a:t>
            </a:r>
            <a:r>
              <a:rPr lang="en-ID" b="1" dirty="0" err="1"/>
              <a:t>Pertama</a:t>
            </a:r>
            <a:endParaRPr lang="en-ID" b="1" dirty="0"/>
          </a:p>
          <a:p>
            <a:r>
              <a:rPr lang="en-ID" dirty="0"/>
              <a:t>Setelah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JavaScript pada HTML, </a:t>
            </a:r>
            <a:r>
              <a:rPr lang="en-ID" dirty="0" err="1"/>
              <a:t>mari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terapkan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. Kita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i="1" dirty="0"/>
              <a:t>external script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JavaScript yang </a:t>
            </a:r>
            <a:r>
              <a:rPr lang="en-ID" dirty="0" err="1"/>
              <a:t>nantinya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i="1" dirty="0"/>
              <a:t>script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project </a:t>
            </a:r>
            <a:r>
              <a:rPr lang="en-ID" dirty="0" err="1"/>
              <a:t>kalkulator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Buka project </a:t>
            </a:r>
            <a:r>
              <a:rPr lang="en-ID" dirty="0" err="1"/>
              <a:t>kalkulator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buat</a:t>
            </a:r>
            <a:r>
              <a:rPr lang="en-ID" dirty="0"/>
              <a:t>. Di </a:t>
            </a:r>
            <a:r>
              <a:rPr lang="en-ID" dirty="0" err="1"/>
              <a:t>dalam</a:t>
            </a:r>
            <a:r>
              <a:rPr lang="en-ID" dirty="0"/>
              <a:t> folder </a:t>
            </a:r>
            <a:r>
              <a:rPr lang="en-ID" b="1" i="1" dirty="0"/>
              <a:t>assets</a:t>
            </a:r>
            <a:r>
              <a:rPr lang="en-ID" dirty="0"/>
              <a:t>, </a:t>
            </a:r>
            <a:r>
              <a:rPr lang="en-ID" dirty="0" err="1"/>
              <a:t>buat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“</a:t>
            </a:r>
            <a:r>
              <a:rPr lang="en-ID" b="1" i="1" dirty="0"/>
              <a:t>kalkulator.js</a:t>
            </a:r>
            <a:r>
              <a:rPr lang="en-ID" dirty="0"/>
              <a:t>”. </a:t>
            </a:r>
            <a:r>
              <a:rPr lang="en-ID" dirty="0" err="1"/>
              <a:t>Ingat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diakhiri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ekstensi</a:t>
            </a:r>
            <a:r>
              <a:rPr lang="en-ID" dirty="0"/>
              <a:t> </a:t>
            </a:r>
            <a:r>
              <a:rPr lang="en-ID" b="1" i="1" dirty="0"/>
              <a:t>.</a:t>
            </a:r>
            <a:r>
              <a:rPr lang="en-ID" b="1" i="1" dirty="0" err="1"/>
              <a:t>js</a:t>
            </a:r>
            <a:r>
              <a:rPr lang="en-ID" dirty="0"/>
              <a:t>. </a:t>
            </a:r>
            <a:r>
              <a:rPr lang="en-ID" dirty="0" err="1"/>
              <a:t>Ekstensi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menandakan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JavaScript.</a:t>
            </a:r>
          </a:p>
          <a:p>
            <a:r>
              <a:rPr lang="en-ID" dirty="0"/>
              <a:t>Setelah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proyek</a:t>
            </a:r>
            <a:r>
              <a:rPr lang="en-ID" dirty="0"/>
              <a:t> </a:t>
            </a:r>
            <a:r>
              <a:rPr lang="en-ID" dirty="0" err="1"/>
              <a:t>kalkulator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tampak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C2448E-630B-40BA-A52A-C79492CFA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9810" y="5401504"/>
            <a:ext cx="30194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311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A86AC0-C702-4A80-A13B-02CCDFA60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8" y="0"/>
            <a:ext cx="668651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Buka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berkas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kalkulator.js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tuliskan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JavaScript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console.log("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Selamat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Anda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berhasil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menggunakan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JavaScript pada Website");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36F6CA-C2C5-4AF2-A00B-033FD1761966}"/>
              </a:ext>
            </a:extLst>
          </p:cNvPr>
          <p:cNvSpPr/>
          <p:nvPr/>
        </p:nvSpPr>
        <p:spPr>
          <a:xfrm>
            <a:off x="299005" y="892552"/>
            <a:ext cx="4888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/>
              <a:t>nanti akan dijelaskan apa yang sudah kita tuliskan.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BA87BB-9EBB-481C-A932-ABE2C48665FB}"/>
              </a:ext>
            </a:extLst>
          </p:cNvPr>
          <p:cNvSpPr/>
          <p:nvPr/>
        </p:nvSpPr>
        <p:spPr>
          <a:xfrm>
            <a:off x="106017" y="1369605"/>
            <a:ext cx="11688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Simpan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pada </a:t>
            </a:r>
            <a:r>
              <a:rPr lang="en-ID" dirty="0" err="1"/>
              <a:t>berkas</a:t>
            </a:r>
            <a:r>
              <a:rPr lang="en-ID" dirty="0"/>
              <a:t> JavaScript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</a:t>
            </a:r>
            <a:r>
              <a:rPr lang="en-ID" b="1" i="1" dirty="0"/>
              <a:t>index.html</a:t>
            </a:r>
            <a:r>
              <a:rPr lang="en-ID" dirty="0"/>
              <a:t> dan </a:t>
            </a:r>
            <a:r>
              <a:rPr lang="en-ID" dirty="0" err="1"/>
              <a:t>tambahkan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&lt;script&gt;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>
                <a:solidFill>
                  <a:srgbClr val="C7254E"/>
                </a:solidFill>
              </a:rPr>
              <a:t>src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alamat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</a:t>
            </a:r>
            <a:r>
              <a:rPr lang="en-ID" b="1" i="1" dirty="0"/>
              <a:t>kalkulator.js</a:t>
            </a:r>
            <a:r>
              <a:rPr lang="en-ID" dirty="0"/>
              <a:t>. 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&lt;script&gt;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closing tag </a:t>
            </a:r>
            <a:r>
              <a:rPr lang="en-ID" dirty="0">
                <a:solidFill>
                  <a:srgbClr val="C7254E"/>
                </a:solidFill>
              </a:rPr>
              <a:t>&lt;/body&gt;</a:t>
            </a:r>
            <a:r>
              <a:rPr lang="en-ID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51CF12D-4E43-4A40-B9D6-6C684FCE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7" y="2044481"/>
            <a:ext cx="279595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...........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&lt;script src="assets/kalkulator.js"&gt;&lt;/script&gt;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&lt;/body&gt;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B1DDCE-B8DD-4FFC-A251-D290751054DE}"/>
              </a:ext>
            </a:extLst>
          </p:cNvPr>
          <p:cNvSpPr/>
          <p:nvPr/>
        </p:nvSpPr>
        <p:spPr>
          <a:xfrm>
            <a:off x="106017" y="2905305"/>
            <a:ext cx="11555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Simpan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pada </a:t>
            </a:r>
            <a:r>
              <a:rPr lang="en-ID" b="1" i="1" dirty="0"/>
              <a:t>index.html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coba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</a:t>
            </a:r>
            <a:r>
              <a:rPr lang="en-ID" dirty="0" err="1"/>
              <a:t>halaman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browser.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hasilnya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nampak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1E543-45FE-4C48-A9CC-CF086DFCE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5" y="3691144"/>
            <a:ext cx="3905250" cy="2762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6231B4-1070-4E93-A619-6B434DCBECDC}"/>
              </a:ext>
            </a:extLst>
          </p:cNvPr>
          <p:cNvSpPr/>
          <p:nvPr/>
        </p:nvSpPr>
        <p:spPr>
          <a:xfrm>
            <a:off x="4407438" y="4043128"/>
            <a:ext cx="2953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apa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44618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A1BBE0-00FA-427D-9472-A119A2BFE24D}"/>
              </a:ext>
            </a:extLst>
          </p:cNvPr>
          <p:cNvSpPr/>
          <p:nvPr/>
        </p:nvSpPr>
        <p:spPr>
          <a:xfrm>
            <a:off x="238539" y="125392"/>
            <a:ext cx="11608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mencoba</a:t>
            </a:r>
            <a:r>
              <a:rPr lang="en-ID" dirty="0"/>
              <a:t> </a:t>
            </a:r>
            <a:r>
              <a:rPr lang="en-ID" dirty="0" err="1"/>
              <a:t>membuka</a:t>
            </a:r>
            <a:r>
              <a:rPr lang="en-ID" dirty="0"/>
              <a:t> console pada </a:t>
            </a:r>
            <a:r>
              <a:rPr lang="en-ID" dirty="0" err="1"/>
              <a:t>DevTools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mendapati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yang </a:t>
            </a:r>
            <a:r>
              <a:rPr lang="en-ID" dirty="0" err="1"/>
              <a:t>dituliskan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JavaScript. </a:t>
            </a:r>
            <a:r>
              <a:rPr lang="en-ID" dirty="0" err="1"/>
              <a:t>Silakan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</a:t>
            </a:r>
            <a:r>
              <a:rPr lang="en-ID" i="1" dirty="0"/>
              <a:t>console</a:t>
            </a:r>
            <a:r>
              <a:rPr lang="en-ID" dirty="0"/>
              <a:t> pada </a:t>
            </a:r>
            <a:r>
              <a:rPr lang="en-ID" dirty="0" err="1"/>
              <a:t>DevTools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menekan</a:t>
            </a:r>
            <a:r>
              <a:rPr lang="en-ID" dirty="0"/>
              <a:t> </a:t>
            </a:r>
            <a:r>
              <a:rPr lang="en-ID" i="1" dirty="0" err="1"/>
              <a:t>ctrl+shift+i</a:t>
            </a:r>
            <a:r>
              <a:rPr lang="en-ID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FBB91D-CF38-47AA-914D-9CA4C09C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9" y="771723"/>
            <a:ext cx="4876800" cy="2390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8D08098-35DA-46EF-8086-CE339547FF7D}"/>
              </a:ext>
            </a:extLst>
          </p:cNvPr>
          <p:cNvSpPr/>
          <p:nvPr/>
        </p:nvSpPr>
        <p:spPr>
          <a:xfrm>
            <a:off x="5552661" y="9675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Script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data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(string)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objek</a:t>
            </a:r>
            <a:r>
              <a:rPr lang="en-ID" dirty="0"/>
              <a:t>,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dsb</a:t>
            </a:r>
            <a:r>
              <a:rPr lang="en-ID" dirty="0"/>
              <a:t>. Pada console website  </a:t>
            </a:r>
            <a:r>
              <a:rPr lang="en-ID" dirty="0">
                <a:solidFill>
                  <a:srgbClr val="C7254E"/>
                </a:solidFill>
              </a:rPr>
              <a:t>console.log()</a:t>
            </a:r>
            <a:r>
              <a:rPr lang="en-ID" dirty="0"/>
              <a:t>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sarana</a:t>
            </a:r>
            <a:r>
              <a:rPr lang="en-ID" dirty="0"/>
              <a:t> debugging </a:t>
            </a:r>
            <a:r>
              <a:rPr lang="en-ID" dirty="0" err="1"/>
              <a:t>sederhana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5248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0D84B1-7FCD-42BF-9893-68000ADC7EC7}"/>
              </a:ext>
            </a:extLst>
          </p:cNvPr>
          <p:cNvSpPr/>
          <p:nvPr/>
        </p:nvSpPr>
        <p:spPr>
          <a:xfrm>
            <a:off x="225287" y="272227"/>
            <a:ext cx="1736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/>
              <a:t>Dasar JavaScript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9E9BD2-5885-48A3-8C5E-15B26E19CD2A}"/>
              </a:ext>
            </a:extLst>
          </p:cNvPr>
          <p:cNvSpPr/>
          <p:nvPr/>
        </p:nvSpPr>
        <p:spPr>
          <a:xfrm>
            <a:off x="225287" y="641559"/>
            <a:ext cx="1174142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yang </a:t>
            </a:r>
            <a:r>
              <a:rPr lang="en-ID" dirty="0" err="1"/>
              <a:t>mendasari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penulisan</a:t>
            </a:r>
            <a:r>
              <a:rPr lang="en-ID" dirty="0"/>
              <a:t> </a:t>
            </a:r>
            <a:r>
              <a:rPr lang="en-ID" i="1" dirty="0"/>
              <a:t>script</a:t>
            </a:r>
            <a:r>
              <a:rPr lang="en-ID" dirty="0"/>
              <a:t>,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sintaksis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logikanya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.</a:t>
            </a:r>
          </a:p>
          <a:p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hindari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menghafal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dituliskan</a:t>
            </a:r>
            <a:r>
              <a:rPr lang="en-ID" dirty="0"/>
              <a:t>,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belajarlah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dituliskan</a:t>
            </a:r>
            <a:r>
              <a:rPr lang="en-ID" dirty="0"/>
              <a:t>.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kode-kode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dan </a:t>
            </a:r>
            <a:r>
              <a:rPr lang="en-ID" dirty="0" err="1"/>
              <a:t>dipadukan</a:t>
            </a:r>
            <a:r>
              <a:rPr lang="en-ID" dirty="0"/>
              <a:t> </a:t>
            </a:r>
            <a:r>
              <a:rPr lang="en-ID" dirty="0" err="1"/>
              <a:t>logika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menghadapi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 - </a:t>
            </a:r>
            <a:r>
              <a:rPr lang="en-ID" dirty="0" err="1"/>
              <a:t>masalah</a:t>
            </a:r>
            <a:r>
              <a:rPr lang="en-ID" dirty="0"/>
              <a:t> yang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/web.</a:t>
            </a:r>
          </a:p>
          <a:p>
            <a:r>
              <a:rPr lang="en-ID" dirty="0"/>
              <a:t>Pada </a:t>
            </a:r>
            <a:r>
              <a:rPr lang="en-ID" dirty="0" err="1"/>
              <a:t>akhir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mengenal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array, operator </a:t>
            </a:r>
            <a:r>
              <a:rPr lang="en-ID" dirty="0" err="1"/>
              <a:t>komparasi</a:t>
            </a:r>
            <a:r>
              <a:rPr lang="en-ID" dirty="0"/>
              <a:t>, </a:t>
            </a:r>
            <a:r>
              <a:rPr lang="en-ID" i="1" dirty="0"/>
              <a:t>if else statement</a:t>
            </a:r>
            <a:r>
              <a:rPr lang="en-ID" dirty="0"/>
              <a:t> dan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0A93A3-6671-4E20-8982-D696EF24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64" y="2672884"/>
            <a:ext cx="114504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dibangun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serangkaian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perintah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bertujuan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memberitahu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dilakukan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Contohnya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menyatakan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browser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menampilkan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kalimat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Terima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kasih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alert("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Terimakasih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akhir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(;)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digunakan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menandai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akhir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sebuah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Meskipun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sebenarnya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JavaScript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menghiraukan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penulisan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(;)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akhir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biasakan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akhiri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(;).</a:t>
            </a:r>
          </a:p>
        </p:txBody>
      </p:sp>
    </p:spTree>
    <p:extLst>
      <p:ext uri="{BB962C8B-B14F-4D97-AF65-F5344CB8AC3E}">
        <p14:creationId xmlns:p14="http://schemas.microsoft.com/office/powerpoint/2010/main" val="2636051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4E496F-3777-47C8-85C2-C30CA60A0D16}"/>
              </a:ext>
            </a:extLst>
          </p:cNvPr>
          <p:cNvSpPr/>
          <p:nvPr/>
        </p:nvSpPr>
        <p:spPr>
          <a:xfrm>
            <a:off x="172277" y="0"/>
            <a:ext cx="116619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b="1" dirty="0"/>
              <a:t>Comment</a:t>
            </a:r>
          </a:p>
          <a:p>
            <a:r>
              <a:rPr lang="en-ID" dirty="0"/>
              <a:t>Pada JavaScript juga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.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yang </a:t>
            </a:r>
            <a:r>
              <a:rPr lang="en-ID" dirty="0" err="1"/>
              <a:t>dituliskan</a:t>
            </a:r>
            <a:r>
              <a:rPr lang="en-ID" dirty="0"/>
              <a:t> pada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diabaikan</a:t>
            </a:r>
            <a:r>
              <a:rPr lang="en-ID" dirty="0"/>
              <a:t> (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.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mengingatkan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menjelaskan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tuliskan</a:t>
            </a:r>
            <a:r>
              <a:rPr lang="en-ID" dirty="0"/>
              <a:t>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tuliskan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oleh orang lain. </a:t>
            </a:r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ingat</a:t>
            </a:r>
            <a:r>
              <a:rPr lang="en-ID" dirty="0"/>
              <a:t>, </a:t>
            </a:r>
            <a:r>
              <a:rPr lang="en-ID" dirty="0" err="1"/>
              <a:t>jangan</a:t>
            </a:r>
            <a:r>
              <a:rPr lang="en-ID" dirty="0"/>
              <a:t> </a:t>
            </a:r>
            <a:r>
              <a:rPr lang="en-ID" dirty="0" err="1"/>
              <a:t>terlalu</a:t>
            </a:r>
            <a:r>
              <a:rPr lang="en-ID" dirty="0"/>
              <a:t> </a:t>
            </a:r>
            <a:r>
              <a:rPr lang="en-ID" dirty="0" err="1"/>
              <a:t>berupaya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yang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dituliskan</a:t>
            </a:r>
            <a:r>
              <a:rPr lang="en-ID" dirty="0"/>
              <a:t>.</a:t>
            </a:r>
          </a:p>
          <a:p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pada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</a:t>
            </a:r>
            <a:r>
              <a:rPr lang="en-ID" dirty="0" err="1"/>
              <a:t>saja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dua</a:t>
            </a:r>
            <a:r>
              <a:rPr lang="en-ID" dirty="0"/>
              <a:t> </a:t>
            </a:r>
            <a:r>
              <a:rPr lang="en-ID" dirty="0" err="1"/>
              <a:t>buah</a:t>
            </a:r>
            <a:r>
              <a:rPr lang="en-ID" dirty="0"/>
              <a:t> </a:t>
            </a:r>
            <a:r>
              <a:rPr lang="en-ID" dirty="0" err="1"/>
              <a:t>garis</a:t>
            </a:r>
            <a:r>
              <a:rPr lang="en-ID" dirty="0"/>
              <a:t> miring (//) pada </a:t>
            </a:r>
            <a:r>
              <a:rPr lang="en-ID" dirty="0" err="1"/>
              <a:t>awal</a:t>
            </a:r>
            <a:r>
              <a:rPr lang="en-ID" dirty="0"/>
              <a:t> </a:t>
            </a:r>
            <a:r>
              <a:rPr lang="en-ID" dirty="0" err="1"/>
              <a:t>barisnya</a:t>
            </a:r>
            <a:r>
              <a:rPr lang="en-ID" dirty="0"/>
              <a:t>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00B59F9-2703-4792-AFB4-39283CFE9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10" y="1898399"/>
            <a:ext cx="402225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//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ini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merupakan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komentar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satu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baris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komentar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// alert("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Terima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kasih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")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DDF968-56DB-484F-A3CF-CC647B5A2CF1}"/>
              </a:ext>
            </a:extLst>
          </p:cNvPr>
          <p:cNvSpPr/>
          <p:nvPr/>
        </p:nvSpPr>
        <p:spPr>
          <a:xfrm>
            <a:off x="172277" y="2852506"/>
            <a:ext cx="113781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Sedangkan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baris</a:t>
            </a:r>
            <a:r>
              <a:rPr lang="en-ID" dirty="0"/>
              <a:t> (</a:t>
            </a:r>
            <a:r>
              <a:rPr lang="en-ID" i="1" dirty="0"/>
              <a:t>multiple lines comment</a:t>
            </a:r>
            <a:r>
              <a:rPr lang="en-ID" dirty="0"/>
              <a:t>)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/*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pembuka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dan </a:t>
            </a:r>
            <a:r>
              <a:rPr lang="en-ID" dirty="0" err="1"/>
              <a:t>tanda</a:t>
            </a:r>
            <a:r>
              <a:rPr lang="en-ID" dirty="0"/>
              <a:t> */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penutup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.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 yang </a:t>
            </a:r>
            <a:r>
              <a:rPr lang="en-ID" dirty="0" err="1"/>
              <a:t>berada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dijadikan</a:t>
            </a:r>
            <a:r>
              <a:rPr lang="en-ID" dirty="0"/>
              <a:t> </a:t>
            </a:r>
            <a:r>
              <a:rPr lang="en-ID" dirty="0" err="1"/>
              <a:t>komentar</a:t>
            </a:r>
            <a:r>
              <a:rPr lang="en-ID" dirty="0"/>
              <a:t> dan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dieksekusi</a:t>
            </a:r>
            <a:r>
              <a:rPr lang="en-ID" dirty="0"/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43E215-F09B-49CB-BAB2-50DDB6A8D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10" y="3775836"/>
            <a:ext cx="488556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/*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Ini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merupakan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komentar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dengan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lebih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dari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satu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baris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Teks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apapun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yang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berada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disini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akan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dijadikan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komentar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Ketika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menggunakan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ini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,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jangan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lupa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untuk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menutupnya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*/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5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D63CA0-033E-4C61-95C2-5A65BB6B10FA}"/>
              </a:ext>
            </a:extLst>
          </p:cNvPr>
          <p:cNvSpPr/>
          <p:nvPr/>
        </p:nvSpPr>
        <p:spPr>
          <a:xfrm>
            <a:off x="165057" y="156578"/>
            <a:ext cx="968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b="1" dirty="0" err="1"/>
              <a:t>Variabel</a:t>
            </a:r>
            <a:endParaRPr lang="en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6AC57-524F-45DD-9A1A-B2E81CC4888E}"/>
              </a:ext>
            </a:extLst>
          </p:cNvPr>
          <p:cNvSpPr/>
          <p:nvPr/>
        </p:nvSpPr>
        <p:spPr>
          <a:xfrm>
            <a:off x="165057" y="525910"/>
            <a:ext cx="11861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Ketika</a:t>
            </a:r>
            <a:r>
              <a:rPr lang="en-ID" dirty="0"/>
              <a:t> </a:t>
            </a:r>
            <a:r>
              <a:rPr lang="en-ID" dirty="0" err="1"/>
              <a:t>mendengar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Anda </a:t>
            </a:r>
            <a:r>
              <a:rPr lang="en-ID" dirty="0" err="1"/>
              <a:t>teringat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pelajaran</a:t>
            </a:r>
            <a:r>
              <a:rPr lang="en-ID" dirty="0"/>
              <a:t> </a:t>
            </a:r>
            <a:r>
              <a:rPr lang="en-ID" dirty="0" err="1"/>
              <a:t>matematika</a:t>
            </a:r>
            <a:r>
              <a:rPr lang="en-ID" dirty="0"/>
              <a:t>? </a:t>
            </a:r>
            <a:r>
              <a:rPr lang="en-ID" dirty="0" err="1"/>
              <a:t>variabel</a:t>
            </a:r>
            <a:r>
              <a:rPr lang="en-ID" dirty="0"/>
              <a:t> di </a:t>
            </a:r>
            <a:r>
              <a:rPr lang="en-ID" dirty="0" err="1"/>
              <a:t>sini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konsep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.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umumnya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menyimpan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dikelola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program.</a:t>
            </a:r>
          </a:p>
          <a:p>
            <a:r>
              <a:rPr lang="en-ID" dirty="0" err="1"/>
              <a:t>Sebelum</a:t>
            </a:r>
            <a:r>
              <a:rPr lang="en-ID" dirty="0"/>
              <a:t> ECMAScript 2015 (ES6)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pada JavaScript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keyword </a:t>
            </a:r>
            <a:r>
              <a:rPr lang="en-ID" dirty="0">
                <a:solidFill>
                  <a:srgbClr val="C7254E"/>
                </a:solidFill>
              </a:rPr>
              <a:t>var</a:t>
            </a:r>
            <a:r>
              <a:rPr lang="en-ID" b="1" dirty="0"/>
              <a:t>.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5704AA-5FD3-4BCA-98D9-DC28F931B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57" y="149807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var firstName = "Harry";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60635-19CE-4E4C-983D-334B61ADCB30}"/>
              </a:ext>
            </a:extLst>
          </p:cNvPr>
          <p:cNvSpPr/>
          <p:nvPr/>
        </p:nvSpPr>
        <p:spPr>
          <a:xfrm>
            <a:off x="165057" y="1859339"/>
            <a:ext cx="116558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Tanda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(=)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menginisialisasikan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pada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sekarang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b="1" dirty="0" err="1">
                <a:solidFill>
                  <a:srgbClr val="C7254E"/>
                </a:solidFill>
              </a:rPr>
              <a:t>firstName</a:t>
            </a:r>
            <a:r>
              <a:rPr lang="en-ID" b="1" dirty="0"/>
              <a:t> 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b="1" dirty="0"/>
              <a:t>“Harry”</a:t>
            </a:r>
            <a:r>
              <a:rPr lang="en-ID" dirty="0"/>
              <a:t>.</a:t>
            </a:r>
          </a:p>
          <a:p>
            <a:r>
              <a:rPr lang="en-ID" dirty="0"/>
              <a:t>Kita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apapun</a:t>
            </a:r>
            <a:r>
              <a:rPr lang="en-ID" dirty="0"/>
              <a:t> yang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mau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menamai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</a:t>
            </a:r>
            <a:r>
              <a:rPr lang="en-ID" dirty="0" err="1"/>
              <a:t>pastikan</a:t>
            </a:r>
            <a:r>
              <a:rPr lang="en-ID" dirty="0"/>
              <a:t> </a:t>
            </a:r>
            <a:r>
              <a:rPr lang="en-ID" dirty="0" err="1"/>
              <a:t>penamaannya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masuk</a:t>
            </a:r>
            <a:r>
              <a:rPr lang="en-ID" dirty="0"/>
              <a:t> </a:t>
            </a:r>
            <a:r>
              <a:rPr lang="en-ID" dirty="0" err="1"/>
              <a:t>akal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konteksnya</a:t>
            </a:r>
            <a:r>
              <a:rPr lang="en-ID" dirty="0"/>
              <a:t> agar </a:t>
            </a:r>
            <a:r>
              <a:rPr lang="en-ID" dirty="0" err="1"/>
              <a:t>berikutnya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di-</a:t>
            </a:r>
            <a:r>
              <a:rPr lang="en-ID" i="1" dirty="0"/>
              <a:t>maintenance</a:t>
            </a:r>
            <a:r>
              <a:rPr lang="en-ID" dirty="0"/>
              <a:t>.</a:t>
            </a:r>
          </a:p>
          <a:p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hindari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istilah</a:t>
            </a:r>
            <a:r>
              <a:rPr lang="en-ID" dirty="0"/>
              <a:t>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b="1" dirty="0"/>
              <a:t>“data”</a:t>
            </a:r>
            <a:r>
              <a:rPr lang="en-ID" dirty="0"/>
              <a:t>, </a:t>
            </a:r>
            <a:r>
              <a:rPr lang="en-ID" dirty="0" err="1"/>
              <a:t>Gunakanlah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mendeskripsikan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aturan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penamaan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perlu</a:t>
            </a:r>
            <a:r>
              <a:rPr lang="en-ID" dirty="0"/>
              <a:t> Anda </a:t>
            </a:r>
            <a:r>
              <a:rPr lang="en-ID" dirty="0" err="1"/>
              <a:t>ketahui</a:t>
            </a:r>
            <a:r>
              <a:rPr lang="en-ID" dirty="0"/>
              <a:t>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38F75B8-215E-4F70-9445-EA05213B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57" y="3613665"/>
            <a:ext cx="118618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 dimulai dengan huruf atau underscore (_).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 terdiri dari huruf, angka, dan underscore (_) dengan berbagai kombinasi.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 dapat mengandung spasi (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white space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jika penamaan variabel lebih dari dua kata maka tuliskan secara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camelCase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Contoh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" panose="020B0604020202020204" pitchFamily="34" charset="0"/>
              </a:rPr>
              <a:t>firstName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" panose="020B0604020202020204" pitchFamily="34" charset="0"/>
              </a:rPr>
              <a:t>lastName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C7254E"/>
                </a:solidFill>
                <a:effectLst/>
                <a:latin typeface="Arial" panose="020B0604020202020204" pitchFamily="34" charset="0"/>
              </a:rPr>
              <a:t>catName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 dapat mengandung karakter spesial (! . , / \ + * = dll.)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74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6EF55D-6D54-476F-8FF2-1613E5D3994D}"/>
              </a:ext>
            </a:extLst>
          </p:cNvPr>
          <p:cNvSpPr/>
          <p:nvPr/>
        </p:nvSpPr>
        <p:spPr>
          <a:xfrm>
            <a:off x="371061" y="177105"/>
            <a:ext cx="114366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Nilai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diinisialisasi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var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diubah</a:t>
            </a:r>
            <a:r>
              <a:rPr lang="en-ID" dirty="0"/>
              <a:t> </a:t>
            </a:r>
            <a:r>
              <a:rPr lang="en-ID" dirty="0" err="1"/>
              <a:t>kembali</a:t>
            </a:r>
            <a:r>
              <a:rPr lang="en-ID" dirty="0"/>
              <a:t> </a:t>
            </a:r>
            <a:r>
              <a:rPr lang="en-ID" dirty="0" err="1"/>
              <a:t>nilainya</a:t>
            </a:r>
            <a:r>
              <a:rPr lang="en-ID" dirty="0"/>
              <a:t>, </a:t>
            </a:r>
            <a:r>
              <a:rPr lang="en-ID" dirty="0" err="1"/>
              <a:t>contoh</a:t>
            </a:r>
            <a:r>
              <a:rPr lang="en-ID" dirty="0"/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EB01DA4-D903-4DF8-AF1D-0D5F19425EE9}"/>
              </a:ext>
            </a:extLst>
          </p:cNvPr>
          <p:cNvSpPr/>
          <p:nvPr/>
        </p:nvSpPr>
        <p:spPr>
          <a:xfrm>
            <a:off x="384314" y="54643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var </a:t>
            </a:r>
            <a:r>
              <a:rPr lang="en-ID" dirty="0" err="1"/>
              <a:t>firstName</a:t>
            </a:r>
            <a:r>
              <a:rPr lang="en-ID" dirty="0"/>
              <a:t> = "Harry";</a:t>
            </a:r>
          </a:p>
          <a:p>
            <a:r>
              <a:rPr lang="en-ID" dirty="0"/>
              <a:t>console.log(</a:t>
            </a:r>
            <a:r>
              <a:rPr lang="en-ID" dirty="0" err="1"/>
              <a:t>firstName</a:t>
            </a:r>
            <a:r>
              <a:rPr lang="en-ID" dirty="0"/>
              <a:t>);</a:t>
            </a:r>
          </a:p>
          <a:p>
            <a:endParaRPr lang="en-ID" dirty="0"/>
          </a:p>
          <a:p>
            <a:r>
              <a:rPr lang="en-ID" dirty="0" err="1"/>
              <a:t>firstName</a:t>
            </a:r>
            <a:r>
              <a:rPr lang="en-ID" dirty="0"/>
              <a:t> = "Ron";</a:t>
            </a:r>
          </a:p>
          <a:p>
            <a:r>
              <a:rPr lang="en-ID" dirty="0"/>
              <a:t>console.log(</a:t>
            </a:r>
            <a:r>
              <a:rPr lang="en-ID" dirty="0" err="1"/>
              <a:t>firstName</a:t>
            </a:r>
            <a:r>
              <a:rPr lang="en-ID" dirty="0"/>
              <a:t>);</a:t>
            </a:r>
          </a:p>
          <a:p>
            <a:endParaRPr lang="en-ID" dirty="0"/>
          </a:p>
          <a:p>
            <a:r>
              <a:rPr lang="en-ID" dirty="0"/>
              <a:t>/* output: </a:t>
            </a:r>
          </a:p>
          <a:p>
            <a:r>
              <a:rPr lang="en-ID" dirty="0"/>
              <a:t>Harry</a:t>
            </a:r>
          </a:p>
          <a:p>
            <a:r>
              <a:rPr lang="en-ID" dirty="0"/>
              <a:t>Ron</a:t>
            </a:r>
          </a:p>
          <a:p>
            <a:r>
              <a:rPr lang="en-ID" dirty="0"/>
              <a:t>*/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17AC7F-CD1E-4A8D-9B9D-D02B741EB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367" y="791735"/>
            <a:ext cx="3667125" cy="7905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1B01360-0880-4FB9-99FC-DFA13333DF61}"/>
              </a:ext>
            </a:extLst>
          </p:cNvPr>
          <p:cNvSpPr/>
          <p:nvPr/>
        </p:nvSpPr>
        <p:spPr>
          <a:xfrm>
            <a:off x="198782" y="3449242"/>
            <a:ext cx="116089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Sejak</a:t>
            </a:r>
            <a:r>
              <a:rPr lang="en-ID" dirty="0"/>
              <a:t> ECMAScript 2015 (ES6) </a:t>
            </a:r>
            <a:r>
              <a:rPr lang="en-ID" dirty="0" err="1"/>
              <a:t>selain</a:t>
            </a:r>
            <a:r>
              <a:rPr lang="en-ID" dirty="0"/>
              <a:t> </a:t>
            </a:r>
            <a:r>
              <a:rPr lang="en-ID" dirty="0">
                <a:solidFill>
                  <a:srgbClr val="C7254E"/>
                </a:solidFill>
              </a:rPr>
              <a:t>var</a:t>
            </a:r>
            <a:r>
              <a:rPr lang="en-ID" dirty="0"/>
              <a:t>, </a:t>
            </a:r>
            <a:r>
              <a:rPr lang="en-ID" dirty="0" err="1"/>
              <a:t>menginisialisasikan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b="1" dirty="0">
                <a:solidFill>
                  <a:srgbClr val="C7254E"/>
                </a:solidFill>
              </a:rPr>
              <a:t>let</a:t>
            </a:r>
            <a:r>
              <a:rPr lang="en-ID" dirty="0"/>
              <a:t> dan </a:t>
            </a:r>
            <a:r>
              <a:rPr lang="en-ID" b="1" dirty="0">
                <a:solidFill>
                  <a:srgbClr val="C7254E"/>
                </a:solidFill>
              </a:rPr>
              <a:t>const</a:t>
            </a:r>
            <a:r>
              <a:rPr lang="en-ID" dirty="0"/>
              <a:t>. ES6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improvisasi</a:t>
            </a:r>
            <a:r>
              <a:rPr lang="en-ID" dirty="0"/>
              <a:t> pada </a:t>
            </a:r>
            <a:r>
              <a:rPr lang="en-ID" dirty="0" err="1"/>
              <a:t>deklarasi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var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hal</a:t>
            </a:r>
            <a:r>
              <a:rPr lang="en-ID" dirty="0"/>
              <a:t> yang </a:t>
            </a:r>
            <a:r>
              <a:rPr lang="en-ID" dirty="0" err="1"/>
              <a:t>kontroversial</a:t>
            </a:r>
            <a:r>
              <a:rPr lang="en-ID" dirty="0"/>
              <a:t>, salah </a:t>
            </a:r>
            <a:r>
              <a:rPr lang="en-ID" dirty="0" err="1"/>
              <a:t>satunya</a:t>
            </a:r>
            <a:r>
              <a:rPr lang="en-ID" dirty="0"/>
              <a:t> </a:t>
            </a:r>
            <a:r>
              <a:rPr lang="en-ID" i="1" dirty="0"/>
              <a:t>hoisting</a:t>
            </a:r>
            <a:r>
              <a:rPr lang="en-ID" dirty="0"/>
              <a:t>.</a:t>
            </a:r>
          </a:p>
          <a:p>
            <a:r>
              <a:rPr lang="en-ID" dirty="0" err="1"/>
              <a:t>Apa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i="1" dirty="0"/>
              <a:t>hoisting</a:t>
            </a:r>
            <a:r>
              <a:rPr lang="en-ID" dirty="0"/>
              <a:t>?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artinya</a:t>
            </a:r>
            <a:r>
              <a:rPr lang="en-ID" dirty="0"/>
              <a:t> “</a:t>
            </a:r>
            <a:r>
              <a:rPr lang="en-ID" dirty="0" err="1"/>
              <a:t>Mengangkat</a:t>
            </a:r>
            <a:r>
              <a:rPr lang="en-ID" dirty="0"/>
              <a:t>”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var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terlebih</a:t>
            </a:r>
            <a:r>
              <a:rPr lang="en-ID" dirty="0"/>
              <a:t> </a:t>
            </a:r>
            <a:r>
              <a:rPr lang="en-ID" dirty="0" err="1"/>
              <a:t>dahulu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, </a:t>
            </a:r>
            <a:r>
              <a:rPr lang="en-ID" dirty="0" err="1"/>
              <a:t>Contoh</a:t>
            </a:r>
            <a:r>
              <a:rPr lang="en-ID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1566AA-75ED-462D-A65D-77A02009CBC0}"/>
              </a:ext>
            </a:extLst>
          </p:cNvPr>
          <p:cNvSpPr/>
          <p:nvPr/>
        </p:nvSpPr>
        <p:spPr>
          <a:xfrm>
            <a:off x="790367" y="493305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/>
              <a:t>x = 100;</a:t>
            </a:r>
          </a:p>
          <a:p>
            <a:r>
              <a:rPr lang="en-ID" dirty="0"/>
              <a:t>var x;</a:t>
            </a:r>
          </a:p>
          <a:p>
            <a:r>
              <a:rPr lang="en-ID" dirty="0"/>
              <a:t>console.log(x);</a:t>
            </a:r>
          </a:p>
          <a:p>
            <a:endParaRPr lang="en-ID" dirty="0"/>
          </a:p>
          <a:p>
            <a:r>
              <a:rPr lang="en-ID" dirty="0"/>
              <a:t>/* output: 100 */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E7B8E3-6C81-472F-AD12-D4C51127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314" y="5429665"/>
            <a:ext cx="30194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67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885DE6-BBF1-4C03-ACB8-52272AA25AA1}"/>
              </a:ext>
            </a:extLst>
          </p:cNvPr>
          <p:cNvSpPr/>
          <p:nvPr/>
        </p:nvSpPr>
        <p:spPr>
          <a:xfrm>
            <a:off x="3044306" y="2828835"/>
            <a:ext cx="55964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sz="7200" dirty="0"/>
              <a:t>TERIMA KASIH</a:t>
            </a:r>
          </a:p>
        </p:txBody>
      </p:sp>
    </p:spTree>
    <p:extLst>
      <p:ext uri="{BB962C8B-B14F-4D97-AF65-F5344CB8AC3E}">
        <p14:creationId xmlns:p14="http://schemas.microsoft.com/office/powerpoint/2010/main" val="8170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6632263-6EF9-4A19-B842-EF5E611DC664}"/>
              </a:ext>
            </a:extLst>
          </p:cNvPr>
          <p:cNvSpPr/>
          <p:nvPr/>
        </p:nvSpPr>
        <p:spPr>
          <a:xfrm>
            <a:off x="304799" y="191653"/>
            <a:ext cx="11635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memulai</a:t>
            </a:r>
            <a:r>
              <a:rPr lang="en-ID" dirty="0"/>
              <a:t> </a:t>
            </a:r>
            <a:r>
              <a:rPr lang="en-ID" dirty="0" err="1"/>
              <a:t>menuliskan</a:t>
            </a:r>
            <a:r>
              <a:rPr lang="en-ID" dirty="0"/>
              <a:t> styling,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buka</a:t>
            </a:r>
            <a:r>
              <a:rPr lang="en-ID" dirty="0"/>
              <a:t> </a:t>
            </a:r>
            <a:r>
              <a:rPr lang="en-ID" dirty="0" err="1"/>
              <a:t>berkas</a:t>
            </a:r>
            <a:r>
              <a:rPr lang="en-ID" dirty="0"/>
              <a:t> style.css. Kita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i="1" dirty="0"/>
              <a:t>border-box</a:t>
            </a:r>
            <a:r>
              <a:rPr lang="en-ID" dirty="0"/>
              <a:t> pada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i="1" dirty="0"/>
              <a:t>box-sizing</a:t>
            </a:r>
            <a:r>
              <a:rPr lang="en-ID" dirty="0"/>
              <a:t>. </a:t>
            </a:r>
            <a:r>
              <a:rPr lang="en-ID" dirty="0" err="1"/>
              <a:t>Tuliskan</a:t>
            </a:r>
            <a:r>
              <a:rPr lang="en-ID" dirty="0"/>
              <a:t> rule </a:t>
            </a:r>
            <a:r>
              <a:rPr lang="en-ID" dirty="0" err="1"/>
              <a:t>berikut</a:t>
            </a:r>
            <a:r>
              <a:rPr lang="en-ID" dirty="0"/>
              <a:t> pada </a:t>
            </a:r>
            <a:r>
              <a:rPr lang="en-ID" dirty="0" err="1"/>
              <a:t>berkas</a:t>
            </a:r>
            <a:r>
              <a:rPr lang="en-ID" dirty="0"/>
              <a:t> style.css.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39AFCB-2CF7-4F89-9E7C-6763BD79F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78" y="862593"/>
            <a:ext cx="1694695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*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box-sizing: border-box;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BE4B970-FBBB-4765-A603-1AFF7554D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5" y="1872087"/>
            <a:ext cx="11635409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tetapkan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font-family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seluruh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sans-serif.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body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font-family: sans-serif;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Selanjutnya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mulai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terapkan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flexbo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pada .flex-container-column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tetapkan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flex-direction: column dan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pendukung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styling .flex-container-column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.flex-container-column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display: flex;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flex-direction: column;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/*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properti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pendukung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max-width: 800px;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margin: 0 auto;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text-align: right;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Terapkan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juga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properti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" panose="020B0604020202020204" pitchFamily="34" charset="0"/>
              </a:rPr>
              <a:t>display: flex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" panose="020B0604020202020204" pitchFamily="34" charset="0"/>
              </a:rPr>
              <a:t>.flex-container-row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menerapkan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" panose="020B0604020202020204" pitchFamily="34" charset="0"/>
              </a:rPr>
              <a:t>flex-direction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default pada flex-container.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penulisan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styling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.flex-container-row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cukup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dituliskan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.flex-container-row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display: flex;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99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41597EA-A3B4-4593-AF3D-97850290E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2" y="126124"/>
            <a:ext cx="11846256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lanjut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styling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tombol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kalkulatornya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.button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flex-basis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sebesar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25%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beserta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pendukung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tombol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kalkulator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memenuhi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seluruh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kosong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container.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Tuliskan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styling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.button: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.button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flex-basis: 25%;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/*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properti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pendukung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font-size: 1.5em;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text-align: center;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padding: 40px;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border: 1px solid black;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background: 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webkit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-linear-gradient(top, #d2d2d2, #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ddd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cursor: pointer;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00FF"/>
              </a:highlight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Simpan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berkas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style.css dan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coba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index.html pada browser.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nampak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seperti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B669A-9D4B-4B50-8A2F-DD0794B5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885" y="3429000"/>
            <a:ext cx="481012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964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47A0A2A-53D1-45D6-82DE-47452DFE2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72" y="76944"/>
            <a:ext cx="118462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kontainer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terisi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penuh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tombol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equals (=)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" panose="020B0604020202020204" pitchFamily="34" charset="0"/>
              </a:rPr>
              <a:t>flex-basis: 50%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tombol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kali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dibandingkan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tombol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 “double”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tombol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&lt;div class="button equals double"&gt;=&lt;/div&gt;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Kemudian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tetapkan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nilai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" panose="020B0604020202020204" pitchFamily="34" charset="0"/>
              </a:rPr>
              <a:t>flex-basis: 50%;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Arial" panose="020B0604020202020204" pitchFamily="34" charset="0"/>
              </a:rPr>
              <a:t>.double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berikut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.double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   flex-basis: 50%;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Sehingga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sekarang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browser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DA023B-54DA-4D13-8EB6-A7B497FDF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178" y="3075757"/>
            <a:ext cx="510540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ABFD7F-72D5-4AD6-BE12-94839994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33" y="359722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box-sizing: border-box;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body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font-family: sans-serif;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.flex-container-column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display: flex;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/*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pendukung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flex-direction: column;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max-width: 800px;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margin: 0 auto;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text-align: right;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.flex-container-row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display: flex;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.button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4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flex-basis: 25%;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5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6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/*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properti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pendukung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*/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7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font-size: 1.5em;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8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text-align: center;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9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padding: 40px;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0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border: 1px solid black;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1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background: -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webkit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-linear-gradient(top, #d2d2d2, #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ddd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2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cursor: pointer;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3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4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5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.double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6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  flex-basis: 50%;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7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6FC997-DD39-487B-9B16-6094997B0456}"/>
              </a:ext>
            </a:extLst>
          </p:cNvPr>
          <p:cNvSpPr/>
          <p:nvPr/>
        </p:nvSpPr>
        <p:spPr>
          <a:xfrm>
            <a:off x="239133" y="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dirty="0" err="1"/>
              <a:t>Sejauh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yang </a:t>
            </a:r>
            <a:r>
              <a:rPr lang="en-ID" dirty="0" err="1"/>
              <a:t>terdapat</a:t>
            </a:r>
            <a:r>
              <a:rPr lang="en-ID" dirty="0"/>
              <a:t> pada style.css dan index.html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tampak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665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9F28ED-944D-4B7E-A327-2A511E44891C}"/>
              </a:ext>
            </a:extLst>
          </p:cNvPr>
          <p:cNvSpPr/>
          <p:nvPr/>
        </p:nvSpPr>
        <p:spPr>
          <a:xfrm>
            <a:off x="145774" y="0"/>
            <a:ext cx="6096000" cy="68634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D" sz="1100" dirty="0"/>
              <a:t> &lt;!DOCTYPE html&gt;</a:t>
            </a:r>
          </a:p>
          <a:p>
            <a:r>
              <a:rPr lang="en-ID" sz="1100" dirty="0"/>
              <a:t>    &lt;html&gt;</a:t>
            </a:r>
          </a:p>
          <a:p>
            <a:r>
              <a:rPr lang="en-ID" sz="1100" dirty="0"/>
              <a:t>     </a:t>
            </a:r>
          </a:p>
          <a:p>
            <a:r>
              <a:rPr lang="en-ID" sz="1100" dirty="0"/>
              <a:t>    &lt;head&gt;</a:t>
            </a:r>
          </a:p>
          <a:p>
            <a:r>
              <a:rPr lang="en-ID" sz="1100" dirty="0"/>
              <a:t>       &lt;title&gt;Web Calculator&lt;/title&gt;</a:t>
            </a:r>
          </a:p>
          <a:p>
            <a:r>
              <a:rPr lang="en-ID" sz="1100" dirty="0"/>
              <a:t>       &lt;link </a:t>
            </a:r>
            <a:r>
              <a:rPr lang="en-ID" sz="1100" dirty="0" err="1"/>
              <a:t>rel</a:t>
            </a:r>
            <a:r>
              <a:rPr lang="en-ID" sz="1100" dirty="0"/>
              <a:t>="stylesheet" </a:t>
            </a:r>
            <a:r>
              <a:rPr lang="en-ID" sz="1100" dirty="0" err="1"/>
              <a:t>href</a:t>
            </a:r>
            <a:r>
              <a:rPr lang="en-ID" sz="1100" dirty="0"/>
              <a:t>="assets/style.css"&gt;</a:t>
            </a:r>
          </a:p>
          <a:p>
            <a:r>
              <a:rPr lang="en-ID" sz="1100" dirty="0"/>
              <a:t>    &lt;/head&gt;</a:t>
            </a:r>
          </a:p>
          <a:p>
            <a:r>
              <a:rPr lang="en-ID" sz="1100" dirty="0"/>
              <a:t>     </a:t>
            </a:r>
          </a:p>
          <a:p>
            <a:r>
              <a:rPr lang="en-ID" sz="1100" dirty="0"/>
              <a:t>    &lt;body&gt;</a:t>
            </a:r>
          </a:p>
          <a:p>
            <a:r>
              <a:rPr lang="en-ID" sz="1100" dirty="0"/>
              <a:t>       &lt;div class="flex-container-column"&gt;</a:t>
            </a:r>
          </a:p>
          <a:p>
            <a:r>
              <a:rPr lang="en-ID" sz="1100" dirty="0"/>
              <a:t>           &lt;div class="display"&gt;</a:t>
            </a:r>
          </a:p>
          <a:p>
            <a:r>
              <a:rPr lang="en-ID" sz="1100" dirty="0"/>
              <a:t>               &lt;h1 id="</a:t>
            </a:r>
            <a:r>
              <a:rPr lang="en-ID" sz="1100" dirty="0" err="1"/>
              <a:t>displayNumber</a:t>
            </a:r>
            <a:r>
              <a:rPr lang="en-ID" sz="1100" dirty="0"/>
              <a:t>"&gt;0&lt;/h1&gt;</a:t>
            </a:r>
          </a:p>
          <a:p>
            <a:r>
              <a:rPr lang="en-ID" sz="1100" dirty="0"/>
              <a:t>           &lt;/div&gt;</a:t>
            </a:r>
          </a:p>
          <a:p>
            <a:r>
              <a:rPr lang="en-ID" sz="1100" dirty="0"/>
              <a:t>           &lt;div class="flex-container-row"&gt;</a:t>
            </a:r>
          </a:p>
          <a:p>
            <a:r>
              <a:rPr lang="en-ID" sz="1100" dirty="0"/>
              <a:t>               &lt;div class="button"&gt;7&lt;/div&gt;</a:t>
            </a:r>
          </a:p>
          <a:p>
            <a:r>
              <a:rPr lang="en-ID" sz="1100" dirty="0"/>
              <a:t>               &lt;div class="button"&gt;8&lt;/div&gt;</a:t>
            </a:r>
          </a:p>
          <a:p>
            <a:r>
              <a:rPr lang="en-ID" sz="1100" dirty="0"/>
              <a:t>               &lt;div class="button"&gt;9&lt;/div&gt;</a:t>
            </a:r>
          </a:p>
          <a:p>
            <a:r>
              <a:rPr lang="en-ID" sz="1100" dirty="0"/>
              <a:t>               &lt;div class="button negative"&gt;+/-&lt;/div&gt;</a:t>
            </a:r>
          </a:p>
          <a:p>
            <a:r>
              <a:rPr lang="en-ID" sz="1100" dirty="0"/>
              <a:t>           &lt;/div&gt;</a:t>
            </a:r>
          </a:p>
          <a:p>
            <a:r>
              <a:rPr lang="en-ID" sz="1100" dirty="0"/>
              <a:t>           &lt;div class="flex-container-row"&gt;</a:t>
            </a:r>
          </a:p>
          <a:p>
            <a:r>
              <a:rPr lang="en-ID" sz="1100" dirty="0"/>
              <a:t>               &lt;div class="button"&gt;4&lt;/div&gt;</a:t>
            </a:r>
          </a:p>
          <a:p>
            <a:r>
              <a:rPr lang="en-ID" sz="1100" dirty="0"/>
              <a:t>               &lt;div class="button"&gt;5&lt;/div&gt;</a:t>
            </a:r>
          </a:p>
          <a:p>
            <a:r>
              <a:rPr lang="en-ID" sz="1100" dirty="0"/>
              <a:t>               &lt;div class="button"&gt;6&lt;/div&gt;</a:t>
            </a:r>
          </a:p>
          <a:p>
            <a:r>
              <a:rPr lang="en-ID" sz="1100" dirty="0"/>
              <a:t>               &lt;div class="button operator"&gt;-&lt;/div&gt;</a:t>
            </a:r>
          </a:p>
          <a:p>
            <a:r>
              <a:rPr lang="en-ID" sz="1100" dirty="0"/>
              <a:t>           &lt;/div&gt;</a:t>
            </a:r>
          </a:p>
          <a:p>
            <a:r>
              <a:rPr lang="en-ID" sz="1100" dirty="0"/>
              <a:t>           &lt;div class="flex-container-row"&gt;</a:t>
            </a:r>
          </a:p>
          <a:p>
            <a:r>
              <a:rPr lang="en-ID" sz="1100" dirty="0"/>
              <a:t>               &lt;div class="button"&gt;1&lt;/div&gt;</a:t>
            </a:r>
          </a:p>
          <a:p>
            <a:r>
              <a:rPr lang="en-ID" sz="1100" dirty="0"/>
              <a:t>               &lt;div class="button"&gt;2&lt;/div&gt;</a:t>
            </a:r>
          </a:p>
          <a:p>
            <a:r>
              <a:rPr lang="en-ID" sz="1100" dirty="0"/>
              <a:t>               &lt;div class="button"&gt;3&lt;/div&gt;</a:t>
            </a:r>
          </a:p>
          <a:p>
            <a:r>
              <a:rPr lang="en-ID" sz="1100" dirty="0"/>
              <a:t>               &lt;div class="button operator"&gt;+&lt;/div&gt;</a:t>
            </a:r>
          </a:p>
          <a:p>
            <a:r>
              <a:rPr lang="en-ID" sz="1100" dirty="0"/>
              <a:t>           &lt;/div&gt;</a:t>
            </a:r>
          </a:p>
          <a:p>
            <a:r>
              <a:rPr lang="en-ID" sz="1100" dirty="0"/>
              <a:t>           &lt;div class="flex-container-row"&gt;</a:t>
            </a:r>
          </a:p>
          <a:p>
            <a:r>
              <a:rPr lang="en-ID" sz="1100" dirty="0"/>
              <a:t>               &lt;div class="button clear"&gt;CE&lt;/div&gt;</a:t>
            </a:r>
          </a:p>
          <a:p>
            <a:r>
              <a:rPr lang="en-ID" sz="1100" dirty="0"/>
              <a:t>               &lt;div class="button"&gt;0&lt;/div&gt;</a:t>
            </a:r>
          </a:p>
          <a:p>
            <a:r>
              <a:rPr lang="en-ID" sz="1100" dirty="0"/>
              <a:t>               &lt;div class="button equals double"&gt;=&lt;/div&gt;</a:t>
            </a:r>
          </a:p>
          <a:p>
            <a:r>
              <a:rPr lang="en-ID" sz="1100" dirty="0"/>
              <a:t>           &lt;/div&gt;</a:t>
            </a:r>
          </a:p>
          <a:p>
            <a:r>
              <a:rPr lang="en-ID" sz="1100" dirty="0"/>
              <a:t>       &lt;/div&gt;</a:t>
            </a:r>
          </a:p>
          <a:p>
            <a:r>
              <a:rPr lang="en-ID" sz="1100" dirty="0"/>
              <a:t>    &lt;/body&gt;</a:t>
            </a:r>
          </a:p>
          <a:p>
            <a:r>
              <a:rPr lang="en-ID" sz="1100" dirty="0"/>
              <a:t>     </a:t>
            </a:r>
          </a:p>
          <a:p>
            <a:r>
              <a:rPr lang="en-ID" sz="1100" dirty="0"/>
              <a:t>    &lt;/html&gt;</a:t>
            </a:r>
          </a:p>
        </p:txBody>
      </p:sp>
    </p:spTree>
    <p:extLst>
      <p:ext uri="{BB962C8B-B14F-4D97-AF65-F5344CB8AC3E}">
        <p14:creationId xmlns:p14="http://schemas.microsoft.com/office/powerpoint/2010/main" val="355478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B5CC3B7-DF5F-4E5B-BC8E-60B62513F980}"/>
              </a:ext>
            </a:extLst>
          </p:cNvPr>
          <p:cNvSpPr/>
          <p:nvPr/>
        </p:nvSpPr>
        <p:spPr>
          <a:xfrm>
            <a:off x="159026" y="0"/>
            <a:ext cx="1171492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 err="1"/>
              <a:t>Mempercantik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kalkulator</a:t>
            </a:r>
            <a:endParaRPr lang="en-ID" dirty="0"/>
          </a:p>
          <a:p>
            <a:endParaRPr lang="en-ID" dirty="0"/>
          </a:p>
          <a:p>
            <a:r>
              <a:rPr lang="en-ID" dirty="0"/>
              <a:t>Setelah </a:t>
            </a:r>
            <a:r>
              <a:rPr lang="en-ID" dirty="0" err="1"/>
              <a:t>selesai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penerapan</a:t>
            </a:r>
            <a:r>
              <a:rPr lang="en-ID" dirty="0"/>
              <a:t> flexbox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kalkulator</a:t>
            </a:r>
            <a:r>
              <a:rPr lang="en-ID" dirty="0"/>
              <a:t>, </a:t>
            </a:r>
            <a:r>
              <a:rPr lang="en-ID" dirty="0" err="1"/>
              <a:t>selanjutnya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mempercantik</a:t>
            </a:r>
            <a:r>
              <a:rPr lang="en-ID" dirty="0"/>
              <a:t> </a:t>
            </a:r>
            <a:r>
              <a:rPr lang="en-ID" dirty="0" err="1"/>
              <a:t>bagian</a:t>
            </a:r>
            <a:r>
              <a:rPr lang="en-ID" dirty="0"/>
              <a:t> lain pada </a:t>
            </a:r>
            <a:r>
              <a:rPr lang="en-ID" dirty="0" err="1"/>
              <a:t>kalkulator</a:t>
            </a:r>
            <a:r>
              <a:rPr lang="en-ID" dirty="0"/>
              <a:t>. Pada </a:t>
            </a:r>
            <a:r>
              <a:rPr lang="en-ID" dirty="0" err="1"/>
              <a:t>bagian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Anda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bebas</a:t>
            </a:r>
            <a:r>
              <a:rPr lang="en-ID" dirty="0"/>
              <a:t> </a:t>
            </a:r>
            <a:r>
              <a:rPr lang="en-ID" dirty="0" err="1"/>
              <a:t>berekspresi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menerapkan</a:t>
            </a:r>
            <a:r>
              <a:rPr lang="en-ID" dirty="0"/>
              <a:t> styling. Anda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seni</a:t>
            </a:r>
            <a:r>
              <a:rPr lang="en-ID" dirty="0"/>
              <a:t> Anda </a:t>
            </a:r>
            <a:r>
              <a:rPr lang="en-ID" dirty="0" err="1"/>
              <a:t>ditambah</a:t>
            </a:r>
            <a:r>
              <a:rPr lang="en-ID" dirty="0"/>
              <a:t> </a:t>
            </a:r>
            <a:r>
              <a:rPr lang="en-ID" dirty="0" err="1"/>
              <a:t>pengetahuan</a:t>
            </a:r>
            <a:r>
              <a:rPr lang="en-ID" dirty="0"/>
              <a:t> CSS yang </a:t>
            </a:r>
            <a:r>
              <a:rPr lang="en-ID" dirty="0" err="1"/>
              <a:t>sudah</a:t>
            </a:r>
            <a:r>
              <a:rPr lang="en-ID" dirty="0"/>
              <a:t> Anda </a:t>
            </a:r>
            <a:r>
              <a:rPr lang="en-ID" dirty="0" err="1"/>
              <a:t>kuasai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Tapi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Anda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</a:t>
            </a:r>
            <a:r>
              <a:rPr lang="en-ID" dirty="0" err="1"/>
              <a:t>kalkulator</a:t>
            </a:r>
            <a:r>
              <a:rPr lang="en-ID" dirty="0"/>
              <a:t> </a:t>
            </a:r>
            <a:r>
              <a:rPr lang="en-ID" dirty="0" err="1"/>
              <a:t>tampak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dicontohkan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E3C52-E7C7-433E-ABDC-0C14E9865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2" y="2031325"/>
            <a:ext cx="3505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2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FA4F7-8CCB-4CD8-9470-5B89B24711D8}"/>
              </a:ext>
            </a:extLst>
          </p:cNvPr>
          <p:cNvSpPr/>
          <p:nvPr/>
        </p:nvSpPr>
        <p:spPr>
          <a:xfrm>
            <a:off x="212034" y="139942"/>
            <a:ext cx="11648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Anda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mengikuti</a:t>
            </a:r>
            <a:r>
              <a:rPr lang="en-ID" dirty="0"/>
              <a:t> </a:t>
            </a:r>
            <a:r>
              <a:rPr lang="en-ID" dirty="0" err="1"/>
              <a:t>langkah</a:t>
            </a:r>
            <a:r>
              <a:rPr lang="en-ID" dirty="0"/>
              <a:t> - </a:t>
            </a:r>
            <a:r>
              <a:rPr lang="en-ID" dirty="0" err="1"/>
              <a:t>langkah</a:t>
            </a:r>
            <a:r>
              <a:rPr lang="en-ID" dirty="0"/>
              <a:t> </a:t>
            </a:r>
            <a:r>
              <a:rPr lang="en-ID" dirty="0" err="1"/>
              <a:t>materi</a:t>
            </a:r>
            <a:r>
              <a:rPr lang="en-ID" dirty="0"/>
              <a:t> kali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  <a:p>
            <a:endParaRPr lang="en-ID" dirty="0"/>
          </a:p>
          <a:p>
            <a:r>
              <a:rPr lang="en-ID" dirty="0"/>
              <a:t>Yang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mempercantik</a:t>
            </a:r>
            <a:r>
              <a:rPr lang="en-ID" dirty="0"/>
              <a:t> display yang </a:t>
            </a:r>
            <a:r>
              <a:rPr lang="en-ID" dirty="0" err="1"/>
              <a:t>ada</a:t>
            </a:r>
            <a:r>
              <a:rPr lang="en-ID" dirty="0"/>
              <a:t> pada </a:t>
            </a:r>
            <a:r>
              <a:rPr lang="en-ID" dirty="0" err="1"/>
              <a:t>kalkulator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background-</a:t>
            </a:r>
            <a:r>
              <a:rPr lang="en-ID" dirty="0" err="1"/>
              <a:t>color</a:t>
            </a:r>
            <a:r>
              <a:rPr lang="en-ID" dirty="0"/>
              <a:t>, padding, border, dan lain </a:t>
            </a:r>
            <a:r>
              <a:rPr lang="en-ID" dirty="0" err="1"/>
              <a:t>sebagainya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 </a:t>
            </a:r>
            <a:r>
              <a:rPr lang="en-ID" dirty="0" err="1"/>
              <a:t>mari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tetapkan</a:t>
            </a:r>
            <a:r>
              <a:rPr lang="en-ID" dirty="0"/>
              <a:t> styling pada .display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-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properti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F2F983-FB25-4A4D-B79B-657699F3D36F}"/>
              </a:ext>
            </a:extLst>
          </p:cNvPr>
          <p:cNvSpPr/>
          <p:nvPr/>
        </p:nvSpPr>
        <p:spPr>
          <a:xfrm>
            <a:off x="834887" y="134027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.display {</a:t>
            </a:r>
          </a:p>
          <a:p>
            <a:r>
              <a:rPr lang="en-US" dirty="0"/>
              <a:t>      color: white;</a:t>
            </a:r>
          </a:p>
          <a:p>
            <a:r>
              <a:rPr lang="en-US" dirty="0"/>
              <a:t>      width: 100%;</a:t>
            </a:r>
          </a:p>
          <a:p>
            <a:r>
              <a:rPr lang="en-US" dirty="0"/>
              <a:t>      padding: 10px 20px;</a:t>
            </a:r>
          </a:p>
          <a:p>
            <a:r>
              <a:rPr lang="en-US" dirty="0"/>
              <a:t>      background-color: #333333;</a:t>
            </a:r>
          </a:p>
          <a:p>
            <a:r>
              <a:rPr lang="en-US" dirty="0"/>
              <a:t>      border: 1px solid black;</a:t>
            </a:r>
          </a:p>
          <a:p>
            <a:r>
              <a:rPr lang="en-US" dirty="0"/>
              <a:t>      font-size: 2em;</a:t>
            </a:r>
          </a:p>
          <a:p>
            <a:r>
              <a:rPr lang="en-US" dirty="0"/>
              <a:t>    }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45F31-E322-41DA-9866-F3C04A67FC68}"/>
              </a:ext>
            </a:extLst>
          </p:cNvPr>
          <p:cNvSpPr/>
          <p:nvPr/>
        </p:nvSpPr>
        <p:spPr>
          <a:xfrm>
            <a:off x="330485" y="3867186"/>
            <a:ext cx="5116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maka</a:t>
            </a:r>
            <a:r>
              <a:rPr lang="en-ID" dirty="0"/>
              <a:t> display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tampak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FB4C2-C86E-4D83-B771-5F6CD41C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93" y="3314700"/>
            <a:ext cx="54006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632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1591</TotalTime>
  <Words>2810</Words>
  <Application>Microsoft Office PowerPoint</Application>
  <PresentationFormat>Widescreen</PresentationFormat>
  <Paragraphs>392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Arial Unicode MS</vt:lpstr>
      <vt:lpstr>Calibri</vt:lpstr>
      <vt:lpstr>Calibri Light</vt:lpstr>
      <vt:lpstr>Celestial</vt:lpstr>
      <vt:lpstr>Menerapkan Flexbox pada Halaman Kalkulator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HTML - Mengorganisasikan Halaman Konten </dc:title>
  <dc:creator>MyBook14E</dc:creator>
  <cp:lastModifiedBy>MyBook14E</cp:lastModifiedBy>
  <cp:revision>178</cp:revision>
  <dcterms:created xsi:type="dcterms:W3CDTF">2022-03-22T02:36:53Z</dcterms:created>
  <dcterms:modified xsi:type="dcterms:W3CDTF">2022-06-28T06:18:56Z</dcterms:modified>
</cp:coreProperties>
</file>