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76" r:id="rId4"/>
    <p:sldId id="277" r:id="rId5"/>
    <p:sldId id="256" r:id="rId6"/>
    <p:sldId id="257" r:id="rId7"/>
    <p:sldId id="263" r:id="rId8"/>
    <p:sldId id="278" r:id="rId9"/>
    <p:sldId id="280" r:id="rId10"/>
    <p:sldId id="281" r:id="rId11"/>
    <p:sldId id="273" r:id="rId12"/>
    <p:sldId id="266" r:id="rId13"/>
    <p:sldId id="268" r:id="rId14"/>
    <p:sldId id="274" r:id="rId15"/>
    <p:sldId id="267" r:id="rId16"/>
    <p:sldId id="285" r:id="rId17"/>
    <p:sldId id="269" r:id="rId18"/>
    <p:sldId id="283" r:id="rId1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D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292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292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292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96069" y="2174373"/>
            <a:ext cx="11240280" cy="18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8800" b="1" strike="noStrike" spc="-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40</a:t>
            </a:r>
            <a:endParaRPr lang="en-US" sz="8800" b="0" strike="noStrike" spc="-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25605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1367" y="2302487"/>
            <a:ext cx="10235160" cy="1991880"/>
            <a:chOff x="969840" y="3641760"/>
            <a:chExt cx="10235160" cy="1991880"/>
          </a:xfrm>
        </p:grpSpPr>
        <p:sp>
          <p:nvSpPr>
            <p:cNvPr id="145" name="CustomShape 1"/>
            <p:cNvSpPr/>
            <p:nvPr/>
          </p:nvSpPr>
          <p:spPr>
            <a:xfrm>
              <a:off x="7693920" y="3641760"/>
              <a:ext cx="3511080" cy="1991880"/>
            </a:xfrm>
            <a:prstGeom prst="rect">
              <a:avLst/>
            </a:prstGeom>
            <a:solidFill>
              <a:srgbClr val="4988B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2"/>
            <p:cNvSpPr/>
            <p:nvPr/>
          </p:nvSpPr>
          <p:spPr>
            <a:xfrm>
              <a:off x="4182480" y="3641760"/>
              <a:ext cx="3511080" cy="1991880"/>
            </a:xfrm>
            <a:prstGeom prst="rect">
              <a:avLst/>
            </a:prstGeom>
            <a:solidFill>
              <a:srgbClr val="167AB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3"/>
            <p:cNvSpPr/>
            <p:nvPr/>
          </p:nvSpPr>
          <p:spPr>
            <a:xfrm>
              <a:off x="969840" y="3641760"/>
              <a:ext cx="3211920" cy="1991880"/>
            </a:xfrm>
            <a:prstGeom prst="rect">
              <a:avLst/>
            </a:prstGeom>
            <a:solidFill>
              <a:srgbClr val="259CC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49" name="Picture 16"/>
            <p:cNvPicPr/>
            <p:nvPr/>
          </p:nvPicPr>
          <p:blipFill>
            <a:blip r:embed="rId2"/>
            <a:stretch/>
          </p:blipFill>
          <p:spPr>
            <a:xfrm>
              <a:off x="10091520" y="4180680"/>
              <a:ext cx="914040" cy="914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" name="Picture 18"/>
            <p:cNvPicPr/>
            <p:nvPr/>
          </p:nvPicPr>
          <p:blipFill>
            <a:blip r:embed="rId3"/>
            <a:stretch/>
          </p:blipFill>
          <p:spPr>
            <a:xfrm>
              <a:off x="6580080" y="4182120"/>
              <a:ext cx="914040" cy="912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1" name="Picture 20"/>
            <p:cNvPicPr/>
            <p:nvPr/>
          </p:nvPicPr>
          <p:blipFill>
            <a:blip r:embed="rId4"/>
            <a:stretch/>
          </p:blipFill>
          <p:spPr>
            <a:xfrm>
              <a:off x="3103560" y="4180680"/>
              <a:ext cx="914040" cy="914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2" name="CustomShape 5"/>
            <p:cNvSpPr/>
            <p:nvPr/>
          </p:nvSpPr>
          <p:spPr>
            <a:xfrm>
              <a:off x="4458960" y="4201920"/>
              <a:ext cx="2018520" cy="820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Đồng bộ dữ liệu real-time DB gốc sang DB tìm kiếm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53" name="CustomShape 6"/>
            <p:cNvSpPr/>
            <p:nvPr/>
          </p:nvSpPr>
          <p:spPr>
            <a:xfrm>
              <a:off x="1163880" y="4336200"/>
              <a:ext cx="1736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Ứng dụng Elasticsearch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4" name="CustomShape 7"/>
            <p:cNvSpPr/>
            <p:nvPr/>
          </p:nvSpPr>
          <p:spPr>
            <a:xfrm>
              <a:off x="7893360" y="4180680"/>
              <a:ext cx="1820880" cy="820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Chuyển nghiệp vụ tìm kiếm sang DB tìm kiếm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13" name="CustomShape 1"/>
          <p:cNvSpPr/>
          <p:nvPr/>
        </p:nvSpPr>
        <p:spPr>
          <a:xfrm>
            <a:off x="951367" y="980521"/>
            <a:ext cx="4149425" cy="521766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720" algn="ctr">
              <a:lnSpc>
                <a:spcPct val="100000"/>
              </a:lnSpc>
            </a:pPr>
            <a:r>
              <a:rPr lang="en-US" sz="2800" spc="-1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MÔ HÌNH TRIỂN KHAI</a:t>
            </a:r>
            <a:endParaRPr lang="en-US" sz="2800" b="0" strike="noStrike" spc="-1" dirty="0">
              <a:solidFill>
                <a:schemeClr val="accent2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794929" y="843479"/>
            <a:ext cx="3367496" cy="829543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720" algn="ctr">
              <a:lnSpc>
                <a:spcPct val="100000"/>
              </a:lnSpc>
            </a:pPr>
            <a:r>
              <a:rPr lang="en-US" sz="2400" spc="-1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CÁC ĐẦU CÔNG VIỆC ĐÃ NGHIÊN CỨU</a:t>
            </a:r>
            <a:endParaRPr lang="en-US" sz="2400" b="0" strike="noStrike" spc="-1" dirty="0">
              <a:solidFill>
                <a:schemeClr val="accent2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766354" y="2967554"/>
            <a:ext cx="3424646" cy="829543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720" algn="ctr">
              <a:lnSpc>
                <a:spcPct val="100000"/>
              </a:lnSpc>
            </a:pPr>
            <a:r>
              <a:rPr lang="en-US" sz="2400" spc="-1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CÁC ĐẦU CÔNG VIỆC CẦN NGHIÊN CỨU</a:t>
            </a:r>
            <a:endParaRPr lang="en-US" sz="2400" b="0" strike="noStrike" spc="-1" dirty="0">
              <a:solidFill>
                <a:schemeClr val="accent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283029" y="1530238"/>
            <a:ext cx="5740202" cy="16913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3620" indent="-3429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1400" b="0" strike="noStrike" spc="-1" dirty="0" err="1">
                <a:solidFill>
                  <a:srgbClr val="000000"/>
                </a:solidFill>
                <a:latin typeface="Roboto"/>
                <a:ea typeface="Roboto"/>
              </a:rPr>
              <a:t>Nghiên</a:t>
            </a:r>
            <a:r>
              <a:rPr lang="en-US" sz="14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Roboto"/>
                <a:ea typeface="Roboto"/>
              </a:rPr>
              <a:t>cứu</a:t>
            </a:r>
            <a:r>
              <a:rPr lang="en-US" sz="14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 Connector DB Source -&gt;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Roboto"/>
                <a:ea typeface="Roboto"/>
              </a:rPr>
              <a:t>DBSearch</a:t>
            </a:r>
            <a:r>
              <a:rPr lang="en-US" sz="14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Roboto"/>
                <a:ea typeface="Roboto"/>
              </a:rPr>
              <a:t>ưu</a:t>
            </a:r>
            <a:r>
              <a:rPr lang="en-US" sz="14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Roboto"/>
                <a:ea typeface="Roboto"/>
              </a:rPr>
              <a:t>nhược</a:t>
            </a:r>
            <a:endParaRPr lang="en-US" sz="1400" b="0" strike="noStrike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343620" indent="-3429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Message queue </a:t>
            </a:r>
          </a:p>
          <a:p>
            <a:pPr marL="343620" indent="-3429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Hỏi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EM,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lấy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số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liệu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về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sự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cố</a:t>
            </a:r>
            <a:endParaRPr lang="en-US" sz="1400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343620" indent="-3429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1400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343620" indent="-3429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641596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946880" y="2245320"/>
            <a:ext cx="3901320" cy="18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b="1" strike="noStrike" spc="-1">
                <a:solidFill>
                  <a:srgbClr val="2F5597"/>
                </a:solidFill>
                <a:latin typeface="Roboto"/>
                <a:ea typeface="Roboto"/>
              </a:rPr>
              <a:t>ĐỊNH HƯỚNG</a:t>
            </a:r>
            <a:endParaRPr lang="en-US" sz="4800" b="0" strike="noStrike" spc="-1"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lang="en-US" sz="4800" b="1" strike="noStrike" spc="-1">
                <a:solidFill>
                  <a:srgbClr val="2F5597"/>
                </a:solidFill>
                <a:latin typeface="Roboto"/>
                <a:ea typeface="Roboto"/>
              </a:rPr>
              <a:t>NGHIÊN CỨU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56" name="Picture 1"/>
          <p:cNvPicPr/>
          <p:nvPr/>
        </p:nvPicPr>
        <p:blipFill>
          <a:blip r:embed="rId2"/>
          <a:stretch/>
        </p:blipFill>
        <p:spPr>
          <a:xfrm>
            <a:off x="7183440" y="1581840"/>
            <a:ext cx="3631680" cy="363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9Slide.com 1">
            <a:extLst>
              <a:ext uri="{FF2B5EF4-FFF2-40B4-BE49-F238E27FC236}">
                <a16:creationId xmlns:a16="http://schemas.microsoft.com/office/drawing/2014/main" id="{1130B0F3-18C7-431E-9F9D-4EF0C82D3DD2}"/>
              </a:ext>
            </a:extLst>
          </p:cNvPr>
          <p:cNvCxnSpPr>
            <a:cxnSpLocks/>
          </p:cNvCxnSpPr>
          <p:nvPr/>
        </p:nvCxnSpPr>
        <p:spPr>
          <a:xfrm>
            <a:off x="2478125" y="3576491"/>
            <a:ext cx="7235751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9Slide.com 10">
            <a:extLst>
              <a:ext uri="{FF2B5EF4-FFF2-40B4-BE49-F238E27FC236}">
                <a16:creationId xmlns:a16="http://schemas.microsoft.com/office/drawing/2014/main" id="{72A8F87A-BAA6-47FD-8737-F752716864C6}"/>
              </a:ext>
            </a:extLst>
          </p:cNvPr>
          <p:cNvSpPr txBox="1"/>
          <p:nvPr/>
        </p:nvSpPr>
        <p:spPr>
          <a:xfrm flipH="1">
            <a:off x="1243173" y="4230011"/>
            <a:ext cx="1947186" cy="7797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Đặt</a:t>
            </a:r>
            <a:r>
              <a:rPr lang="en-US" dirty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vấn</a:t>
            </a:r>
            <a:r>
              <a:rPr lang="en-US" dirty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đề</a:t>
            </a:r>
            <a:endParaRPr lang="en-US" dirty="0">
              <a:solidFill>
                <a:schemeClr val="tx2"/>
              </a:solidFill>
              <a:latin typeface="+mj-lt"/>
              <a:ea typeface="Roboto Medium" panose="02000000000000000000" pitchFamily="2" charset="0"/>
              <a:cs typeface="Open Sans SemiBold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Nghiên</a:t>
            </a:r>
            <a:r>
              <a:rPr lang="en-US" dirty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cứu</a:t>
            </a:r>
            <a:r>
              <a:rPr lang="en-US" dirty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sơ</a:t>
            </a:r>
            <a:r>
              <a:rPr lang="en-US" dirty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bộ</a:t>
            </a:r>
            <a:endParaRPr lang="en-US" sz="1200" dirty="0">
              <a:solidFill>
                <a:schemeClr val="tx2"/>
              </a:solidFill>
              <a:latin typeface="+mj-lt"/>
              <a:ea typeface="Roboto Medium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7" name="9Slide.com 11">
            <a:extLst>
              <a:ext uri="{FF2B5EF4-FFF2-40B4-BE49-F238E27FC236}">
                <a16:creationId xmlns:a16="http://schemas.microsoft.com/office/drawing/2014/main" id="{4FA53726-50A5-4C8D-897A-1527CCE87DF7}"/>
              </a:ext>
            </a:extLst>
          </p:cNvPr>
          <p:cNvSpPr>
            <a:spLocks noChangeAspect="1"/>
          </p:cNvSpPr>
          <p:nvPr/>
        </p:nvSpPr>
        <p:spPr>
          <a:xfrm>
            <a:off x="1665986" y="3023860"/>
            <a:ext cx="1101561" cy="110526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127000" dist="50800" dir="48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8" name="9Slide.com 12">
            <a:extLst>
              <a:ext uri="{FF2B5EF4-FFF2-40B4-BE49-F238E27FC236}">
                <a16:creationId xmlns:a16="http://schemas.microsoft.com/office/drawing/2014/main" id="{6BEC9B14-5676-466F-A33D-9B797E29BABD}"/>
              </a:ext>
            </a:extLst>
          </p:cNvPr>
          <p:cNvSpPr>
            <a:spLocks noChangeAspect="1"/>
          </p:cNvSpPr>
          <p:nvPr/>
        </p:nvSpPr>
        <p:spPr>
          <a:xfrm>
            <a:off x="1716057" y="3074099"/>
            <a:ext cx="1001419" cy="1004785"/>
          </a:xfrm>
          <a:prstGeom prst="ellips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7000" dist="50800" dir="48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9" name="9Slide.com 13">
            <a:extLst>
              <a:ext uri="{FF2B5EF4-FFF2-40B4-BE49-F238E27FC236}">
                <a16:creationId xmlns:a16="http://schemas.microsoft.com/office/drawing/2014/main" id="{24E732BD-6159-4871-8006-ADD8DA22AB27}"/>
              </a:ext>
            </a:extLst>
          </p:cNvPr>
          <p:cNvSpPr/>
          <p:nvPr/>
        </p:nvSpPr>
        <p:spPr>
          <a:xfrm>
            <a:off x="1813788" y="3568620"/>
            <a:ext cx="850419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#9Slide03 Ralewayv4020" panose="000005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08/2022</a:t>
            </a:r>
          </a:p>
        </p:txBody>
      </p:sp>
      <p:sp>
        <p:nvSpPr>
          <p:cNvPr id="10" name="9Slide.com 14">
            <a:extLst>
              <a:ext uri="{FF2B5EF4-FFF2-40B4-BE49-F238E27FC236}">
                <a16:creationId xmlns:a16="http://schemas.microsoft.com/office/drawing/2014/main" id="{0F68AB49-C064-43CC-A49E-CEA1F200BF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64105" y="3346216"/>
            <a:ext cx="305322" cy="169989"/>
          </a:xfrm>
          <a:custGeom>
            <a:avLst/>
            <a:gdLst>
              <a:gd name="T0" fmla="*/ 274638 w 185"/>
              <a:gd name="T1" fmla="*/ 55562 h 103"/>
              <a:gd name="T2" fmla="*/ 274638 w 185"/>
              <a:gd name="T3" fmla="*/ 0 h 103"/>
              <a:gd name="T4" fmla="*/ 0 w 185"/>
              <a:gd name="T5" fmla="*/ 0 h 103"/>
              <a:gd name="T6" fmla="*/ 0 w 185"/>
              <a:gd name="T7" fmla="*/ 163512 h 103"/>
              <a:gd name="T8" fmla="*/ 274638 w 185"/>
              <a:gd name="T9" fmla="*/ 163512 h 103"/>
              <a:gd name="T10" fmla="*/ 274638 w 185"/>
              <a:gd name="T11" fmla="*/ 128587 h 103"/>
              <a:gd name="T12" fmla="*/ 293688 w 185"/>
              <a:gd name="T13" fmla="*/ 128587 h 103"/>
              <a:gd name="T14" fmla="*/ 293688 w 185"/>
              <a:gd name="T15" fmla="*/ 55562 h 103"/>
              <a:gd name="T16" fmla="*/ 274638 w 185"/>
              <a:gd name="T17" fmla="*/ 55562 h 103"/>
              <a:gd name="T18" fmla="*/ 238125 w 185"/>
              <a:gd name="T19" fmla="*/ 128587 h 103"/>
              <a:gd name="T20" fmla="*/ 36513 w 185"/>
              <a:gd name="T21" fmla="*/ 128587 h 103"/>
              <a:gd name="T22" fmla="*/ 36513 w 185"/>
              <a:gd name="T23" fmla="*/ 34925 h 103"/>
              <a:gd name="T24" fmla="*/ 238125 w 185"/>
              <a:gd name="T25" fmla="*/ 34925 h 103"/>
              <a:gd name="T26" fmla="*/ 238125 w 185"/>
              <a:gd name="T27" fmla="*/ 128587 h 10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85" h="103">
                <a:moveTo>
                  <a:pt x="173" y="35"/>
                </a:moveTo>
                <a:lnTo>
                  <a:pt x="173" y="0"/>
                </a:lnTo>
                <a:lnTo>
                  <a:pt x="0" y="0"/>
                </a:lnTo>
                <a:lnTo>
                  <a:pt x="0" y="103"/>
                </a:lnTo>
                <a:lnTo>
                  <a:pt x="173" y="103"/>
                </a:lnTo>
                <a:lnTo>
                  <a:pt x="173" y="81"/>
                </a:lnTo>
                <a:lnTo>
                  <a:pt x="185" y="81"/>
                </a:lnTo>
                <a:lnTo>
                  <a:pt x="185" y="35"/>
                </a:lnTo>
                <a:lnTo>
                  <a:pt x="173" y="35"/>
                </a:lnTo>
                <a:close/>
                <a:moveTo>
                  <a:pt x="150" y="81"/>
                </a:moveTo>
                <a:lnTo>
                  <a:pt x="23" y="81"/>
                </a:lnTo>
                <a:lnTo>
                  <a:pt x="23" y="22"/>
                </a:lnTo>
                <a:lnTo>
                  <a:pt x="150" y="22"/>
                </a:lnTo>
                <a:lnTo>
                  <a:pt x="150" y="8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9Slide.com 16">
            <a:extLst>
              <a:ext uri="{FF2B5EF4-FFF2-40B4-BE49-F238E27FC236}">
                <a16:creationId xmlns:a16="http://schemas.microsoft.com/office/drawing/2014/main" id="{06A650DE-8E27-468D-B4FF-0F08B288A83E}"/>
              </a:ext>
            </a:extLst>
          </p:cNvPr>
          <p:cNvSpPr>
            <a:spLocks noChangeAspect="1"/>
          </p:cNvSpPr>
          <p:nvPr/>
        </p:nvSpPr>
        <p:spPr>
          <a:xfrm>
            <a:off x="9230456" y="3023860"/>
            <a:ext cx="1101561" cy="110526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127000" dist="50800" dir="48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13" name="9Slide.com 17">
            <a:extLst>
              <a:ext uri="{FF2B5EF4-FFF2-40B4-BE49-F238E27FC236}">
                <a16:creationId xmlns:a16="http://schemas.microsoft.com/office/drawing/2014/main" id="{4B28A90B-D4F6-483B-A14F-5619542CCBE7}"/>
              </a:ext>
            </a:extLst>
          </p:cNvPr>
          <p:cNvSpPr>
            <a:spLocks noChangeAspect="1"/>
          </p:cNvSpPr>
          <p:nvPr/>
        </p:nvSpPr>
        <p:spPr>
          <a:xfrm>
            <a:off x="9280527" y="3074099"/>
            <a:ext cx="1001419" cy="1004785"/>
          </a:xfrm>
          <a:prstGeom prst="ellips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7000" dist="50800" dir="48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14" name="9Slide.com 18">
            <a:extLst>
              <a:ext uri="{FF2B5EF4-FFF2-40B4-BE49-F238E27FC236}">
                <a16:creationId xmlns:a16="http://schemas.microsoft.com/office/drawing/2014/main" id="{7ABC7281-9F97-4015-8758-5C6835585477}"/>
              </a:ext>
            </a:extLst>
          </p:cNvPr>
          <p:cNvSpPr/>
          <p:nvPr/>
        </p:nvSpPr>
        <p:spPr>
          <a:xfrm>
            <a:off x="9378258" y="3568620"/>
            <a:ext cx="850419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#9Slide03 Ralewayv4020" panose="000005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10/2022</a:t>
            </a:r>
          </a:p>
        </p:txBody>
      </p:sp>
      <p:sp>
        <p:nvSpPr>
          <p:cNvPr id="20" name="9Slide.com 24">
            <a:extLst>
              <a:ext uri="{FF2B5EF4-FFF2-40B4-BE49-F238E27FC236}">
                <a16:creationId xmlns:a16="http://schemas.microsoft.com/office/drawing/2014/main" id="{530D4505-21B4-4D69-AD8D-166EB4BB80CC}"/>
              </a:ext>
            </a:extLst>
          </p:cNvPr>
          <p:cNvSpPr>
            <a:spLocks noChangeAspect="1"/>
          </p:cNvSpPr>
          <p:nvPr/>
        </p:nvSpPr>
        <p:spPr>
          <a:xfrm>
            <a:off x="5536995" y="3023860"/>
            <a:ext cx="1101561" cy="1105263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127000" dist="50800" dir="48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1" name="9Slide.com 25">
            <a:extLst>
              <a:ext uri="{FF2B5EF4-FFF2-40B4-BE49-F238E27FC236}">
                <a16:creationId xmlns:a16="http://schemas.microsoft.com/office/drawing/2014/main" id="{7B2AFE7A-B13D-4A26-8417-920A071777E1}"/>
              </a:ext>
            </a:extLst>
          </p:cNvPr>
          <p:cNvSpPr>
            <a:spLocks noChangeAspect="1"/>
          </p:cNvSpPr>
          <p:nvPr/>
        </p:nvSpPr>
        <p:spPr>
          <a:xfrm>
            <a:off x="5587066" y="3074099"/>
            <a:ext cx="1001419" cy="1004785"/>
          </a:xfrm>
          <a:prstGeom prst="ellips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7000" dist="50800" dir="48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2" name="9Slide.com 26">
            <a:extLst>
              <a:ext uri="{FF2B5EF4-FFF2-40B4-BE49-F238E27FC236}">
                <a16:creationId xmlns:a16="http://schemas.microsoft.com/office/drawing/2014/main" id="{4BC2E268-7631-4BBA-9B03-92CF465A1CEA}"/>
              </a:ext>
            </a:extLst>
          </p:cNvPr>
          <p:cNvSpPr/>
          <p:nvPr/>
        </p:nvSpPr>
        <p:spPr>
          <a:xfrm>
            <a:off x="5569387" y="3568620"/>
            <a:ext cx="105149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#9Slide03 Ralewayv4020" panose="000005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09/2022</a:t>
            </a:r>
          </a:p>
        </p:txBody>
      </p:sp>
      <p:grpSp>
        <p:nvGrpSpPr>
          <p:cNvPr id="23" name="9Slide.com 27">
            <a:extLst>
              <a:ext uri="{FF2B5EF4-FFF2-40B4-BE49-F238E27FC236}">
                <a16:creationId xmlns:a16="http://schemas.microsoft.com/office/drawing/2014/main" id="{02B98F4C-D0AE-45F8-96F2-DC245CB8C6F0}"/>
              </a:ext>
            </a:extLst>
          </p:cNvPr>
          <p:cNvGrpSpPr>
            <a:grpSpLocks noChangeAspect="1"/>
          </p:cNvGrpSpPr>
          <p:nvPr/>
        </p:nvGrpSpPr>
        <p:grpSpPr>
          <a:xfrm>
            <a:off x="5935940" y="3346215"/>
            <a:ext cx="303670" cy="169990"/>
            <a:chOff x="5599113" y="798513"/>
            <a:chExt cx="292100" cy="163513"/>
          </a:xfrm>
          <a:solidFill>
            <a:schemeClr val="tx2"/>
          </a:solidFill>
        </p:grpSpPr>
        <p:sp>
          <p:nvSpPr>
            <p:cNvPr id="24" name="9Slide.com 28">
              <a:extLst>
                <a:ext uri="{FF2B5EF4-FFF2-40B4-BE49-F238E27FC236}">
                  <a16:creationId xmlns:a16="http://schemas.microsoft.com/office/drawing/2014/main" id="{A796F504-CBE2-4513-9E37-E1543461E9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9113" y="798513"/>
              <a:ext cx="292100" cy="163513"/>
            </a:xfrm>
            <a:custGeom>
              <a:avLst/>
              <a:gdLst/>
              <a:ahLst/>
              <a:cxnLst>
                <a:cxn ang="0">
                  <a:pos x="172" y="35"/>
                </a:cxn>
                <a:cxn ang="0">
                  <a:pos x="172" y="0"/>
                </a:cxn>
                <a:cxn ang="0">
                  <a:pos x="0" y="0"/>
                </a:cxn>
                <a:cxn ang="0">
                  <a:pos x="0" y="103"/>
                </a:cxn>
                <a:cxn ang="0">
                  <a:pos x="172" y="103"/>
                </a:cxn>
                <a:cxn ang="0">
                  <a:pos x="172" y="81"/>
                </a:cxn>
                <a:cxn ang="0">
                  <a:pos x="184" y="81"/>
                </a:cxn>
                <a:cxn ang="0">
                  <a:pos x="184" y="35"/>
                </a:cxn>
                <a:cxn ang="0">
                  <a:pos x="172" y="35"/>
                </a:cxn>
                <a:cxn ang="0">
                  <a:pos x="149" y="81"/>
                </a:cxn>
                <a:cxn ang="0">
                  <a:pos x="22" y="81"/>
                </a:cxn>
                <a:cxn ang="0">
                  <a:pos x="22" y="22"/>
                </a:cxn>
                <a:cxn ang="0">
                  <a:pos x="149" y="22"/>
                </a:cxn>
                <a:cxn ang="0">
                  <a:pos x="149" y="81"/>
                </a:cxn>
              </a:cxnLst>
              <a:rect l="0" t="0" r="r" b="b"/>
              <a:pathLst>
                <a:path w="184" h="103">
                  <a:moveTo>
                    <a:pt x="172" y="35"/>
                  </a:moveTo>
                  <a:lnTo>
                    <a:pt x="172" y="0"/>
                  </a:lnTo>
                  <a:lnTo>
                    <a:pt x="0" y="0"/>
                  </a:lnTo>
                  <a:lnTo>
                    <a:pt x="0" y="103"/>
                  </a:lnTo>
                  <a:lnTo>
                    <a:pt x="172" y="103"/>
                  </a:lnTo>
                  <a:lnTo>
                    <a:pt x="172" y="81"/>
                  </a:lnTo>
                  <a:lnTo>
                    <a:pt x="184" y="81"/>
                  </a:lnTo>
                  <a:lnTo>
                    <a:pt x="184" y="35"/>
                  </a:lnTo>
                  <a:lnTo>
                    <a:pt x="172" y="35"/>
                  </a:lnTo>
                  <a:close/>
                  <a:moveTo>
                    <a:pt x="149" y="81"/>
                  </a:moveTo>
                  <a:lnTo>
                    <a:pt x="22" y="81"/>
                  </a:lnTo>
                  <a:lnTo>
                    <a:pt x="22" y="22"/>
                  </a:lnTo>
                  <a:lnTo>
                    <a:pt x="149" y="22"/>
                  </a:lnTo>
                  <a:lnTo>
                    <a:pt x="149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25" name="9Slide.com 29">
              <a:extLst>
                <a:ext uri="{FF2B5EF4-FFF2-40B4-BE49-F238E27FC236}">
                  <a16:creationId xmlns:a16="http://schemas.microsoft.com/office/drawing/2014/main" id="{74BBE738-6CCF-49FA-A7A7-45BE3C3C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501" y="854075"/>
              <a:ext cx="166688" cy="52388"/>
            </a:xfrm>
            <a:custGeom>
              <a:avLst/>
              <a:gdLst/>
              <a:ahLst/>
              <a:cxnLst>
                <a:cxn ang="0">
                  <a:pos x="59" y="33"/>
                </a:cxn>
                <a:cxn ang="0">
                  <a:pos x="105" y="0"/>
                </a:cxn>
                <a:cxn ang="0">
                  <a:pos x="59" y="11"/>
                </a:cxn>
                <a:cxn ang="0">
                  <a:pos x="47" y="0"/>
                </a:cxn>
                <a:cxn ang="0">
                  <a:pos x="0" y="33"/>
                </a:cxn>
                <a:cxn ang="0">
                  <a:pos x="47" y="22"/>
                </a:cxn>
                <a:cxn ang="0">
                  <a:pos x="59" y="33"/>
                </a:cxn>
              </a:cxnLst>
              <a:rect l="0" t="0" r="r" b="b"/>
              <a:pathLst>
                <a:path w="105" h="33">
                  <a:moveTo>
                    <a:pt x="59" y="33"/>
                  </a:moveTo>
                  <a:lnTo>
                    <a:pt x="105" y="0"/>
                  </a:lnTo>
                  <a:lnTo>
                    <a:pt x="59" y="11"/>
                  </a:lnTo>
                  <a:lnTo>
                    <a:pt x="47" y="0"/>
                  </a:lnTo>
                  <a:lnTo>
                    <a:pt x="0" y="33"/>
                  </a:lnTo>
                  <a:lnTo>
                    <a:pt x="47" y="22"/>
                  </a:lnTo>
                  <a:lnTo>
                    <a:pt x="59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</p:grpSp>
      <p:grpSp>
        <p:nvGrpSpPr>
          <p:cNvPr id="36" name="9Slide.com 40">
            <a:extLst>
              <a:ext uri="{FF2B5EF4-FFF2-40B4-BE49-F238E27FC236}">
                <a16:creationId xmlns:a16="http://schemas.microsoft.com/office/drawing/2014/main" id="{22A56D95-F21B-4F5F-A87A-3B22B2A200D1}"/>
              </a:ext>
            </a:extLst>
          </p:cNvPr>
          <p:cNvGrpSpPr>
            <a:grpSpLocks noChangeAspect="1"/>
          </p:cNvGrpSpPr>
          <p:nvPr/>
        </p:nvGrpSpPr>
        <p:grpSpPr>
          <a:xfrm>
            <a:off x="9619527" y="3346215"/>
            <a:ext cx="303670" cy="169990"/>
            <a:chOff x="4427538" y="798513"/>
            <a:chExt cx="292100" cy="163513"/>
          </a:xfrm>
          <a:solidFill>
            <a:schemeClr val="tx2"/>
          </a:solidFill>
        </p:grpSpPr>
        <p:sp>
          <p:nvSpPr>
            <p:cNvPr id="37" name="9Slide.com 41">
              <a:extLst>
                <a:ext uri="{FF2B5EF4-FFF2-40B4-BE49-F238E27FC236}">
                  <a16:creationId xmlns:a16="http://schemas.microsoft.com/office/drawing/2014/main" id="{8DF13D6A-CB57-4F1C-A474-1720D4F023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7538" y="798513"/>
              <a:ext cx="292100" cy="163513"/>
            </a:xfrm>
            <a:custGeom>
              <a:avLst/>
              <a:gdLst/>
              <a:ahLst/>
              <a:cxnLst>
                <a:cxn ang="0">
                  <a:pos x="173" y="35"/>
                </a:cxn>
                <a:cxn ang="0">
                  <a:pos x="173" y="0"/>
                </a:cxn>
                <a:cxn ang="0">
                  <a:pos x="0" y="0"/>
                </a:cxn>
                <a:cxn ang="0">
                  <a:pos x="0" y="103"/>
                </a:cxn>
                <a:cxn ang="0">
                  <a:pos x="173" y="103"/>
                </a:cxn>
                <a:cxn ang="0">
                  <a:pos x="173" y="81"/>
                </a:cxn>
                <a:cxn ang="0">
                  <a:pos x="184" y="81"/>
                </a:cxn>
                <a:cxn ang="0">
                  <a:pos x="184" y="35"/>
                </a:cxn>
                <a:cxn ang="0">
                  <a:pos x="173" y="35"/>
                </a:cxn>
                <a:cxn ang="0">
                  <a:pos x="149" y="81"/>
                </a:cxn>
                <a:cxn ang="0">
                  <a:pos x="22" y="81"/>
                </a:cxn>
                <a:cxn ang="0">
                  <a:pos x="22" y="22"/>
                </a:cxn>
                <a:cxn ang="0">
                  <a:pos x="149" y="22"/>
                </a:cxn>
                <a:cxn ang="0">
                  <a:pos x="149" y="81"/>
                </a:cxn>
              </a:cxnLst>
              <a:rect l="0" t="0" r="r" b="b"/>
              <a:pathLst>
                <a:path w="184" h="103">
                  <a:moveTo>
                    <a:pt x="173" y="35"/>
                  </a:moveTo>
                  <a:lnTo>
                    <a:pt x="173" y="0"/>
                  </a:lnTo>
                  <a:lnTo>
                    <a:pt x="0" y="0"/>
                  </a:lnTo>
                  <a:lnTo>
                    <a:pt x="0" y="103"/>
                  </a:lnTo>
                  <a:lnTo>
                    <a:pt x="173" y="103"/>
                  </a:lnTo>
                  <a:lnTo>
                    <a:pt x="173" y="81"/>
                  </a:lnTo>
                  <a:lnTo>
                    <a:pt x="184" y="81"/>
                  </a:lnTo>
                  <a:lnTo>
                    <a:pt x="184" y="35"/>
                  </a:lnTo>
                  <a:lnTo>
                    <a:pt x="173" y="35"/>
                  </a:lnTo>
                  <a:close/>
                  <a:moveTo>
                    <a:pt x="149" y="81"/>
                  </a:moveTo>
                  <a:lnTo>
                    <a:pt x="22" y="81"/>
                  </a:lnTo>
                  <a:lnTo>
                    <a:pt x="22" y="22"/>
                  </a:lnTo>
                  <a:lnTo>
                    <a:pt x="149" y="22"/>
                  </a:lnTo>
                  <a:lnTo>
                    <a:pt x="149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38" name="9Slide.com 42">
              <a:extLst>
                <a:ext uri="{FF2B5EF4-FFF2-40B4-BE49-F238E27FC236}">
                  <a16:creationId xmlns:a16="http://schemas.microsoft.com/office/drawing/2014/main" id="{FD2255A6-484A-4905-9EF9-E1A871F70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101" y="854075"/>
              <a:ext cx="69257" cy="5238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0"/>
                </a:cxn>
                <a:cxn ang="0">
                  <a:pos x="0" y="33"/>
                </a:cxn>
                <a:cxn ang="0">
                  <a:pos x="68" y="33"/>
                </a:cxn>
                <a:cxn ang="0">
                  <a:pos x="33" y="0"/>
                </a:cxn>
              </a:cxnLst>
              <a:rect l="0" t="0" r="r" b="b"/>
              <a:pathLst>
                <a:path w="68" h="33">
                  <a:moveTo>
                    <a:pt x="33" y="0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68" y="33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5AC1BCA-007B-4986-8DC7-1523EBF2DCD4}"/>
              </a:ext>
            </a:extLst>
          </p:cNvPr>
          <p:cNvSpPr/>
          <p:nvPr/>
        </p:nvSpPr>
        <p:spPr>
          <a:xfrm>
            <a:off x="61918" y="387872"/>
            <a:ext cx="5343259" cy="628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pc="-1" dirty="0">
                <a:solidFill>
                  <a:srgbClr val="2F5597"/>
                </a:solidFill>
                <a:latin typeface="Roboto"/>
              </a:rPr>
              <a:t>3. </a:t>
            </a:r>
            <a:r>
              <a:rPr lang="en-US" sz="3200" b="1" spc="-1" dirty="0" err="1">
                <a:solidFill>
                  <a:srgbClr val="2F5597"/>
                </a:solidFill>
                <a:latin typeface="Roboto"/>
              </a:rPr>
              <a:t>Định</a:t>
            </a:r>
            <a:r>
              <a:rPr lang="en-US" sz="3200" b="1" spc="-1" dirty="0">
                <a:solidFill>
                  <a:srgbClr val="2F5597"/>
                </a:solidFill>
                <a:latin typeface="Roboto"/>
              </a:rPr>
              <a:t> h</a:t>
            </a:r>
            <a:r>
              <a:rPr lang="vi-VN" sz="3200" b="1" spc="-1" dirty="0">
                <a:solidFill>
                  <a:srgbClr val="2F5597"/>
                </a:solidFill>
                <a:latin typeface="Roboto"/>
              </a:rPr>
              <a:t>ư</a:t>
            </a:r>
            <a:r>
              <a:rPr lang="en-US" sz="3200" b="1" spc="-1" dirty="0" err="1">
                <a:solidFill>
                  <a:srgbClr val="2F5597"/>
                </a:solidFill>
                <a:latin typeface="Roboto"/>
              </a:rPr>
              <a:t>ớng</a:t>
            </a:r>
            <a:r>
              <a:rPr lang="en-US" sz="3200" b="1" spc="-1" dirty="0">
                <a:solidFill>
                  <a:srgbClr val="2F5597"/>
                </a:solidFill>
                <a:latin typeface="Roboto"/>
              </a:rPr>
              <a:t> </a:t>
            </a:r>
            <a:r>
              <a:rPr lang="en-US" sz="3200" b="1" spc="-1" dirty="0" err="1">
                <a:solidFill>
                  <a:srgbClr val="2F5597"/>
                </a:solidFill>
                <a:latin typeface="Roboto"/>
              </a:rPr>
              <a:t>nghiên</a:t>
            </a:r>
            <a:r>
              <a:rPr lang="en-US" sz="3200" b="1" spc="-1" dirty="0">
                <a:solidFill>
                  <a:srgbClr val="2F5597"/>
                </a:solidFill>
                <a:latin typeface="Roboto"/>
              </a:rPr>
              <a:t> </a:t>
            </a:r>
            <a:r>
              <a:rPr lang="en-US" sz="3200" b="1" spc="-1" dirty="0" err="1">
                <a:solidFill>
                  <a:srgbClr val="2F5597"/>
                </a:solidFill>
                <a:latin typeface="Roboto"/>
              </a:rPr>
              <a:t>cứu</a:t>
            </a:r>
            <a:endParaRPr lang="en-US" sz="3200" b="1" spc="-1" dirty="0">
              <a:solidFill>
                <a:srgbClr val="2F5597"/>
              </a:solidFill>
              <a:latin typeface="Roboto"/>
            </a:endParaRPr>
          </a:p>
        </p:txBody>
      </p:sp>
      <p:sp>
        <p:nvSpPr>
          <p:cNvPr id="40" name="9Slide.com 10">
            <a:extLst>
              <a:ext uri="{FF2B5EF4-FFF2-40B4-BE49-F238E27FC236}">
                <a16:creationId xmlns:a16="http://schemas.microsoft.com/office/drawing/2014/main" id="{FDFAC2FC-FA4C-4E3A-ACE9-E79EECA890B3}"/>
              </a:ext>
            </a:extLst>
          </p:cNvPr>
          <p:cNvSpPr txBox="1"/>
          <p:nvPr/>
        </p:nvSpPr>
        <p:spPr>
          <a:xfrm flipH="1">
            <a:off x="5016810" y="2045246"/>
            <a:ext cx="1947186" cy="7797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Nghiên</a:t>
            </a:r>
            <a:r>
              <a:rPr lang="en-US" dirty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cứu</a:t>
            </a:r>
            <a:r>
              <a:rPr lang="en-US" dirty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 chi </a:t>
            </a:r>
            <a:r>
              <a:rPr lang="en-US" dirty="0" err="1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tiết</a:t>
            </a:r>
            <a:endParaRPr lang="en-US" dirty="0">
              <a:solidFill>
                <a:schemeClr val="tx2"/>
              </a:solidFill>
              <a:latin typeface="+mj-lt"/>
              <a:ea typeface="Roboto Medium" panose="02000000000000000000" pitchFamily="2" charset="0"/>
              <a:cs typeface="Open Sans SemiBold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Đ</a:t>
            </a:r>
            <a:r>
              <a:rPr lang="vi-VN" dirty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ư</a:t>
            </a:r>
            <a:r>
              <a:rPr lang="en-US" dirty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a ra </a:t>
            </a:r>
            <a:r>
              <a:rPr lang="en-US" dirty="0" err="1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giải</a:t>
            </a:r>
            <a:r>
              <a:rPr lang="en-US" dirty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pháp</a:t>
            </a:r>
            <a:endParaRPr lang="en-US" dirty="0">
              <a:solidFill>
                <a:schemeClr val="tx2"/>
              </a:solidFill>
              <a:latin typeface="+mj-lt"/>
              <a:ea typeface="Roboto Medium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41" name="9Slide.com 10">
            <a:extLst>
              <a:ext uri="{FF2B5EF4-FFF2-40B4-BE49-F238E27FC236}">
                <a16:creationId xmlns:a16="http://schemas.microsoft.com/office/drawing/2014/main" id="{EE55C116-CEC7-49C9-B576-207709FE6A50}"/>
              </a:ext>
            </a:extLst>
          </p:cNvPr>
          <p:cNvSpPr txBox="1"/>
          <p:nvPr/>
        </p:nvSpPr>
        <p:spPr>
          <a:xfrm flipH="1">
            <a:off x="8739698" y="4304967"/>
            <a:ext cx="1947186" cy="7797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Triển</a:t>
            </a:r>
            <a:r>
              <a:rPr lang="en-US" dirty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khai</a:t>
            </a:r>
            <a:r>
              <a:rPr lang="en-US" dirty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mô</a:t>
            </a:r>
            <a:r>
              <a:rPr lang="en-US" dirty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hình</a:t>
            </a:r>
            <a:r>
              <a:rPr lang="en-US" dirty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cho</a:t>
            </a:r>
            <a:r>
              <a:rPr lang="en-US" dirty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dự</a:t>
            </a:r>
            <a:r>
              <a:rPr lang="en-US" dirty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án</a:t>
            </a:r>
            <a:r>
              <a:rPr lang="en-US" dirty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Open Sans SemiBold" panose="020B0606030504020204" pitchFamily="34" charset="0"/>
              </a:rPr>
              <a:t> CRM</a:t>
            </a:r>
          </a:p>
        </p:txBody>
      </p:sp>
    </p:spTree>
    <p:extLst>
      <p:ext uri="{BB962C8B-B14F-4D97-AF65-F5344CB8AC3E}">
        <p14:creationId xmlns:p14="http://schemas.microsoft.com/office/powerpoint/2010/main" val="301127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043360" y="2697840"/>
            <a:ext cx="352332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b="1" strike="noStrike" spc="-1">
                <a:solidFill>
                  <a:srgbClr val="2F5597"/>
                </a:solidFill>
                <a:latin typeface="Roboto"/>
                <a:ea typeface="Roboto"/>
              </a:rPr>
              <a:t>THANK YOU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61" name="Picture 3"/>
          <p:cNvPicPr/>
          <p:nvPr/>
        </p:nvPicPr>
        <p:blipFill>
          <a:blip r:embed="rId2"/>
          <a:stretch/>
        </p:blipFill>
        <p:spPr>
          <a:xfrm>
            <a:off x="6528600" y="952200"/>
            <a:ext cx="4683960" cy="468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07784" y="2513888"/>
            <a:ext cx="4123593" cy="769441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12011812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57260" y="1581625"/>
            <a:ext cx="11240280" cy="18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 SINH THÁI MISA </a:t>
            </a:r>
          </a:p>
          <a:p>
            <a:pPr algn="ctr">
              <a:lnSpc>
                <a:spcPct val="120000"/>
              </a:lnSpc>
            </a:pPr>
            <a:r>
              <a:rPr lang="en-US" sz="6600" b="1" strike="noStrike" spc="-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40 </a:t>
            </a:r>
          </a:p>
          <a:p>
            <a:pPr algn="ctr">
              <a:lnSpc>
                <a:spcPct val="12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SẢN PHẨM</a:t>
            </a:r>
            <a:endParaRPr lang="en-US" sz="3600" b="0" strike="noStrike" spc="-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09" t="2855" r="5515" b="-1383"/>
          <a:stretch/>
        </p:blipFill>
        <p:spPr>
          <a:xfrm>
            <a:off x="1495863" y="3971925"/>
            <a:ext cx="9515475" cy="20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98625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75200" y="1822680"/>
            <a:ext cx="11240280" cy="18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Roboto Condensed"/>
                <a:ea typeface="Roboto"/>
              </a:rPr>
              <a:t>NGHIÊN CỨU GIẢI PHÁP ĐỒNG BỘ DỮ LIỆU PHỤC VỤ</a:t>
            </a:r>
            <a:br>
              <a:rPr dirty="0"/>
            </a:br>
            <a:r>
              <a:rPr lang="en-US" sz="3200" b="1" strike="noStrike" spc="-1" dirty="0">
                <a:solidFill>
                  <a:srgbClr val="FFFFFF"/>
                </a:solidFill>
                <a:latin typeface="Roboto Condensed"/>
                <a:ea typeface="Roboto"/>
              </a:rPr>
              <a:t>TÌM KIẾM DỮ LIỆU LỚN CHO CÁC SẢN PHẨM CỦA MISA</a:t>
            </a:r>
            <a:endParaRPr lang="en-US" sz="3200" b="0" strike="noStrike" spc="-1" dirty="0">
              <a:latin typeface="Roboto Condensed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056400" y="3903840"/>
            <a:ext cx="611460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FFFFFF"/>
                </a:solidFill>
                <a:latin typeface="Roboto Condensed"/>
                <a:ea typeface="DejaVu Sans"/>
              </a:rPr>
              <a:t>Dream Chaser From CRM</a:t>
            </a:r>
            <a:endParaRPr lang="en-US" sz="2000" b="0" strike="noStrike" spc="-1" dirty="0">
              <a:latin typeface="Roboto Condensed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97793" y="1050334"/>
            <a:ext cx="3346560" cy="107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5400" b="1" strike="noStrike" spc="-1" dirty="0">
                <a:solidFill>
                  <a:srgbClr val="2F5597"/>
                </a:solidFill>
                <a:latin typeface="Roboto"/>
                <a:ea typeface="Roboto"/>
              </a:rPr>
              <a:t>NỘI DUNG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117" name="Picture 1"/>
          <p:cNvPicPr/>
          <p:nvPr/>
        </p:nvPicPr>
        <p:blipFill>
          <a:blip r:embed="rId2"/>
          <a:stretch/>
        </p:blipFill>
        <p:spPr>
          <a:xfrm>
            <a:off x="7386868" y="1671401"/>
            <a:ext cx="3800520" cy="3800520"/>
          </a:xfrm>
          <a:prstGeom prst="rect">
            <a:avLst/>
          </a:prstGeom>
          <a:ln>
            <a:noFill/>
          </a:ln>
        </p:spPr>
      </p:pic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697793" y="2320133"/>
            <a:ext cx="5615084" cy="731521"/>
            <a:chOff x="2430496" y="1644840"/>
            <a:chExt cx="5715539" cy="548641"/>
          </a:xfrm>
        </p:grpSpPr>
        <p:sp>
          <p:nvSpPr>
            <p:cNvPr id="8" name="Rounded Rectangle 7"/>
            <p:cNvSpPr/>
            <p:nvPr/>
          </p:nvSpPr>
          <p:spPr>
            <a:xfrm>
              <a:off x="2869179" y="1644841"/>
              <a:ext cx="5276856" cy="548640"/>
            </a:xfrm>
            <a:prstGeom prst="roundRect">
              <a:avLst/>
            </a:prstGeom>
            <a:solidFill>
              <a:srgbClr val="03D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NÊU VẤN ĐỀ</a:t>
              </a:r>
            </a:p>
          </p:txBody>
        </p:sp>
        <p:sp>
          <p:nvSpPr>
            <p:cNvPr id="9" name="Oval 8"/>
            <p:cNvSpPr>
              <a:spLocks/>
            </p:cNvSpPr>
            <p:nvPr/>
          </p:nvSpPr>
          <p:spPr>
            <a:xfrm>
              <a:off x="2430496" y="1644840"/>
              <a:ext cx="758474" cy="547384"/>
            </a:xfrm>
            <a:prstGeom prst="ellipse">
              <a:avLst/>
            </a:prstGeom>
            <a:solidFill>
              <a:srgbClr val="03D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Roboto Condensed" pitchFamily="2" charset="0"/>
                  <a:ea typeface="Roboto Condensed" pitchFamily="2" charset="0"/>
                </a:rPr>
                <a:t>1</a:t>
              </a:r>
              <a:endParaRPr lang="en-US" sz="1600" b="1" dirty="0">
                <a:latin typeface="Roboto Condensed" pitchFamily="2" charset="0"/>
                <a:ea typeface="Roboto Condensed" pitchFamily="2" charset="0"/>
              </a:endParaRPr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97793" y="3368461"/>
            <a:ext cx="5685422" cy="731521"/>
            <a:chOff x="2430496" y="1644840"/>
            <a:chExt cx="5715539" cy="548641"/>
          </a:xfrm>
        </p:grpSpPr>
        <p:sp>
          <p:nvSpPr>
            <p:cNvPr id="11" name="Rounded Rectangle 10"/>
            <p:cNvSpPr/>
            <p:nvPr/>
          </p:nvSpPr>
          <p:spPr>
            <a:xfrm>
              <a:off x="2869179" y="1644841"/>
              <a:ext cx="5276856" cy="548640"/>
            </a:xfrm>
            <a:prstGeom prst="roundRect">
              <a:avLst/>
            </a:prstGeom>
            <a:solidFill>
              <a:srgbClr val="03D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GIẢI PHÁP ĐỒNG BỘ DỮ LIỆU REAL-TIME GIỮA CSDL GỐC VÀ CSDL TÌM KIẾM</a:t>
              </a:r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2430496" y="1644840"/>
              <a:ext cx="758474" cy="547384"/>
            </a:xfrm>
            <a:prstGeom prst="ellipse">
              <a:avLst/>
            </a:prstGeom>
            <a:solidFill>
              <a:srgbClr val="03D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Roboto Condensed" pitchFamily="2" charset="0"/>
                  <a:ea typeface="Roboto Condensed" pitchFamily="2" charset="0"/>
                </a:rPr>
                <a:t>2</a:t>
              </a: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697793" y="4417878"/>
            <a:ext cx="5499807" cy="731521"/>
            <a:chOff x="2430496" y="1644840"/>
            <a:chExt cx="5715539" cy="548641"/>
          </a:xfrm>
        </p:grpSpPr>
        <p:sp>
          <p:nvSpPr>
            <p:cNvPr id="14" name="Rounded Rectangle 13"/>
            <p:cNvSpPr/>
            <p:nvPr/>
          </p:nvSpPr>
          <p:spPr>
            <a:xfrm>
              <a:off x="2869179" y="1644841"/>
              <a:ext cx="5276856" cy="548640"/>
            </a:xfrm>
            <a:prstGeom prst="roundRect">
              <a:avLst/>
            </a:prstGeom>
            <a:solidFill>
              <a:srgbClr val="03D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CASE STUDY CỦA TIKI VÀ ALIBABA</a:t>
              </a:r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2430496" y="1644840"/>
              <a:ext cx="758474" cy="547384"/>
            </a:xfrm>
            <a:prstGeom prst="ellipse">
              <a:avLst/>
            </a:prstGeom>
            <a:solidFill>
              <a:srgbClr val="03D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Roboto Condensed" pitchFamily="2" charset="0"/>
                  <a:ea typeface="Roboto Condensed" pitchFamily="2" charset="0"/>
                </a:rPr>
                <a:t>3</a:t>
              </a:r>
            </a:p>
          </p:txBody>
        </p:sp>
      </p:grp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72426" y="2701928"/>
            <a:ext cx="4641690" cy="895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b="1" spc="-1" dirty="0">
                <a:solidFill>
                  <a:srgbClr val="2F5597"/>
                </a:solidFill>
                <a:latin typeface="Roboto"/>
              </a:rPr>
              <a:t>NÊU VẤN ĐỀ</a:t>
            </a:r>
          </a:p>
        </p:txBody>
      </p:sp>
      <p:pic>
        <p:nvPicPr>
          <p:cNvPr id="139" name="Picture 1"/>
          <p:cNvPicPr/>
          <p:nvPr/>
        </p:nvPicPr>
        <p:blipFill>
          <a:blip r:embed="rId2"/>
          <a:stretch/>
        </p:blipFill>
        <p:spPr>
          <a:xfrm>
            <a:off x="7109640" y="1217880"/>
            <a:ext cx="3890520" cy="389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8"/>
          <a:stretch/>
        </p:blipFill>
        <p:spPr>
          <a:xfrm>
            <a:off x="2794583" y="1371479"/>
            <a:ext cx="6734908" cy="1381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2622" y="387872"/>
            <a:ext cx="3170996" cy="628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pc="-1" dirty="0">
                <a:solidFill>
                  <a:srgbClr val="2F5597"/>
                </a:solidFill>
                <a:latin typeface="Roboto"/>
              </a:rPr>
              <a:t>1. NÊU VẤN ĐỀ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44" y="3009779"/>
            <a:ext cx="582058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205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798" y="1795816"/>
            <a:ext cx="6039693" cy="31246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2622" y="387872"/>
            <a:ext cx="3170996" cy="628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pc="-1" dirty="0">
                <a:solidFill>
                  <a:srgbClr val="2F5597"/>
                </a:solidFill>
                <a:latin typeface="Roboto"/>
              </a:rPr>
              <a:t>1. NÊU VẤN ĐỀ</a:t>
            </a:r>
          </a:p>
        </p:txBody>
      </p:sp>
    </p:spTree>
    <p:extLst>
      <p:ext uri="{BB962C8B-B14F-4D97-AF65-F5344CB8AC3E}">
        <p14:creationId xmlns:p14="http://schemas.microsoft.com/office/powerpoint/2010/main" val="359151705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2622" y="387872"/>
            <a:ext cx="3170996" cy="628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pc="-1" dirty="0">
                <a:solidFill>
                  <a:srgbClr val="2F5597"/>
                </a:solidFill>
                <a:latin typeface="Roboto"/>
              </a:rPr>
              <a:t>1. NÊU VẤN ĐỀ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71" y="3176566"/>
            <a:ext cx="2173911" cy="9657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71" y="4554216"/>
            <a:ext cx="2544204" cy="1049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44" y="1239578"/>
            <a:ext cx="1686954" cy="1563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24" y="2021148"/>
            <a:ext cx="5915851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4193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17923" y="2358914"/>
            <a:ext cx="6925852" cy="18093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pc="-1" dirty="0">
                <a:solidFill>
                  <a:srgbClr val="2F5597"/>
                </a:solidFill>
                <a:latin typeface="Roboto"/>
                <a:ea typeface="Roboto"/>
              </a:rPr>
              <a:t>GIẢI PHÁP ĐỒNG BỘ DỮ LIỆU REAL-TIME GIỮA </a:t>
            </a:r>
          </a:p>
          <a:p>
            <a:pPr algn="ctr">
              <a:lnSpc>
                <a:spcPct val="120000"/>
              </a:lnSpc>
            </a:pPr>
            <a:r>
              <a:rPr lang="en-US" sz="3200" b="1" spc="-1" dirty="0">
                <a:solidFill>
                  <a:srgbClr val="2F5597"/>
                </a:solidFill>
                <a:latin typeface="Roboto"/>
                <a:ea typeface="Roboto"/>
              </a:rPr>
              <a:t>CSDL GỐC VÀ CSDL TÌM KIẾM</a:t>
            </a:r>
          </a:p>
        </p:txBody>
      </p:sp>
      <p:pic>
        <p:nvPicPr>
          <p:cNvPr id="144" name="Picture 2"/>
          <p:cNvPicPr/>
          <p:nvPr/>
        </p:nvPicPr>
        <p:blipFill>
          <a:blip r:embed="rId2"/>
          <a:srcRect l="6406" t="10817" r="6252" b="5328"/>
          <a:stretch/>
        </p:blipFill>
        <p:spPr>
          <a:xfrm>
            <a:off x="7077074" y="1285874"/>
            <a:ext cx="4398143" cy="43928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84232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22410</TotalTime>
  <Words>200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#9Slide03 Ralewayv4020</vt:lpstr>
      <vt:lpstr>Arial</vt:lpstr>
      <vt:lpstr>DejaVu Sans</vt:lpstr>
      <vt:lpstr>Open Sans</vt:lpstr>
      <vt:lpstr>Open Sans SemiBold</vt:lpstr>
      <vt:lpstr>Roboto</vt:lpstr>
      <vt:lpstr>Roboto Condensed</vt:lpstr>
      <vt:lpstr>Roboto Medium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Tuan Bui</dc:creator>
  <dc:description/>
  <cp:lastModifiedBy>Huy Phạm Quang</cp:lastModifiedBy>
  <cp:revision>153</cp:revision>
  <dcterms:created xsi:type="dcterms:W3CDTF">2022-01-17T08:45:16Z</dcterms:created>
  <dcterms:modified xsi:type="dcterms:W3CDTF">2022-09-08T16:50:21Z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