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76" r:id="rId4"/>
    <p:sldId id="277" r:id="rId5"/>
    <p:sldId id="256" r:id="rId6"/>
    <p:sldId id="257" r:id="rId7"/>
    <p:sldId id="263" r:id="rId8"/>
    <p:sldId id="278" r:id="rId9"/>
    <p:sldId id="280" r:id="rId10"/>
    <p:sldId id="281" r:id="rId11"/>
    <p:sldId id="273" r:id="rId12"/>
    <p:sldId id="266" r:id="rId13"/>
    <p:sldId id="268" r:id="rId14"/>
    <p:sldId id="274" r:id="rId15"/>
    <p:sldId id="267" r:id="rId16"/>
    <p:sldId id="269" r:id="rId17"/>
    <p:sldId id="283" r:id="rId1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D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29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29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29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2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6069" y="2174373"/>
            <a:ext cx="11240280" cy="18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8800" b="1" strike="noStrike" spc="-1" dirty="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40</a:t>
            </a:r>
            <a:endParaRPr lang="en-US" sz="8800" b="0" strike="noStrike" spc="-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560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1367" y="2302487"/>
            <a:ext cx="10235160" cy="1991880"/>
            <a:chOff x="969840" y="3641760"/>
            <a:chExt cx="10235160" cy="1991880"/>
          </a:xfrm>
        </p:grpSpPr>
        <p:sp>
          <p:nvSpPr>
            <p:cNvPr id="145" name="CustomShape 1"/>
            <p:cNvSpPr/>
            <p:nvPr/>
          </p:nvSpPr>
          <p:spPr>
            <a:xfrm>
              <a:off x="7693920" y="3641760"/>
              <a:ext cx="3511080" cy="1991880"/>
            </a:xfrm>
            <a:prstGeom prst="rect">
              <a:avLst/>
            </a:prstGeom>
            <a:solidFill>
              <a:srgbClr val="4988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2"/>
            <p:cNvSpPr/>
            <p:nvPr/>
          </p:nvSpPr>
          <p:spPr>
            <a:xfrm>
              <a:off x="4182480" y="3641760"/>
              <a:ext cx="3511080" cy="1991880"/>
            </a:xfrm>
            <a:prstGeom prst="rect">
              <a:avLst/>
            </a:prstGeom>
            <a:solidFill>
              <a:srgbClr val="167AB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3"/>
            <p:cNvSpPr/>
            <p:nvPr/>
          </p:nvSpPr>
          <p:spPr>
            <a:xfrm>
              <a:off x="969840" y="3641760"/>
              <a:ext cx="3211920" cy="1991880"/>
            </a:xfrm>
            <a:prstGeom prst="rect">
              <a:avLst/>
            </a:prstGeom>
            <a:solidFill>
              <a:srgbClr val="259CC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49" name="Picture 16"/>
            <p:cNvPicPr/>
            <p:nvPr/>
          </p:nvPicPr>
          <p:blipFill>
            <a:blip r:embed="rId2"/>
            <a:stretch/>
          </p:blipFill>
          <p:spPr>
            <a:xfrm>
              <a:off x="10091520" y="4180680"/>
              <a:ext cx="914040" cy="914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Picture 18"/>
            <p:cNvPicPr/>
            <p:nvPr/>
          </p:nvPicPr>
          <p:blipFill>
            <a:blip r:embed="rId3"/>
            <a:stretch/>
          </p:blipFill>
          <p:spPr>
            <a:xfrm>
              <a:off x="6580080" y="4182120"/>
              <a:ext cx="914040" cy="912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" name="Picture 20"/>
            <p:cNvPicPr/>
            <p:nvPr/>
          </p:nvPicPr>
          <p:blipFill>
            <a:blip r:embed="rId4"/>
            <a:stretch/>
          </p:blipFill>
          <p:spPr>
            <a:xfrm>
              <a:off x="3103560" y="4180680"/>
              <a:ext cx="914040" cy="91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2" name="CustomShape 5"/>
            <p:cNvSpPr/>
            <p:nvPr/>
          </p:nvSpPr>
          <p:spPr>
            <a:xfrm>
              <a:off x="4458960" y="4201920"/>
              <a:ext cx="2018520" cy="820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Đồng bộ dữ liệu real-time DB gốc sang DB tìm kiếm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53" name="CustomShape 6"/>
            <p:cNvSpPr/>
            <p:nvPr/>
          </p:nvSpPr>
          <p:spPr>
            <a:xfrm>
              <a:off x="1163880" y="4336200"/>
              <a:ext cx="1736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Ứng dụng Elasticsearch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4" name="CustomShape 7"/>
            <p:cNvSpPr/>
            <p:nvPr/>
          </p:nvSpPr>
          <p:spPr>
            <a:xfrm>
              <a:off x="7893360" y="4180680"/>
              <a:ext cx="1820880" cy="820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Chuyển nghiệp vụ tìm kiếm sang DB tìm kiếm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13" name="CustomShape 1"/>
          <p:cNvSpPr/>
          <p:nvPr/>
        </p:nvSpPr>
        <p:spPr>
          <a:xfrm>
            <a:off x="951367" y="980521"/>
            <a:ext cx="4149425" cy="521766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720" algn="ctr">
              <a:lnSpc>
                <a:spcPct val="100000"/>
              </a:lnSpc>
            </a:pPr>
            <a:r>
              <a:rPr lang="en-US" sz="2800" spc="-1" dirty="0" smtClean="0">
                <a:solidFill>
                  <a:schemeClr val="accent2">
                    <a:lumMod val="75000"/>
                  </a:schemeClr>
                </a:solidFill>
                <a:latin typeface="Roboto"/>
              </a:rPr>
              <a:t>MÔ HÌNH TRIỂN KHAI</a:t>
            </a:r>
            <a:endParaRPr lang="en-US" sz="28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94929" y="843479"/>
            <a:ext cx="3367496" cy="829543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720" algn="ctr">
              <a:lnSpc>
                <a:spcPct val="100000"/>
              </a:lnSpc>
            </a:pPr>
            <a:r>
              <a:rPr lang="en-US" sz="2400" spc="-1" dirty="0" smtClean="0">
                <a:solidFill>
                  <a:schemeClr val="accent2">
                    <a:lumMod val="75000"/>
                  </a:schemeClr>
                </a:solidFill>
                <a:latin typeface="Roboto"/>
              </a:rPr>
              <a:t>CÁC ĐẦU CÔNG VIỆC ĐÃ NGHIÊN CỨU</a:t>
            </a:r>
            <a:endParaRPr lang="en-US" sz="24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66354" y="2967554"/>
            <a:ext cx="3424646" cy="829543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720" algn="ctr">
              <a:lnSpc>
                <a:spcPct val="100000"/>
              </a:lnSpc>
            </a:pPr>
            <a:r>
              <a:rPr lang="en-US" sz="2400" spc="-1" dirty="0" smtClean="0">
                <a:solidFill>
                  <a:schemeClr val="accent2">
                    <a:lumMod val="75000"/>
                  </a:schemeClr>
                </a:solidFill>
                <a:latin typeface="Roboto"/>
              </a:rPr>
              <a:t>CÁC ĐẦU CÔNG VIỆC CẦN NGHIÊN CỨU</a:t>
            </a:r>
            <a:endParaRPr lang="en-US" sz="24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283029" y="1530238"/>
            <a:ext cx="5740202" cy="16913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362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14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Nghiên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cứu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Connector DB Source -&gt;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DBSearch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ưu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nhược</a:t>
            </a:r>
            <a:endParaRPr lang="en-US" sz="1400" b="0" strike="noStrike" spc="-1" dirty="0" smtClean="0">
              <a:solidFill>
                <a:srgbClr val="000000"/>
              </a:solidFill>
              <a:latin typeface="Roboto"/>
              <a:ea typeface="Roboto"/>
            </a:endParaRPr>
          </a:p>
          <a:p>
            <a:pPr marL="34362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Message queue </a:t>
            </a:r>
          </a:p>
          <a:p>
            <a:pPr marL="34362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Hỏi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EM, </a:t>
            </a: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lấy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số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liệu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về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sự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cố</a:t>
            </a:r>
            <a:endParaRPr lang="en-US" sz="1400" spc="-1" dirty="0" smtClean="0">
              <a:solidFill>
                <a:srgbClr val="000000"/>
              </a:solidFill>
              <a:latin typeface="Roboto"/>
              <a:ea typeface="Roboto"/>
            </a:endParaRPr>
          </a:p>
          <a:p>
            <a:pPr marL="34362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1400" spc="-1" dirty="0" smtClean="0">
              <a:solidFill>
                <a:srgbClr val="000000"/>
              </a:solidFill>
              <a:latin typeface="Roboto"/>
              <a:ea typeface="Roboto"/>
            </a:endParaRPr>
          </a:p>
          <a:p>
            <a:pPr marL="34362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6415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946880" y="2245320"/>
            <a:ext cx="3901320" cy="18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strike="noStrike" spc="-1">
                <a:solidFill>
                  <a:srgbClr val="2F5597"/>
                </a:solidFill>
                <a:latin typeface="Roboto"/>
                <a:ea typeface="Roboto"/>
              </a:rPr>
              <a:t>ĐỊNH HƯỚNG</a:t>
            </a:r>
            <a:endParaRPr lang="en-US" sz="4800" b="0" strike="noStrike" spc="-1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lang="en-US" sz="4800" b="1" strike="noStrike" spc="-1">
                <a:solidFill>
                  <a:srgbClr val="2F5597"/>
                </a:solidFill>
                <a:latin typeface="Roboto"/>
                <a:ea typeface="Roboto"/>
              </a:rPr>
              <a:t>NGHIÊN CỨU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56" name="Picture 1"/>
          <p:cNvPicPr/>
          <p:nvPr/>
        </p:nvPicPr>
        <p:blipFill>
          <a:blip r:embed="rId2"/>
          <a:stretch/>
        </p:blipFill>
        <p:spPr>
          <a:xfrm>
            <a:off x="7183440" y="1581840"/>
            <a:ext cx="3631680" cy="363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043360" y="2697840"/>
            <a:ext cx="352332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strike="noStrike" spc="-1">
                <a:solidFill>
                  <a:srgbClr val="2F5597"/>
                </a:solidFill>
                <a:latin typeface="Roboto"/>
                <a:ea typeface="Roboto"/>
              </a:rPr>
              <a:t>THANK YOU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61" name="Picture 3"/>
          <p:cNvPicPr/>
          <p:nvPr/>
        </p:nvPicPr>
        <p:blipFill>
          <a:blip r:embed="rId2"/>
          <a:stretch/>
        </p:blipFill>
        <p:spPr>
          <a:xfrm>
            <a:off x="6528600" y="952200"/>
            <a:ext cx="4683960" cy="468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07784" y="2513888"/>
            <a:ext cx="4123593" cy="769441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Roboto"/>
              </a:rPr>
              <a:t>Q &amp; A</a:t>
            </a:r>
            <a:endParaRPr lang="en-US" sz="4400" dirty="0">
              <a:solidFill>
                <a:schemeClr val="bg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01181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57260" y="1581625"/>
            <a:ext cx="11240280" cy="18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 SINH THÁI MISA </a:t>
            </a:r>
          </a:p>
          <a:p>
            <a:pPr algn="ctr">
              <a:lnSpc>
                <a:spcPct val="120000"/>
              </a:lnSpc>
            </a:pPr>
            <a:r>
              <a:rPr lang="en-US" sz="6600" b="1" strike="noStrike" spc="-1" dirty="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40 </a:t>
            </a:r>
            <a:endParaRPr lang="en-US" sz="6600" b="1" strike="noStrike" spc="-1" dirty="0" smtClean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SẢN </a:t>
            </a:r>
            <a:r>
              <a:rPr lang="en-US" sz="3600" b="1" strike="noStrike" spc="-1" dirty="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PHẨM</a:t>
            </a:r>
            <a:endParaRPr lang="en-US" sz="3600" b="0" strike="noStrike" spc="-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09" t="2855" r="5515" b="-1383"/>
          <a:stretch/>
        </p:blipFill>
        <p:spPr>
          <a:xfrm>
            <a:off x="1495863" y="3971925"/>
            <a:ext cx="9515475" cy="20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986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75200" y="1822680"/>
            <a:ext cx="11240280" cy="18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Roboto Condensed"/>
                <a:ea typeface="Roboto"/>
              </a:rPr>
              <a:t>NGHIÊN CỨU GIẢI PHÁP ĐỒNG BỘ DỮ LIỆU PHỤC VỤ</a:t>
            </a:r>
            <a:r>
              <a:rPr dirty="0"/>
              <a:t/>
            </a:r>
            <a:br>
              <a:rPr dirty="0"/>
            </a:br>
            <a:r>
              <a:rPr lang="en-US" sz="3200" b="1" strike="noStrike" spc="-1" dirty="0">
                <a:solidFill>
                  <a:srgbClr val="FFFFFF"/>
                </a:solidFill>
                <a:latin typeface="Roboto Condensed"/>
                <a:ea typeface="Roboto"/>
              </a:rPr>
              <a:t>TÌM KIẾM DỮ LIỆU LỚN CHO CÁC SẢN PHẨM CỦA MISA</a:t>
            </a:r>
            <a:endParaRPr lang="en-US" sz="3200" b="0" strike="noStrike" spc="-1" dirty="0">
              <a:latin typeface="Roboto Condensed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056400" y="3903840"/>
            <a:ext cx="611460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FFFFFF"/>
                </a:solidFill>
                <a:latin typeface="Roboto Condensed"/>
                <a:ea typeface="DejaVu Sans"/>
              </a:rPr>
              <a:t>Dream Chaser From CRM</a:t>
            </a:r>
            <a:endParaRPr lang="en-US" sz="2000" b="0" strike="noStrike" spc="-1" dirty="0">
              <a:latin typeface="Roboto Condensed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97793" y="1050334"/>
            <a:ext cx="3346560" cy="107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400" b="1" strike="noStrike" spc="-1" dirty="0">
                <a:solidFill>
                  <a:srgbClr val="2F5597"/>
                </a:solidFill>
                <a:latin typeface="Roboto"/>
                <a:ea typeface="Roboto"/>
              </a:rPr>
              <a:t>NỘI DUNG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117" name="Picture 1"/>
          <p:cNvPicPr/>
          <p:nvPr/>
        </p:nvPicPr>
        <p:blipFill>
          <a:blip r:embed="rId2"/>
          <a:stretch/>
        </p:blipFill>
        <p:spPr>
          <a:xfrm>
            <a:off x="7386868" y="1671401"/>
            <a:ext cx="3800520" cy="3800520"/>
          </a:xfrm>
          <a:prstGeom prst="rect">
            <a:avLst/>
          </a:prstGeom>
          <a:ln>
            <a:noFill/>
          </a:ln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97793" y="2320133"/>
            <a:ext cx="5615084" cy="731521"/>
            <a:chOff x="2430496" y="1644840"/>
            <a:chExt cx="5715539" cy="548641"/>
          </a:xfrm>
        </p:grpSpPr>
        <p:sp>
          <p:nvSpPr>
            <p:cNvPr id="8" name="Rounded Rectangle 7"/>
            <p:cNvSpPr/>
            <p:nvPr/>
          </p:nvSpPr>
          <p:spPr>
            <a:xfrm>
              <a:off x="2869179" y="1644841"/>
              <a:ext cx="5276856" cy="548640"/>
            </a:xfrm>
            <a:prstGeom prst="roundRect">
              <a:avLst/>
            </a:prstGeom>
            <a:solidFill>
              <a:srgbClr val="03D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2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NÊU </a:t>
              </a:r>
              <a:r>
                <a:rPr lang="en-US" sz="2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VẤN ĐỀ</a:t>
              </a:r>
              <a:endPara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>
            <a:xfrm>
              <a:off x="2430496" y="1644840"/>
              <a:ext cx="758474" cy="547384"/>
            </a:xfrm>
            <a:prstGeom prst="ellipse">
              <a:avLst/>
            </a:prstGeom>
            <a:solidFill>
              <a:srgbClr val="03D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US" sz="1600" b="1" dirty="0" smtClean="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97793" y="3368461"/>
            <a:ext cx="5685422" cy="731521"/>
            <a:chOff x="2430496" y="1644840"/>
            <a:chExt cx="5715539" cy="548641"/>
          </a:xfrm>
        </p:grpSpPr>
        <p:sp>
          <p:nvSpPr>
            <p:cNvPr id="11" name="Rounded Rectangle 10"/>
            <p:cNvSpPr/>
            <p:nvPr/>
          </p:nvSpPr>
          <p:spPr>
            <a:xfrm>
              <a:off x="2869179" y="1644841"/>
              <a:ext cx="5276856" cy="548640"/>
            </a:xfrm>
            <a:prstGeom prst="roundRect">
              <a:avLst/>
            </a:prstGeom>
            <a:solidFill>
              <a:srgbClr val="03D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GIẢI PHÁP ĐỒNG </a:t>
              </a: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BỘ DỮ LIỆU REAL-TIME GIỮA CSDL GỐC VÀ CSDL TÌM KIẾM</a:t>
              </a:r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2430496" y="1644840"/>
              <a:ext cx="758474" cy="547384"/>
            </a:xfrm>
            <a:prstGeom prst="ellipse">
              <a:avLst/>
            </a:prstGeom>
            <a:solidFill>
              <a:srgbClr val="03D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Roboto Condensed" pitchFamily="2" charset="0"/>
                  <a:ea typeface="Roboto Condensed" pitchFamily="2" charset="0"/>
                </a:rPr>
                <a:t>2</a:t>
              </a:r>
              <a:endParaRPr lang="en-US" sz="2400" b="1" dirty="0" smtClean="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697793" y="4417878"/>
            <a:ext cx="5499807" cy="731521"/>
            <a:chOff x="2430496" y="1644840"/>
            <a:chExt cx="5715539" cy="548641"/>
          </a:xfrm>
        </p:grpSpPr>
        <p:sp>
          <p:nvSpPr>
            <p:cNvPr id="14" name="Rounded Rectangle 13"/>
            <p:cNvSpPr/>
            <p:nvPr/>
          </p:nvSpPr>
          <p:spPr>
            <a:xfrm>
              <a:off x="2869179" y="1644841"/>
              <a:ext cx="5276856" cy="548640"/>
            </a:xfrm>
            <a:prstGeom prst="roundRect">
              <a:avLst/>
            </a:prstGeom>
            <a:solidFill>
              <a:srgbClr val="03D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CASE STUDY CỦA TIKI VÀ ALIBABA</a:t>
              </a:r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2430496" y="1644840"/>
              <a:ext cx="758474" cy="547384"/>
            </a:xfrm>
            <a:prstGeom prst="ellipse">
              <a:avLst/>
            </a:prstGeom>
            <a:solidFill>
              <a:srgbClr val="03D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Roboto Condensed" pitchFamily="2" charset="0"/>
                  <a:ea typeface="Roboto Condensed" pitchFamily="2" charset="0"/>
                </a:rPr>
                <a:t>3</a:t>
              </a:r>
              <a:endParaRPr lang="en-US" sz="2400" b="1" dirty="0" smtClean="0">
                <a:latin typeface="Roboto Condensed" pitchFamily="2" charset="0"/>
                <a:ea typeface="Roboto Condensed" pitchFamily="2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72426" y="2701928"/>
            <a:ext cx="4641690" cy="895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spc="-1" dirty="0" smtClean="0">
                <a:solidFill>
                  <a:srgbClr val="2F5597"/>
                </a:solidFill>
                <a:latin typeface="Roboto"/>
              </a:rPr>
              <a:t>NÊU VẤN ĐỀ</a:t>
            </a:r>
            <a:endParaRPr lang="en-US" sz="4800" b="1" spc="-1" dirty="0">
              <a:solidFill>
                <a:srgbClr val="2F5597"/>
              </a:solidFill>
              <a:latin typeface="Roboto"/>
            </a:endParaRPr>
          </a:p>
        </p:txBody>
      </p:sp>
      <p:pic>
        <p:nvPicPr>
          <p:cNvPr id="139" name="Picture 1"/>
          <p:cNvPicPr/>
          <p:nvPr/>
        </p:nvPicPr>
        <p:blipFill>
          <a:blip r:embed="rId2"/>
          <a:stretch/>
        </p:blipFill>
        <p:spPr>
          <a:xfrm>
            <a:off x="7109640" y="1217880"/>
            <a:ext cx="3890520" cy="389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8"/>
          <a:stretch/>
        </p:blipFill>
        <p:spPr>
          <a:xfrm>
            <a:off x="2794583" y="1371479"/>
            <a:ext cx="6734908" cy="1381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441" y="387872"/>
            <a:ext cx="2517357" cy="6381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pc="-1" dirty="0">
                <a:solidFill>
                  <a:srgbClr val="2F5597"/>
                </a:solidFill>
                <a:latin typeface="Roboto"/>
              </a:rPr>
              <a:t>NÊU VẤN ĐỀ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44" y="3009779"/>
            <a:ext cx="582058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20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98" y="1795816"/>
            <a:ext cx="6039693" cy="3124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441" y="387872"/>
            <a:ext cx="2517357" cy="6381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pc="-1" dirty="0">
                <a:solidFill>
                  <a:srgbClr val="2F5597"/>
                </a:solidFill>
                <a:latin typeface="Roboto"/>
              </a:rPr>
              <a:t>NÊU VẤN ĐỀ</a:t>
            </a:r>
          </a:p>
        </p:txBody>
      </p:sp>
    </p:spTree>
    <p:extLst>
      <p:ext uri="{BB962C8B-B14F-4D97-AF65-F5344CB8AC3E}">
        <p14:creationId xmlns:p14="http://schemas.microsoft.com/office/powerpoint/2010/main" val="35915170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441" y="387872"/>
            <a:ext cx="2517357" cy="6381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pc="-1" dirty="0">
                <a:solidFill>
                  <a:srgbClr val="2F5597"/>
                </a:solidFill>
                <a:latin typeface="Roboto"/>
              </a:rPr>
              <a:t>NÊU VẤN ĐỀ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71" y="3176566"/>
            <a:ext cx="2173911" cy="9657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71" y="4554216"/>
            <a:ext cx="2544204" cy="1049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44" y="1239578"/>
            <a:ext cx="1686954" cy="1563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24" y="2021148"/>
            <a:ext cx="591585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419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17923" y="2358914"/>
            <a:ext cx="6925852" cy="18093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pc="-1" dirty="0">
                <a:solidFill>
                  <a:srgbClr val="2F5597"/>
                </a:solidFill>
                <a:latin typeface="Roboto"/>
                <a:ea typeface="Roboto"/>
              </a:rPr>
              <a:t>GIẢI PHÁP ĐỒNG BỘ DỮ LIỆU REAL-TIME GIỮA </a:t>
            </a:r>
            <a:endParaRPr lang="en-US" sz="3200" b="1" spc="-1" dirty="0" smtClean="0">
              <a:solidFill>
                <a:srgbClr val="2F5597"/>
              </a:solidFill>
              <a:latin typeface="Roboto"/>
              <a:ea typeface="Roboto"/>
            </a:endParaRPr>
          </a:p>
          <a:p>
            <a:pPr algn="ctr">
              <a:lnSpc>
                <a:spcPct val="120000"/>
              </a:lnSpc>
            </a:pPr>
            <a:r>
              <a:rPr lang="en-US" sz="3200" b="1" spc="-1" dirty="0" smtClean="0">
                <a:solidFill>
                  <a:srgbClr val="2F5597"/>
                </a:solidFill>
                <a:latin typeface="Roboto"/>
                <a:ea typeface="Roboto"/>
              </a:rPr>
              <a:t>CSDL </a:t>
            </a:r>
            <a:r>
              <a:rPr lang="en-US" sz="3200" b="1" spc="-1" dirty="0">
                <a:solidFill>
                  <a:srgbClr val="2F5597"/>
                </a:solidFill>
                <a:latin typeface="Roboto"/>
                <a:ea typeface="Roboto"/>
              </a:rPr>
              <a:t>GỐC VÀ CSDL TÌM KIẾM</a:t>
            </a:r>
          </a:p>
        </p:txBody>
      </p:sp>
      <p:pic>
        <p:nvPicPr>
          <p:cNvPr id="144" name="Picture 2"/>
          <p:cNvPicPr/>
          <p:nvPr/>
        </p:nvPicPr>
        <p:blipFill>
          <a:blip r:embed="rId2"/>
          <a:srcRect l="6406" t="10817" r="6252" b="5328"/>
          <a:stretch/>
        </p:blipFill>
        <p:spPr>
          <a:xfrm>
            <a:off x="7077074" y="1285874"/>
            <a:ext cx="4398143" cy="43928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42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22374</TotalTime>
  <Words>146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DejaVu Sans</vt:lpstr>
      <vt:lpstr>Roboto</vt:lpstr>
      <vt:lpstr>Roboto Condensed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Tuan Bui</dc:creator>
  <dc:description/>
  <cp:lastModifiedBy>Admin</cp:lastModifiedBy>
  <cp:revision>146</cp:revision>
  <dcterms:created xsi:type="dcterms:W3CDTF">2022-01-17T08:45:16Z</dcterms:created>
  <dcterms:modified xsi:type="dcterms:W3CDTF">2022-09-08T15:42:43Z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