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9" r:id="rId4"/>
    <p:sldId id="261" r:id="rId5"/>
    <p:sldId id="274" r:id="rId6"/>
    <p:sldId id="262" r:id="rId7"/>
    <p:sldId id="275" r:id="rId8"/>
    <p:sldId id="270" r:id="rId9"/>
    <p:sldId id="271" r:id="rId10"/>
    <p:sldId id="273" r:id="rId11"/>
    <p:sldId id="276" r:id="rId12"/>
    <p:sldId id="277" r:id="rId13"/>
    <p:sldId id="278" r:id="rId14"/>
    <p:sldId id="266" r:id="rId15"/>
    <p:sldId id="267" r:id="rId16"/>
    <p:sldId id="26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pitchFamily="2" charset="0"/>
      <p:regular r:id="rId23"/>
      <p:bold r:id="rId24"/>
      <p:italic r:id="rId25"/>
      <p:boldItalic r:id="rId26"/>
    </p:embeddedFont>
    <p:embeddedFont>
      <p:font typeface="Roboto Slab" panose="02010600030101010101"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271917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226338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10181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precision recall curves for two distinct sites.</a:t>
            </a:r>
            <a:endParaRPr/>
          </a:p>
          <a:p>
            <a:pPr marL="0" lvl="0" indent="0" algn="l" rtl="0">
              <a:spcBef>
                <a:spcPts val="0"/>
              </a:spcBef>
              <a:spcAft>
                <a:spcPts val="0"/>
              </a:spcAft>
              <a:buNone/>
            </a:pPr>
            <a:r>
              <a:rPr lang="en"/>
              <a:t>The one on the left is one with good predicatability and the one on the right is one with poor.</a:t>
            </a:r>
            <a:endParaRPr/>
          </a:p>
          <a:p>
            <a:pPr marL="0" lvl="0" indent="0" algn="l" rtl="0">
              <a:spcBef>
                <a:spcPts val="0"/>
              </a:spcBef>
              <a:spcAft>
                <a:spcPts val="0"/>
              </a:spcAft>
              <a:buNone/>
            </a:pPr>
            <a:r>
              <a:rPr lang="en"/>
              <a:t>I looked at 6 sites and found 3 with good predictability. Those are the ones that I developed models for.</a:t>
            </a:r>
            <a:endParaRPr/>
          </a:p>
        </p:txBody>
      </p:sp>
    </p:spTree>
    <p:extLst>
      <p:ext uri="{BB962C8B-B14F-4D97-AF65-F5344CB8AC3E}">
        <p14:creationId xmlns:p14="http://schemas.microsoft.com/office/powerpoint/2010/main" val="714223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It’s no great discovery that water flows into itself. The issues of one part of the harbor are not entirely isolated from the issues of another. By better understanding how this water quality network works, water quality issues can be treated systematically rather than on a case by case basis.</a:t>
            </a:r>
            <a:endParaRPr/>
          </a:p>
          <a:p>
            <a:pPr marL="457200" lvl="0" indent="-298450" algn="l" rtl="0">
              <a:spcBef>
                <a:spcPts val="0"/>
              </a:spcBef>
              <a:spcAft>
                <a:spcPts val="0"/>
              </a:spcAft>
              <a:buSzPts val="1100"/>
              <a:buChar char="-"/>
            </a:pPr>
            <a:r>
              <a:rPr lang="en"/>
              <a:t>Understanding the system requires constant and broad monitoring which is costly and time consuming.</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extLst>
      <p:ext uri="{BB962C8B-B14F-4D97-AF65-F5344CB8AC3E}">
        <p14:creationId xmlns:p14="http://schemas.microsoft.com/office/powerpoint/2010/main" val="63485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left: Scatter plot of chlorophyll and pH. There’s a slight correlation, but overall it’s very difficult to tell. This was common for a lot of the measurements.</a:t>
            </a:r>
            <a:endParaRPr/>
          </a:p>
          <a:p>
            <a:pPr marL="0" lvl="0" indent="0" algn="l" rtl="0">
              <a:spcBef>
                <a:spcPts val="0"/>
              </a:spcBef>
              <a:spcAft>
                <a:spcPts val="0"/>
              </a:spcAft>
              <a:buNone/>
            </a:pPr>
            <a:r>
              <a:rPr lang="en"/>
              <a:t>Top right: Multigraph representation of overlapping failed tests. If two sites had overlimit readings in the same month, an edge was drawn between the nodes</a:t>
            </a:r>
            <a:endParaRPr/>
          </a:p>
          <a:p>
            <a:pPr marL="0" lvl="0" indent="0" algn="l" rtl="0">
              <a:spcBef>
                <a:spcPts val="0"/>
              </a:spcBef>
              <a:spcAft>
                <a:spcPts val="0"/>
              </a:spcAft>
              <a:buNone/>
            </a:pPr>
            <a:r>
              <a:rPr lang="en"/>
              <a:t>Bottom left: geographic representation of probability of failed chlorophyll test at each site. Circles are arranged by lat/long and their size is their probability of failing a test.</a:t>
            </a:r>
            <a:endParaRPr/>
          </a:p>
          <a:p>
            <a:pPr marL="0" lvl="0" indent="0" algn="l" rtl="0">
              <a:spcBef>
                <a:spcPts val="0"/>
              </a:spcBef>
              <a:spcAft>
                <a:spcPts val="0"/>
              </a:spcAft>
              <a:buNone/>
            </a:pPr>
            <a:r>
              <a:rPr lang="en"/>
              <a:t>Bottom right: Inverse Weighted Distance map. Sites that fail tests at the same time are darker, but this graph also takes into account how far away the sites are from each other.</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these graphs and more, I was able to narrow down my features and the sites I was going to look at</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left: Scatter plot of chlorophyll and pH. There’s a slight correlation, but overall it’s very difficult to tell. This was common for a lot of the measurements.</a:t>
            </a:r>
            <a:endParaRPr/>
          </a:p>
          <a:p>
            <a:pPr marL="0" lvl="0" indent="0" algn="l" rtl="0">
              <a:spcBef>
                <a:spcPts val="0"/>
              </a:spcBef>
              <a:spcAft>
                <a:spcPts val="0"/>
              </a:spcAft>
              <a:buNone/>
            </a:pPr>
            <a:r>
              <a:rPr lang="en"/>
              <a:t>Top right: Multigraph representation of overlapping failed tests. If two sites had overlimit readings in the same month, an edge was drawn between the nodes</a:t>
            </a:r>
            <a:endParaRPr/>
          </a:p>
          <a:p>
            <a:pPr marL="0" lvl="0" indent="0" algn="l" rtl="0">
              <a:spcBef>
                <a:spcPts val="0"/>
              </a:spcBef>
              <a:spcAft>
                <a:spcPts val="0"/>
              </a:spcAft>
              <a:buNone/>
            </a:pPr>
            <a:r>
              <a:rPr lang="en"/>
              <a:t>Bottom left: geographic representation of probability of failed chlorophyll test at each site. Circles are arranged by lat/long and their size is their probability of failing a test.</a:t>
            </a:r>
            <a:endParaRPr/>
          </a:p>
          <a:p>
            <a:pPr marL="0" lvl="0" indent="0" algn="l" rtl="0">
              <a:spcBef>
                <a:spcPts val="0"/>
              </a:spcBef>
              <a:spcAft>
                <a:spcPts val="0"/>
              </a:spcAft>
              <a:buNone/>
            </a:pPr>
            <a:r>
              <a:rPr lang="en"/>
              <a:t>Bottom right: Inverse Weighted Distance map. Sites that fail tests at the same time are darker, but this graph also takes into account how far away the sites are from each other.</a:t>
            </a:r>
            <a:endParaRPr/>
          </a:p>
          <a:p>
            <a:pPr marL="0" lvl="0" indent="0" algn="l" rtl="0">
              <a:spcBef>
                <a:spcPts val="0"/>
              </a:spcBef>
              <a:spcAft>
                <a:spcPts val="0"/>
              </a:spcAft>
              <a:buNone/>
            </a:pPr>
            <a:endParaRPr/>
          </a:p>
          <a:p>
            <a:pPr marL="0" lvl="0" indent="0" algn="l" rtl="0">
              <a:spcBef>
                <a:spcPts val="0"/>
              </a:spcBef>
              <a:spcAft>
                <a:spcPts val="0"/>
              </a:spcAft>
              <a:buNone/>
            </a:pPr>
            <a:r>
              <a:rPr lang="en"/>
              <a:t>Using these graphs and more, I was able to narrow down my features and the sites I was going to look at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7269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Wanted a large enough time span to capture multiple climate anomalies</a:t>
            </a:r>
            <a:endParaRPr/>
          </a:p>
          <a:p>
            <a:pPr marL="457200" lvl="0" indent="-298450" algn="l" rtl="0">
              <a:spcBef>
                <a:spcPts val="0"/>
              </a:spcBef>
              <a:spcAft>
                <a:spcPts val="0"/>
              </a:spcAft>
              <a:buSzPts val="1100"/>
              <a:buChar char="-"/>
            </a:pPr>
            <a:r>
              <a:rPr lang="en"/>
              <a:t>Wanted to focus on sites actively being sampled</a:t>
            </a:r>
            <a:endParaRPr/>
          </a:p>
          <a:p>
            <a:pPr marL="457200" lvl="0" indent="-298450" algn="l" rtl="0">
              <a:spcBef>
                <a:spcPts val="0"/>
              </a:spcBef>
              <a:spcAft>
                <a:spcPts val="0"/>
              </a:spcAft>
              <a:buSzPts val="1100"/>
              <a:buChar char="-"/>
            </a:pPr>
            <a:r>
              <a:rPr lang="en"/>
              <a:t>Reduced the size and scope considerably by dumping redundant data</a:t>
            </a:r>
            <a:endParaRPr/>
          </a:p>
          <a:p>
            <a:pPr marL="457200" lvl="0" indent="-298450" algn="l" rtl="0">
              <a:spcBef>
                <a:spcPts val="0"/>
              </a:spcBef>
              <a:spcAft>
                <a:spcPts val="0"/>
              </a:spcAft>
              <a:buSzPts val="1100"/>
              <a:buChar char="-"/>
            </a:pPr>
            <a:r>
              <a:rPr lang="en"/>
              <a:t>Imputed values based on old measurements</a:t>
            </a:r>
            <a:endParaRPr/>
          </a:p>
          <a:p>
            <a:pPr marL="457200" lvl="0" indent="-298450" algn="l" rtl="0">
              <a:spcBef>
                <a:spcPts val="0"/>
              </a:spcBef>
              <a:spcAft>
                <a:spcPts val="0"/>
              </a:spcAft>
              <a:buSzPts val="1100"/>
              <a:buChar char="-"/>
            </a:pPr>
            <a:r>
              <a:rPr lang="en"/>
              <a:t>Chose chlorphyll as my target vairable because it has far reaching and tangible, immediate effects on an ecosystem such as fish death and drops in dissolved oxygen</a:t>
            </a:r>
            <a:endParaRPr/>
          </a:p>
        </p:txBody>
      </p:sp>
    </p:spTree>
    <p:extLst>
      <p:ext uri="{BB962C8B-B14F-4D97-AF65-F5344CB8AC3E}">
        <p14:creationId xmlns:p14="http://schemas.microsoft.com/office/powerpoint/2010/main" val="418203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1966" y="1185050"/>
            <a:ext cx="5783400" cy="1457400"/>
          </a:xfrm>
          <a:prstGeom prst="rect">
            <a:avLst/>
          </a:prstGeom>
        </p:spPr>
        <p:txBody>
          <a:bodyPr spcFirstLastPara="1" wrap="square" lIns="91425" tIns="91425" rIns="91425" bIns="91425" anchor="b" anchorCtr="0">
            <a:noAutofit/>
          </a:bodyPr>
          <a:lstStyle/>
          <a:p>
            <a:br>
              <a:rPr lang="en-US" dirty="0"/>
            </a:br>
            <a:br>
              <a:rPr lang="en-US" dirty="0"/>
            </a:br>
            <a:br>
              <a:rPr lang="en-US" dirty="0"/>
            </a:br>
            <a:r>
              <a:rPr lang="en-US" dirty="0"/>
              <a:t>Capstone Final Report</a:t>
            </a:r>
            <a:br>
              <a:rPr lang="en-US" sz="1800" dirty="0">
                <a:effectLst/>
                <a:latin typeface="Calibri" panose="020F0502020204030204" pitchFamily="34" charset="0"/>
                <a:ea typeface="等线" panose="02010600030101010101" pitchFamily="2" charset="-122"/>
              </a:rPr>
            </a:br>
            <a:r>
              <a:rPr lang="en-US" sz="2000" dirty="0"/>
              <a:t>--Repeated Buyers Forecasting</a:t>
            </a:r>
            <a:br>
              <a:rPr lang="en-US" sz="2000" dirty="0"/>
            </a:br>
            <a:endParaRPr sz="20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Cody Kou</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1: Logistic regression</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99889"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 </a:t>
            </a:r>
            <a:r>
              <a:rPr lang="en-US" sz="1600" dirty="0">
                <a:latin typeface="Times New Roman" panose="02020603050405020304" pitchFamily="18" charset="0"/>
                <a:ea typeface="等线" panose="02010600030101010101" pitchFamily="2" charset="-122"/>
              </a:rPr>
              <a:t>Normalized c</a:t>
            </a:r>
            <a:r>
              <a:rPr lang="en-US" sz="1600" dirty="0">
                <a:effectLst/>
                <a:latin typeface="Times New Roman" panose="02020603050405020304" pitchFamily="18" charset="0"/>
                <a:ea typeface="等线" panose="02010600030101010101" pitchFamily="2" charset="-122"/>
              </a:rPr>
              <a:t>onfusion matrix</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4756200" y="1318910"/>
            <a:ext cx="2699164"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Precision-recall curve</a:t>
            </a:r>
          </a:p>
          <a:p>
            <a:pPr marL="0" indent="0">
              <a:spcAft>
                <a:spcPts val="1600"/>
              </a:spcAft>
              <a:buFont typeface="Roboto"/>
              <a:buNone/>
            </a:pPr>
            <a:endParaRPr lang="en-US" sz="1600" dirty="0"/>
          </a:p>
        </p:txBody>
      </p:sp>
      <p:pic>
        <p:nvPicPr>
          <p:cNvPr id="7" name="Picture 6">
            <a:extLst>
              <a:ext uri="{FF2B5EF4-FFF2-40B4-BE49-F238E27FC236}">
                <a16:creationId xmlns:a16="http://schemas.microsoft.com/office/drawing/2014/main" id="{5293AB6C-2AC9-41F9-B6C0-63E4D099E7E9}"/>
              </a:ext>
            </a:extLst>
          </p:cNvPr>
          <p:cNvPicPr>
            <a:picLocks noChangeAspect="1"/>
          </p:cNvPicPr>
          <p:nvPr/>
        </p:nvPicPr>
        <p:blipFill>
          <a:blip r:embed="rId3"/>
          <a:stretch>
            <a:fillRect/>
          </a:stretch>
        </p:blipFill>
        <p:spPr>
          <a:xfrm>
            <a:off x="499889" y="1947895"/>
            <a:ext cx="3268642" cy="2556438"/>
          </a:xfrm>
          <a:prstGeom prst="rect">
            <a:avLst/>
          </a:prstGeom>
        </p:spPr>
      </p:pic>
      <p:pic>
        <p:nvPicPr>
          <p:cNvPr id="10" name="Picture 9">
            <a:extLst>
              <a:ext uri="{FF2B5EF4-FFF2-40B4-BE49-F238E27FC236}">
                <a16:creationId xmlns:a16="http://schemas.microsoft.com/office/drawing/2014/main" id="{B2755B2B-6C88-4A5F-BEEE-DC9C0F915CDD}"/>
              </a:ext>
            </a:extLst>
          </p:cNvPr>
          <p:cNvPicPr>
            <a:picLocks noChangeAspect="1"/>
          </p:cNvPicPr>
          <p:nvPr/>
        </p:nvPicPr>
        <p:blipFill>
          <a:blip r:embed="rId4"/>
          <a:stretch>
            <a:fillRect/>
          </a:stretch>
        </p:blipFill>
        <p:spPr>
          <a:xfrm>
            <a:off x="4756200" y="1947895"/>
            <a:ext cx="3759467" cy="2556438"/>
          </a:xfrm>
          <a:prstGeom prst="rect">
            <a:avLst/>
          </a:prstGeom>
        </p:spPr>
      </p:pic>
    </p:spTree>
    <p:extLst>
      <p:ext uri="{BB962C8B-B14F-4D97-AF65-F5344CB8AC3E}">
        <p14:creationId xmlns:p14="http://schemas.microsoft.com/office/powerpoint/2010/main" val="62118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2: Decision tree</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99889"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 </a:t>
            </a:r>
            <a:r>
              <a:rPr lang="en-US" sz="1600" dirty="0">
                <a:latin typeface="Times New Roman" panose="02020603050405020304" pitchFamily="18" charset="0"/>
                <a:ea typeface="等线" panose="02010600030101010101" pitchFamily="2" charset="-122"/>
              </a:rPr>
              <a:t>Normalized c</a:t>
            </a:r>
            <a:r>
              <a:rPr lang="en-US" sz="1600" dirty="0">
                <a:effectLst/>
                <a:latin typeface="Times New Roman" panose="02020603050405020304" pitchFamily="18" charset="0"/>
                <a:ea typeface="等线" panose="02010600030101010101" pitchFamily="2" charset="-122"/>
              </a:rPr>
              <a:t>onfusion matrix</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4756200" y="1318910"/>
            <a:ext cx="2699164"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Precision-recall curve</a:t>
            </a:r>
          </a:p>
          <a:p>
            <a:pPr marL="0" indent="0">
              <a:spcAft>
                <a:spcPts val="1600"/>
              </a:spcAft>
              <a:buFont typeface="Roboto"/>
              <a:buNone/>
            </a:pPr>
            <a:endParaRPr lang="en-US" sz="1600" dirty="0"/>
          </a:p>
        </p:txBody>
      </p:sp>
      <p:pic>
        <p:nvPicPr>
          <p:cNvPr id="11" name="Picture 10">
            <a:extLst>
              <a:ext uri="{FF2B5EF4-FFF2-40B4-BE49-F238E27FC236}">
                <a16:creationId xmlns:a16="http://schemas.microsoft.com/office/drawing/2014/main" id="{4B5B8CFB-BA37-49AE-9843-B5964858309B}"/>
              </a:ext>
            </a:extLst>
          </p:cNvPr>
          <p:cNvPicPr>
            <a:picLocks noChangeAspect="1"/>
          </p:cNvPicPr>
          <p:nvPr/>
        </p:nvPicPr>
        <p:blipFill>
          <a:blip r:embed="rId3"/>
          <a:stretch>
            <a:fillRect/>
          </a:stretch>
        </p:blipFill>
        <p:spPr>
          <a:xfrm>
            <a:off x="499889" y="1947895"/>
            <a:ext cx="3217781" cy="2566912"/>
          </a:xfrm>
          <a:prstGeom prst="rect">
            <a:avLst/>
          </a:prstGeom>
        </p:spPr>
      </p:pic>
      <p:pic>
        <p:nvPicPr>
          <p:cNvPr id="12" name="Picture 11">
            <a:extLst>
              <a:ext uri="{FF2B5EF4-FFF2-40B4-BE49-F238E27FC236}">
                <a16:creationId xmlns:a16="http://schemas.microsoft.com/office/drawing/2014/main" id="{915940F7-BEF3-4709-8D8C-3CC20434FCBC}"/>
              </a:ext>
            </a:extLst>
          </p:cNvPr>
          <p:cNvPicPr>
            <a:picLocks noChangeAspect="1"/>
          </p:cNvPicPr>
          <p:nvPr/>
        </p:nvPicPr>
        <p:blipFill>
          <a:blip r:embed="rId4"/>
          <a:stretch>
            <a:fillRect/>
          </a:stretch>
        </p:blipFill>
        <p:spPr>
          <a:xfrm>
            <a:off x="4756200" y="1947894"/>
            <a:ext cx="3866510" cy="2566911"/>
          </a:xfrm>
          <a:prstGeom prst="rect">
            <a:avLst/>
          </a:prstGeom>
        </p:spPr>
      </p:pic>
    </p:spTree>
    <p:extLst>
      <p:ext uri="{BB962C8B-B14F-4D97-AF65-F5344CB8AC3E}">
        <p14:creationId xmlns:p14="http://schemas.microsoft.com/office/powerpoint/2010/main" val="34073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3: Random forest</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99889"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 </a:t>
            </a:r>
            <a:r>
              <a:rPr lang="en-US" sz="1600" dirty="0">
                <a:latin typeface="Times New Roman" panose="02020603050405020304" pitchFamily="18" charset="0"/>
                <a:ea typeface="等线" panose="02010600030101010101" pitchFamily="2" charset="-122"/>
              </a:rPr>
              <a:t>Normalized c</a:t>
            </a:r>
            <a:r>
              <a:rPr lang="en-US" sz="1600" dirty="0">
                <a:effectLst/>
                <a:latin typeface="Times New Roman" panose="02020603050405020304" pitchFamily="18" charset="0"/>
                <a:ea typeface="等线" panose="02010600030101010101" pitchFamily="2" charset="-122"/>
              </a:rPr>
              <a:t>onfusion matrix</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4756200" y="1318910"/>
            <a:ext cx="2699164"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Precision-recall curve</a:t>
            </a:r>
          </a:p>
          <a:p>
            <a:pPr marL="0" indent="0">
              <a:spcAft>
                <a:spcPts val="1600"/>
              </a:spcAft>
              <a:buFont typeface="Roboto"/>
              <a:buNone/>
            </a:pPr>
            <a:endParaRPr lang="en-US" sz="1600" dirty="0"/>
          </a:p>
        </p:txBody>
      </p:sp>
      <p:pic>
        <p:nvPicPr>
          <p:cNvPr id="11" name="Picture 10">
            <a:extLst>
              <a:ext uri="{FF2B5EF4-FFF2-40B4-BE49-F238E27FC236}">
                <a16:creationId xmlns:a16="http://schemas.microsoft.com/office/drawing/2014/main" id="{714BACE5-0D6D-4F68-A49A-9C1E7726F312}"/>
              </a:ext>
            </a:extLst>
          </p:cNvPr>
          <p:cNvPicPr>
            <a:picLocks noChangeAspect="1"/>
          </p:cNvPicPr>
          <p:nvPr/>
        </p:nvPicPr>
        <p:blipFill>
          <a:blip r:embed="rId3"/>
          <a:stretch>
            <a:fillRect/>
          </a:stretch>
        </p:blipFill>
        <p:spPr>
          <a:xfrm>
            <a:off x="499889" y="1947895"/>
            <a:ext cx="3261145" cy="2556438"/>
          </a:xfrm>
          <a:prstGeom prst="rect">
            <a:avLst/>
          </a:prstGeom>
        </p:spPr>
      </p:pic>
      <p:pic>
        <p:nvPicPr>
          <p:cNvPr id="12" name="Picture 11">
            <a:extLst>
              <a:ext uri="{FF2B5EF4-FFF2-40B4-BE49-F238E27FC236}">
                <a16:creationId xmlns:a16="http://schemas.microsoft.com/office/drawing/2014/main" id="{94A2E465-CF41-4B0A-BE89-5188D57467D0}"/>
              </a:ext>
            </a:extLst>
          </p:cNvPr>
          <p:cNvPicPr>
            <a:picLocks noChangeAspect="1"/>
          </p:cNvPicPr>
          <p:nvPr/>
        </p:nvPicPr>
        <p:blipFill>
          <a:blip r:embed="rId4"/>
          <a:stretch>
            <a:fillRect/>
          </a:stretch>
        </p:blipFill>
        <p:spPr>
          <a:xfrm>
            <a:off x="4756200" y="1947895"/>
            <a:ext cx="3759466" cy="2577244"/>
          </a:xfrm>
          <a:prstGeom prst="rect">
            <a:avLst/>
          </a:prstGeom>
        </p:spPr>
      </p:pic>
    </p:spTree>
    <p:extLst>
      <p:ext uri="{BB962C8B-B14F-4D97-AF65-F5344CB8AC3E}">
        <p14:creationId xmlns:p14="http://schemas.microsoft.com/office/powerpoint/2010/main" val="54251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1: Gradient boosting trees</a:t>
            </a:r>
            <a:endParaRPr dirty="0"/>
          </a:p>
        </p:txBody>
      </p:sp>
      <p:sp>
        <p:nvSpPr>
          <p:cNvPr id="8" name="Google Shape;111;p20">
            <a:extLst>
              <a:ext uri="{FF2B5EF4-FFF2-40B4-BE49-F238E27FC236}">
                <a16:creationId xmlns:a16="http://schemas.microsoft.com/office/drawing/2014/main" id="{A4AD0B3C-0D6A-4F19-89FC-100A7898E98F}"/>
              </a:ext>
            </a:extLst>
          </p:cNvPr>
          <p:cNvSpPr txBox="1">
            <a:spLocks noGrp="1"/>
          </p:cNvSpPr>
          <p:nvPr>
            <p:ph type="body" idx="1"/>
          </p:nvPr>
        </p:nvSpPr>
        <p:spPr>
          <a:xfrm>
            <a:off x="499889" y="1318910"/>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 </a:t>
            </a:r>
            <a:r>
              <a:rPr lang="en-US" sz="1600" dirty="0">
                <a:latin typeface="Times New Roman" panose="02020603050405020304" pitchFamily="18" charset="0"/>
                <a:ea typeface="等线" panose="02010600030101010101" pitchFamily="2" charset="-122"/>
              </a:rPr>
              <a:t>Normalized c</a:t>
            </a:r>
            <a:r>
              <a:rPr lang="en-US" sz="1600" dirty="0">
                <a:effectLst/>
                <a:latin typeface="Times New Roman" panose="02020603050405020304" pitchFamily="18" charset="0"/>
                <a:ea typeface="等线" panose="02010600030101010101" pitchFamily="2" charset="-122"/>
              </a:rPr>
              <a:t>onfusion matrix</a:t>
            </a:r>
            <a:endParaRPr sz="1600" dirty="0"/>
          </a:p>
        </p:txBody>
      </p:sp>
      <p:sp>
        <p:nvSpPr>
          <p:cNvPr id="9" name="Google Shape;111;p20">
            <a:extLst>
              <a:ext uri="{FF2B5EF4-FFF2-40B4-BE49-F238E27FC236}">
                <a16:creationId xmlns:a16="http://schemas.microsoft.com/office/drawing/2014/main" id="{D13ABB4D-04EF-47F5-9D90-AF31A6660F49}"/>
              </a:ext>
            </a:extLst>
          </p:cNvPr>
          <p:cNvSpPr txBox="1">
            <a:spLocks/>
          </p:cNvSpPr>
          <p:nvPr/>
        </p:nvSpPr>
        <p:spPr>
          <a:xfrm>
            <a:off x="4756200" y="1318910"/>
            <a:ext cx="2699164"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Precision-recall curve</a:t>
            </a:r>
          </a:p>
          <a:p>
            <a:pPr marL="0" indent="0">
              <a:spcAft>
                <a:spcPts val="1600"/>
              </a:spcAft>
              <a:buFont typeface="Roboto"/>
              <a:buNone/>
            </a:pPr>
            <a:endParaRPr lang="en-US" sz="1600" dirty="0"/>
          </a:p>
        </p:txBody>
      </p:sp>
      <p:pic>
        <p:nvPicPr>
          <p:cNvPr id="11" name="Picture 10">
            <a:extLst>
              <a:ext uri="{FF2B5EF4-FFF2-40B4-BE49-F238E27FC236}">
                <a16:creationId xmlns:a16="http://schemas.microsoft.com/office/drawing/2014/main" id="{1BB7084B-DBF1-4A5D-BEAE-458EEAD96C4C}"/>
              </a:ext>
            </a:extLst>
          </p:cNvPr>
          <p:cNvPicPr>
            <a:picLocks noChangeAspect="1"/>
          </p:cNvPicPr>
          <p:nvPr/>
        </p:nvPicPr>
        <p:blipFill>
          <a:blip r:embed="rId3"/>
          <a:stretch>
            <a:fillRect/>
          </a:stretch>
        </p:blipFill>
        <p:spPr>
          <a:xfrm>
            <a:off x="499889" y="1947895"/>
            <a:ext cx="3277294" cy="2556438"/>
          </a:xfrm>
          <a:prstGeom prst="rect">
            <a:avLst/>
          </a:prstGeom>
        </p:spPr>
      </p:pic>
      <p:pic>
        <p:nvPicPr>
          <p:cNvPr id="12" name="Picture 11">
            <a:extLst>
              <a:ext uri="{FF2B5EF4-FFF2-40B4-BE49-F238E27FC236}">
                <a16:creationId xmlns:a16="http://schemas.microsoft.com/office/drawing/2014/main" id="{3564D6C0-30FC-4346-8C88-C7F9719E8589}"/>
              </a:ext>
            </a:extLst>
          </p:cNvPr>
          <p:cNvPicPr>
            <a:picLocks noChangeAspect="1"/>
          </p:cNvPicPr>
          <p:nvPr/>
        </p:nvPicPr>
        <p:blipFill>
          <a:blip r:embed="rId4"/>
          <a:stretch>
            <a:fillRect/>
          </a:stretch>
        </p:blipFill>
        <p:spPr>
          <a:xfrm>
            <a:off x="4756200" y="1947895"/>
            <a:ext cx="3732084" cy="2556438"/>
          </a:xfrm>
          <a:prstGeom prst="rect">
            <a:avLst/>
          </a:prstGeom>
        </p:spPr>
      </p:pic>
    </p:spTree>
    <p:extLst>
      <p:ext uri="{BB962C8B-B14F-4D97-AF65-F5344CB8AC3E}">
        <p14:creationId xmlns:p14="http://schemas.microsoft.com/office/powerpoint/2010/main" val="230902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 Summary</a:t>
            </a:r>
            <a:endParaRPr dirty="0"/>
          </a:p>
        </p:txBody>
      </p:sp>
      <p:pic>
        <p:nvPicPr>
          <p:cNvPr id="6" name="Picture 5">
            <a:extLst>
              <a:ext uri="{FF2B5EF4-FFF2-40B4-BE49-F238E27FC236}">
                <a16:creationId xmlns:a16="http://schemas.microsoft.com/office/drawing/2014/main" id="{E2FDE591-D2B1-424C-8142-1097DCA59A52}"/>
              </a:ext>
            </a:extLst>
          </p:cNvPr>
          <p:cNvPicPr>
            <a:picLocks noChangeAspect="1"/>
          </p:cNvPicPr>
          <p:nvPr/>
        </p:nvPicPr>
        <p:blipFill>
          <a:blip r:embed="rId3"/>
          <a:stretch>
            <a:fillRect/>
          </a:stretch>
        </p:blipFill>
        <p:spPr>
          <a:xfrm>
            <a:off x="481342" y="1832901"/>
            <a:ext cx="4904941" cy="2245189"/>
          </a:xfrm>
          <a:prstGeom prst="rect">
            <a:avLst/>
          </a:prstGeom>
        </p:spPr>
      </p:pic>
      <p:sp>
        <p:nvSpPr>
          <p:cNvPr id="4" name="TextBox 3">
            <a:extLst>
              <a:ext uri="{FF2B5EF4-FFF2-40B4-BE49-F238E27FC236}">
                <a16:creationId xmlns:a16="http://schemas.microsoft.com/office/drawing/2014/main" id="{7A197C80-9FF6-485D-9E8B-C9E4D29CCE83}"/>
              </a:ext>
            </a:extLst>
          </p:cNvPr>
          <p:cNvSpPr txBox="1"/>
          <p:nvPr/>
        </p:nvSpPr>
        <p:spPr>
          <a:xfrm>
            <a:off x="5906891" y="1257680"/>
            <a:ext cx="1535124" cy="461665"/>
          </a:xfrm>
          <a:prstGeom prst="rect">
            <a:avLst/>
          </a:prstGeom>
          <a:noFill/>
        </p:spPr>
        <p:txBody>
          <a:bodyPr wrap="square" rtlCol="0">
            <a:spAutoFit/>
          </a:bodyPr>
          <a:lstStyle/>
          <a:p>
            <a:r>
              <a:rPr lang="en-US" sz="2400" dirty="0">
                <a:solidFill>
                  <a:schemeClr val="tx1"/>
                </a:solidFill>
              </a:rPr>
              <a:t>Metrics</a:t>
            </a:r>
          </a:p>
        </p:txBody>
      </p:sp>
      <p:sp>
        <p:nvSpPr>
          <p:cNvPr id="5" name="TextBox 4">
            <a:extLst>
              <a:ext uri="{FF2B5EF4-FFF2-40B4-BE49-F238E27FC236}">
                <a16:creationId xmlns:a16="http://schemas.microsoft.com/office/drawing/2014/main" id="{F458BC2C-7950-4BDC-8779-0013817FF4F4}"/>
              </a:ext>
            </a:extLst>
          </p:cNvPr>
          <p:cNvSpPr txBox="1"/>
          <p:nvPr/>
        </p:nvSpPr>
        <p:spPr>
          <a:xfrm>
            <a:off x="5906891" y="1832900"/>
            <a:ext cx="2369431" cy="369332"/>
          </a:xfrm>
          <a:prstGeom prst="rect">
            <a:avLst/>
          </a:prstGeom>
          <a:noFill/>
        </p:spPr>
        <p:txBody>
          <a:bodyPr wrap="square" rtlCol="0">
            <a:spAutoFit/>
          </a:bodyPr>
          <a:lstStyle/>
          <a:p>
            <a:r>
              <a:rPr lang="en-US" dirty="0">
                <a:solidFill>
                  <a:schemeClr val="tx1"/>
                </a:solidFill>
              </a:rPr>
              <a:t>1. </a:t>
            </a:r>
            <a:r>
              <a:rPr lang="en-US" sz="1800" dirty="0">
                <a:solidFill>
                  <a:schemeClr val="tx1"/>
                </a:solidFill>
                <a:effectLst/>
                <a:latin typeface="Times New Roman" panose="02020603050405020304" pitchFamily="18" charset="0"/>
                <a:ea typeface="Times New Roman" panose="02020603050405020304" pitchFamily="18" charset="0"/>
              </a:rPr>
              <a:t>Precision recall score </a:t>
            </a:r>
            <a:endParaRPr lang="en-US" dirty="0">
              <a:solidFill>
                <a:schemeClr val="tx1"/>
              </a:solidFill>
            </a:endParaRPr>
          </a:p>
        </p:txBody>
      </p:sp>
      <p:sp>
        <p:nvSpPr>
          <p:cNvPr id="9" name="TextBox 8">
            <a:extLst>
              <a:ext uri="{FF2B5EF4-FFF2-40B4-BE49-F238E27FC236}">
                <a16:creationId xmlns:a16="http://schemas.microsoft.com/office/drawing/2014/main" id="{B089E8CF-7F56-45A5-87DF-EB9BBCB0F88A}"/>
              </a:ext>
            </a:extLst>
          </p:cNvPr>
          <p:cNvSpPr txBox="1"/>
          <p:nvPr/>
        </p:nvSpPr>
        <p:spPr>
          <a:xfrm>
            <a:off x="5906891" y="2202232"/>
            <a:ext cx="2588906" cy="584775"/>
          </a:xfrm>
          <a:prstGeom prst="rect">
            <a:avLst/>
          </a:prstGeom>
          <a:noFill/>
        </p:spPr>
        <p:txBody>
          <a:bodyPr wrap="square" rtlCol="0">
            <a:spAutoFit/>
          </a:bodyPr>
          <a:lstStyle/>
          <a:p>
            <a:r>
              <a:rPr lang="en-US" dirty="0">
                <a:solidFill>
                  <a:schemeClr val="tx1"/>
                </a:solidFill>
              </a:rPr>
              <a:t>2. </a:t>
            </a:r>
            <a:r>
              <a:rPr lang="en-US" sz="1800" dirty="0">
                <a:solidFill>
                  <a:schemeClr val="tx1"/>
                </a:solidFill>
                <a:effectLst/>
                <a:latin typeface="Times New Roman" panose="02020603050405020304" pitchFamily="18" charset="0"/>
                <a:ea typeface="Times New Roman" panose="02020603050405020304" pitchFamily="18" charset="0"/>
              </a:rPr>
              <a:t>Accuracy (10-fold CV)</a:t>
            </a:r>
            <a:endParaRPr lang="en-US" sz="1800" dirty="0">
              <a:solidFill>
                <a:schemeClr val="tx1"/>
              </a:solidFill>
              <a:effectLst/>
              <a:latin typeface="Calibri" panose="020F0502020204030204" pitchFamily="34" charset="0"/>
              <a:ea typeface="等线" panose="02010600030101010101" pitchFamily="2" charset="-122"/>
            </a:endParaRPr>
          </a:p>
          <a:p>
            <a:endParaRPr lang="en-US" dirty="0">
              <a:solidFill>
                <a:schemeClr val="tx1"/>
              </a:solidFill>
            </a:endParaRPr>
          </a:p>
        </p:txBody>
      </p:sp>
      <p:sp>
        <p:nvSpPr>
          <p:cNvPr id="10" name="TextBox 9">
            <a:extLst>
              <a:ext uri="{FF2B5EF4-FFF2-40B4-BE49-F238E27FC236}">
                <a16:creationId xmlns:a16="http://schemas.microsoft.com/office/drawing/2014/main" id="{00E5CB66-79F1-4172-A019-FED510F74534}"/>
              </a:ext>
            </a:extLst>
          </p:cNvPr>
          <p:cNvSpPr txBox="1"/>
          <p:nvPr/>
        </p:nvSpPr>
        <p:spPr>
          <a:xfrm>
            <a:off x="5906890" y="2806013"/>
            <a:ext cx="2269313" cy="461665"/>
          </a:xfrm>
          <a:prstGeom prst="rect">
            <a:avLst/>
          </a:prstGeom>
          <a:noFill/>
        </p:spPr>
        <p:txBody>
          <a:bodyPr wrap="square" rtlCol="0">
            <a:spAutoFit/>
          </a:bodyPr>
          <a:lstStyle/>
          <a:p>
            <a:r>
              <a:rPr lang="en-US" sz="2400" dirty="0">
                <a:solidFill>
                  <a:schemeClr val="tx1"/>
                </a:solidFill>
              </a:rPr>
              <a:t>Optimal Model</a:t>
            </a:r>
          </a:p>
        </p:txBody>
      </p:sp>
      <p:sp>
        <p:nvSpPr>
          <p:cNvPr id="11" name="TextBox 10">
            <a:extLst>
              <a:ext uri="{FF2B5EF4-FFF2-40B4-BE49-F238E27FC236}">
                <a16:creationId xmlns:a16="http://schemas.microsoft.com/office/drawing/2014/main" id="{33A164F5-9708-4A13-AA7F-04E411025C85}"/>
              </a:ext>
            </a:extLst>
          </p:cNvPr>
          <p:cNvSpPr txBox="1"/>
          <p:nvPr/>
        </p:nvSpPr>
        <p:spPr>
          <a:xfrm>
            <a:off x="5906891" y="3396013"/>
            <a:ext cx="2369431" cy="307777"/>
          </a:xfrm>
          <a:prstGeom prst="rect">
            <a:avLst/>
          </a:prstGeom>
          <a:noFill/>
        </p:spPr>
        <p:txBody>
          <a:bodyPr wrap="square" rtlCol="0">
            <a:spAutoFit/>
          </a:bodyPr>
          <a:lstStyle/>
          <a:p>
            <a:r>
              <a:rPr lang="en-US" dirty="0">
                <a:solidFill>
                  <a:schemeClr val="tx1"/>
                </a:solidFill>
              </a:rPr>
              <a:t>Decision Tree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Research</a:t>
            </a:r>
            <a:endParaRPr dirty="0"/>
          </a:p>
        </p:txBody>
      </p:sp>
      <p:sp>
        <p:nvSpPr>
          <p:cNvPr id="141" name="Google Shape;141;p24"/>
          <p:cNvSpPr txBox="1">
            <a:spLocks noGrp="1"/>
          </p:cNvSpPr>
          <p:nvPr>
            <p:ph type="body" idx="2"/>
          </p:nvPr>
        </p:nvSpPr>
        <p:spPr>
          <a:xfrm>
            <a:off x="4939500" y="724200"/>
            <a:ext cx="4045200" cy="3695100"/>
          </a:xfrm>
          <a:prstGeom prst="rect">
            <a:avLst/>
          </a:prstGeom>
        </p:spPr>
        <p:txBody>
          <a:bodyPr spcFirstLastPara="1" wrap="square" lIns="91425" tIns="91425" rIns="91425" bIns="91425" anchor="ctr" anchorCtr="0">
            <a:noAutofit/>
          </a:bodyPr>
          <a:lstStyle/>
          <a:p>
            <a:pPr marL="457200" lvl="0" indent="-342900" algn="l" rtl="0">
              <a:lnSpc>
                <a:spcPct val="200000"/>
              </a:lnSpc>
              <a:spcBef>
                <a:spcPts val="0"/>
              </a:spcBef>
              <a:spcAft>
                <a:spcPts val="0"/>
              </a:spcAft>
              <a:buSzPts val="1800"/>
              <a:buChar char="❖"/>
            </a:pPr>
            <a:r>
              <a:rPr lang="en" dirty="0"/>
              <a:t>Expand more </a:t>
            </a:r>
            <a:r>
              <a:rPr lang="en-US" dirty="0"/>
              <a:t>features</a:t>
            </a:r>
          </a:p>
          <a:p>
            <a:pPr marL="114300" indent="0">
              <a:lnSpc>
                <a:spcPct val="200000"/>
              </a:lnSpc>
              <a:buNone/>
            </a:pPr>
            <a:r>
              <a:rPr lang="en-US" dirty="0"/>
              <a:t>    - Price      - Discount rate</a:t>
            </a:r>
            <a:endParaRPr dirty="0"/>
          </a:p>
          <a:p>
            <a:pPr marL="457200" lvl="0" indent="-342900" algn="l" rtl="0">
              <a:lnSpc>
                <a:spcPct val="200000"/>
              </a:lnSpc>
              <a:spcBef>
                <a:spcPts val="0"/>
              </a:spcBef>
              <a:spcAft>
                <a:spcPts val="0"/>
              </a:spcAft>
              <a:buSzPts val="1800"/>
              <a:buChar char="❖"/>
            </a:pPr>
            <a:r>
              <a:rPr lang="en-US" dirty="0"/>
              <a:t>T</a:t>
            </a:r>
            <a:r>
              <a:rPr lang="en" dirty="0"/>
              <a:t>ry more models</a:t>
            </a:r>
          </a:p>
          <a:p>
            <a:pPr marL="114300" lvl="0" indent="0" algn="l" rtl="0">
              <a:lnSpc>
                <a:spcPct val="200000"/>
              </a:lnSpc>
              <a:spcBef>
                <a:spcPts val="0"/>
              </a:spcBef>
              <a:spcAft>
                <a:spcPts val="0"/>
              </a:spcAft>
              <a:buSzPts val="1800"/>
              <a:buNone/>
            </a:pPr>
            <a:r>
              <a:rPr lang="en" dirty="0"/>
              <a:t>    - SVM  - Nerual Network</a:t>
            </a:r>
            <a:endParaRPr dirty="0"/>
          </a:p>
          <a:p>
            <a:pPr marL="457200" lvl="0" indent="-342900" algn="l" rtl="0">
              <a:lnSpc>
                <a:spcPct val="200000"/>
              </a:lnSpc>
              <a:spcBef>
                <a:spcPts val="0"/>
              </a:spcBef>
              <a:spcAft>
                <a:spcPts val="0"/>
              </a:spcAft>
              <a:buSzPts val="1800"/>
              <a:buChar char="❖"/>
            </a:pPr>
            <a:r>
              <a:rPr lang="en-US" dirty="0"/>
              <a:t>Tune more on parameters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9" name="Google Shape;146;p25">
            <a:extLst>
              <a:ext uri="{FF2B5EF4-FFF2-40B4-BE49-F238E27FC236}">
                <a16:creationId xmlns:a16="http://schemas.microsoft.com/office/drawing/2014/main" id="{10EDB791-06EB-4E55-9E50-9F0BD93648B3}"/>
              </a:ext>
            </a:extLst>
          </p:cNvPr>
          <p:cNvSpPr txBox="1">
            <a:spLocks/>
          </p:cNvSpPr>
          <p:nvPr/>
        </p:nvSpPr>
        <p:spPr>
          <a:xfrm>
            <a:off x="4572000" y="1209075"/>
            <a:ext cx="4045200" cy="150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1pPr>
            <a:lvl2pPr marR="0" lvl="1"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9pPr>
          </a:lstStyle>
          <a:p>
            <a:r>
              <a:rPr lang="en-US"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70961" y="11208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sz="2400" dirty="0"/>
          </a:p>
        </p:txBody>
      </p:sp>
      <p:sp>
        <p:nvSpPr>
          <p:cNvPr id="70" name="Google Shape;70;p14"/>
          <p:cNvSpPr txBox="1"/>
          <p:nvPr/>
        </p:nvSpPr>
        <p:spPr>
          <a:xfrm>
            <a:off x="360420" y="3115150"/>
            <a:ext cx="8443183" cy="11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sym typeface="Roboto Slab"/>
              </a:rPr>
              <a:t>After big promotions, it’s crucial for merchant to distinguish the potential repeated buyers from the one-time deal hunters.</a:t>
            </a:r>
            <a:endParaRPr lang="en-US" sz="2400" dirty="0">
              <a:solidFill>
                <a:schemeClr val="dk1"/>
              </a:solidFill>
              <a:latin typeface="Roboto Slab"/>
              <a:ea typeface="Roboto Slab"/>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549120" y="4709694"/>
            <a:ext cx="6473100"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Alibaba website</a:t>
            </a:r>
            <a:endParaRPr sz="1200" dirty="0">
              <a:solidFill>
                <a:schemeClr val="dk1"/>
              </a:solidFill>
              <a:latin typeface="Roboto"/>
              <a:ea typeface="Roboto"/>
              <a:cs typeface="Roboto"/>
              <a:sym typeface="Roboto"/>
            </a:endParaRPr>
          </a:p>
        </p:txBody>
      </p:sp>
      <p:sp>
        <p:nvSpPr>
          <p:cNvPr id="8" name="Google Shape;83;p16">
            <a:extLst>
              <a:ext uri="{FF2B5EF4-FFF2-40B4-BE49-F238E27FC236}">
                <a16:creationId xmlns:a16="http://schemas.microsoft.com/office/drawing/2014/main" id="{871529C9-1A21-49F1-8C27-DADEE6BCC84F}"/>
              </a:ext>
            </a:extLst>
          </p:cNvPr>
          <p:cNvSpPr txBox="1">
            <a:spLocks noGrp="1"/>
          </p:cNvSpPr>
          <p:nvPr>
            <p:ph type="title"/>
          </p:nvPr>
        </p:nvSpPr>
        <p:spPr>
          <a:xfrm>
            <a:off x="2153491" y="151242"/>
            <a:ext cx="3626585" cy="15536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				</a:t>
            </a:r>
            <a:r>
              <a:rPr lang="en" sz="7200" b="1" dirty="0">
                <a:solidFill>
                  <a:schemeClr val="tx1"/>
                </a:solidFill>
              </a:rPr>
              <a:t>Data</a:t>
            </a:r>
            <a:endParaRPr sz="7200" b="1" dirty="0">
              <a:solidFill>
                <a:schemeClr val="tx1"/>
              </a:solidFill>
            </a:endParaRPr>
          </a:p>
        </p:txBody>
      </p:sp>
      <p:pic>
        <p:nvPicPr>
          <p:cNvPr id="4" name="Picture 3">
            <a:extLst>
              <a:ext uri="{FF2B5EF4-FFF2-40B4-BE49-F238E27FC236}">
                <a16:creationId xmlns:a16="http://schemas.microsoft.com/office/drawing/2014/main" id="{2837305C-62C6-470A-B037-717506355FA0}"/>
              </a:ext>
            </a:extLst>
          </p:cNvPr>
          <p:cNvPicPr>
            <a:picLocks noChangeAspect="1"/>
          </p:cNvPicPr>
          <p:nvPr/>
        </p:nvPicPr>
        <p:blipFill>
          <a:blip r:embed="rId3"/>
          <a:stretch>
            <a:fillRect/>
          </a:stretch>
        </p:blipFill>
        <p:spPr>
          <a:xfrm>
            <a:off x="673530" y="593070"/>
            <a:ext cx="2269906" cy="1893016"/>
          </a:xfrm>
          <a:prstGeom prst="rect">
            <a:avLst/>
          </a:prstGeom>
        </p:spPr>
      </p:pic>
      <p:pic>
        <p:nvPicPr>
          <p:cNvPr id="7" name="Picture 6">
            <a:extLst>
              <a:ext uri="{FF2B5EF4-FFF2-40B4-BE49-F238E27FC236}">
                <a16:creationId xmlns:a16="http://schemas.microsoft.com/office/drawing/2014/main" id="{874E941D-B02C-41F9-B188-5D6DFBA9428F}"/>
              </a:ext>
            </a:extLst>
          </p:cNvPr>
          <p:cNvPicPr>
            <a:picLocks noChangeAspect="1"/>
          </p:cNvPicPr>
          <p:nvPr/>
        </p:nvPicPr>
        <p:blipFill>
          <a:blip r:embed="rId4"/>
          <a:stretch>
            <a:fillRect/>
          </a:stretch>
        </p:blipFill>
        <p:spPr>
          <a:xfrm>
            <a:off x="5923980" y="604942"/>
            <a:ext cx="2312736" cy="1893017"/>
          </a:xfrm>
          <a:prstGeom prst="rect">
            <a:avLst/>
          </a:prstGeom>
        </p:spPr>
      </p:pic>
      <p:sp>
        <p:nvSpPr>
          <p:cNvPr id="9" name="TextBox 8">
            <a:extLst>
              <a:ext uri="{FF2B5EF4-FFF2-40B4-BE49-F238E27FC236}">
                <a16:creationId xmlns:a16="http://schemas.microsoft.com/office/drawing/2014/main" id="{5E704001-9551-4A4E-B60E-4515A0CF7D59}"/>
              </a:ext>
            </a:extLst>
          </p:cNvPr>
          <p:cNvSpPr txBox="1"/>
          <p:nvPr/>
        </p:nvSpPr>
        <p:spPr>
          <a:xfrm>
            <a:off x="3409179" y="2126767"/>
            <a:ext cx="1628566" cy="400110"/>
          </a:xfrm>
          <a:prstGeom prst="rect">
            <a:avLst/>
          </a:prstGeom>
          <a:noFill/>
        </p:spPr>
        <p:txBody>
          <a:bodyPr wrap="square" rtlCol="0">
            <a:spAutoFit/>
          </a:bodyPr>
          <a:lstStyle/>
          <a:p>
            <a:r>
              <a:rPr lang="en-US" sz="2000" dirty="0">
                <a:solidFill>
                  <a:schemeClr val="tx1"/>
                </a:solidFill>
              </a:rPr>
              <a:t>Label file</a:t>
            </a:r>
          </a:p>
        </p:txBody>
      </p:sp>
      <p:sp>
        <p:nvSpPr>
          <p:cNvPr id="11" name="TextBox 10">
            <a:extLst>
              <a:ext uri="{FF2B5EF4-FFF2-40B4-BE49-F238E27FC236}">
                <a16:creationId xmlns:a16="http://schemas.microsoft.com/office/drawing/2014/main" id="{E624ED71-2511-45DC-B55B-018E9460F0DE}"/>
              </a:ext>
            </a:extLst>
          </p:cNvPr>
          <p:cNvSpPr txBox="1"/>
          <p:nvPr/>
        </p:nvSpPr>
        <p:spPr>
          <a:xfrm>
            <a:off x="6554982" y="2936818"/>
            <a:ext cx="1681734" cy="400110"/>
          </a:xfrm>
          <a:prstGeom prst="rect">
            <a:avLst/>
          </a:prstGeom>
          <a:noFill/>
        </p:spPr>
        <p:txBody>
          <a:bodyPr wrap="square" rtlCol="0">
            <a:spAutoFit/>
          </a:bodyPr>
          <a:lstStyle/>
          <a:p>
            <a:r>
              <a:rPr lang="en-US" sz="2000" dirty="0">
                <a:solidFill>
                  <a:schemeClr val="tx1"/>
                </a:solidFill>
              </a:rPr>
              <a:t>Customer file</a:t>
            </a:r>
          </a:p>
        </p:txBody>
      </p:sp>
      <p:pic>
        <p:nvPicPr>
          <p:cNvPr id="12" name="Picture 11">
            <a:extLst>
              <a:ext uri="{FF2B5EF4-FFF2-40B4-BE49-F238E27FC236}">
                <a16:creationId xmlns:a16="http://schemas.microsoft.com/office/drawing/2014/main" id="{6FB6B614-A6ED-4A7A-9E43-970A6B05FF88}"/>
              </a:ext>
            </a:extLst>
          </p:cNvPr>
          <p:cNvPicPr>
            <a:picLocks noChangeAspect="1"/>
          </p:cNvPicPr>
          <p:nvPr/>
        </p:nvPicPr>
        <p:blipFill>
          <a:blip r:embed="rId5"/>
          <a:stretch>
            <a:fillRect/>
          </a:stretch>
        </p:blipFill>
        <p:spPr>
          <a:xfrm>
            <a:off x="679911" y="2816678"/>
            <a:ext cx="5268616" cy="1893016"/>
          </a:xfrm>
          <a:prstGeom prst="rect">
            <a:avLst/>
          </a:prstGeom>
        </p:spPr>
      </p:pic>
      <p:sp>
        <p:nvSpPr>
          <p:cNvPr id="14" name="TextBox 13">
            <a:extLst>
              <a:ext uri="{FF2B5EF4-FFF2-40B4-BE49-F238E27FC236}">
                <a16:creationId xmlns:a16="http://schemas.microsoft.com/office/drawing/2014/main" id="{A334FBE9-6DCD-433B-9EA1-42588FBE03FE}"/>
              </a:ext>
            </a:extLst>
          </p:cNvPr>
          <p:cNvSpPr txBox="1"/>
          <p:nvPr/>
        </p:nvSpPr>
        <p:spPr>
          <a:xfrm>
            <a:off x="6554982" y="3775787"/>
            <a:ext cx="1681734" cy="400110"/>
          </a:xfrm>
          <a:prstGeom prst="rect">
            <a:avLst/>
          </a:prstGeom>
          <a:noFill/>
        </p:spPr>
        <p:txBody>
          <a:bodyPr wrap="square" rtlCol="0">
            <a:spAutoFit/>
          </a:bodyPr>
          <a:lstStyle/>
          <a:p>
            <a:r>
              <a:rPr lang="en-US" sz="2000" dirty="0">
                <a:solidFill>
                  <a:schemeClr val="tx1"/>
                </a:solidFill>
              </a:rPr>
              <a:t>Activity file</a:t>
            </a:r>
          </a:p>
        </p:txBody>
      </p:sp>
      <p:cxnSp>
        <p:nvCxnSpPr>
          <p:cNvPr id="16" name="Straight Arrow Connector 15">
            <a:extLst>
              <a:ext uri="{FF2B5EF4-FFF2-40B4-BE49-F238E27FC236}">
                <a16:creationId xmlns:a16="http://schemas.microsoft.com/office/drawing/2014/main" id="{3FDEABDB-8EB5-416E-90D8-F97F1AADE596}"/>
              </a:ext>
            </a:extLst>
          </p:cNvPr>
          <p:cNvCxnSpPr>
            <a:cxnSpLocks/>
          </p:cNvCxnSpPr>
          <p:nvPr/>
        </p:nvCxnSpPr>
        <p:spPr>
          <a:xfrm flipH="1">
            <a:off x="3023527" y="2316035"/>
            <a:ext cx="32704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889C9E33-FC4E-4577-A166-A749813EFB15}"/>
              </a:ext>
            </a:extLst>
          </p:cNvPr>
          <p:cNvCxnSpPr>
            <a:cxnSpLocks/>
          </p:cNvCxnSpPr>
          <p:nvPr/>
        </p:nvCxnSpPr>
        <p:spPr>
          <a:xfrm flipH="1">
            <a:off x="6159407" y="3983536"/>
            <a:ext cx="32704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D7EA29E6-D5E2-44AC-A6BA-52136171A25E}"/>
              </a:ext>
            </a:extLst>
          </p:cNvPr>
          <p:cNvCxnSpPr>
            <a:cxnSpLocks/>
          </p:cNvCxnSpPr>
          <p:nvPr/>
        </p:nvCxnSpPr>
        <p:spPr>
          <a:xfrm flipV="1">
            <a:off x="7227319" y="2632991"/>
            <a:ext cx="0" cy="3038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83975" y="724200"/>
            <a:ext cx="3906162"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Joint 3 files into 1 table</a:t>
            </a:r>
            <a:endParaRPr dirty="0"/>
          </a:p>
          <a:p>
            <a:pPr marL="457200" lvl="0" indent="-342900" algn="l" rtl="0">
              <a:spcBef>
                <a:spcPts val="0"/>
              </a:spcBef>
              <a:spcAft>
                <a:spcPts val="0"/>
              </a:spcAft>
              <a:buSzPts val="1800"/>
              <a:buChar char="❖"/>
            </a:pPr>
            <a:r>
              <a:rPr lang="en-US" dirty="0"/>
              <a:t>Grouped by user_id &amp; merchant id</a:t>
            </a:r>
          </a:p>
          <a:p>
            <a:pPr marL="457200" lvl="0" indent="-342900" algn="l" rtl="0">
              <a:spcBef>
                <a:spcPts val="0"/>
              </a:spcBef>
              <a:spcAft>
                <a:spcPts val="0"/>
              </a:spcAft>
              <a:buSzPts val="1800"/>
              <a:buChar char="❖"/>
            </a:pPr>
            <a:r>
              <a:rPr lang="en" dirty="0"/>
              <a:t>Created new features</a:t>
            </a:r>
          </a:p>
          <a:p>
            <a:pPr marL="457200" lvl="0" indent="-342900" algn="l" rtl="0">
              <a:spcBef>
                <a:spcPts val="0"/>
              </a:spcBef>
              <a:spcAft>
                <a:spcPts val="0"/>
              </a:spcAft>
              <a:buSzPts val="1800"/>
              <a:buChar char="❖"/>
            </a:pPr>
            <a:r>
              <a:rPr lang="en" dirty="0"/>
              <a:t>One-hot encoding for categorical features</a:t>
            </a:r>
          </a:p>
          <a:p>
            <a:pPr marL="457200" lvl="0" indent="-342900" algn="l" rtl="0">
              <a:spcBef>
                <a:spcPts val="0"/>
              </a:spcBef>
              <a:spcAft>
                <a:spcPts val="0"/>
              </a:spcAft>
              <a:buSzPts val="1800"/>
              <a:buChar char="❖"/>
            </a:pPr>
            <a:r>
              <a:rPr lang="en" dirty="0"/>
              <a:t>Target Variable: Label</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Joint table has 260,864 rows and 22 columns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 name="Google Shape;83;p16">
            <a:extLst>
              <a:ext uri="{FF2B5EF4-FFF2-40B4-BE49-F238E27FC236}">
                <a16:creationId xmlns:a16="http://schemas.microsoft.com/office/drawing/2014/main" id="{871529C9-1A21-49F1-8C27-DADEE6BCC84F}"/>
              </a:ext>
            </a:extLst>
          </p:cNvPr>
          <p:cNvSpPr txBox="1">
            <a:spLocks noGrp="1"/>
          </p:cNvSpPr>
          <p:nvPr>
            <p:ph type="title"/>
          </p:nvPr>
        </p:nvSpPr>
        <p:spPr>
          <a:xfrm>
            <a:off x="335527" y="191290"/>
            <a:ext cx="6839509" cy="11836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Dataset after wrangling </a:t>
            </a:r>
            <a:endParaRPr b="1" dirty="0">
              <a:solidFill>
                <a:schemeClr val="tx1"/>
              </a:solidFill>
            </a:endParaRPr>
          </a:p>
        </p:txBody>
      </p:sp>
      <p:pic>
        <p:nvPicPr>
          <p:cNvPr id="3" name="Picture 2">
            <a:extLst>
              <a:ext uri="{FF2B5EF4-FFF2-40B4-BE49-F238E27FC236}">
                <a16:creationId xmlns:a16="http://schemas.microsoft.com/office/drawing/2014/main" id="{6E171A1B-E13C-422E-8D3C-DF2F186CF545}"/>
              </a:ext>
            </a:extLst>
          </p:cNvPr>
          <p:cNvPicPr>
            <a:picLocks noChangeAspect="1"/>
          </p:cNvPicPr>
          <p:nvPr/>
        </p:nvPicPr>
        <p:blipFill>
          <a:blip r:embed="rId3"/>
          <a:stretch>
            <a:fillRect/>
          </a:stretch>
        </p:blipFill>
        <p:spPr>
          <a:xfrm>
            <a:off x="335528" y="1595021"/>
            <a:ext cx="8379501" cy="3168243"/>
          </a:xfrm>
          <a:prstGeom prst="rect">
            <a:avLst/>
          </a:prstGeom>
        </p:spPr>
      </p:pic>
    </p:spTree>
    <p:extLst>
      <p:ext uri="{BB962C8B-B14F-4D97-AF65-F5344CB8AC3E}">
        <p14:creationId xmlns:p14="http://schemas.microsoft.com/office/powerpoint/2010/main" val="12988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1973903" y="450224"/>
            <a:ext cx="519619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t>Exploratory Data Analysis</a:t>
            </a:r>
            <a:endParaRPr sz="3200" b="1" dirty="0"/>
          </a:p>
        </p:txBody>
      </p:sp>
      <p:sp>
        <p:nvSpPr>
          <p:cNvPr id="12" name="Google Shape;105;p19">
            <a:extLst>
              <a:ext uri="{FF2B5EF4-FFF2-40B4-BE49-F238E27FC236}">
                <a16:creationId xmlns:a16="http://schemas.microsoft.com/office/drawing/2014/main" id="{68378A03-2B46-44AC-A469-439B5E304911}"/>
              </a:ext>
            </a:extLst>
          </p:cNvPr>
          <p:cNvSpPr txBox="1">
            <a:spLocks/>
          </p:cNvSpPr>
          <p:nvPr/>
        </p:nvSpPr>
        <p:spPr>
          <a:xfrm>
            <a:off x="-204814" y="1220183"/>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400" b="1" dirty="0"/>
              <a:t>Value counts of label</a:t>
            </a:r>
          </a:p>
        </p:txBody>
      </p:sp>
      <p:sp>
        <p:nvSpPr>
          <p:cNvPr id="13" name="Google Shape;105;p19">
            <a:extLst>
              <a:ext uri="{FF2B5EF4-FFF2-40B4-BE49-F238E27FC236}">
                <a16:creationId xmlns:a16="http://schemas.microsoft.com/office/drawing/2014/main" id="{C3D3F019-2147-4AAD-8DBA-94FD0CDC8E31}"/>
              </a:ext>
            </a:extLst>
          </p:cNvPr>
          <p:cNvSpPr txBox="1">
            <a:spLocks/>
          </p:cNvSpPr>
          <p:nvPr/>
        </p:nvSpPr>
        <p:spPr>
          <a:xfrm>
            <a:off x="4500935" y="1215503"/>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400" b="1" dirty="0"/>
              <a:t>Customer distribution by age &amp; gender</a:t>
            </a:r>
          </a:p>
        </p:txBody>
      </p:sp>
      <p:sp>
        <p:nvSpPr>
          <p:cNvPr id="14" name="Google Shape;105;p19">
            <a:extLst>
              <a:ext uri="{FF2B5EF4-FFF2-40B4-BE49-F238E27FC236}">
                <a16:creationId xmlns:a16="http://schemas.microsoft.com/office/drawing/2014/main" id="{AED588BC-C06F-4D97-B9CC-B0869F785726}"/>
              </a:ext>
            </a:extLst>
          </p:cNvPr>
          <p:cNvSpPr txBox="1">
            <a:spLocks/>
          </p:cNvSpPr>
          <p:nvPr/>
        </p:nvSpPr>
        <p:spPr>
          <a:xfrm>
            <a:off x="-53657" y="4094476"/>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200" b="1" dirty="0"/>
              <a:t>Findings: highly imbalanced dataset</a:t>
            </a:r>
          </a:p>
        </p:txBody>
      </p:sp>
      <p:sp>
        <p:nvSpPr>
          <p:cNvPr id="15" name="Google Shape;105;p19">
            <a:extLst>
              <a:ext uri="{FF2B5EF4-FFF2-40B4-BE49-F238E27FC236}">
                <a16:creationId xmlns:a16="http://schemas.microsoft.com/office/drawing/2014/main" id="{7A397620-081F-4693-95E2-067A8909D66E}"/>
              </a:ext>
            </a:extLst>
          </p:cNvPr>
          <p:cNvSpPr txBox="1">
            <a:spLocks/>
          </p:cNvSpPr>
          <p:nvPr/>
        </p:nvSpPr>
        <p:spPr>
          <a:xfrm>
            <a:off x="4500935" y="4094476"/>
            <a:ext cx="4545562"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200" b="1" dirty="0"/>
              <a:t>Findings: majority between 18-34, much more female</a:t>
            </a:r>
          </a:p>
        </p:txBody>
      </p:sp>
      <p:pic>
        <p:nvPicPr>
          <p:cNvPr id="9" name="Picture 8">
            <a:extLst>
              <a:ext uri="{FF2B5EF4-FFF2-40B4-BE49-F238E27FC236}">
                <a16:creationId xmlns:a16="http://schemas.microsoft.com/office/drawing/2014/main" id="{9D321ABB-D7BB-4044-8B88-316B8247CC66}"/>
              </a:ext>
            </a:extLst>
          </p:cNvPr>
          <p:cNvPicPr>
            <a:picLocks noChangeAspect="1"/>
          </p:cNvPicPr>
          <p:nvPr/>
        </p:nvPicPr>
        <p:blipFill>
          <a:blip r:embed="rId3"/>
          <a:stretch>
            <a:fillRect/>
          </a:stretch>
        </p:blipFill>
        <p:spPr>
          <a:xfrm>
            <a:off x="418603" y="1821523"/>
            <a:ext cx="3787120" cy="2158734"/>
          </a:xfrm>
          <a:prstGeom prst="rect">
            <a:avLst/>
          </a:prstGeom>
        </p:spPr>
      </p:pic>
      <p:pic>
        <p:nvPicPr>
          <p:cNvPr id="10" name="Picture 9">
            <a:extLst>
              <a:ext uri="{FF2B5EF4-FFF2-40B4-BE49-F238E27FC236}">
                <a16:creationId xmlns:a16="http://schemas.microsoft.com/office/drawing/2014/main" id="{254F62B1-B057-4210-9F6C-200B5FC92EFD}"/>
              </a:ext>
            </a:extLst>
          </p:cNvPr>
          <p:cNvPicPr>
            <a:picLocks noChangeAspect="1"/>
          </p:cNvPicPr>
          <p:nvPr/>
        </p:nvPicPr>
        <p:blipFill>
          <a:blip r:embed="rId4"/>
          <a:stretch>
            <a:fillRect/>
          </a:stretch>
        </p:blipFill>
        <p:spPr>
          <a:xfrm>
            <a:off x="4834190" y="1830884"/>
            <a:ext cx="3891207" cy="21493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1973903" y="450224"/>
            <a:ext cx="519619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t>Exploratory Data Analysis</a:t>
            </a:r>
            <a:endParaRPr sz="3200" b="1" dirty="0"/>
          </a:p>
        </p:txBody>
      </p:sp>
      <p:sp>
        <p:nvSpPr>
          <p:cNvPr id="12" name="Google Shape;105;p19">
            <a:extLst>
              <a:ext uri="{FF2B5EF4-FFF2-40B4-BE49-F238E27FC236}">
                <a16:creationId xmlns:a16="http://schemas.microsoft.com/office/drawing/2014/main" id="{68378A03-2B46-44AC-A469-439B5E304911}"/>
              </a:ext>
            </a:extLst>
          </p:cNvPr>
          <p:cNvSpPr txBox="1">
            <a:spLocks/>
          </p:cNvSpPr>
          <p:nvPr/>
        </p:nvSpPr>
        <p:spPr>
          <a:xfrm>
            <a:off x="-204814" y="1220183"/>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400" b="1" dirty="0"/>
              <a:t>Customer by different items reviewed</a:t>
            </a:r>
          </a:p>
        </p:txBody>
      </p:sp>
      <p:sp>
        <p:nvSpPr>
          <p:cNvPr id="14" name="Google Shape;105;p19">
            <a:extLst>
              <a:ext uri="{FF2B5EF4-FFF2-40B4-BE49-F238E27FC236}">
                <a16:creationId xmlns:a16="http://schemas.microsoft.com/office/drawing/2014/main" id="{AED588BC-C06F-4D97-B9CC-B0869F785726}"/>
              </a:ext>
            </a:extLst>
          </p:cNvPr>
          <p:cNvSpPr txBox="1">
            <a:spLocks/>
          </p:cNvSpPr>
          <p:nvPr/>
        </p:nvSpPr>
        <p:spPr>
          <a:xfrm>
            <a:off x="245840" y="4154546"/>
            <a:ext cx="8189815"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200" b="1" dirty="0"/>
              <a:t>Findings: most customers reviewed less than 20 items in less than 10 different categories, indicating that majority of customers have their pre-decided target items to review or purchase</a:t>
            </a:r>
          </a:p>
        </p:txBody>
      </p:sp>
      <p:pic>
        <p:nvPicPr>
          <p:cNvPr id="11" name="Picture 10">
            <a:extLst>
              <a:ext uri="{FF2B5EF4-FFF2-40B4-BE49-F238E27FC236}">
                <a16:creationId xmlns:a16="http://schemas.microsoft.com/office/drawing/2014/main" id="{87926AED-BB5E-4633-A644-6041D22C6B10}"/>
              </a:ext>
            </a:extLst>
          </p:cNvPr>
          <p:cNvPicPr>
            <a:picLocks noChangeAspect="1"/>
          </p:cNvPicPr>
          <p:nvPr/>
        </p:nvPicPr>
        <p:blipFill>
          <a:blip r:embed="rId3"/>
          <a:stretch>
            <a:fillRect/>
          </a:stretch>
        </p:blipFill>
        <p:spPr>
          <a:xfrm>
            <a:off x="551743" y="1814304"/>
            <a:ext cx="3646488" cy="2280974"/>
          </a:xfrm>
          <a:prstGeom prst="rect">
            <a:avLst/>
          </a:prstGeom>
        </p:spPr>
      </p:pic>
      <p:pic>
        <p:nvPicPr>
          <p:cNvPr id="16" name="Picture 15">
            <a:extLst>
              <a:ext uri="{FF2B5EF4-FFF2-40B4-BE49-F238E27FC236}">
                <a16:creationId xmlns:a16="http://schemas.microsoft.com/office/drawing/2014/main" id="{D3D25C77-77C6-42EC-97D9-DD613E75DB19}"/>
              </a:ext>
            </a:extLst>
          </p:cNvPr>
          <p:cNvPicPr>
            <a:picLocks noChangeAspect="1"/>
          </p:cNvPicPr>
          <p:nvPr/>
        </p:nvPicPr>
        <p:blipFill>
          <a:blip r:embed="rId4"/>
          <a:stretch>
            <a:fillRect/>
          </a:stretch>
        </p:blipFill>
        <p:spPr>
          <a:xfrm>
            <a:off x="4896810" y="1813816"/>
            <a:ext cx="3695447" cy="2275980"/>
          </a:xfrm>
          <a:prstGeom prst="rect">
            <a:avLst/>
          </a:prstGeom>
        </p:spPr>
      </p:pic>
      <p:sp>
        <p:nvSpPr>
          <p:cNvPr id="17" name="Google Shape;105;p19">
            <a:extLst>
              <a:ext uri="{FF2B5EF4-FFF2-40B4-BE49-F238E27FC236}">
                <a16:creationId xmlns:a16="http://schemas.microsoft.com/office/drawing/2014/main" id="{C32C0FDC-7931-4C51-BD09-76C1D1AEC1EE}"/>
              </a:ext>
            </a:extLst>
          </p:cNvPr>
          <p:cNvSpPr txBox="1">
            <a:spLocks/>
          </p:cNvSpPr>
          <p:nvPr/>
        </p:nvSpPr>
        <p:spPr>
          <a:xfrm>
            <a:off x="4340748" y="1220183"/>
            <a:ext cx="4705749"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1400" b="1" dirty="0"/>
              <a:t>Customer by different categories  reviewed</a:t>
            </a:r>
          </a:p>
        </p:txBody>
      </p:sp>
    </p:spTree>
    <p:extLst>
      <p:ext uri="{BB962C8B-B14F-4D97-AF65-F5344CB8AC3E}">
        <p14:creationId xmlns:p14="http://schemas.microsoft.com/office/powerpoint/2010/main" val="332765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Preprocessing</a:t>
            </a:r>
            <a:endParaRPr dirty="0"/>
          </a:p>
        </p:txBody>
      </p:sp>
      <p:sp>
        <p:nvSpPr>
          <p:cNvPr id="95" name="Google Shape;95;p18"/>
          <p:cNvSpPr txBox="1">
            <a:spLocks noGrp="1"/>
          </p:cNvSpPr>
          <p:nvPr>
            <p:ph type="body" idx="2"/>
          </p:nvPr>
        </p:nvSpPr>
        <p:spPr>
          <a:xfrm>
            <a:off x="4777300" y="617409"/>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Drop redundant columns</a:t>
            </a:r>
          </a:p>
          <a:p>
            <a:pPr marL="457200" lvl="0" indent="-342900" algn="l" rtl="0">
              <a:spcBef>
                <a:spcPts val="0"/>
              </a:spcBef>
              <a:spcAft>
                <a:spcPts val="0"/>
              </a:spcAft>
              <a:buSzPts val="1800"/>
              <a:buChar char="❖"/>
            </a:pPr>
            <a:r>
              <a:rPr lang="en-US" dirty="0"/>
              <a:t>Visualize feature importance</a:t>
            </a:r>
          </a:p>
          <a:p>
            <a:pPr marL="457200" lvl="0" indent="-342900" algn="l" rtl="0">
              <a:spcBef>
                <a:spcPts val="0"/>
              </a:spcBef>
              <a:spcAft>
                <a:spcPts val="0"/>
              </a:spcAft>
              <a:buSzPts val="1800"/>
              <a:buChar char="❖"/>
            </a:pPr>
            <a:r>
              <a:rPr lang="en-US" dirty="0"/>
              <a:t>Up-sampling for imbalanced dataset</a:t>
            </a:r>
          </a:p>
          <a:p>
            <a:pPr marL="457200" lvl="0" indent="-342900" algn="l" rtl="0">
              <a:spcBef>
                <a:spcPts val="0"/>
              </a:spcBef>
              <a:spcAft>
                <a:spcPts val="0"/>
              </a:spcAft>
              <a:buSzPts val="1800"/>
              <a:buChar char="❖"/>
            </a:pPr>
            <a:r>
              <a:rPr lang="en-US" dirty="0"/>
              <a:t>Heatmap</a:t>
            </a:r>
            <a:endParaRPr dirty="0"/>
          </a:p>
          <a:p>
            <a:pPr marL="457200" lvl="0" indent="-342900" algn="l" rtl="0">
              <a:spcBef>
                <a:spcPts val="0"/>
              </a:spcBef>
              <a:spcAft>
                <a:spcPts val="0"/>
              </a:spcAft>
              <a:buSzPts val="1800"/>
              <a:buChar char="❖"/>
            </a:pPr>
            <a:r>
              <a:rPr lang="en-US" dirty="0"/>
              <a:t>T</a:t>
            </a:r>
            <a:r>
              <a:rPr lang="en" dirty="0"/>
              <a:t>rain set / test set split</a:t>
            </a:r>
            <a:endParaRPr dirty="0"/>
          </a:p>
        </p:txBody>
      </p:sp>
    </p:spTree>
    <p:extLst>
      <p:ext uri="{BB962C8B-B14F-4D97-AF65-F5344CB8AC3E}">
        <p14:creationId xmlns:p14="http://schemas.microsoft.com/office/powerpoint/2010/main" val="28934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Feature importance plot</a:t>
            </a:r>
            <a:endParaRPr sz="2000" dirty="0"/>
          </a:p>
        </p:txBody>
      </p:sp>
      <p:sp>
        <p:nvSpPr>
          <p:cNvPr id="111" name="Google Shape;111;p20"/>
          <p:cNvSpPr txBox="1">
            <a:spLocks noGrp="1"/>
          </p:cNvSpPr>
          <p:nvPr>
            <p:ph type="body" idx="1"/>
          </p:nvPr>
        </p:nvSpPr>
        <p:spPr>
          <a:xfrm>
            <a:off x="254411" y="4426816"/>
            <a:ext cx="3999900" cy="45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effectLst/>
                <a:latin typeface="Times New Roman" panose="02020603050405020304" pitchFamily="18" charset="0"/>
                <a:ea typeface="等线" panose="02010600030101010101" pitchFamily="2" charset="-122"/>
              </a:rPr>
              <a:t>Findings: activity features &gt; age &amp; gender</a:t>
            </a:r>
            <a:endParaRPr sz="1600" dirty="0"/>
          </a:p>
        </p:txBody>
      </p:sp>
      <p:sp>
        <p:nvSpPr>
          <p:cNvPr id="113" name="Google Shape;113;p20"/>
          <p:cNvSpPr txBox="1">
            <a:spLocks noGrp="1"/>
          </p:cNvSpPr>
          <p:nvPr>
            <p:ph type="title"/>
          </p:nvPr>
        </p:nvSpPr>
        <p:spPr>
          <a:xfrm>
            <a:off x="4943085"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Heatmap</a:t>
            </a:r>
            <a:endParaRPr sz="2000" dirty="0"/>
          </a:p>
        </p:txBody>
      </p:sp>
      <p:sp>
        <p:nvSpPr>
          <p:cNvPr id="11" name="Google Shape;111;p20">
            <a:extLst>
              <a:ext uri="{FF2B5EF4-FFF2-40B4-BE49-F238E27FC236}">
                <a16:creationId xmlns:a16="http://schemas.microsoft.com/office/drawing/2014/main" id="{91165ED7-8D48-468E-95C1-B1B7D05F7928}"/>
              </a:ext>
            </a:extLst>
          </p:cNvPr>
          <p:cNvSpPr txBox="1">
            <a:spLocks/>
          </p:cNvSpPr>
          <p:nvPr/>
        </p:nvSpPr>
        <p:spPr>
          <a:xfrm>
            <a:off x="4816270" y="4426816"/>
            <a:ext cx="3999900" cy="4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600" dirty="0">
                <a:latin typeface="Times New Roman" panose="02020603050405020304" pitchFamily="18" charset="0"/>
                <a:ea typeface="等线" panose="02010600030101010101" pitchFamily="2" charset="-122"/>
              </a:rPr>
              <a:t>Findings: no highly correlated features to label</a:t>
            </a:r>
            <a:endParaRPr lang="en-US" sz="1600" dirty="0"/>
          </a:p>
        </p:txBody>
      </p:sp>
      <p:pic>
        <p:nvPicPr>
          <p:cNvPr id="5" name="Picture 4">
            <a:extLst>
              <a:ext uri="{FF2B5EF4-FFF2-40B4-BE49-F238E27FC236}">
                <a16:creationId xmlns:a16="http://schemas.microsoft.com/office/drawing/2014/main" id="{4CE81D84-4C17-4DAD-8976-3F26986D18BD}"/>
              </a:ext>
            </a:extLst>
          </p:cNvPr>
          <p:cNvPicPr>
            <a:picLocks noChangeAspect="1"/>
          </p:cNvPicPr>
          <p:nvPr/>
        </p:nvPicPr>
        <p:blipFill>
          <a:blip r:embed="rId3"/>
          <a:stretch>
            <a:fillRect/>
          </a:stretch>
        </p:blipFill>
        <p:spPr>
          <a:xfrm>
            <a:off x="387900" y="1414844"/>
            <a:ext cx="3407717" cy="2741253"/>
          </a:xfrm>
          <a:prstGeom prst="rect">
            <a:avLst/>
          </a:prstGeom>
        </p:spPr>
      </p:pic>
      <p:pic>
        <p:nvPicPr>
          <p:cNvPr id="9" name="Picture 8">
            <a:extLst>
              <a:ext uri="{FF2B5EF4-FFF2-40B4-BE49-F238E27FC236}">
                <a16:creationId xmlns:a16="http://schemas.microsoft.com/office/drawing/2014/main" id="{467371C9-4FE7-405E-BFCF-80444B5034DD}"/>
              </a:ext>
            </a:extLst>
          </p:cNvPr>
          <p:cNvPicPr>
            <a:picLocks noChangeAspect="1"/>
          </p:cNvPicPr>
          <p:nvPr/>
        </p:nvPicPr>
        <p:blipFill>
          <a:blip r:embed="rId4"/>
          <a:stretch>
            <a:fillRect/>
          </a:stretch>
        </p:blipFill>
        <p:spPr>
          <a:xfrm>
            <a:off x="4943085" y="1414844"/>
            <a:ext cx="3167817" cy="2741253"/>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1039</Words>
  <Application>Microsoft Office PowerPoint</Application>
  <PresentationFormat>On-screen Show (16:9)</PresentationFormat>
  <Paragraphs>105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Roboto Slab</vt:lpstr>
      <vt:lpstr>Times New Roman</vt:lpstr>
      <vt:lpstr>Arial</vt:lpstr>
      <vt:lpstr>Roboto</vt:lpstr>
      <vt:lpstr>Calibri</vt:lpstr>
      <vt:lpstr>Marina</vt:lpstr>
      <vt:lpstr>   Capstone Final Report --Repeated Buyers Forecasting </vt:lpstr>
      <vt:lpstr>The Problem:</vt:lpstr>
      <vt:lpstr>    Data</vt:lpstr>
      <vt:lpstr>Data Wrangling</vt:lpstr>
      <vt:lpstr>Dataset after wrangling </vt:lpstr>
      <vt:lpstr>PowerPoint Presentation</vt:lpstr>
      <vt:lpstr>PowerPoint Presentation</vt:lpstr>
      <vt:lpstr>Preprocessing</vt:lpstr>
      <vt:lpstr>Feature importance plot</vt:lpstr>
      <vt:lpstr>Model 1: Logistic regression</vt:lpstr>
      <vt:lpstr>Model 2: Decision tree</vt:lpstr>
      <vt:lpstr>Model 3: Random forest</vt:lpstr>
      <vt:lpstr>Model 1: Gradient boosting trees</vt:lpstr>
      <vt:lpstr>Result Summary</vt:lpstr>
      <vt:lpstr>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Final Report --Weekly Stock Price Prediction </dc:title>
  <cp:lastModifiedBy>dna andy</cp:lastModifiedBy>
  <cp:revision>16</cp:revision>
  <dcterms:modified xsi:type="dcterms:W3CDTF">2021-11-07T00:27:32Z</dcterms:modified>
</cp:coreProperties>
</file>