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9" r:id="rId4"/>
    <p:sldId id="261" r:id="rId5"/>
    <p:sldId id="262" r:id="rId6"/>
    <p:sldId id="270" r:id="rId7"/>
    <p:sldId id="263" r:id="rId8"/>
    <p:sldId id="271" r:id="rId9"/>
    <p:sldId id="273" r:id="rId10"/>
    <p:sldId id="264" r:id="rId11"/>
    <p:sldId id="272" r:id="rId12"/>
    <p:sldId id="266" r:id="rId13"/>
    <p:sldId id="267" r:id="rId14"/>
    <p:sldId id="268"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Roboto" pitchFamily="2" charset="0"/>
      <p:regular r:id="rId21"/>
      <p:bold r:id="rId22"/>
      <p:italic r:id="rId23"/>
      <p:boldItalic r:id="rId24"/>
    </p:embeddedFont>
    <p:embeddedFont>
      <p:font typeface="Roboto Slab" panose="02010600030101010101"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precision recall curves for two distinct sites.</a:t>
            </a:r>
            <a:endParaRPr/>
          </a:p>
          <a:p>
            <a:pPr marL="0" lvl="0" indent="0" algn="l" rtl="0">
              <a:spcBef>
                <a:spcPts val="0"/>
              </a:spcBef>
              <a:spcAft>
                <a:spcPts val="0"/>
              </a:spcAft>
              <a:buNone/>
            </a:pPr>
            <a:r>
              <a:rPr lang="en"/>
              <a:t>The one on the left is one with good predicatability and the one on the right is one with poor.</a:t>
            </a:r>
            <a:endParaRPr/>
          </a:p>
          <a:p>
            <a:pPr marL="0" lvl="0" indent="0" algn="l" rtl="0">
              <a:spcBef>
                <a:spcPts val="0"/>
              </a:spcBef>
              <a:spcAft>
                <a:spcPts val="0"/>
              </a:spcAft>
              <a:buNone/>
            </a:pPr>
            <a:r>
              <a:rPr lang="en"/>
              <a:t>I looked at 6 sites and found 3 with good predictability. Those are the ones that I developed models for.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precision recall curves for two distinct sites.</a:t>
            </a:r>
            <a:endParaRPr/>
          </a:p>
          <a:p>
            <a:pPr marL="0" lvl="0" indent="0" algn="l" rtl="0">
              <a:spcBef>
                <a:spcPts val="0"/>
              </a:spcBef>
              <a:spcAft>
                <a:spcPts val="0"/>
              </a:spcAft>
              <a:buNone/>
            </a:pPr>
            <a:r>
              <a:rPr lang="en"/>
              <a:t>The one on the left is one with good predicatability and the one on the right is one with poor.</a:t>
            </a:r>
            <a:endParaRPr/>
          </a:p>
          <a:p>
            <a:pPr marL="0" lvl="0" indent="0" algn="l" rtl="0">
              <a:spcBef>
                <a:spcPts val="0"/>
              </a:spcBef>
              <a:spcAft>
                <a:spcPts val="0"/>
              </a:spcAft>
              <a:buNone/>
            </a:pPr>
            <a:r>
              <a:rPr lang="en"/>
              <a:t>I looked at 6 sites and found 3 with good predictability. Those are the ones that I developed models for.</a:t>
            </a:r>
            <a:endParaRPr/>
          </a:p>
        </p:txBody>
      </p:sp>
    </p:spTree>
    <p:extLst>
      <p:ext uri="{BB962C8B-B14F-4D97-AF65-F5344CB8AC3E}">
        <p14:creationId xmlns:p14="http://schemas.microsoft.com/office/powerpoint/2010/main" val="1617824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8d36699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8d3669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46d08b6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46d08b6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448e9c78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448e9c78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26cc197e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26cc197e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It’s no great discovery that water flows into itself. The issues of one part of the harbor are not entirely isolated from the issues of another. By better understanding how this water quality network works, water quality issues can be treated systematically rather than on a case by case basis.</a:t>
            </a:r>
            <a:endParaRPr/>
          </a:p>
          <a:p>
            <a:pPr marL="457200" lvl="0" indent="-298450" algn="l" rtl="0">
              <a:spcBef>
                <a:spcPts val="0"/>
              </a:spcBef>
              <a:spcAft>
                <a:spcPts val="0"/>
              </a:spcAft>
              <a:buSzPts val="1100"/>
              <a:buChar char="-"/>
            </a:pPr>
            <a:r>
              <a:rPr lang="en"/>
              <a:t>Understanding the system requires constant and broad monitoring which is costly and time consuming.</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26cc197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26cc197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was 88,000 rows and 100 columns</a:t>
            </a:r>
            <a:endParaRPr/>
          </a:p>
          <a:p>
            <a:pPr marL="0" lvl="0" indent="0" algn="l" rtl="0">
              <a:spcBef>
                <a:spcPts val="0"/>
              </a:spcBef>
              <a:spcAft>
                <a:spcPts val="0"/>
              </a:spcAft>
              <a:buNone/>
            </a:pPr>
            <a:r>
              <a:rPr lang="en"/>
              <a:t>Measurements from 1909</a:t>
            </a:r>
            <a:endParaRPr/>
          </a:p>
          <a:p>
            <a:pPr marL="0" lvl="0" indent="0" algn="l" rtl="0">
              <a:spcBef>
                <a:spcPts val="0"/>
              </a:spcBef>
              <a:spcAft>
                <a:spcPts val="0"/>
              </a:spcAft>
              <a:buNone/>
            </a:pPr>
            <a:r>
              <a:rPr lang="en"/>
              <a:t>250 total sites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446d08b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446d08b6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Wanted a large enough time span to capture multiple climate anomalies</a:t>
            </a:r>
            <a:endParaRPr/>
          </a:p>
          <a:p>
            <a:pPr marL="457200" lvl="0" indent="-298450" algn="l" rtl="0">
              <a:spcBef>
                <a:spcPts val="0"/>
              </a:spcBef>
              <a:spcAft>
                <a:spcPts val="0"/>
              </a:spcAft>
              <a:buSzPts val="1100"/>
              <a:buChar char="-"/>
            </a:pPr>
            <a:r>
              <a:rPr lang="en"/>
              <a:t>Wanted to focus on sites actively being sampled</a:t>
            </a:r>
            <a:endParaRPr/>
          </a:p>
          <a:p>
            <a:pPr marL="457200" lvl="0" indent="-298450" algn="l" rtl="0">
              <a:spcBef>
                <a:spcPts val="0"/>
              </a:spcBef>
              <a:spcAft>
                <a:spcPts val="0"/>
              </a:spcAft>
              <a:buSzPts val="1100"/>
              <a:buChar char="-"/>
            </a:pPr>
            <a:r>
              <a:rPr lang="en"/>
              <a:t>Reduced the size and scope considerably by dumping redundant data</a:t>
            </a:r>
            <a:endParaRPr/>
          </a:p>
          <a:p>
            <a:pPr marL="457200" lvl="0" indent="-298450" algn="l" rtl="0">
              <a:spcBef>
                <a:spcPts val="0"/>
              </a:spcBef>
              <a:spcAft>
                <a:spcPts val="0"/>
              </a:spcAft>
              <a:buSzPts val="1100"/>
              <a:buChar char="-"/>
            </a:pPr>
            <a:r>
              <a:rPr lang="en"/>
              <a:t>Imputed values based on old measurements</a:t>
            </a:r>
            <a:endParaRPr/>
          </a:p>
          <a:p>
            <a:pPr marL="457200" lvl="0" indent="-298450" algn="l" rtl="0">
              <a:spcBef>
                <a:spcPts val="0"/>
              </a:spcBef>
              <a:spcAft>
                <a:spcPts val="0"/>
              </a:spcAft>
              <a:buSzPts val="1100"/>
              <a:buChar char="-"/>
            </a:pPr>
            <a:r>
              <a:rPr lang="en"/>
              <a:t>Chose chlorphyll as my target vairable because it has far reaching and tangible, immediate effects on an ecosystem such as fish death and drops in dissolved oxygen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46d08b6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46d08b6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left: Scatter plot of chlorophyll and pH. There’s a slight correlation, but overall it’s very difficult to tell. This was common for a lot of the measurements.</a:t>
            </a:r>
            <a:endParaRPr/>
          </a:p>
          <a:p>
            <a:pPr marL="0" lvl="0" indent="0" algn="l" rtl="0">
              <a:spcBef>
                <a:spcPts val="0"/>
              </a:spcBef>
              <a:spcAft>
                <a:spcPts val="0"/>
              </a:spcAft>
              <a:buNone/>
            </a:pPr>
            <a:r>
              <a:rPr lang="en"/>
              <a:t>Top right: Multigraph representation of overlapping failed tests. If two sites had overlimit readings in the same month, an edge was drawn between the nodes</a:t>
            </a:r>
            <a:endParaRPr/>
          </a:p>
          <a:p>
            <a:pPr marL="0" lvl="0" indent="0" algn="l" rtl="0">
              <a:spcBef>
                <a:spcPts val="0"/>
              </a:spcBef>
              <a:spcAft>
                <a:spcPts val="0"/>
              </a:spcAft>
              <a:buNone/>
            </a:pPr>
            <a:r>
              <a:rPr lang="en"/>
              <a:t>Bottom left: geographic representation of probability of failed chlorophyll test at each site. Circles are arranged by lat/long and their size is their probability of failing a test.</a:t>
            </a:r>
            <a:endParaRPr/>
          </a:p>
          <a:p>
            <a:pPr marL="0" lvl="0" indent="0" algn="l" rtl="0">
              <a:spcBef>
                <a:spcPts val="0"/>
              </a:spcBef>
              <a:spcAft>
                <a:spcPts val="0"/>
              </a:spcAft>
              <a:buNone/>
            </a:pPr>
            <a:r>
              <a:rPr lang="en"/>
              <a:t>Bottom right: Inverse Weighted Distance map. Sites that fail tests at the same time are darker, but this graph also takes into account how far away the sites are from each other.</a:t>
            </a:r>
            <a:endParaRPr/>
          </a:p>
          <a:p>
            <a:pPr marL="0" lvl="0" indent="0" algn="l" rtl="0">
              <a:spcBef>
                <a:spcPts val="0"/>
              </a:spcBef>
              <a:spcAft>
                <a:spcPts val="0"/>
              </a:spcAft>
              <a:buNone/>
            </a:pPr>
            <a:endParaRPr/>
          </a:p>
          <a:p>
            <a:pPr marL="0" lvl="0" indent="0" algn="l" rtl="0">
              <a:spcBef>
                <a:spcPts val="0"/>
              </a:spcBef>
              <a:spcAft>
                <a:spcPts val="0"/>
              </a:spcAft>
              <a:buNone/>
            </a:pPr>
            <a:r>
              <a:rPr lang="en"/>
              <a:t>Using these graphs and more, I was able to narrow down my features and the sites I was going to look at</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446d08b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446d08b6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Wanted a large enough time span to capture multiple climate anomalies</a:t>
            </a:r>
            <a:endParaRPr/>
          </a:p>
          <a:p>
            <a:pPr marL="457200" lvl="0" indent="-298450" algn="l" rtl="0">
              <a:spcBef>
                <a:spcPts val="0"/>
              </a:spcBef>
              <a:spcAft>
                <a:spcPts val="0"/>
              </a:spcAft>
              <a:buSzPts val="1100"/>
              <a:buChar char="-"/>
            </a:pPr>
            <a:r>
              <a:rPr lang="en"/>
              <a:t>Wanted to focus on sites actively being sampled</a:t>
            </a:r>
            <a:endParaRPr/>
          </a:p>
          <a:p>
            <a:pPr marL="457200" lvl="0" indent="-298450" algn="l" rtl="0">
              <a:spcBef>
                <a:spcPts val="0"/>
              </a:spcBef>
              <a:spcAft>
                <a:spcPts val="0"/>
              </a:spcAft>
              <a:buSzPts val="1100"/>
              <a:buChar char="-"/>
            </a:pPr>
            <a:r>
              <a:rPr lang="en"/>
              <a:t>Reduced the size and scope considerably by dumping redundant data</a:t>
            </a:r>
            <a:endParaRPr/>
          </a:p>
          <a:p>
            <a:pPr marL="457200" lvl="0" indent="-298450" algn="l" rtl="0">
              <a:spcBef>
                <a:spcPts val="0"/>
              </a:spcBef>
              <a:spcAft>
                <a:spcPts val="0"/>
              </a:spcAft>
              <a:buSzPts val="1100"/>
              <a:buChar char="-"/>
            </a:pPr>
            <a:r>
              <a:rPr lang="en"/>
              <a:t>Imputed values based on old measurements</a:t>
            </a:r>
            <a:endParaRPr/>
          </a:p>
          <a:p>
            <a:pPr marL="457200" lvl="0" indent="-298450" algn="l" rtl="0">
              <a:spcBef>
                <a:spcPts val="0"/>
              </a:spcBef>
              <a:spcAft>
                <a:spcPts val="0"/>
              </a:spcAft>
              <a:buSzPts val="1100"/>
              <a:buChar char="-"/>
            </a:pPr>
            <a:r>
              <a:rPr lang="en"/>
              <a:t>Chose chlorphyll as my target vairable because it has far reaching and tangible, immediate effects on an ecosystem such as fish death and drops in dissolved oxygen</a:t>
            </a:r>
            <a:endParaRPr/>
          </a:p>
        </p:txBody>
      </p:sp>
    </p:spTree>
    <p:extLst>
      <p:ext uri="{BB962C8B-B14F-4D97-AF65-F5344CB8AC3E}">
        <p14:creationId xmlns:p14="http://schemas.microsoft.com/office/powerpoint/2010/main" val="4182036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448e9c7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448e9c7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448e9c7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448e9c7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precision recall curves for two distinct sites.</a:t>
            </a:r>
            <a:endParaRPr/>
          </a:p>
          <a:p>
            <a:pPr marL="0" lvl="0" indent="0" algn="l" rtl="0">
              <a:spcBef>
                <a:spcPts val="0"/>
              </a:spcBef>
              <a:spcAft>
                <a:spcPts val="0"/>
              </a:spcAft>
              <a:buNone/>
            </a:pPr>
            <a:r>
              <a:rPr lang="en"/>
              <a:t>The one on the left is one with good predicatability and the one on the right is one with poor.</a:t>
            </a:r>
            <a:endParaRPr/>
          </a:p>
          <a:p>
            <a:pPr marL="0" lvl="0" indent="0" algn="l" rtl="0">
              <a:spcBef>
                <a:spcPts val="0"/>
              </a:spcBef>
              <a:spcAft>
                <a:spcPts val="0"/>
              </a:spcAft>
              <a:buNone/>
            </a:pPr>
            <a:r>
              <a:rPr lang="en"/>
              <a:t>I looked at 6 sites and found 3 with good predictability. Those are the ones that I developed models for.</a:t>
            </a:r>
            <a:endParaRPr/>
          </a:p>
        </p:txBody>
      </p:sp>
    </p:spTree>
    <p:extLst>
      <p:ext uri="{BB962C8B-B14F-4D97-AF65-F5344CB8AC3E}">
        <p14:creationId xmlns:p14="http://schemas.microsoft.com/office/powerpoint/2010/main" val="2719175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1966" y="1185050"/>
            <a:ext cx="5783400" cy="1457400"/>
          </a:xfrm>
          <a:prstGeom prst="rect">
            <a:avLst/>
          </a:prstGeom>
        </p:spPr>
        <p:txBody>
          <a:bodyPr spcFirstLastPara="1" wrap="square" lIns="91425" tIns="91425" rIns="91425" bIns="91425" anchor="b" anchorCtr="0">
            <a:noAutofit/>
          </a:bodyPr>
          <a:lstStyle/>
          <a:p>
            <a:br>
              <a:rPr lang="en-US" dirty="0"/>
            </a:br>
            <a:br>
              <a:rPr lang="en-US" dirty="0"/>
            </a:br>
            <a:br>
              <a:rPr lang="en-US" dirty="0"/>
            </a:br>
            <a:r>
              <a:rPr lang="en-US" dirty="0"/>
              <a:t>Capstone Final Report</a:t>
            </a:r>
            <a:br>
              <a:rPr lang="en-US" sz="1800" dirty="0">
                <a:effectLst/>
                <a:latin typeface="Calibri" panose="020F0502020204030204" pitchFamily="34" charset="0"/>
                <a:ea typeface="等线" panose="02010600030101010101" pitchFamily="2" charset="-122"/>
              </a:rPr>
            </a:br>
            <a:r>
              <a:rPr lang="en-US" sz="2000" dirty="0"/>
              <a:t>--Weekly Stock Price Prediction</a:t>
            </a:r>
            <a:br>
              <a:rPr lang="en-US" dirty="0"/>
            </a:br>
            <a:endParaRPr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a:t>
            </a:r>
            <a:endParaRPr dirty="0"/>
          </a:p>
          <a:p>
            <a:pPr marL="0" lvl="0" indent="0" algn="ctr" rtl="0">
              <a:spcBef>
                <a:spcPts val="0"/>
              </a:spcBef>
              <a:spcAft>
                <a:spcPts val="0"/>
              </a:spcAft>
              <a:buNone/>
            </a:pPr>
            <a:r>
              <a:rPr lang="en-US" dirty="0"/>
              <a:t>Cody Kou</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2: TBATS</a:t>
            </a:r>
            <a:endParaRPr dirty="0"/>
          </a:p>
        </p:txBody>
      </p:sp>
      <p:sp>
        <p:nvSpPr>
          <p:cNvPr id="8" name="Google Shape;111;p20">
            <a:extLst>
              <a:ext uri="{FF2B5EF4-FFF2-40B4-BE49-F238E27FC236}">
                <a16:creationId xmlns:a16="http://schemas.microsoft.com/office/drawing/2014/main" id="{A4AD0B3C-0D6A-4F19-89FC-100A7898E98F}"/>
              </a:ext>
            </a:extLst>
          </p:cNvPr>
          <p:cNvSpPr txBox="1">
            <a:spLocks noGrp="1"/>
          </p:cNvSpPr>
          <p:nvPr>
            <p:ph type="body" idx="1"/>
          </p:nvPr>
        </p:nvSpPr>
        <p:spPr>
          <a:xfrm>
            <a:off x="458122" y="1318910"/>
            <a:ext cx="39999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effectLst/>
                <a:latin typeface="Times New Roman" panose="02020603050405020304" pitchFamily="18" charset="0"/>
                <a:ea typeface="等线" panose="02010600030101010101" pitchFamily="2" charset="-122"/>
              </a:rPr>
              <a:t>Prediction plot</a:t>
            </a:r>
            <a:endParaRPr sz="1600" dirty="0"/>
          </a:p>
        </p:txBody>
      </p:sp>
      <p:sp>
        <p:nvSpPr>
          <p:cNvPr id="9" name="Google Shape;111;p20">
            <a:extLst>
              <a:ext uri="{FF2B5EF4-FFF2-40B4-BE49-F238E27FC236}">
                <a16:creationId xmlns:a16="http://schemas.microsoft.com/office/drawing/2014/main" id="{D13ABB4D-04EF-47F5-9D90-AF31A6660F49}"/>
              </a:ext>
            </a:extLst>
          </p:cNvPr>
          <p:cNvSpPr txBox="1">
            <a:spLocks/>
          </p:cNvSpPr>
          <p:nvPr/>
        </p:nvSpPr>
        <p:spPr>
          <a:xfrm>
            <a:off x="6287334" y="1318910"/>
            <a:ext cx="1405162" cy="45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a:spcAft>
                <a:spcPts val="1600"/>
              </a:spcAft>
              <a:buFont typeface="Roboto"/>
              <a:buNone/>
            </a:pPr>
            <a:r>
              <a:rPr lang="en-US" sz="1600" dirty="0">
                <a:latin typeface="Times New Roman" panose="02020603050405020304" pitchFamily="18" charset="0"/>
                <a:ea typeface="等线" panose="02010600030101010101" pitchFamily="2" charset="-122"/>
              </a:rPr>
              <a:t>Metrics</a:t>
            </a:r>
          </a:p>
          <a:p>
            <a:pPr marL="0" indent="0">
              <a:spcAft>
                <a:spcPts val="1600"/>
              </a:spcAft>
              <a:buFont typeface="Roboto"/>
              <a:buNone/>
            </a:pPr>
            <a:endParaRPr lang="en-US" sz="1600" dirty="0"/>
          </a:p>
        </p:txBody>
      </p:sp>
      <p:sp>
        <p:nvSpPr>
          <p:cNvPr id="11" name="Google Shape;112;p20">
            <a:extLst>
              <a:ext uri="{FF2B5EF4-FFF2-40B4-BE49-F238E27FC236}">
                <a16:creationId xmlns:a16="http://schemas.microsoft.com/office/drawing/2014/main" id="{7620C96F-C3F6-4945-A3FE-59EA915ADF82}"/>
              </a:ext>
            </a:extLst>
          </p:cNvPr>
          <p:cNvSpPr txBox="1">
            <a:spLocks noGrp="1"/>
          </p:cNvSpPr>
          <p:nvPr>
            <p:ph type="body" idx="2"/>
          </p:nvPr>
        </p:nvSpPr>
        <p:spPr>
          <a:xfrm>
            <a:off x="6145268" y="1830941"/>
            <a:ext cx="3999900" cy="30789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MAPE: 3.19%</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MAE: 13.26%</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MPE: 3.03%</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RMSE: 17.37%</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CORR: 69.81%</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MINMAX: 3.19%</a:t>
            </a:r>
            <a:endParaRPr sz="2000" dirty="0"/>
          </a:p>
        </p:txBody>
      </p:sp>
      <p:pic>
        <p:nvPicPr>
          <p:cNvPr id="12" name="Picture 11">
            <a:extLst>
              <a:ext uri="{FF2B5EF4-FFF2-40B4-BE49-F238E27FC236}">
                <a16:creationId xmlns:a16="http://schemas.microsoft.com/office/drawing/2014/main" id="{551D86B5-9B6D-455E-BC43-671BED6C723D}"/>
              </a:ext>
            </a:extLst>
          </p:cNvPr>
          <p:cNvPicPr>
            <a:picLocks noChangeAspect="1"/>
          </p:cNvPicPr>
          <p:nvPr/>
        </p:nvPicPr>
        <p:blipFill>
          <a:blip r:embed="rId3"/>
          <a:stretch>
            <a:fillRect/>
          </a:stretch>
        </p:blipFill>
        <p:spPr>
          <a:xfrm>
            <a:off x="458122" y="1830941"/>
            <a:ext cx="5498153" cy="27466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3: HWES</a:t>
            </a:r>
            <a:endParaRPr dirty="0"/>
          </a:p>
        </p:txBody>
      </p:sp>
      <p:sp>
        <p:nvSpPr>
          <p:cNvPr id="8" name="Google Shape;111;p20">
            <a:extLst>
              <a:ext uri="{FF2B5EF4-FFF2-40B4-BE49-F238E27FC236}">
                <a16:creationId xmlns:a16="http://schemas.microsoft.com/office/drawing/2014/main" id="{A4AD0B3C-0D6A-4F19-89FC-100A7898E98F}"/>
              </a:ext>
            </a:extLst>
          </p:cNvPr>
          <p:cNvSpPr txBox="1">
            <a:spLocks noGrp="1"/>
          </p:cNvSpPr>
          <p:nvPr>
            <p:ph type="body" idx="1"/>
          </p:nvPr>
        </p:nvSpPr>
        <p:spPr>
          <a:xfrm>
            <a:off x="458122" y="1318910"/>
            <a:ext cx="39999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effectLst/>
                <a:latin typeface="Times New Roman" panose="02020603050405020304" pitchFamily="18" charset="0"/>
                <a:ea typeface="等线" panose="02010600030101010101" pitchFamily="2" charset="-122"/>
              </a:rPr>
              <a:t>Prediction plot</a:t>
            </a:r>
            <a:endParaRPr sz="1600" dirty="0"/>
          </a:p>
        </p:txBody>
      </p:sp>
      <p:sp>
        <p:nvSpPr>
          <p:cNvPr id="9" name="Google Shape;111;p20">
            <a:extLst>
              <a:ext uri="{FF2B5EF4-FFF2-40B4-BE49-F238E27FC236}">
                <a16:creationId xmlns:a16="http://schemas.microsoft.com/office/drawing/2014/main" id="{D13ABB4D-04EF-47F5-9D90-AF31A6660F49}"/>
              </a:ext>
            </a:extLst>
          </p:cNvPr>
          <p:cNvSpPr txBox="1">
            <a:spLocks/>
          </p:cNvSpPr>
          <p:nvPr/>
        </p:nvSpPr>
        <p:spPr>
          <a:xfrm>
            <a:off x="6287334" y="1318910"/>
            <a:ext cx="1405162" cy="45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a:spcAft>
                <a:spcPts val="1600"/>
              </a:spcAft>
              <a:buFont typeface="Roboto"/>
              <a:buNone/>
            </a:pPr>
            <a:r>
              <a:rPr lang="en-US" sz="1600" dirty="0">
                <a:latin typeface="Times New Roman" panose="02020603050405020304" pitchFamily="18" charset="0"/>
                <a:ea typeface="等线" panose="02010600030101010101" pitchFamily="2" charset="-122"/>
              </a:rPr>
              <a:t>Metrics</a:t>
            </a:r>
          </a:p>
          <a:p>
            <a:pPr marL="0" indent="0">
              <a:spcAft>
                <a:spcPts val="1600"/>
              </a:spcAft>
              <a:buFont typeface="Roboto"/>
              <a:buNone/>
            </a:pPr>
            <a:endParaRPr lang="en-US" sz="1600" dirty="0"/>
          </a:p>
        </p:txBody>
      </p:sp>
      <p:sp>
        <p:nvSpPr>
          <p:cNvPr id="11" name="Google Shape;112;p20">
            <a:extLst>
              <a:ext uri="{FF2B5EF4-FFF2-40B4-BE49-F238E27FC236}">
                <a16:creationId xmlns:a16="http://schemas.microsoft.com/office/drawing/2014/main" id="{7620C96F-C3F6-4945-A3FE-59EA915ADF82}"/>
              </a:ext>
            </a:extLst>
          </p:cNvPr>
          <p:cNvSpPr txBox="1">
            <a:spLocks noGrp="1"/>
          </p:cNvSpPr>
          <p:nvPr>
            <p:ph type="body" idx="2"/>
          </p:nvPr>
        </p:nvSpPr>
        <p:spPr>
          <a:xfrm>
            <a:off x="6145268" y="1830941"/>
            <a:ext cx="3999900" cy="30789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MAPE: 2.56%</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MAE: 10.63%</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MPE: 2.35%</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RMSE: 13.97%</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CORR: 96.62%</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MINMAX: 2.56%</a:t>
            </a:r>
            <a:endParaRPr sz="2000" dirty="0"/>
          </a:p>
        </p:txBody>
      </p:sp>
      <p:pic>
        <p:nvPicPr>
          <p:cNvPr id="10" name="Picture 9">
            <a:extLst>
              <a:ext uri="{FF2B5EF4-FFF2-40B4-BE49-F238E27FC236}">
                <a16:creationId xmlns:a16="http://schemas.microsoft.com/office/drawing/2014/main" id="{68AFC248-2C46-4F61-A9D4-07FFB9F7B4E3}"/>
              </a:ext>
            </a:extLst>
          </p:cNvPr>
          <p:cNvPicPr>
            <a:picLocks noChangeAspect="1"/>
          </p:cNvPicPr>
          <p:nvPr/>
        </p:nvPicPr>
        <p:blipFill>
          <a:blip r:embed="rId3"/>
          <a:stretch>
            <a:fillRect/>
          </a:stretch>
        </p:blipFill>
        <p:spPr>
          <a:xfrm>
            <a:off x="458122" y="1830941"/>
            <a:ext cx="5531061" cy="2754722"/>
          </a:xfrm>
          <a:prstGeom prst="rect">
            <a:avLst/>
          </a:prstGeom>
        </p:spPr>
      </p:pic>
    </p:spTree>
    <p:extLst>
      <p:ext uri="{BB962C8B-B14F-4D97-AF65-F5344CB8AC3E}">
        <p14:creationId xmlns:p14="http://schemas.microsoft.com/office/powerpoint/2010/main" val="189673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a:t>
            </a:r>
            <a:endParaRPr/>
          </a:p>
        </p:txBody>
      </p:sp>
      <p:sp>
        <p:nvSpPr>
          <p:cNvPr id="134" name="Google Shape;13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400" dirty="0"/>
              <a:t>ARIMA: overall best model</a:t>
            </a:r>
            <a:endParaRPr sz="2400" dirty="0"/>
          </a:p>
          <a:p>
            <a:pPr marL="457200" lvl="0" indent="-368300" algn="l" rtl="0">
              <a:spcBef>
                <a:spcPts val="0"/>
              </a:spcBef>
              <a:spcAft>
                <a:spcPts val="0"/>
              </a:spcAft>
              <a:buSzPts val="2200"/>
              <a:buChar char="❖"/>
            </a:pPr>
            <a:r>
              <a:rPr lang="en-US" sz="2400" dirty="0"/>
              <a:t>All models are highly accurate and low biased </a:t>
            </a:r>
            <a:endParaRPr sz="2400" dirty="0"/>
          </a:p>
          <a:p>
            <a:pPr marL="457200" lvl="0" indent="-368300" algn="l" rtl="0">
              <a:spcBef>
                <a:spcPts val="0"/>
              </a:spcBef>
              <a:spcAft>
                <a:spcPts val="0"/>
              </a:spcAft>
              <a:buSzPts val="2200"/>
              <a:buChar char="❖"/>
            </a:pPr>
            <a:r>
              <a:rPr lang="en-US" sz="2400" dirty="0"/>
              <a:t>ARIMA and HWES: predicted values are highly correlated to the actual values </a:t>
            </a:r>
          </a:p>
          <a:p>
            <a:pPr marL="457200" lvl="0" indent="-368300" algn="l" rtl="0">
              <a:spcBef>
                <a:spcPts val="0"/>
              </a:spcBef>
              <a:spcAft>
                <a:spcPts val="0"/>
              </a:spcAft>
              <a:buSzPts val="2200"/>
              <a:buChar char="❖"/>
            </a:pPr>
            <a:r>
              <a:rPr lang="en" sz="2400" dirty="0"/>
              <a:t>TABATS: </a:t>
            </a:r>
            <a:r>
              <a:rPr lang="en-US" sz="2400" dirty="0"/>
              <a:t>predicted values are less correlated to the actual values </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Future Research</a:t>
            </a:r>
            <a:endParaRPr dirty="0"/>
          </a:p>
        </p:txBody>
      </p:sp>
      <p:sp>
        <p:nvSpPr>
          <p:cNvPr id="140" name="Google Shape;140;p2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41" name="Google Shape;141;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lnSpc>
                <a:spcPct val="200000"/>
              </a:lnSpc>
              <a:spcBef>
                <a:spcPts val="0"/>
              </a:spcBef>
              <a:spcAft>
                <a:spcPts val="0"/>
              </a:spcAft>
              <a:buSzPts val="1800"/>
              <a:buChar char="❖"/>
            </a:pPr>
            <a:r>
              <a:rPr lang="en" dirty="0"/>
              <a:t>Select mutilple stocks</a:t>
            </a:r>
          </a:p>
          <a:p>
            <a:pPr marL="457200" lvl="0" indent="-342900" algn="l" rtl="0">
              <a:lnSpc>
                <a:spcPct val="200000"/>
              </a:lnSpc>
              <a:spcBef>
                <a:spcPts val="0"/>
              </a:spcBef>
              <a:spcAft>
                <a:spcPts val="0"/>
              </a:spcAft>
              <a:buSzPts val="1800"/>
              <a:buChar char="❖"/>
            </a:pPr>
            <a:r>
              <a:rPr lang="en" dirty="0"/>
              <a:t>Expand more </a:t>
            </a:r>
            <a:r>
              <a:rPr lang="en-US" dirty="0"/>
              <a:t>features</a:t>
            </a:r>
            <a:endParaRPr dirty="0"/>
          </a:p>
          <a:p>
            <a:pPr marL="457200" lvl="0" indent="-342900" algn="l" rtl="0">
              <a:lnSpc>
                <a:spcPct val="200000"/>
              </a:lnSpc>
              <a:spcBef>
                <a:spcPts val="0"/>
              </a:spcBef>
              <a:spcAft>
                <a:spcPts val="0"/>
              </a:spcAft>
              <a:buSzPts val="1800"/>
              <a:buChar char="❖"/>
            </a:pPr>
            <a:r>
              <a:rPr lang="en-US" dirty="0"/>
              <a:t>T</a:t>
            </a:r>
            <a:r>
              <a:rPr lang="en" dirty="0"/>
              <a:t>ry more models</a:t>
            </a:r>
            <a:endParaRPr dirty="0"/>
          </a:p>
          <a:p>
            <a:pPr marL="457200" lvl="0" indent="-342900" algn="l" rtl="0">
              <a:lnSpc>
                <a:spcPct val="200000"/>
              </a:lnSpc>
              <a:spcBef>
                <a:spcPts val="0"/>
              </a:spcBef>
              <a:spcAft>
                <a:spcPts val="0"/>
              </a:spcAft>
              <a:buSzPts val="1800"/>
              <a:buChar char="❖"/>
            </a:pPr>
            <a:r>
              <a:rPr lang="en-US" dirty="0"/>
              <a:t>Tune more on parameters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
        <p:nvSpPr>
          <p:cNvPr id="147" name="Google Shape;147;p25"/>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9" name="Google Shape;146;p25">
            <a:extLst>
              <a:ext uri="{FF2B5EF4-FFF2-40B4-BE49-F238E27FC236}">
                <a16:creationId xmlns:a16="http://schemas.microsoft.com/office/drawing/2014/main" id="{10EDB791-06EB-4E55-9E50-9F0BD93648B3}"/>
              </a:ext>
            </a:extLst>
          </p:cNvPr>
          <p:cNvSpPr txBox="1">
            <a:spLocks/>
          </p:cNvSpPr>
          <p:nvPr/>
        </p:nvSpPr>
        <p:spPr>
          <a:xfrm>
            <a:off x="4572000" y="1209075"/>
            <a:ext cx="4045200" cy="1506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1pPr>
            <a:lvl2pPr marR="0" lvl="1"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9pPr>
          </a:lstStyle>
          <a:p>
            <a:r>
              <a:rPr lang="en-US" dirty="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70961" y="11208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Problem:</a:t>
            </a:r>
            <a:endParaRPr sz="2400" dirty="0"/>
          </a:p>
        </p:txBody>
      </p:sp>
      <p:sp>
        <p:nvSpPr>
          <p:cNvPr id="70" name="Google Shape;70;p14"/>
          <p:cNvSpPr txBox="1"/>
          <p:nvPr/>
        </p:nvSpPr>
        <p:spPr>
          <a:xfrm>
            <a:off x="360420" y="3115150"/>
            <a:ext cx="8443183" cy="11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dk1"/>
                </a:solidFill>
                <a:latin typeface="Roboto Slab"/>
                <a:ea typeface="Roboto Slab"/>
              </a:rPr>
              <a:t>Stock market prediction has been one of the most challenging tasks financial analysts eager to achieve</a:t>
            </a:r>
            <a:r>
              <a:rPr lang="en-US" sz="2400" dirty="0">
                <a:solidFill>
                  <a:schemeClr val="dk1"/>
                </a:solidFill>
                <a:latin typeface="Roboto Slab"/>
                <a:ea typeface="Roboto Slab"/>
                <a:sym typeface="Roboto Slab"/>
              </a:rPr>
              <a:t>.</a:t>
            </a:r>
            <a:endParaRPr lang="en-US" sz="2400" dirty="0">
              <a:solidFill>
                <a:schemeClr val="dk1"/>
              </a:solidFill>
              <a:latin typeface="Roboto Slab"/>
              <a:ea typeface="Roboto Slab"/>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p:nvPr/>
        </p:nvSpPr>
        <p:spPr>
          <a:xfrm>
            <a:off x="1298775" y="4629900"/>
            <a:ext cx="6473100" cy="46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dirty="0"/>
              <a:t>Data Source: Yahoo Finance</a:t>
            </a:r>
            <a:endParaRPr sz="1200" dirty="0">
              <a:solidFill>
                <a:schemeClr val="dk1"/>
              </a:solidFill>
              <a:latin typeface="Roboto"/>
              <a:ea typeface="Roboto"/>
              <a:cs typeface="Roboto"/>
              <a:sym typeface="Roboto"/>
            </a:endParaRPr>
          </a:p>
        </p:txBody>
      </p:sp>
      <p:pic>
        <p:nvPicPr>
          <p:cNvPr id="5" name="Picture 4">
            <a:extLst>
              <a:ext uri="{FF2B5EF4-FFF2-40B4-BE49-F238E27FC236}">
                <a16:creationId xmlns:a16="http://schemas.microsoft.com/office/drawing/2014/main" id="{59F257E8-1A06-4CE3-9473-9F60E2931445}"/>
              </a:ext>
            </a:extLst>
          </p:cNvPr>
          <p:cNvPicPr>
            <a:picLocks noChangeAspect="1"/>
          </p:cNvPicPr>
          <p:nvPr/>
        </p:nvPicPr>
        <p:blipFill>
          <a:blip r:embed="rId3"/>
          <a:stretch>
            <a:fillRect/>
          </a:stretch>
        </p:blipFill>
        <p:spPr>
          <a:xfrm>
            <a:off x="266977" y="106334"/>
            <a:ext cx="8522465" cy="4580710"/>
          </a:xfrm>
          <a:prstGeom prst="rect">
            <a:avLst/>
          </a:prstGeom>
        </p:spPr>
      </p:pic>
      <p:sp>
        <p:nvSpPr>
          <p:cNvPr id="8" name="Google Shape;83;p16">
            <a:extLst>
              <a:ext uri="{FF2B5EF4-FFF2-40B4-BE49-F238E27FC236}">
                <a16:creationId xmlns:a16="http://schemas.microsoft.com/office/drawing/2014/main" id="{871529C9-1A21-49F1-8C27-DADEE6BCC84F}"/>
              </a:ext>
            </a:extLst>
          </p:cNvPr>
          <p:cNvSpPr txBox="1">
            <a:spLocks noGrp="1"/>
          </p:cNvSpPr>
          <p:nvPr>
            <p:ph type="title"/>
          </p:nvPr>
        </p:nvSpPr>
        <p:spPr>
          <a:xfrm>
            <a:off x="567781" y="1331595"/>
            <a:ext cx="8221662" cy="10365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lt1"/>
                </a:solidFill>
              </a:rPr>
              <a:t>				</a:t>
            </a:r>
            <a:r>
              <a:rPr lang="en" sz="5400" b="1" dirty="0">
                <a:solidFill>
                  <a:schemeClr val="lt1"/>
                </a:solidFill>
              </a:rPr>
              <a:t>The Data</a:t>
            </a:r>
            <a:endParaRPr sz="5400" b="1"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265500" y="1375775"/>
            <a:ext cx="4045200" cy="7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Wrangling</a:t>
            </a:r>
            <a:endParaRPr/>
          </a:p>
        </p:txBody>
      </p:sp>
      <p:sp>
        <p:nvSpPr>
          <p:cNvPr id="95" name="Google Shape;95;p18"/>
          <p:cNvSpPr txBox="1">
            <a:spLocks noGrp="1"/>
          </p:cNvSpPr>
          <p:nvPr>
            <p:ph type="body" idx="2"/>
          </p:nvPr>
        </p:nvSpPr>
        <p:spPr>
          <a:xfrm>
            <a:off x="4783975" y="724200"/>
            <a:ext cx="39927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US" dirty="0"/>
              <a:t>Weekly stock trading records for Apple. Inc</a:t>
            </a:r>
            <a:endParaRPr dirty="0"/>
          </a:p>
          <a:p>
            <a:pPr marL="457200" lvl="0" indent="-342900" algn="l" rtl="0">
              <a:spcBef>
                <a:spcPts val="0"/>
              </a:spcBef>
              <a:spcAft>
                <a:spcPts val="0"/>
              </a:spcAft>
              <a:buSzPts val="1800"/>
              <a:buChar char="❖"/>
            </a:pPr>
            <a:r>
              <a:rPr lang="en-US" dirty="0"/>
              <a:t>Only consider data from Jan 1, 2015 to Dec 26, 2019</a:t>
            </a:r>
          </a:p>
          <a:p>
            <a:pPr marL="457200" lvl="0" indent="-342900" algn="l" rtl="0">
              <a:spcBef>
                <a:spcPts val="0"/>
              </a:spcBef>
              <a:spcAft>
                <a:spcPts val="0"/>
              </a:spcAft>
              <a:buSzPts val="1800"/>
              <a:buChar char="❖"/>
            </a:pPr>
            <a:r>
              <a:rPr lang="en" dirty="0"/>
              <a:t>Drop redundant columns</a:t>
            </a:r>
            <a:endParaRPr dirty="0"/>
          </a:p>
          <a:p>
            <a:pPr marL="457200" lvl="0" indent="-342900" algn="l" rtl="0">
              <a:spcBef>
                <a:spcPts val="0"/>
              </a:spcBef>
              <a:spcAft>
                <a:spcPts val="0"/>
              </a:spcAft>
              <a:buSzPts val="1800"/>
              <a:buChar char="❖"/>
            </a:pPr>
            <a:r>
              <a:rPr lang="en" dirty="0"/>
              <a:t>Target Variable: Adjusted Closing Price</a:t>
            </a:r>
            <a:endParaRPr dirty="0"/>
          </a:p>
        </p:txBody>
      </p:sp>
      <p:sp>
        <p:nvSpPr>
          <p:cNvPr id="96" name="Google Shape;96;p18"/>
          <p:cNvSpPr txBox="1">
            <a:spLocks noGrp="1"/>
          </p:cNvSpPr>
          <p:nvPr>
            <p:ph type="subTitle" idx="1"/>
          </p:nvPr>
        </p:nvSpPr>
        <p:spPr>
          <a:xfrm>
            <a:off x="265500" y="2571750"/>
            <a:ext cx="4045200" cy="154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Original dataset had 261 rows and 7 columns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5" name="Google Shape;105;p19"/>
          <p:cNvSpPr txBox="1">
            <a:spLocks noGrp="1"/>
          </p:cNvSpPr>
          <p:nvPr>
            <p:ph type="body" idx="1"/>
          </p:nvPr>
        </p:nvSpPr>
        <p:spPr>
          <a:xfrm>
            <a:off x="3530525" y="2272350"/>
            <a:ext cx="21657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a:t>Exploratory </a:t>
            </a:r>
            <a:endParaRPr sz="2200" b="1"/>
          </a:p>
          <a:p>
            <a:pPr marL="0" lvl="0" indent="0" algn="ctr" rtl="0">
              <a:spcBef>
                <a:spcPts val="0"/>
              </a:spcBef>
              <a:spcAft>
                <a:spcPts val="0"/>
              </a:spcAft>
              <a:buNone/>
            </a:pPr>
            <a:r>
              <a:rPr lang="en" sz="2200" b="1"/>
              <a:t>Data Analysis</a:t>
            </a:r>
            <a:endParaRPr sz="2200" b="1"/>
          </a:p>
        </p:txBody>
      </p:sp>
      <p:pic>
        <p:nvPicPr>
          <p:cNvPr id="8" name="Picture 7">
            <a:extLst>
              <a:ext uri="{FF2B5EF4-FFF2-40B4-BE49-F238E27FC236}">
                <a16:creationId xmlns:a16="http://schemas.microsoft.com/office/drawing/2014/main" id="{3E15C4C9-723D-4FFF-9CEE-B6FAD1744046}"/>
              </a:ext>
            </a:extLst>
          </p:cNvPr>
          <p:cNvPicPr>
            <a:picLocks noChangeAspect="1"/>
          </p:cNvPicPr>
          <p:nvPr/>
        </p:nvPicPr>
        <p:blipFill>
          <a:blip r:embed="rId3"/>
          <a:stretch>
            <a:fillRect/>
          </a:stretch>
        </p:blipFill>
        <p:spPr>
          <a:xfrm>
            <a:off x="295798" y="292194"/>
            <a:ext cx="3325267" cy="2166618"/>
          </a:xfrm>
          <a:prstGeom prst="rect">
            <a:avLst/>
          </a:prstGeom>
        </p:spPr>
      </p:pic>
      <p:pic>
        <p:nvPicPr>
          <p:cNvPr id="9" name="Picture 8">
            <a:extLst>
              <a:ext uri="{FF2B5EF4-FFF2-40B4-BE49-F238E27FC236}">
                <a16:creationId xmlns:a16="http://schemas.microsoft.com/office/drawing/2014/main" id="{3B66CB24-B376-41A3-A12C-AE3EB1DF6962}"/>
              </a:ext>
            </a:extLst>
          </p:cNvPr>
          <p:cNvPicPr>
            <a:picLocks noChangeAspect="1"/>
          </p:cNvPicPr>
          <p:nvPr/>
        </p:nvPicPr>
        <p:blipFill>
          <a:blip r:embed="rId4"/>
          <a:stretch>
            <a:fillRect/>
          </a:stretch>
        </p:blipFill>
        <p:spPr>
          <a:xfrm>
            <a:off x="295798" y="2681372"/>
            <a:ext cx="3325267" cy="2169934"/>
          </a:xfrm>
          <a:prstGeom prst="rect">
            <a:avLst/>
          </a:prstGeom>
        </p:spPr>
      </p:pic>
      <p:pic>
        <p:nvPicPr>
          <p:cNvPr id="10" name="Picture 9">
            <a:extLst>
              <a:ext uri="{FF2B5EF4-FFF2-40B4-BE49-F238E27FC236}">
                <a16:creationId xmlns:a16="http://schemas.microsoft.com/office/drawing/2014/main" id="{1C391D02-53D4-4074-98E1-074AB1DD6E52}"/>
              </a:ext>
            </a:extLst>
          </p:cNvPr>
          <p:cNvPicPr>
            <a:picLocks noChangeAspect="1"/>
          </p:cNvPicPr>
          <p:nvPr/>
        </p:nvPicPr>
        <p:blipFill>
          <a:blip r:embed="rId5"/>
          <a:stretch>
            <a:fillRect/>
          </a:stretch>
        </p:blipFill>
        <p:spPr>
          <a:xfrm>
            <a:off x="5522937" y="292193"/>
            <a:ext cx="3307273" cy="2166619"/>
          </a:xfrm>
          <a:prstGeom prst="rect">
            <a:avLst/>
          </a:prstGeom>
        </p:spPr>
      </p:pic>
      <p:pic>
        <p:nvPicPr>
          <p:cNvPr id="11" name="Picture 10">
            <a:extLst>
              <a:ext uri="{FF2B5EF4-FFF2-40B4-BE49-F238E27FC236}">
                <a16:creationId xmlns:a16="http://schemas.microsoft.com/office/drawing/2014/main" id="{1F12F049-9804-4EF1-A73B-EFEC53ADB00B}"/>
              </a:ext>
            </a:extLst>
          </p:cNvPr>
          <p:cNvPicPr>
            <a:picLocks noChangeAspect="1"/>
          </p:cNvPicPr>
          <p:nvPr/>
        </p:nvPicPr>
        <p:blipFill>
          <a:blip r:embed="rId6"/>
          <a:stretch>
            <a:fillRect/>
          </a:stretch>
        </p:blipFill>
        <p:spPr>
          <a:xfrm>
            <a:off x="5522936" y="2703374"/>
            <a:ext cx="3307273" cy="21479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265500" y="1375775"/>
            <a:ext cx="4045200" cy="7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Preprocessing</a:t>
            </a:r>
            <a:endParaRPr dirty="0"/>
          </a:p>
        </p:txBody>
      </p:sp>
      <p:sp>
        <p:nvSpPr>
          <p:cNvPr id="95" name="Google Shape;95;p18"/>
          <p:cNvSpPr txBox="1">
            <a:spLocks noGrp="1"/>
          </p:cNvSpPr>
          <p:nvPr>
            <p:ph type="body" idx="2"/>
          </p:nvPr>
        </p:nvSpPr>
        <p:spPr>
          <a:xfrm>
            <a:off x="4783975" y="724200"/>
            <a:ext cx="39927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US" dirty="0"/>
              <a:t>Confirm the data set is stationary not a random walk </a:t>
            </a:r>
          </a:p>
          <a:p>
            <a:pPr marL="457200" lvl="0" indent="-342900" algn="l" rtl="0">
              <a:spcBef>
                <a:spcPts val="0"/>
              </a:spcBef>
              <a:spcAft>
                <a:spcPts val="0"/>
              </a:spcAft>
              <a:buSzPts val="1800"/>
              <a:buChar char="❖"/>
            </a:pPr>
            <a:r>
              <a:rPr lang="en-US" dirty="0"/>
              <a:t>Perform augmented Dickey-Fuller test</a:t>
            </a:r>
          </a:p>
          <a:p>
            <a:pPr marL="457200" lvl="0" indent="-342900" algn="l" rtl="0">
              <a:spcBef>
                <a:spcPts val="0"/>
              </a:spcBef>
              <a:spcAft>
                <a:spcPts val="0"/>
              </a:spcAft>
              <a:buSzPts val="1800"/>
              <a:buChar char="❖"/>
            </a:pPr>
            <a:r>
              <a:rPr lang="en-US" dirty="0"/>
              <a:t>Difference the timeseries dataset</a:t>
            </a:r>
            <a:endParaRPr dirty="0"/>
          </a:p>
          <a:p>
            <a:pPr marL="457200" lvl="0" indent="-342900" algn="l" rtl="0">
              <a:spcBef>
                <a:spcPts val="0"/>
              </a:spcBef>
              <a:spcAft>
                <a:spcPts val="0"/>
              </a:spcAft>
              <a:buSzPts val="1800"/>
              <a:buChar char="❖"/>
            </a:pPr>
            <a:r>
              <a:rPr lang="en" dirty="0"/>
              <a:t>Analyze the autocorrelation plots</a:t>
            </a:r>
            <a:endParaRPr dirty="0"/>
          </a:p>
        </p:txBody>
      </p:sp>
      <p:sp>
        <p:nvSpPr>
          <p:cNvPr id="96" name="Google Shape;96;p18"/>
          <p:cNvSpPr txBox="1">
            <a:spLocks noGrp="1"/>
          </p:cNvSpPr>
          <p:nvPr>
            <p:ph type="subTitle" idx="1"/>
          </p:nvPr>
        </p:nvSpPr>
        <p:spPr>
          <a:xfrm>
            <a:off x="265500" y="2571750"/>
            <a:ext cx="4045200" cy="154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Timeseries dataset preprocessing has its unique format and method</a:t>
            </a:r>
            <a:endParaRPr dirty="0"/>
          </a:p>
        </p:txBody>
      </p:sp>
    </p:spTree>
    <p:extLst>
      <p:ext uri="{BB962C8B-B14F-4D97-AF65-F5344CB8AC3E}">
        <p14:creationId xmlns:p14="http://schemas.microsoft.com/office/powerpoint/2010/main" val="28934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87899" y="458025"/>
            <a:ext cx="5518991"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Differencing Order Selection</a:t>
            </a:r>
            <a:endParaRPr dirty="0"/>
          </a:p>
        </p:txBody>
      </p:sp>
      <p:sp>
        <p:nvSpPr>
          <p:cNvPr id="112" name="Google Shape;112;p20"/>
          <p:cNvSpPr txBox="1">
            <a:spLocks noGrp="1"/>
          </p:cNvSpPr>
          <p:nvPr>
            <p:ph type="body" idx="2"/>
          </p:nvPr>
        </p:nvSpPr>
        <p:spPr>
          <a:xfrm>
            <a:off x="5144100" y="1606575"/>
            <a:ext cx="3999900" cy="30789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Char char="❖"/>
            </a:pPr>
            <a:r>
              <a:rPr lang="en" sz="1800" dirty="0">
                <a:latin typeface="Times New Roman" panose="02020603050405020304" pitchFamily="18" charset="0"/>
                <a:ea typeface="等线" panose="02010600030101010101" pitchFamily="2" charset="-122"/>
              </a:rPr>
              <a:t>1st differencing shows week stationary</a:t>
            </a:r>
            <a:endParaRPr sz="2000" dirty="0"/>
          </a:p>
          <a:p>
            <a:pPr marL="457200" lvl="0" indent="-355600" algn="l" rtl="0">
              <a:lnSpc>
                <a:spcPct val="150000"/>
              </a:lnSpc>
              <a:spcBef>
                <a:spcPts val="0"/>
              </a:spcBef>
              <a:spcAft>
                <a:spcPts val="0"/>
              </a:spcAft>
              <a:buSzPts val="2000"/>
              <a:buChar char="❖"/>
            </a:pPr>
            <a:r>
              <a:rPr lang="en-US" sz="1800" dirty="0">
                <a:effectLst/>
                <a:latin typeface="Times New Roman" panose="02020603050405020304" pitchFamily="18" charset="0"/>
                <a:ea typeface="等线" panose="02010600030101010101" pitchFamily="2" charset="-122"/>
              </a:rPr>
              <a:t>2nd differencing goes into the far negative zone fairly quick indicating over differenced</a:t>
            </a:r>
            <a:endParaRPr sz="2000" dirty="0"/>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C</a:t>
            </a:r>
            <a:r>
              <a:rPr lang="en" sz="1800" dirty="0">
                <a:latin typeface="Times New Roman" panose="02020603050405020304" pitchFamily="18" charset="0"/>
                <a:ea typeface="等线" panose="02010600030101010101" pitchFamily="2" charset="-122"/>
              </a:rPr>
              <a:t>hoose 1st differencing for now</a:t>
            </a:r>
            <a:endParaRPr sz="1800" dirty="0">
              <a:latin typeface="Times New Roman" panose="02020603050405020304" pitchFamily="18" charset="0"/>
              <a:ea typeface="等线" panose="02010600030101010101" pitchFamily="2" charset="-122"/>
            </a:endParaRPr>
          </a:p>
        </p:txBody>
      </p:sp>
      <p:pic>
        <p:nvPicPr>
          <p:cNvPr id="7" name="Picture 6">
            <a:extLst>
              <a:ext uri="{FF2B5EF4-FFF2-40B4-BE49-F238E27FC236}">
                <a16:creationId xmlns:a16="http://schemas.microsoft.com/office/drawing/2014/main" id="{3D901044-D1F9-4C26-BB0A-D4F02D01D28E}"/>
              </a:ext>
            </a:extLst>
          </p:cNvPr>
          <p:cNvPicPr>
            <a:picLocks noChangeAspect="1"/>
          </p:cNvPicPr>
          <p:nvPr/>
        </p:nvPicPr>
        <p:blipFill>
          <a:blip r:embed="rId3"/>
          <a:stretch>
            <a:fillRect/>
          </a:stretch>
        </p:blipFill>
        <p:spPr>
          <a:xfrm>
            <a:off x="387901" y="1489825"/>
            <a:ext cx="4784738" cy="29019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87900" y="45802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Original dataset residual error</a:t>
            </a:r>
            <a:endParaRPr sz="2000" dirty="0"/>
          </a:p>
        </p:txBody>
      </p:sp>
      <p:sp>
        <p:nvSpPr>
          <p:cNvPr id="111" name="Google Shape;111;p20"/>
          <p:cNvSpPr txBox="1">
            <a:spLocks noGrp="1"/>
          </p:cNvSpPr>
          <p:nvPr>
            <p:ph type="body" idx="1"/>
          </p:nvPr>
        </p:nvSpPr>
        <p:spPr>
          <a:xfrm>
            <a:off x="387900" y="1278863"/>
            <a:ext cx="39999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effectLst/>
                <a:latin typeface="Times New Roman" panose="02020603050405020304" pitchFamily="18" charset="0"/>
                <a:ea typeface="等线" panose="02010600030101010101" pitchFamily="2" charset="-122"/>
              </a:rPr>
              <a:t>variance spreading over time indicating heteroskedastic bias</a:t>
            </a:r>
            <a:endParaRPr sz="1600" dirty="0"/>
          </a:p>
        </p:txBody>
      </p:sp>
      <p:sp>
        <p:nvSpPr>
          <p:cNvPr id="113" name="Google Shape;113;p20"/>
          <p:cNvSpPr txBox="1">
            <a:spLocks noGrp="1"/>
          </p:cNvSpPr>
          <p:nvPr>
            <p:ph type="title"/>
          </p:nvPr>
        </p:nvSpPr>
        <p:spPr>
          <a:xfrm>
            <a:off x="4756200" y="45802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Logged dataset residual error</a:t>
            </a:r>
            <a:endParaRPr sz="2000" dirty="0"/>
          </a:p>
        </p:txBody>
      </p:sp>
      <p:pic>
        <p:nvPicPr>
          <p:cNvPr id="7" name="Picture 6">
            <a:extLst>
              <a:ext uri="{FF2B5EF4-FFF2-40B4-BE49-F238E27FC236}">
                <a16:creationId xmlns:a16="http://schemas.microsoft.com/office/drawing/2014/main" id="{4D03B120-E142-454E-85F1-AF9DD893509E}"/>
              </a:ext>
            </a:extLst>
          </p:cNvPr>
          <p:cNvPicPr>
            <a:picLocks noChangeAspect="1"/>
          </p:cNvPicPr>
          <p:nvPr/>
        </p:nvPicPr>
        <p:blipFill>
          <a:blip r:embed="rId3"/>
          <a:stretch>
            <a:fillRect/>
          </a:stretch>
        </p:blipFill>
        <p:spPr>
          <a:xfrm>
            <a:off x="387900" y="2215640"/>
            <a:ext cx="3999900" cy="2216196"/>
          </a:xfrm>
          <a:prstGeom prst="rect">
            <a:avLst/>
          </a:prstGeom>
        </p:spPr>
      </p:pic>
      <p:pic>
        <p:nvPicPr>
          <p:cNvPr id="10" name="Picture 9">
            <a:extLst>
              <a:ext uri="{FF2B5EF4-FFF2-40B4-BE49-F238E27FC236}">
                <a16:creationId xmlns:a16="http://schemas.microsoft.com/office/drawing/2014/main" id="{6CA21BBE-121F-49B8-8411-323AE763C385}"/>
              </a:ext>
            </a:extLst>
          </p:cNvPr>
          <p:cNvPicPr>
            <a:picLocks noChangeAspect="1"/>
          </p:cNvPicPr>
          <p:nvPr/>
        </p:nvPicPr>
        <p:blipFill>
          <a:blip r:embed="rId4"/>
          <a:stretch>
            <a:fillRect/>
          </a:stretch>
        </p:blipFill>
        <p:spPr>
          <a:xfrm>
            <a:off x="4756200" y="2215640"/>
            <a:ext cx="4072252" cy="2216196"/>
          </a:xfrm>
          <a:prstGeom prst="rect">
            <a:avLst/>
          </a:prstGeom>
        </p:spPr>
      </p:pic>
      <p:sp>
        <p:nvSpPr>
          <p:cNvPr id="11" name="Google Shape;111;p20">
            <a:extLst>
              <a:ext uri="{FF2B5EF4-FFF2-40B4-BE49-F238E27FC236}">
                <a16:creationId xmlns:a16="http://schemas.microsoft.com/office/drawing/2014/main" id="{91165ED7-8D48-468E-95C1-B1B7D05F7928}"/>
              </a:ext>
            </a:extLst>
          </p:cNvPr>
          <p:cNvSpPr txBox="1">
            <a:spLocks/>
          </p:cNvSpPr>
          <p:nvPr/>
        </p:nvSpPr>
        <p:spPr>
          <a:xfrm>
            <a:off x="4756200" y="1278863"/>
            <a:ext cx="3999900" cy="45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a:spcAft>
                <a:spcPts val="1600"/>
              </a:spcAft>
              <a:buFont typeface="Roboto"/>
              <a:buNone/>
            </a:pPr>
            <a:r>
              <a:rPr lang="en-US" sz="1600" dirty="0">
                <a:latin typeface="Times New Roman" panose="02020603050405020304" pitchFamily="18" charset="0"/>
                <a:ea typeface="等线" panose="02010600030101010101" pitchFamily="2" charset="-122"/>
              </a:rPr>
              <a:t>variance not spreading over time indicating  no heteroskedastic bias</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1: ARIMA</a:t>
            </a:r>
            <a:endParaRPr dirty="0"/>
          </a:p>
        </p:txBody>
      </p:sp>
      <p:pic>
        <p:nvPicPr>
          <p:cNvPr id="5" name="Picture 4">
            <a:extLst>
              <a:ext uri="{FF2B5EF4-FFF2-40B4-BE49-F238E27FC236}">
                <a16:creationId xmlns:a16="http://schemas.microsoft.com/office/drawing/2014/main" id="{67A77922-F3EA-45EF-A7EA-7BC2E183A809}"/>
              </a:ext>
            </a:extLst>
          </p:cNvPr>
          <p:cNvPicPr>
            <a:picLocks noChangeAspect="1"/>
          </p:cNvPicPr>
          <p:nvPr/>
        </p:nvPicPr>
        <p:blipFill>
          <a:blip r:embed="rId3"/>
          <a:stretch>
            <a:fillRect/>
          </a:stretch>
        </p:blipFill>
        <p:spPr>
          <a:xfrm>
            <a:off x="454645" y="1830941"/>
            <a:ext cx="5498967" cy="2747733"/>
          </a:xfrm>
          <a:prstGeom prst="rect">
            <a:avLst/>
          </a:prstGeom>
        </p:spPr>
      </p:pic>
      <p:sp>
        <p:nvSpPr>
          <p:cNvPr id="8" name="Google Shape;111;p20">
            <a:extLst>
              <a:ext uri="{FF2B5EF4-FFF2-40B4-BE49-F238E27FC236}">
                <a16:creationId xmlns:a16="http://schemas.microsoft.com/office/drawing/2014/main" id="{A4AD0B3C-0D6A-4F19-89FC-100A7898E98F}"/>
              </a:ext>
            </a:extLst>
          </p:cNvPr>
          <p:cNvSpPr txBox="1">
            <a:spLocks noGrp="1"/>
          </p:cNvSpPr>
          <p:nvPr>
            <p:ph type="body" idx="1"/>
          </p:nvPr>
        </p:nvSpPr>
        <p:spPr>
          <a:xfrm>
            <a:off x="387900" y="1318910"/>
            <a:ext cx="39999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effectLst/>
                <a:latin typeface="Times New Roman" panose="02020603050405020304" pitchFamily="18" charset="0"/>
                <a:ea typeface="等线" panose="02010600030101010101" pitchFamily="2" charset="-122"/>
              </a:rPr>
              <a:t> Prediction plot</a:t>
            </a:r>
            <a:endParaRPr sz="1600" dirty="0"/>
          </a:p>
        </p:txBody>
      </p:sp>
      <p:sp>
        <p:nvSpPr>
          <p:cNvPr id="9" name="Google Shape;111;p20">
            <a:extLst>
              <a:ext uri="{FF2B5EF4-FFF2-40B4-BE49-F238E27FC236}">
                <a16:creationId xmlns:a16="http://schemas.microsoft.com/office/drawing/2014/main" id="{D13ABB4D-04EF-47F5-9D90-AF31A6660F49}"/>
              </a:ext>
            </a:extLst>
          </p:cNvPr>
          <p:cNvSpPr txBox="1">
            <a:spLocks/>
          </p:cNvSpPr>
          <p:nvPr/>
        </p:nvSpPr>
        <p:spPr>
          <a:xfrm>
            <a:off x="6287334" y="1318910"/>
            <a:ext cx="1405162" cy="45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a:spcAft>
                <a:spcPts val="1600"/>
              </a:spcAft>
              <a:buFont typeface="Roboto"/>
              <a:buNone/>
            </a:pPr>
            <a:r>
              <a:rPr lang="en-US" sz="1600" dirty="0">
                <a:latin typeface="Times New Roman" panose="02020603050405020304" pitchFamily="18" charset="0"/>
                <a:ea typeface="等线" panose="02010600030101010101" pitchFamily="2" charset="-122"/>
              </a:rPr>
              <a:t>Metrics</a:t>
            </a:r>
          </a:p>
          <a:p>
            <a:pPr marL="0" indent="0">
              <a:spcAft>
                <a:spcPts val="1600"/>
              </a:spcAft>
              <a:buFont typeface="Roboto"/>
              <a:buNone/>
            </a:pPr>
            <a:endParaRPr lang="en-US" sz="1600" dirty="0"/>
          </a:p>
        </p:txBody>
      </p:sp>
      <p:sp>
        <p:nvSpPr>
          <p:cNvPr id="11" name="Google Shape;112;p20">
            <a:extLst>
              <a:ext uri="{FF2B5EF4-FFF2-40B4-BE49-F238E27FC236}">
                <a16:creationId xmlns:a16="http://schemas.microsoft.com/office/drawing/2014/main" id="{7620C96F-C3F6-4945-A3FE-59EA915ADF82}"/>
              </a:ext>
            </a:extLst>
          </p:cNvPr>
          <p:cNvSpPr txBox="1">
            <a:spLocks noGrp="1"/>
          </p:cNvSpPr>
          <p:nvPr>
            <p:ph type="body" idx="2"/>
          </p:nvPr>
        </p:nvSpPr>
        <p:spPr>
          <a:xfrm>
            <a:off x="6145268" y="1830941"/>
            <a:ext cx="3999900" cy="30789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MAPE: 2.52%</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MAE: 10.46%</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MPE: 2.26%</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RMSE: 13.74%</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CORR: 96.30%</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MINMAX: 2.52%</a:t>
            </a:r>
            <a:endParaRPr sz="2000" dirty="0"/>
          </a:p>
        </p:txBody>
      </p:sp>
    </p:spTree>
    <p:extLst>
      <p:ext uri="{BB962C8B-B14F-4D97-AF65-F5344CB8AC3E}">
        <p14:creationId xmlns:p14="http://schemas.microsoft.com/office/powerpoint/2010/main" val="621185594"/>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849</Words>
  <Application>Microsoft Office PowerPoint</Application>
  <PresentationFormat>On-screen Show (16:9)</PresentationFormat>
  <Paragraphs>98</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Calibri</vt:lpstr>
      <vt:lpstr>Arial</vt:lpstr>
      <vt:lpstr>Roboto Slab</vt:lpstr>
      <vt:lpstr>Roboto</vt:lpstr>
      <vt:lpstr>Marina</vt:lpstr>
      <vt:lpstr>   Capstone Final Report --Weekly Stock Price Prediction </vt:lpstr>
      <vt:lpstr>The Problem:</vt:lpstr>
      <vt:lpstr>    The Data</vt:lpstr>
      <vt:lpstr>Data Wrangling</vt:lpstr>
      <vt:lpstr>PowerPoint Presentation</vt:lpstr>
      <vt:lpstr>Preprocessing</vt:lpstr>
      <vt:lpstr>Differencing Order Selection</vt:lpstr>
      <vt:lpstr>Original dataset residual error</vt:lpstr>
      <vt:lpstr>Model 1: ARIMA</vt:lpstr>
      <vt:lpstr>Model 2: TBATS</vt:lpstr>
      <vt:lpstr>Model 3: HWES</vt:lpstr>
      <vt:lpstr>Takeaways</vt:lpstr>
      <vt:lpstr>Future Research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Final Report --Weekly Stock Price Prediction </dc:title>
  <cp:lastModifiedBy>dna andy</cp:lastModifiedBy>
  <cp:revision>9</cp:revision>
  <dcterms:modified xsi:type="dcterms:W3CDTF">2021-10-27T11:02:52Z</dcterms:modified>
</cp:coreProperties>
</file>