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DR\Desktop\KPI_1%20_d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DR\Desktop\KPI_1%20_d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[KPI_1 _done.xlsx]Sheet6!PivotTable2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Number of  Invoice By Account Executive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BF3A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rgbClr val="BBF3A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rgbClr val="BBF3A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42252882804064"/>
          <c:y val="0.21275159001351246"/>
          <c:w val="0.62212771397844613"/>
          <c:h val="0.690628165213605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Cross Sell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Sheet6!$A$5:$A$13</c:f>
              <c:strCache>
                <c:ptCount val="8"/>
                <c:pt idx="0">
                  <c:v>Neel Jain</c:v>
                </c:pt>
                <c:pt idx="1">
                  <c:v>Gautam Murkunde</c:v>
                </c:pt>
                <c:pt idx="2">
                  <c:v>Nishant Sharma</c:v>
                </c:pt>
                <c:pt idx="3">
                  <c:v>Shobhit Agarwal</c:v>
                </c:pt>
                <c:pt idx="4">
                  <c:v>Vidit Shah</c:v>
                </c:pt>
                <c:pt idx="5">
                  <c:v>Shloka Shelat</c:v>
                </c:pt>
                <c:pt idx="6">
                  <c:v>Ankita Shah</c:v>
                </c:pt>
                <c:pt idx="7">
                  <c:v>Divya Dhingra</c:v>
                </c:pt>
              </c:strCache>
            </c:strRef>
          </c:cat>
          <c:val>
            <c:numRef>
              <c:f>Sheet6!$B$5:$B$13</c:f>
              <c:numCache>
                <c:formatCode>General</c:formatCode>
                <c:ptCount val="8"/>
                <c:pt idx="2">
                  <c:v>10</c:v>
                </c:pt>
                <c:pt idx="3">
                  <c:v>2</c:v>
                </c:pt>
                <c:pt idx="4">
                  <c:v>12</c:v>
                </c:pt>
                <c:pt idx="5">
                  <c:v>20</c:v>
                </c:pt>
                <c:pt idx="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5-4F64-91C4-280129CA05C1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New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Sheet6!$A$5:$A$13</c:f>
              <c:strCache>
                <c:ptCount val="8"/>
                <c:pt idx="0">
                  <c:v>Neel Jain</c:v>
                </c:pt>
                <c:pt idx="1">
                  <c:v>Gautam Murkunde</c:v>
                </c:pt>
                <c:pt idx="2">
                  <c:v>Nishant Sharma</c:v>
                </c:pt>
                <c:pt idx="3">
                  <c:v>Shobhit Agarwal</c:v>
                </c:pt>
                <c:pt idx="4">
                  <c:v>Vidit Shah</c:v>
                </c:pt>
                <c:pt idx="5">
                  <c:v>Shloka Shelat</c:v>
                </c:pt>
                <c:pt idx="6">
                  <c:v>Ankita Shah</c:v>
                </c:pt>
                <c:pt idx="7">
                  <c:v>Divya Dhingra</c:v>
                </c:pt>
              </c:strCache>
            </c:strRef>
          </c:cat>
          <c:val>
            <c:numRef>
              <c:f>Sheet6!$C$5:$C$13</c:f>
              <c:numCache>
                <c:formatCode>General</c:formatCode>
                <c:ptCount val="8"/>
                <c:pt idx="0">
                  <c:v>1</c:v>
                </c:pt>
                <c:pt idx="3">
                  <c:v>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95-4F64-91C4-280129CA05C1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NULL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Sheet6!$A$5:$A$13</c:f>
              <c:strCache>
                <c:ptCount val="8"/>
                <c:pt idx="0">
                  <c:v>Neel Jain</c:v>
                </c:pt>
                <c:pt idx="1">
                  <c:v>Gautam Murkunde</c:v>
                </c:pt>
                <c:pt idx="2">
                  <c:v>Nishant Sharma</c:v>
                </c:pt>
                <c:pt idx="3">
                  <c:v>Shobhit Agarwal</c:v>
                </c:pt>
                <c:pt idx="4">
                  <c:v>Vidit Shah</c:v>
                </c:pt>
                <c:pt idx="5">
                  <c:v>Shloka Shelat</c:v>
                </c:pt>
                <c:pt idx="6">
                  <c:v>Ankita Shah</c:v>
                </c:pt>
                <c:pt idx="7">
                  <c:v>Divya Dhingra</c:v>
                </c:pt>
              </c:strCache>
            </c:strRef>
          </c:cat>
          <c:val>
            <c:numRef>
              <c:f>Sheet6!$D$5:$D$13</c:f>
              <c:numCache>
                <c:formatCode>General</c:formatCode>
                <c:ptCount val="8"/>
                <c:pt idx="1">
                  <c:v>1</c:v>
                </c:pt>
                <c:pt idx="3">
                  <c:v>4</c:v>
                </c:pt>
                <c:pt idx="6">
                  <c:v>18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95-4F64-91C4-280129CA05C1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Renewal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Sheet6!$A$5:$A$13</c:f>
              <c:strCache>
                <c:ptCount val="8"/>
                <c:pt idx="0">
                  <c:v>Neel Jain</c:v>
                </c:pt>
                <c:pt idx="1">
                  <c:v>Gautam Murkunde</c:v>
                </c:pt>
                <c:pt idx="2">
                  <c:v>Nishant Sharma</c:v>
                </c:pt>
                <c:pt idx="3">
                  <c:v>Shobhit Agarwal</c:v>
                </c:pt>
                <c:pt idx="4">
                  <c:v>Vidit Shah</c:v>
                </c:pt>
                <c:pt idx="5">
                  <c:v>Shloka Shelat</c:v>
                </c:pt>
                <c:pt idx="6">
                  <c:v>Ankita Shah</c:v>
                </c:pt>
                <c:pt idx="7">
                  <c:v>Divya Dhingra</c:v>
                </c:pt>
              </c:strCache>
            </c:strRef>
          </c:cat>
          <c:val>
            <c:numRef>
              <c:f>Sheet6!$E$5:$E$13</c:f>
              <c:numCache>
                <c:formatCode>General</c:formatCode>
                <c:ptCount val="8"/>
                <c:pt idx="1">
                  <c:v>3</c:v>
                </c:pt>
                <c:pt idx="4">
                  <c:v>15</c:v>
                </c:pt>
                <c:pt idx="5">
                  <c:v>3</c:v>
                </c:pt>
                <c:pt idx="6">
                  <c:v>18</c:v>
                </c:pt>
                <c:pt idx="7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95-4F64-91C4-280129CA0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4925872"/>
        <c:axId val="784926952"/>
      </c:barChart>
      <c:catAx>
        <c:axId val="784925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926952"/>
        <c:crosses val="autoZero"/>
        <c:auto val="1"/>
        <c:lblAlgn val="ctr"/>
        <c:lblOffset val="100"/>
        <c:noMultiLvlLbl val="0"/>
      </c:catAx>
      <c:valAx>
        <c:axId val="784926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92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80894795027414"/>
          <c:y val="0.41842673066590574"/>
          <c:w val="0.18419105204972588"/>
          <c:h val="0.289299886597243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[KPI_1 _done.xlsx]WOrking_sheet_1!PivotTable8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err="1"/>
              <a:t>Opporturnity</a:t>
            </a:r>
            <a:r>
              <a:rPr lang="en-US" b="1" dirty="0"/>
              <a:t> By Revenue(Top4)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\ #.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\ #.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\ #.#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775869322677129"/>
          <c:y val="0.16971341374163532"/>
          <c:w val="0.61915403204615516"/>
          <c:h val="0.726478381301679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WOrking_sheet_1!$B$3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\ #.#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WOrking_sheet_1!$A$4:$A$8</c:f>
              <c:strCache>
                <c:ptCount val="4"/>
                <c:pt idx="0">
                  <c:v>CVP GMC</c:v>
                </c:pt>
                <c:pt idx="1">
                  <c:v>DB -Mega Policy</c:v>
                </c:pt>
                <c:pt idx="2">
                  <c:v>EL-Group Mediclaim</c:v>
                </c:pt>
                <c:pt idx="3">
                  <c:v>Fire</c:v>
                </c:pt>
              </c:strCache>
            </c:strRef>
          </c:cat>
          <c:val>
            <c:numRef>
              <c:f>WOrking_sheet_1!$B$4:$B$8</c:f>
              <c:numCache>
                <c:formatCode>General</c:formatCode>
                <c:ptCount val="4"/>
                <c:pt idx="0">
                  <c:v>350000</c:v>
                </c:pt>
                <c:pt idx="1">
                  <c:v>400000</c:v>
                </c:pt>
                <c:pt idx="2">
                  <c:v>400000</c:v>
                </c:pt>
                <c:pt idx="3">
                  <c:v>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2F-4276-9637-8CE4962FD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517740904"/>
        <c:axId val="517742704"/>
      </c:barChart>
      <c:catAx>
        <c:axId val="517740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42704"/>
        <c:crosses val="autoZero"/>
        <c:auto val="1"/>
        <c:lblAlgn val="ctr"/>
        <c:lblOffset val="100"/>
        <c:noMultiLvlLbl val="0"/>
      </c:catAx>
      <c:valAx>
        <c:axId val="5177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40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[KPI_1 _done.xlsx]WOrking_sheet_1!PivotTable9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No of meeting </a:t>
            </a:r>
            <a:r>
              <a:rPr lang="en-US" sz="2000" b="1" dirty="0"/>
              <a:t>By</a:t>
            </a:r>
            <a:r>
              <a:rPr lang="en-US" b="1" dirty="0"/>
              <a:t> Account Executive</a:t>
            </a:r>
          </a:p>
        </c:rich>
      </c:tx>
      <c:layout>
        <c:manualLayout>
          <c:xMode val="edge"/>
          <c:yMode val="edge"/>
          <c:x val="3.3311583073723674E-4"/>
          <c:y val="3.5840786758889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692576661087714"/>
          <c:y val="0.11196436014741569"/>
          <c:w val="0.793023599165117"/>
          <c:h val="0.702851924529508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WOrking_sheet_1!$F$95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WOrking_sheet_1!$E$96:$E$105</c:f>
              <c:strCache>
                <c:ptCount val="9"/>
                <c:pt idx="0">
                  <c:v>Raju Kumar</c:v>
                </c:pt>
                <c:pt idx="1">
                  <c:v>Mark</c:v>
                </c:pt>
                <c:pt idx="2">
                  <c:v>Manish Sharma</c:v>
                </c:pt>
                <c:pt idx="3">
                  <c:v>Juli</c:v>
                </c:pt>
                <c:pt idx="4">
                  <c:v>Animesh Rawat</c:v>
                </c:pt>
                <c:pt idx="5">
                  <c:v>Abhinav Shivam</c:v>
                </c:pt>
                <c:pt idx="6">
                  <c:v>Shivani Sharma</c:v>
                </c:pt>
                <c:pt idx="7">
                  <c:v>Ketan Jain</c:v>
                </c:pt>
                <c:pt idx="8">
                  <c:v>Vinay</c:v>
                </c:pt>
              </c:strCache>
            </c:strRef>
          </c:cat>
          <c:val>
            <c:numRef>
              <c:f>WOrking_sheet_1!$F$96:$F$105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9-4A65-BB6D-F570803FD1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38407136"/>
        <c:axId val="538408576"/>
      </c:barChart>
      <c:catAx>
        <c:axId val="538407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408576"/>
        <c:crosses val="autoZero"/>
        <c:auto val="1"/>
        <c:lblAlgn val="ctr"/>
        <c:lblOffset val="100"/>
        <c:noMultiLvlLbl val="0"/>
      </c:catAx>
      <c:valAx>
        <c:axId val="53840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4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DA0FC-67BF-442F-B86B-B68BB8664870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FACDDE-0434-4EF7-B899-F941A7A2F611}" type="pres">
      <dgm:prSet presAssocID="{5C5DA0FC-67BF-442F-B86B-B68BB8664870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A398D0D-44B3-47CC-BCC7-A76DE1312E4F}" type="presOf" srcId="{5C5DA0FC-67BF-442F-B86B-B68BB8664870}" destId="{2DFACDDE-0434-4EF7-B899-F941A7A2F61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3D09F-D750-403F-9098-F591C6D52C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040AF1-F066-48E6-B7EF-8D1E177DB8C6}">
      <dgm:prSet phldrT="[Text]" custT="1"/>
      <dgm:spPr/>
      <dgm:t>
        <a:bodyPr/>
        <a:lstStyle/>
        <a:p>
          <a:r>
            <a:rPr lang="en-US" sz="2000" b="1" dirty="0"/>
            <a:t>Cross Sell</a:t>
          </a:r>
          <a:endParaRPr lang="en-IN" sz="2000" b="1" dirty="0"/>
        </a:p>
      </dgm:t>
    </dgm:pt>
    <dgm:pt modelId="{041933F8-98A0-4931-BBB7-AC6C98A028CD}" type="parTrans" cxnId="{F7D01A33-BC6C-451C-A489-75AB7D56341F}">
      <dgm:prSet/>
      <dgm:spPr/>
      <dgm:t>
        <a:bodyPr/>
        <a:lstStyle/>
        <a:p>
          <a:endParaRPr lang="en-IN"/>
        </a:p>
      </dgm:t>
    </dgm:pt>
    <dgm:pt modelId="{715EB4DB-1598-4FAE-A904-7C6180151A8B}" type="sibTrans" cxnId="{F7D01A33-BC6C-451C-A489-75AB7D56341F}">
      <dgm:prSet/>
      <dgm:spPr/>
      <dgm:t>
        <a:bodyPr/>
        <a:lstStyle/>
        <a:p>
          <a:endParaRPr lang="en-IN"/>
        </a:p>
      </dgm:t>
    </dgm:pt>
    <dgm:pt modelId="{12478718-A6DC-499C-A2B6-8823565C484E}">
      <dgm:prSet phldrT="[Text]" custT="1"/>
      <dgm:spPr/>
      <dgm:t>
        <a:bodyPr/>
        <a:lstStyle/>
        <a:p>
          <a:r>
            <a:rPr lang="en-US" sz="2000" b="1" dirty="0">
              <a:latin typeface="+mn-lt"/>
            </a:rPr>
            <a:t>Target:7.3M		</a:t>
          </a:r>
        </a:p>
      </dgm:t>
    </dgm:pt>
    <dgm:pt modelId="{697782A1-AE4C-474B-AF46-B907B380715F}" type="parTrans" cxnId="{775A9C5B-6AFA-4D31-8E24-D7ED17DD70B5}">
      <dgm:prSet/>
      <dgm:spPr/>
      <dgm:t>
        <a:bodyPr/>
        <a:lstStyle/>
        <a:p>
          <a:endParaRPr lang="en-IN"/>
        </a:p>
      </dgm:t>
    </dgm:pt>
    <dgm:pt modelId="{FA0DACC7-333F-4EE6-A4D1-95B9084A8C55}" type="sibTrans" cxnId="{775A9C5B-6AFA-4D31-8E24-D7ED17DD70B5}">
      <dgm:prSet/>
      <dgm:spPr/>
      <dgm:t>
        <a:bodyPr/>
        <a:lstStyle/>
        <a:p>
          <a:endParaRPr lang="en-IN"/>
        </a:p>
      </dgm:t>
    </dgm:pt>
    <dgm:pt modelId="{1D06ECAC-2B0A-4FD8-807E-E1106A70D369}">
      <dgm:prSet phldrT="[Text]" custT="1"/>
      <dgm:spPr/>
      <dgm:t>
        <a:bodyPr/>
        <a:lstStyle/>
        <a:p>
          <a:r>
            <a:rPr lang="en-US" sz="2000" b="1" i="1" dirty="0">
              <a:latin typeface="+mn-lt"/>
            </a:rPr>
            <a:t>Achieved:12.6M</a:t>
          </a:r>
          <a:endParaRPr lang="en-IN" sz="2000" b="1" i="1" dirty="0">
            <a:latin typeface="+mn-lt"/>
          </a:endParaRPr>
        </a:p>
      </dgm:t>
    </dgm:pt>
    <dgm:pt modelId="{406F55A6-684A-48B2-ABC4-C0E813AC9774}" type="parTrans" cxnId="{A8B303CB-4FE8-4A80-8C68-C08DD9022490}">
      <dgm:prSet/>
      <dgm:spPr/>
      <dgm:t>
        <a:bodyPr/>
        <a:lstStyle/>
        <a:p>
          <a:endParaRPr lang="en-IN"/>
        </a:p>
      </dgm:t>
    </dgm:pt>
    <dgm:pt modelId="{FEE9F057-6EA5-4C08-BD5B-6FA57F8496EC}" type="sibTrans" cxnId="{A8B303CB-4FE8-4A80-8C68-C08DD9022490}">
      <dgm:prSet/>
      <dgm:spPr/>
      <dgm:t>
        <a:bodyPr/>
        <a:lstStyle/>
        <a:p>
          <a:endParaRPr lang="en-IN"/>
        </a:p>
      </dgm:t>
    </dgm:pt>
    <dgm:pt modelId="{A5F887CB-130C-46F5-A5DA-1CE3788F5F10}">
      <dgm:prSet phldrT="[Text]" custT="1"/>
      <dgm:spPr/>
      <dgm:t>
        <a:bodyPr/>
        <a:lstStyle/>
        <a:p>
          <a:r>
            <a:rPr lang="en-US" sz="2000" b="1" dirty="0">
              <a:latin typeface="+mn-lt"/>
            </a:rPr>
            <a:t>Invoice:2.9M</a:t>
          </a:r>
          <a:endParaRPr lang="en-IN" sz="2000" b="1" dirty="0">
            <a:latin typeface="+mn-lt"/>
          </a:endParaRPr>
        </a:p>
      </dgm:t>
    </dgm:pt>
    <dgm:pt modelId="{BC975B0E-D38C-4659-B751-FD87C22E8856}" type="parTrans" cxnId="{D79FD7AE-FB62-4DE0-BDA7-67C23B022721}">
      <dgm:prSet/>
      <dgm:spPr/>
      <dgm:t>
        <a:bodyPr/>
        <a:lstStyle/>
        <a:p>
          <a:endParaRPr lang="en-IN"/>
        </a:p>
      </dgm:t>
    </dgm:pt>
    <dgm:pt modelId="{8D97715A-1952-47CA-A500-3C682EBFE68D}" type="sibTrans" cxnId="{D79FD7AE-FB62-4DE0-BDA7-67C23B022721}">
      <dgm:prSet/>
      <dgm:spPr/>
      <dgm:t>
        <a:bodyPr/>
        <a:lstStyle/>
        <a:p>
          <a:endParaRPr lang="en-IN"/>
        </a:p>
      </dgm:t>
    </dgm:pt>
    <dgm:pt modelId="{4A46DAB3-EEEA-46C3-A39A-B0507401B283}" type="pres">
      <dgm:prSet presAssocID="{9D63D09F-D750-403F-9098-F591C6D52C02}" presName="linearFlow" presStyleCnt="0">
        <dgm:presLayoutVars>
          <dgm:dir/>
          <dgm:animLvl val="lvl"/>
          <dgm:resizeHandles val="exact"/>
        </dgm:presLayoutVars>
      </dgm:prSet>
      <dgm:spPr/>
    </dgm:pt>
    <dgm:pt modelId="{E1701446-4C7F-4A51-AA56-9871286A0BE1}" type="pres">
      <dgm:prSet presAssocID="{06040AF1-F066-48E6-B7EF-8D1E177DB8C6}" presName="composite" presStyleCnt="0"/>
      <dgm:spPr/>
    </dgm:pt>
    <dgm:pt modelId="{4D9D01D3-3D16-4B15-91B4-035AD2E21CB0}" type="pres">
      <dgm:prSet presAssocID="{06040AF1-F066-48E6-B7EF-8D1E177DB8C6}" presName="parentText" presStyleLbl="alignNode1" presStyleIdx="0" presStyleCnt="1" custScaleX="92051">
        <dgm:presLayoutVars>
          <dgm:chMax val="1"/>
          <dgm:bulletEnabled val="1"/>
        </dgm:presLayoutVars>
      </dgm:prSet>
      <dgm:spPr/>
    </dgm:pt>
    <dgm:pt modelId="{9D811F22-FDD6-46B3-B067-97BC0EA2E21C}" type="pres">
      <dgm:prSet presAssocID="{06040AF1-F066-48E6-B7EF-8D1E177DB8C6}" presName="descendantText" presStyleLbl="alignAcc1" presStyleIdx="0" presStyleCnt="1" custScaleX="104771" custLinFactX="31250" custLinFactNeighborX="100000" custLinFactNeighborY="-28451">
        <dgm:presLayoutVars>
          <dgm:bulletEnabled val="1"/>
        </dgm:presLayoutVars>
      </dgm:prSet>
      <dgm:spPr/>
    </dgm:pt>
  </dgm:ptLst>
  <dgm:cxnLst>
    <dgm:cxn modelId="{F7D01A33-BC6C-451C-A489-75AB7D56341F}" srcId="{9D63D09F-D750-403F-9098-F591C6D52C02}" destId="{06040AF1-F066-48E6-B7EF-8D1E177DB8C6}" srcOrd="0" destOrd="0" parTransId="{041933F8-98A0-4931-BBB7-AC6C98A028CD}" sibTransId="{715EB4DB-1598-4FAE-A904-7C6180151A8B}"/>
    <dgm:cxn modelId="{775A9C5B-6AFA-4D31-8E24-D7ED17DD70B5}" srcId="{06040AF1-F066-48E6-B7EF-8D1E177DB8C6}" destId="{12478718-A6DC-499C-A2B6-8823565C484E}" srcOrd="0" destOrd="0" parTransId="{697782A1-AE4C-474B-AF46-B907B380715F}" sibTransId="{FA0DACC7-333F-4EE6-A4D1-95B9084A8C55}"/>
    <dgm:cxn modelId="{1F785D60-F363-4ECB-B097-FB7DB6DA6037}" type="presOf" srcId="{12478718-A6DC-499C-A2B6-8823565C484E}" destId="{9D811F22-FDD6-46B3-B067-97BC0EA2E21C}" srcOrd="0" destOrd="0" presId="urn:microsoft.com/office/officeart/2005/8/layout/chevron2"/>
    <dgm:cxn modelId="{ED47C36A-23D1-4024-9D58-D7AF46BD8D08}" type="presOf" srcId="{A5F887CB-130C-46F5-A5DA-1CE3788F5F10}" destId="{9D811F22-FDD6-46B3-B067-97BC0EA2E21C}" srcOrd="0" destOrd="2" presId="urn:microsoft.com/office/officeart/2005/8/layout/chevron2"/>
    <dgm:cxn modelId="{D79FD7AE-FB62-4DE0-BDA7-67C23B022721}" srcId="{06040AF1-F066-48E6-B7EF-8D1E177DB8C6}" destId="{A5F887CB-130C-46F5-A5DA-1CE3788F5F10}" srcOrd="2" destOrd="0" parTransId="{BC975B0E-D38C-4659-B751-FD87C22E8856}" sibTransId="{8D97715A-1952-47CA-A500-3C682EBFE68D}"/>
    <dgm:cxn modelId="{9EBCFABB-3174-4625-8C8B-FE0D008CC8D7}" type="presOf" srcId="{9D63D09F-D750-403F-9098-F591C6D52C02}" destId="{4A46DAB3-EEEA-46C3-A39A-B0507401B283}" srcOrd="0" destOrd="0" presId="urn:microsoft.com/office/officeart/2005/8/layout/chevron2"/>
    <dgm:cxn modelId="{1F0AB0C6-C628-43EF-99D9-2FF64C94333E}" type="presOf" srcId="{1D06ECAC-2B0A-4FD8-807E-E1106A70D369}" destId="{9D811F22-FDD6-46B3-B067-97BC0EA2E21C}" srcOrd="0" destOrd="1" presId="urn:microsoft.com/office/officeart/2005/8/layout/chevron2"/>
    <dgm:cxn modelId="{A8B303CB-4FE8-4A80-8C68-C08DD9022490}" srcId="{06040AF1-F066-48E6-B7EF-8D1E177DB8C6}" destId="{1D06ECAC-2B0A-4FD8-807E-E1106A70D369}" srcOrd="1" destOrd="0" parTransId="{406F55A6-684A-48B2-ABC4-C0E813AC9774}" sibTransId="{FEE9F057-6EA5-4C08-BD5B-6FA57F8496EC}"/>
    <dgm:cxn modelId="{A954AEF6-28B0-4605-8F0A-72856103C35A}" type="presOf" srcId="{06040AF1-F066-48E6-B7EF-8D1E177DB8C6}" destId="{4D9D01D3-3D16-4B15-91B4-035AD2E21CB0}" srcOrd="0" destOrd="0" presId="urn:microsoft.com/office/officeart/2005/8/layout/chevron2"/>
    <dgm:cxn modelId="{C2F8D7EB-1F48-4C45-B951-3B9F487D4D43}" type="presParOf" srcId="{4A46DAB3-EEEA-46C3-A39A-B0507401B283}" destId="{E1701446-4C7F-4A51-AA56-9871286A0BE1}" srcOrd="0" destOrd="0" presId="urn:microsoft.com/office/officeart/2005/8/layout/chevron2"/>
    <dgm:cxn modelId="{15399F70-A988-4952-BE6C-6ACB850686FF}" type="presParOf" srcId="{E1701446-4C7F-4A51-AA56-9871286A0BE1}" destId="{4D9D01D3-3D16-4B15-91B4-035AD2E21CB0}" srcOrd="0" destOrd="0" presId="urn:microsoft.com/office/officeart/2005/8/layout/chevron2"/>
    <dgm:cxn modelId="{B280C833-EAF5-4B3A-8976-18D54F59E876}" type="presParOf" srcId="{E1701446-4C7F-4A51-AA56-9871286A0BE1}" destId="{9D811F22-FDD6-46B3-B067-97BC0EA2E2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63D09F-D750-403F-9098-F591C6D52C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040AF1-F066-48E6-B7EF-8D1E177DB8C6}">
      <dgm:prSet phldrT="[Text]" custT="1"/>
      <dgm:spPr/>
      <dgm:t>
        <a:bodyPr/>
        <a:lstStyle/>
        <a:p>
          <a:r>
            <a:rPr lang="en-US" sz="1600" b="1" dirty="0"/>
            <a:t>Renewal</a:t>
          </a:r>
          <a:endParaRPr lang="en-IN" sz="1600" b="1" dirty="0"/>
        </a:p>
      </dgm:t>
    </dgm:pt>
    <dgm:pt modelId="{041933F8-98A0-4931-BBB7-AC6C98A028CD}" type="parTrans" cxnId="{F7D01A33-BC6C-451C-A489-75AB7D56341F}">
      <dgm:prSet/>
      <dgm:spPr/>
      <dgm:t>
        <a:bodyPr/>
        <a:lstStyle/>
        <a:p>
          <a:endParaRPr lang="en-IN"/>
        </a:p>
      </dgm:t>
    </dgm:pt>
    <dgm:pt modelId="{715EB4DB-1598-4FAE-A904-7C6180151A8B}" type="sibTrans" cxnId="{F7D01A33-BC6C-451C-A489-75AB7D56341F}">
      <dgm:prSet/>
      <dgm:spPr/>
      <dgm:t>
        <a:bodyPr/>
        <a:lstStyle/>
        <a:p>
          <a:endParaRPr lang="en-IN"/>
        </a:p>
      </dgm:t>
    </dgm:pt>
    <dgm:pt modelId="{12478718-A6DC-499C-A2B6-8823565C484E}">
      <dgm:prSet phldrT="[Text]" custT="1"/>
      <dgm:spPr/>
      <dgm:t>
        <a:bodyPr/>
        <a:lstStyle/>
        <a:p>
          <a:r>
            <a:rPr lang="en-US" sz="2000" b="1" dirty="0">
              <a:latin typeface="+mn-lt"/>
            </a:rPr>
            <a:t>Target:9.5M		</a:t>
          </a:r>
        </a:p>
      </dgm:t>
    </dgm:pt>
    <dgm:pt modelId="{697782A1-AE4C-474B-AF46-B907B380715F}" type="parTrans" cxnId="{775A9C5B-6AFA-4D31-8E24-D7ED17DD70B5}">
      <dgm:prSet/>
      <dgm:spPr/>
      <dgm:t>
        <a:bodyPr/>
        <a:lstStyle/>
        <a:p>
          <a:endParaRPr lang="en-IN"/>
        </a:p>
      </dgm:t>
    </dgm:pt>
    <dgm:pt modelId="{FA0DACC7-333F-4EE6-A4D1-95B9084A8C55}" type="sibTrans" cxnId="{775A9C5B-6AFA-4D31-8E24-D7ED17DD70B5}">
      <dgm:prSet/>
      <dgm:spPr/>
      <dgm:t>
        <a:bodyPr/>
        <a:lstStyle/>
        <a:p>
          <a:endParaRPr lang="en-IN"/>
        </a:p>
      </dgm:t>
    </dgm:pt>
    <dgm:pt modelId="{1D06ECAC-2B0A-4FD8-807E-E1106A70D369}">
      <dgm:prSet phldrT="[Text]" custT="1"/>
      <dgm:spPr/>
      <dgm:t>
        <a:bodyPr/>
        <a:lstStyle/>
        <a:p>
          <a:r>
            <a:rPr lang="en-US" sz="2000" b="1" i="1" dirty="0">
              <a:latin typeface="+mn-lt"/>
            </a:rPr>
            <a:t>Achieved:18.5M</a:t>
          </a:r>
          <a:endParaRPr lang="en-IN" sz="2000" b="1" i="1" dirty="0">
            <a:latin typeface="+mn-lt"/>
          </a:endParaRPr>
        </a:p>
      </dgm:t>
    </dgm:pt>
    <dgm:pt modelId="{406F55A6-684A-48B2-ABC4-C0E813AC9774}" type="parTrans" cxnId="{A8B303CB-4FE8-4A80-8C68-C08DD9022490}">
      <dgm:prSet/>
      <dgm:spPr/>
      <dgm:t>
        <a:bodyPr/>
        <a:lstStyle/>
        <a:p>
          <a:endParaRPr lang="en-IN"/>
        </a:p>
      </dgm:t>
    </dgm:pt>
    <dgm:pt modelId="{FEE9F057-6EA5-4C08-BD5B-6FA57F8496EC}" type="sibTrans" cxnId="{A8B303CB-4FE8-4A80-8C68-C08DD9022490}">
      <dgm:prSet/>
      <dgm:spPr/>
      <dgm:t>
        <a:bodyPr/>
        <a:lstStyle/>
        <a:p>
          <a:endParaRPr lang="en-IN"/>
        </a:p>
      </dgm:t>
    </dgm:pt>
    <dgm:pt modelId="{A5F887CB-130C-46F5-A5DA-1CE3788F5F10}">
      <dgm:prSet phldrT="[Text]" custT="1"/>
      <dgm:spPr/>
      <dgm:t>
        <a:bodyPr/>
        <a:lstStyle/>
        <a:p>
          <a:r>
            <a:rPr lang="en-US" sz="2000" b="1" dirty="0">
              <a:latin typeface="+mn-lt"/>
            </a:rPr>
            <a:t>Invoice:8.2M</a:t>
          </a:r>
          <a:endParaRPr lang="en-IN" sz="2000" b="1" dirty="0">
            <a:latin typeface="+mn-lt"/>
          </a:endParaRPr>
        </a:p>
      </dgm:t>
    </dgm:pt>
    <dgm:pt modelId="{BC975B0E-D38C-4659-B751-FD87C22E8856}" type="parTrans" cxnId="{D79FD7AE-FB62-4DE0-BDA7-67C23B022721}">
      <dgm:prSet/>
      <dgm:spPr/>
      <dgm:t>
        <a:bodyPr/>
        <a:lstStyle/>
        <a:p>
          <a:endParaRPr lang="en-IN"/>
        </a:p>
      </dgm:t>
    </dgm:pt>
    <dgm:pt modelId="{8D97715A-1952-47CA-A500-3C682EBFE68D}" type="sibTrans" cxnId="{D79FD7AE-FB62-4DE0-BDA7-67C23B022721}">
      <dgm:prSet/>
      <dgm:spPr/>
      <dgm:t>
        <a:bodyPr/>
        <a:lstStyle/>
        <a:p>
          <a:endParaRPr lang="en-IN"/>
        </a:p>
      </dgm:t>
    </dgm:pt>
    <dgm:pt modelId="{BAFFF69D-86AD-4579-A4FF-2727E709FA05}" type="pres">
      <dgm:prSet presAssocID="{9D63D09F-D750-403F-9098-F591C6D52C02}" presName="linearFlow" presStyleCnt="0">
        <dgm:presLayoutVars>
          <dgm:dir/>
          <dgm:animLvl val="lvl"/>
          <dgm:resizeHandles val="exact"/>
        </dgm:presLayoutVars>
      </dgm:prSet>
      <dgm:spPr/>
    </dgm:pt>
    <dgm:pt modelId="{563ACCE7-1413-43F1-BD57-47595A2F0D3D}" type="pres">
      <dgm:prSet presAssocID="{06040AF1-F066-48E6-B7EF-8D1E177DB8C6}" presName="composite" presStyleCnt="0"/>
      <dgm:spPr/>
    </dgm:pt>
    <dgm:pt modelId="{3EEF73A8-C475-49D0-877B-31B0E7271C18}" type="pres">
      <dgm:prSet presAssocID="{06040AF1-F066-48E6-B7EF-8D1E177DB8C6}" presName="parentText" presStyleLbl="alignNode1" presStyleIdx="0" presStyleCnt="1" custScaleY="89396">
        <dgm:presLayoutVars>
          <dgm:chMax val="1"/>
          <dgm:bulletEnabled val="1"/>
        </dgm:presLayoutVars>
      </dgm:prSet>
      <dgm:spPr/>
    </dgm:pt>
    <dgm:pt modelId="{1C4A744F-D611-40FC-9357-C64456E1043C}" type="pres">
      <dgm:prSet presAssocID="{06040AF1-F066-48E6-B7EF-8D1E177DB8C6}" presName="descendantText" presStyleLbl="alignAcc1" presStyleIdx="0" presStyleCnt="1" custScaleX="94342" custLinFactNeighborX="-1523" custLinFactNeighborY="-8157">
        <dgm:presLayoutVars>
          <dgm:bulletEnabled val="1"/>
        </dgm:presLayoutVars>
      </dgm:prSet>
      <dgm:spPr/>
    </dgm:pt>
  </dgm:ptLst>
  <dgm:cxnLst>
    <dgm:cxn modelId="{CB125F0B-23EB-4857-A43C-01DCC60A1635}" type="presOf" srcId="{06040AF1-F066-48E6-B7EF-8D1E177DB8C6}" destId="{3EEF73A8-C475-49D0-877B-31B0E7271C18}" srcOrd="0" destOrd="0" presId="urn:microsoft.com/office/officeart/2005/8/layout/chevron2"/>
    <dgm:cxn modelId="{F7D01A33-BC6C-451C-A489-75AB7D56341F}" srcId="{9D63D09F-D750-403F-9098-F591C6D52C02}" destId="{06040AF1-F066-48E6-B7EF-8D1E177DB8C6}" srcOrd="0" destOrd="0" parTransId="{041933F8-98A0-4931-BBB7-AC6C98A028CD}" sibTransId="{715EB4DB-1598-4FAE-A904-7C6180151A8B}"/>
    <dgm:cxn modelId="{A55C2E34-0EBD-48B6-BB3F-E1AD8CAEE6D5}" type="presOf" srcId="{12478718-A6DC-499C-A2B6-8823565C484E}" destId="{1C4A744F-D611-40FC-9357-C64456E1043C}" srcOrd="0" destOrd="0" presId="urn:microsoft.com/office/officeart/2005/8/layout/chevron2"/>
    <dgm:cxn modelId="{775A9C5B-6AFA-4D31-8E24-D7ED17DD70B5}" srcId="{06040AF1-F066-48E6-B7EF-8D1E177DB8C6}" destId="{12478718-A6DC-499C-A2B6-8823565C484E}" srcOrd="0" destOrd="0" parTransId="{697782A1-AE4C-474B-AF46-B907B380715F}" sibTransId="{FA0DACC7-333F-4EE6-A4D1-95B9084A8C55}"/>
    <dgm:cxn modelId="{F3588D58-4C5E-48C1-B956-1416B8C60EBE}" type="presOf" srcId="{A5F887CB-130C-46F5-A5DA-1CE3788F5F10}" destId="{1C4A744F-D611-40FC-9357-C64456E1043C}" srcOrd="0" destOrd="2" presId="urn:microsoft.com/office/officeart/2005/8/layout/chevron2"/>
    <dgm:cxn modelId="{D79FD7AE-FB62-4DE0-BDA7-67C23B022721}" srcId="{06040AF1-F066-48E6-B7EF-8D1E177DB8C6}" destId="{A5F887CB-130C-46F5-A5DA-1CE3788F5F10}" srcOrd="2" destOrd="0" parTransId="{BC975B0E-D38C-4659-B751-FD87C22E8856}" sibTransId="{8D97715A-1952-47CA-A500-3C682EBFE68D}"/>
    <dgm:cxn modelId="{A8B303CB-4FE8-4A80-8C68-C08DD9022490}" srcId="{06040AF1-F066-48E6-B7EF-8D1E177DB8C6}" destId="{1D06ECAC-2B0A-4FD8-807E-E1106A70D369}" srcOrd="1" destOrd="0" parTransId="{406F55A6-684A-48B2-ABC4-C0E813AC9774}" sibTransId="{FEE9F057-6EA5-4C08-BD5B-6FA57F8496EC}"/>
    <dgm:cxn modelId="{EB4380CB-5444-425E-BDEA-7042CE927910}" type="presOf" srcId="{9D63D09F-D750-403F-9098-F591C6D52C02}" destId="{BAFFF69D-86AD-4579-A4FF-2727E709FA05}" srcOrd="0" destOrd="0" presId="urn:microsoft.com/office/officeart/2005/8/layout/chevron2"/>
    <dgm:cxn modelId="{A09768E5-A965-4E97-BC18-80B4BA8F1585}" type="presOf" srcId="{1D06ECAC-2B0A-4FD8-807E-E1106A70D369}" destId="{1C4A744F-D611-40FC-9357-C64456E1043C}" srcOrd="0" destOrd="1" presId="urn:microsoft.com/office/officeart/2005/8/layout/chevron2"/>
    <dgm:cxn modelId="{E2C8E9FC-3AEA-423A-9934-A65A98BDC807}" type="presParOf" srcId="{BAFFF69D-86AD-4579-A4FF-2727E709FA05}" destId="{563ACCE7-1413-43F1-BD57-47595A2F0D3D}" srcOrd="0" destOrd="0" presId="urn:microsoft.com/office/officeart/2005/8/layout/chevron2"/>
    <dgm:cxn modelId="{F39C5F37-CCED-42D1-A1D8-D24FEBC562BB}" type="presParOf" srcId="{563ACCE7-1413-43F1-BD57-47595A2F0D3D}" destId="{3EEF73A8-C475-49D0-877B-31B0E7271C18}" srcOrd="0" destOrd="0" presId="urn:microsoft.com/office/officeart/2005/8/layout/chevron2"/>
    <dgm:cxn modelId="{B7A96108-2A65-452E-B346-25164F361DFC}" type="presParOf" srcId="{563ACCE7-1413-43F1-BD57-47595A2F0D3D}" destId="{1C4A744F-D611-40FC-9357-C64456E104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63D09F-D750-403F-9098-F591C6D52C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040AF1-F066-48E6-B7EF-8D1E177DB8C6}">
      <dgm:prSet phldrT="[Text]" custT="1"/>
      <dgm:spPr/>
      <dgm:t>
        <a:bodyPr/>
        <a:lstStyle/>
        <a:p>
          <a:r>
            <a:rPr lang="en-US" sz="2000" b="1" dirty="0"/>
            <a:t>New</a:t>
          </a:r>
          <a:endParaRPr lang="en-IN" sz="2000" b="1" dirty="0"/>
        </a:p>
      </dgm:t>
    </dgm:pt>
    <dgm:pt modelId="{041933F8-98A0-4931-BBB7-AC6C98A028CD}" type="parTrans" cxnId="{F7D01A33-BC6C-451C-A489-75AB7D56341F}">
      <dgm:prSet/>
      <dgm:spPr/>
      <dgm:t>
        <a:bodyPr/>
        <a:lstStyle/>
        <a:p>
          <a:endParaRPr lang="en-IN"/>
        </a:p>
      </dgm:t>
    </dgm:pt>
    <dgm:pt modelId="{715EB4DB-1598-4FAE-A904-7C6180151A8B}" type="sibTrans" cxnId="{F7D01A33-BC6C-451C-A489-75AB7D56341F}">
      <dgm:prSet/>
      <dgm:spPr/>
      <dgm:t>
        <a:bodyPr/>
        <a:lstStyle/>
        <a:p>
          <a:endParaRPr lang="en-IN"/>
        </a:p>
      </dgm:t>
    </dgm:pt>
    <dgm:pt modelId="{12478718-A6DC-499C-A2B6-8823565C484E}">
      <dgm:prSet phldrT="[Text]" custT="1"/>
      <dgm:spPr/>
      <dgm:t>
        <a:bodyPr/>
        <a:lstStyle/>
        <a:p>
          <a:r>
            <a:rPr lang="en-US" sz="2000" b="1" dirty="0">
              <a:latin typeface="+mn-lt"/>
            </a:rPr>
            <a:t>Target:4.1 M		</a:t>
          </a:r>
        </a:p>
      </dgm:t>
    </dgm:pt>
    <dgm:pt modelId="{697782A1-AE4C-474B-AF46-B907B380715F}" type="parTrans" cxnId="{775A9C5B-6AFA-4D31-8E24-D7ED17DD70B5}">
      <dgm:prSet/>
      <dgm:spPr/>
      <dgm:t>
        <a:bodyPr/>
        <a:lstStyle/>
        <a:p>
          <a:endParaRPr lang="en-IN"/>
        </a:p>
      </dgm:t>
    </dgm:pt>
    <dgm:pt modelId="{FA0DACC7-333F-4EE6-A4D1-95B9084A8C55}" type="sibTrans" cxnId="{775A9C5B-6AFA-4D31-8E24-D7ED17DD70B5}">
      <dgm:prSet/>
      <dgm:spPr/>
      <dgm:t>
        <a:bodyPr/>
        <a:lstStyle/>
        <a:p>
          <a:endParaRPr lang="en-IN"/>
        </a:p>
      </dgm:t>
    </dgm:pt>
    <dgm:pt modelId="{1D06ECAC-2B0A-4FD8-807E-E1106A70D369}">
      <dgm:prSet phldrT="[Text]" custT="1"/>
      <dgm:spPr/>
      <dgm:t>
        <a:bodyPr/>
        <a:lstStyle/>
        <a:p>
          <a:r>
            <a:rPr lang="en-US" sz="2000" b="1" i="1" dirty="0">
              <a:latin typeface="+mn-lt"/>
            </a:rPr>
            <a:t>Achieved:3.4M</a:t>
          </a:r>
          <a:endParaRPr lang="en-IN" sz="2000" b="1" i="1" dirty="0">
            <a:latin typeface="+mn-lt"/>
          </a:endParaRPr>
        </a:p>
      </dgm:t>
    </dgm:pt>
    <dgm:pt modelId="{406F55A6-684A-48B2-ABC4-C0E813AC9774}" type="parTrans" cxnId="{A8B303CB-4FE8-4A80-8C68-C08DD9022490}">
      <dgm:prSet/>
      <dgm:spPr/>
      <dgm:t>
        <a:bodyPr/>
        <a:lstStyle/>
        <a:p>
          <a:endParaRPr lang="en-IN"/>
        </a:p>
      </dgm:t>
    </dgm:pt>
    <dgm:pt modelId="{FEE9F057-6EA5-4C08-BD5B-6FA57F8496EC}" type="sibTrans" cxnId="{A8B303CB-4FE8-4A80-8C68-C08DD9022490}">
      <dgm:prSet/>
      <dgm:spPr/>
      <dgm:t>
        <a:bodyPr/>
        <a:lstStyle/>
        <a:p>
          <a:endParaRPr lang="en-IN"/>
        </a:p>
      </dgm:t>
    </dgm:pt>
    <dgm:pt modelId="{A5F887CB-130C-46F5-A5DA-1CE3788F5F10}">
      <dgm:prSet phldrT="[Text]" custT="1"/>
      <dgm:spPr/>
      <dgm:t>
        <a:bodyPr/>
        <a:lstStyle/>
        <a:p>
          <a:r>
            <a:rPr lang="en-US" sz="2000" b="1" dirty="0">
              <a:latin typeface="+mn-lt"/>
            </a:rPr>
            <a:t>Invoice:0.6 M</a:t>
          </a:r>
          <a:endParaRPr lang="en-IN" sz="2000" b="1" dirty="0">
            <a:latin typeface="+mn-lt"/>
          </a:endParaRPr>
        </a:p>
      </dgm:t>
    </dgm:pt>
    <dgm:pt modelId="{BC975B0E-D38C-4659-B751-FD87C22E8856}" type="parTrans" cxnId="{D79FD7AE-FB62-4DE0-BDA7-67C23B022721}">
      <dgm:prSet/>
      <dgm:spPr/>
      <dgm:t>
        <a:bodyPr/>
        <a:lstStyle/>
        <a:p>
          <a:endParaRPr lang="en-IN"/>
        </a:p>
      </dgm:t>
    </dgm:pt>
    <dgm:pt modelId="{8D97715A-1952-47CA-A500-3C682EBFE68D}" type="sibTrans" cxnId="{D79FD7AE-FB62-4DE0-BDA7-67C23B022721}">
      <dgm:prSet/>
      <dgm:spPr/>
      <dgm:t>
        <a:bodyPr/>
        <a:lstStyle/>
        <a:p>
          <a:endParaRPr lang="en-IN"/>
        </a:p>
      </dgm:t>
    </dgm:pt>
    <dgm:pt modelId="{9686F112-EC57-4D1B-AD0C-C622B77D9F81}" type="pres">
      <dgm:prSet presAssocID="{9D63D09F-D750-403F-9098-F591C6D52C02}" presName="linearFlow" presStyleCnt="0">
        <dgm:presLayoutVars>
          <dgm:dir/>
          <dgm:animLvl val="lvl"/>
          <dgm:resizeHandles val="exact"/>
        </dgm:presLayoutVars>
      </dgm:prSet>
      <dgm:spPr/>
    </dgm:pt>
    <dgm:pt modelId="{50E19D8A-FEB3-421F-A7DB-9FEB0C112C54}" type="pres">
      <dgm:prSet presAssocID="{06040AF1-F066-48E6-B7EF-8D1E177DB8C6}" presName="composite" presStyleCnt="0"/>
      <dgm:spPr/>
    </dgm:pt>
    <dgm:pt modelId="{793AB509-E7E4-453D-AADA-7CAE14F3885F}" type="pres">
      <dgm:prSet presAssocID="{06040AF1-F066-48E6-B7EF-8D1E177DB8C6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F731009-815B-466A-8F79-631E0E847D66}" type="pres">
      <dgm:prSet presAssocID="{06040AF1-F066-48E6-B7EF-8D1E177DB8C6}" presName="descendantText" presStyleLbl="alignAcc1" presStyleIdx="0" presStyleCnt="1" custScaleY="100000" custLinFactNeighborX="-278" custLinFactNeighborY="-207">
        <dgm:presLayoutVars>
          <dgm:bulletEnabled val="1"/>
        </dgm:presLayoutVars>
      </dgm:prSet>
      <dgm:spPr/>
    </dgm:pt>
  </dgm:ptLst>
  <dgm:cxnLst>
    <dgm:cxn modelId="{E8818617-FBCE-411B-9319-A92D0B42E86F}" type="presOf" srcId="{1D06ECAC-2B0A-4FD8-807E-E1106A70D369}" destId="{6F731009-815B-466A-8F79-631E0E847D66}" srcOrd="0" destOrd="1" presId="urn:microsoft.com/office/officeart/2005/8/layout/chevron2"/>
    <dgm:cxn modelId="{2259FE2A-EB76-49E7-82A9-1CBB90F29EB1}" type="presOf" srcId="{9D63D09F-D750-403F-9098-F591C6D52C02}" destId="{9686F112-EC57-4D1B-AD0C-C622B77D9F81}" srcOrd="0" destOrd="0" presId="urn:microsoft.com/office/officeart/2005/8/layout/chevron2"/>
    <dgm:cxn modelId="{F7D01A33-BC6C-451C-A489-75AB7D56341F}" srcId="{9D63D09F-D750-403F-9098-F591C6D52C02}" destId="{06040AF1-F066-48E6-B7EF-8D1E177DB8C6}" srcOrd="0" destOrd="0" parTransId="{041933F8-98A0-4931-BBB7-AC6C98A028CD}" sibTransId="{715EB4DB-1598-4FAE-A904-7C6180151A8B}"/>
    <dgm:cxn modelId="{775A9C5B-6AFA-4D31-8E24-D7ED17DD70B5}" srcId="{06040AF1-F066-48E6-B7EF-8D1E177DB8C6}" destId="{12478718-A6DC-499C-A2B6-8823565C484E}" srcOrd="0" destOrd="0" parTransId="{697782A1-AE4C-474B-AF46-B907B380715F}" sibTransId="{FA0DACC7-333F-4EE6-A4D1-95B9084A8C55}"/>
    <dgm:cxn modelId="{99A1D754-0CCA-4DC0-B071-38AE73423E89}" type="presOf" srcId="{A5F887CB-130C-46F5-A5DA-1CE3788F5F10}" destId="{6F731009-815B-466A-8F79-631E0E847D66}" srcOrd="0" destOrd="2" presId="urn:microsoft.com/office/officeart/2005/8/layout/chevron2"/>
    <dgm:cxn modelId="{D79FD7AE-FB62-4DE0-BDA7-67C23B022721}" srcId="{06040AF1-F066-48E6-B7EF-8D1E177DB8C6}" destId="{A5F887CB-130C-46F5-A5DA-1CE3788F5F10}" srcOrd="2" destOrd="0" parTransId="{BC975B0E-D38C-4659-B751-FD87C22E8856}" sibTransId="{8D97715A-1952-47CA-A500-3C682EBFE68D}"/>
    <dgm:cxn modelId="{A8B303CB-4FE8-4A80-8C68-C08DD9022490}" srcId="{06040AF1-F066-48E6-B7EF-8D1E177DB8C6}" destId="{1D06ECAC-2B0A-4FD8-807E-E1106A70D369}" srcOrd="1" destOrd="0" parTransId="{406F55A6-684A-48B2-ABC4-C0E813AC9774}" sibTransId="{FEE9F057-6EA5-4C08-BD5B-6FA57F8496EC}"/>
    <dgm:cxn modelId="{2BEF71D8-67BA-4CA3-B545-7C92D4B2ECA3}" type="presOf" srcId="{06040AF1-F066-48E6-B7EF-8D1E177DB8C6}" destId="{793AB509-E7E4-453D-AADA-7CAE14F3885F}" srcOrd="0" destOrd="0" presId="urn:microsoft.com/office/officeart/2005/8/layout/chevron2"/>
    <dgm:cxn modelId="{1F54F9E8-1E38-4040-AC2F-84FA0C4C66D0}" type="presOf" srcId="{12478718-A6DC-499C-A2B6-8823565C484E}" destId="{6F731009-815B-466A-8F79-631E0E847D66}" srcOrd="0" destOrd="0" presId="urn:microsoft.com/office/officeart/2005/8/layout/chevron2"/>
    <dgm:cxn modelId="{D44EEC4F-A42B-400D-86F7-F7B5195E403B}" type="presParOf" srcId="{9686F112-EC57-4D1B-AD0C-C622B77D9F81}" destId="{50E19D8A-FEB3-421F-A7DB-9FEB0C112C54}" srcOrd="0" destOrd="0" presId="urn:microsoft.com/office/officeart/2005/8/layout/chevron2"/>
    <dgm:cxn modelId="{E4C297F8-4267-4E72-B015-CAA68D9FEEE3}" type="presParOf" srcId="{50E19D8A-FEB3-421F-A7DB-9FEB0C112C54}" destId="{793AB509-E7E4-453D-AADA-7CAE14F3885F}" srcOrd="0" destOrd="0" presId="urn:microsoft.com/office/officeart/2005/8/layout/chevron2"/>
    <dgm:cxn modelId="{254E05FC-B7E4-497E-83ED-192A54654EAF}" type="presParOf" srcId="{50E19D8A-FEB3-421F-A7DB-9FEB0C112C54}" destId="{6F731009-815B-466A-8F79-631E0E847D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AAF1D8-B51D-4146-8F41-48255C21ECB7}" type="doc">
      <dgm:prSet loTypeId="urn:microsoft.com/office/officeart/2005/8/layout/funnel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F5281A-2FF3-4F65-9D4B-9C27FB7F92F9}">
      <dgm:prSet phldrT="[Text]" custT="1"/>
      <dgm:spPr/>
      <dgm:t>
        <a:bodyPr/>
        <a:lstStyle/>
        <a:p>
          <a:r>
            <a:rPr lang="en-US" sz="1400" b="1" dirty="0"/>
            <a:t>Propose Solution(60K)</a:t>
          </a:r>
          <a:endParaRPr lang="en-IN" sz="1400" b="1" dirty="0"/>
        </a:p>
      </dgm:t>
    </dgm:pt>
    <dgm:pt modelId="{04C0D1A3-DEDB-4C77-8D4D-EB8EC39C5F09}" type="parTrans" cxnId="{BEF1733F-B380-4F23-B2FF-471D85840547}">
      <dgm:prSet/>
      <dgm:spPr/>
      <dgm:t>
        <a:bodyPr/>
        <a:lstStyle/>
        <a:p>
          <a:endParaRPr lang="en-IN"/>
        </a:p>
      </dgm:t>
    </dgm:pt>
    <dgm:pt modelId="{38761999-FF57-4D7B-98B3-5D19903E0593}" type="sibTrans" cxnId="{BEF1733F-B380-4F23-B2FF-471D85840547}">
      <dgm:prSet/>
      <dgm:spPr/>
      <dgm:t>
        <a:bodyPr/>
        <a:lstStyle/>
        <a:p>
          <a:endParaRPr lang="en-IN"/>
        </a:p>
      </dgm:t>
    </dgm:pt>
    <dgm:pt modelId="{5713C214-9DCA-46FA-96E8-7CB81A724FC8}">
      <dgm:prSet custT="1"/>
      <dgm:spPr/>
      <dgm:t>
        <a:bodyPr/>
        <a:lstStyle/>
        <a:p>
          <a:r>
            <a:rPr lang="en-IN" sz="1400" b="1" u="none" strike="noStrike" dirty="0">
              <a:effectLst/>
            </a:rPr>
            <a:t>Negotiate(899K)</a:t>
          </a:r>
          <a:endParaRPr lang="en-IN" sz="1400" b="1" i="0" u="none" strike="noStrike" dirty="0">
            <a:effectLst/>
            <a:latin typeface="Calibri" panose="020F0502020204030204" pitchFamily="34" charset="0"/>
          </a:endParaRPr>
        </a:p>
      </dgm:t>
    </dgm:pt>
    <dgm:pt modelId="{E577BDDE-3F8B-4243-BD7E-D19301ECC1E6}" type="parTrans" cxnId="{3E49BD25-E8E6-4389-B46D-1317D0E992EB}">
      <dgm:prSet/>
      <dgm:spPr/>
      <dgm:t>
        <a:bodyPr/>
        <a:lstStyle/>
        <a:p>
          <a:endParaRPr lang="en-IN"/>
        </a:p>
      </dgm:t>
    </dgm:pt>
    <dgm:pt modelId="{62B67F10-D1AB-4D63-952A-B852666564D7}" type="sibTrans" cxnId="{3E49BD25-E8E6-4389-B46D-1317D0E992EB}">
      <dgm:prSet/>
      <dgm:spPr/>
      <dgm:t>
        <a:bodyPr/>
        <a:lstStyle/>
        <a:p>
          <a:endParaRPr lang="en-IN"/>
        </a:p>
      </dgm:t>
    </dgm:pt>
    <dgm:pt modelId="{8E379F08-DBE5-4432-9C50-E3C475E05DDF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Stage Funnel By Revenue</a:t>
          </a:r>
          <a:endParaRPr lang="en-IN" b="0" i="0" u="none" strike="noStrike" dirty="0">
            <a:effectLst/>
            <a:latin typeface="Calibri" panose="020F0502020204030204" pitchFamily="34" charset="0"/>
          </a:endParaRPr>
        </a:p>
      </dgm:t>
    </dgm:pt>
    <dgm:pt modelId="{A319D38F-52BC-4BF1-B050-AAA501AA692A}" type="parTrans" cxnId="{7F19F967-46B2-421C-A410-A930DC8DF867}">
      <dgm:prSet/>
      <dgm:spPr/>
      <dgm:t>
        <a:bodyPr/>
        <a:lstStyle/>
        <a:p>
          <a:endParaRPr lang="en-IN"/>
        </a:p>
      </dgm:t>
    </dgm:pt>
    <dgm:pt modelId="{B5356042-2A6D-4093-AA61-83B1B7EA9C17}" type="sibTrans" cxnId="{7F19F967-46B2-421C-A410-A930DC8DF867}">
      <dgm:prSet/>
      <dgm:spPr/>
      <dgm:t>
        <a:bodyPr/>
        <a:lstStyle/>
        <a:p>
          <a:endParaRPr lang="en-IN"/>
        </a:p>
      </dgm:t>
    </dgm:pt>
    <dgm:pt modelId="{9CFB018C-B132-4DC7-AD13-DCEAD4E94AD8}">
      <dgm:prSet/>
      <dgm:spPr/>
      <dgm:t>
        <a:bodyPr/>
        <a:lstStyle/>
        <a:p>
          <a:endParaRPr lang="en-IN"/>
        </a:p>
      </dgm:t>
    </dgm:pt>
    <dgm:pt modelId="{82A41161-39AE-45DC-A3C2-A13ACF1DA9BA}" type="parTrans" cxnId="{795F19AC-B037-40DF-941B-DDF739684256}">
      <dgm:prSet/>
      <dgm:spPr/>
      <dgm:t>
        <a:bodyPr/>
        <a:lstStyle/>
        <a:p>
          <a:endParaRPr lang="en-IN"/>
        </a:p>
      </dgm:t>
    </dgm:pt>
    <dgm:pt modelId="{7DFE9688-D22B-4815-987E-7AA5DF06EC2B}" type="sibTrans" cxnId="{795F19AC-B037-40DF-941B-DDF739684256}">
      <dgm:prSet/>
      <dgm:spPr/>
      <dgm:t>
        <a:bodyPr/>
        <a:lstStyle/>
        <a:p>
          <a:endParaRPr lang="en-IN"/>
        </a:p>
      </dgm:t>
    </dgm:pt>
    <dgm:pt modelId="{DC6D7237-FA14-4DE6-B922-5A8C520325F7}">
      <dgm:prSet custT="1"/>
      <dgm:spPr/>
      <dgm:t>
        <a:bodyPr/>
        <a:lstStyle/>
        <a:p>
          <a:r>
            <a:rPr lang="en-IN" sz="1400" b="1" u="none" strike="noStrike" dirty="0">
              <a:effectLst/>
            </a:rPr>
            <a:t>Qualify Opportunity(592K)</a:t>
          </a:r>
          <a:endParaRPr lang="en-IN" sz="1400" b="1" i="0" u="none" strike="noStrike" dirty="0">
            <a:effectLst/>
            <a:latin typeface="Calibri" panose="020F0502020204030204" pitchFamily="34" charset="0"/>
          </a:endParaRPr>
        </a:p>
      </dgm:t>
    </dgm:pt>
    <dgm:pt modelId="{B06C265F-634C-4091-BCF8-B72352837953}" type="parTrans" cxnId="{843E9885-2838-4EEA-BC91-27C67F556E55}">
      <dgm:prSet/>
      <dgm:spPr/>
      <dgm:t>
        <a:bodyPr/>
        <a:lstStyle/>
        <a:p>
          <a:endParaRPr lang="en-IN"/>
        </a:p>
      </dgm:t>
    </dgm:pt>
    <dgm:pt modelId="{C100DCCA-AB06-407E-AFB6-211F3972756A}" type="sibTrans" cxnId="{843E9885-2838-4EEA-BC91-27C67F556E55}">
      <dgm:prSet/>
      <dgm:spPr/>
      <dgm:t>
        <a:bodyPr/>
        <a:lstStyle/>
        <a:p>
          <a:endParaRPr lang="en-IN"/>
        </a:p>
      </dgm:t>
    </dgm:pt>
    <dgm:pt modelId="{22920FFB-7239-4EC3-86B5-096CD6AEBFC7}" type="pres">
      <dgm:prSet presAssocID="{C1AAF1D8-B51D-4146-8F41-48255C21ECB7}" presName="Name0" presStyleCnt="0">
        <dgm:presLayoutVars>
          <dgm:chMax val="4"/>
          <dgm:resizeHandles val="exact"/>
        </dgm:presLayoutVars>
      </dgm:prSet>
      <dgm:spPr/>
    </dgm:pt>
    <dgm:pt modelId="{E8C2DBE3-6237-47FF-8B6F-894B27724BD6}" type="pres">
      <dgm:prSet presAssocID="{C1AAF1D8-B51D-4146-8F41-48255C21ECB7}" presName="ellipse" presStyleLbl="trBgShp" presStyleIdx="0" presStyleCnt="1"/>
      <dgm:spPr/>
    </dgm:pt>
    <dgm:pt modelId="{00EB260C-29FF-4E35-9272-947953CF9C13}" type="pres">
      <dgm:prSet presAssocID="{C1AAF1D8-B51D-4146-8F41-48255C21ECB7}" presName="arrow1" presStyleLbl="fgShp" presStyleIdx="0" presStyleCnt="1"/>
      <dgm:spPr/>
    </dgm:pt>
    <dgm:pt modelId="{4FA17A8A-590A-4365-B7AA-E23CA6095870}" type="pres">
      <dgm:prSet presAssocID="{C1AAF1D8-B51D-4146-8F41-48255C21ECB7}" presName="rectangle" presStyleLbl="revTx" presStyleIdx="0" presStyleCnt="1">
        <dgm:presLayoutVars>
          <dgm:bulletEnabled val="1"/>
        </dgm:presLayoutVars>
      </dgm:prSet>
      <dgm:spPr/>
    </dgm:pt>
    <dgm:pt modelId="{954AB58C-587F-43A5-B92D-428712B8DE15}" type="pres">
      <dgm:prSet presAssocID="{DC6D7237-FA14-4DE6-B922-5A8C520325F7}" presName="item1" presStyleLbl="node1" presStyleIdx="0" presStyleCnt="3" custScaleX="220191">
        <dgm:presLayoutVars>
          <dgm:bulletEnabled val="1"/>
        </dgm:presLayoutVars>
      </dgm:prSet>
      <dgm:spPr/>
    </dgm:pt>
    <dgm:pt modelId="{C86456C7-04D4-4AA1-BA0B-6D82CE468676}" type="pres">
      <dgm:prSet presAssocID="{5713C214-9DCA-46FA-96E8-7CB81A724FC8}" presName="item2" presStyleLbl="node1" presStyleIdx="1" presStyleCnt="3" custScaleX="162747" custScaleY="131898" custLinFactNeighborX="-20943" custLinFactNeighborY="-34904">
        <dgm:presLayoutVars>
          <dgm:bulletEnabled val="1"/>
        </dgm:presLayoutVars>
      </dgm:prSet>
      <dgm:spPr/>
    </dgm:pt>
    <dgm:pt modelId="{A8B685BB-6954-4E86-A52F-4C392B5755E6}" type="pres">
      <dgm:prSet presAssocID="{8E379F08-DBE5-4432-9C50-E3C475E05DDF}" presName="item3" presStyleLbl="node1" presStyleIdx="2" presStyleCnt="3" custScaleX="192817" custScaleY="123326" custLinFactNeighborX="51818" custLinFactNeighborY="-13989">
        <dgm:presLayoutVars>
          <dgm:bulletEnabled val="1"/>
        </dgm:presLayoutVars>
      </dgm:prSet>
      <dgm:spPr/>
    </dgm:pt>
    <dgm:pt modelId="{73787EDF-90DD-4253-AF8C-A93C62107F2D}" type="pres">
      <dgm:prSet presAssocID="{C1AAF1D8-B51D-4146-8F41-48255C21ECB7}" presName="funnel" presStyleLbl="trAlignAcc1" presStyleIdx="0" presStyleCnt="1" custScaleX="138528" custScaleY="171135" custLinFactNeighborX="4164" custLinFactNeighborY="1602"/>
      <dgm:spPr/>
    </dgm:pt>
  </dgm:ptLst>
  <dgm:cxnLst>
    <dgm:cxn modelId="{7EF2D611-EF64-4DC3-83F3-B6232469D532}" type="presOf" srcId="{8E379F08-DBE5-4432-9C50-E3C475E05DDF}" destId="{4FA17A8A-590A-4365-B7AA-E23CA6095870}" srcOrd="0" destOrd="0" presId="urn:microsoft.com/office/officeart/2005/8/layout/funnel1"/>
    <dgm:cxn modelId="{3E49BD25-E8E6-4389-B46D-1317D0E992EB}" srcId="{C1AAF1D8-B51D-4146-8F41-48255C21ECB7}" destId="{5713C214-9DCA-46FA-96E8-7CB81A724FC8}" srcOrd="2" destOrd="0" parTransId="{E577BDDE-3F8B-4243-BD7E-D19301ECC1E6}" sibTransId="{62B67F10-D1AB-4D63-952A-B852666564D7}"/>
    <dgm:cxn modelId="{2B37B929-ACCA-4651-87E8-317063FCB2D6}" type="presOf" srcId="{0DF5281A-2FF3-4F65-9D4B-9C27FB7F92F9}" destId="{A8B685BB-6954-4E86-A52F-4C392B5755E6}" srcOrd="0" destOrd="0" presId="urn:microsoft.com/office/officeart/2005/8/layout/funnel1"/>
    <dgm:cxn modelId="{BEF1733F-B380-4F23-B2FF-471D85840547}" srcId="{C1AAF1D8-B51D-4146-8F41-48255C21ECB7}" destId="{0DF5281A-2FF3-4F65-9D4B-9C27FB7F92F9}" srcOrd="0" destOrd="0" parTransId="{04C0D1A3-DEDB-4C77-8D4D-EB8EC39C5F09}" sibTransId="{38761999-FF57-4D7B-98B3-5D19903E0593}"/>
    <dgm:cxn modelId="{7F19F967-46B2-421C-A410-A930DC8DF867}" srcId="{C1AAF1D8-B51D-4146-8F41-48255C21ECB7}" destId="{8E379F08-DBE5-4432-9C50-E3C475E05DDF}" srcOrd="3" destOrd="0" parTransId="{A319D38F-52BC-4BF1-B050-AAA501AA692A}" sibTransId="{B5356042-2A6D-4093-AA61-83B1B7EA9C17}"/>
    <dgm:cxn modelId="{05646776-1B11-4973-B9D8-C47ACEABFC9F}" type="presOf" srcId="{5713C214-9DCA-46FA-96E8-7CB81A724FC8}" destId="{954AB58C-587F-43A5-B92D-428712B8DE15}" srcOrd="0" destOrd="0" presId="urn:microsoft.com/office/officeart/2005/8/layout/funnel1"/>
    <dgm:cxn modelId="{843E9885-2838-4EEA-BC91-27C67F556E55}" srcId="{C1AAF1D8-B51D-4146-8F41-48255C21ECB7}" destId="{DC6D7237-FA14-4DE6-B922-5A8C520325F7}" srcOrd="1" destOrd="0" parTransId="{B06C265F-634C-4091-BCF8-B72352837953}" sibTransId="{C100DCCA-AB06-407E-AFB6-211F3972756A}"/>
    <dgm:cxn modelId="{795F19AC-B037-40DF-941B-DDF739684256}" srcId="{C1AAF1D8-B51D-4146-8F41-48255C21ECB7}" destId="{9CFB018C-B132-4DC7-AD13-DCEAD4E94AD8}" srcOrd="4" destOrd="0" parTransId="{82A41161-39AE-45DC-A3C2-A13ACF1DA9BA}" sibTransId="{7DFE9688-D22B-4815-987E-7AA5DF06EC2B}"/>
    <dgm:cxn modelId="{6A8ED2AC-9D7B-4B9B-9B14-1F891C3720D8}" type="presOf" srcId="{C1AAF1D8-B51D-4146-8F41-48255C21ECB7}" destId="{22920FFB-7239-4EC3-86B5-096CD6AEBFC7}" srcOrd="0" destOrd="0" presId="urn:microsoft.com/office/officeart/2005/8/layout/funnel1"/>
    <dgm:cxn modelId="{5949DCFB-0BB7-4B10-8D3A-BEABB6798BFD}" type="presOf" srcId="{DC6D7237-FA14-4DE6-B922-5A8C520325F7}" destId="{C86456C7-04D4-4AA1-BA0B-6D82CE468676}" srcOrd="0" destOrd="0" presId="urn:microsoft.com/office/officeart/2005/8/layout/funnel1"/>
    <dgm:cxn modelId="{E75C4CA4-5192-4B59-A867-A0BC47CA1F4A}" type="presParOf" srcId="{22920FFB-7239-4EC3-86B5-096CD6AEBFC7}" destId="{E8C2DBE3-6237-47FF-8B6F-894B27724BD6}" srcOrd="0" destOrd="0" presId="urn:microsoft.com/office/officeart/2005/8/layout/funnel1"/>
    <dgm:cxn modelId="{EF19CF63-A275-475B-930B-66B3ABB019BF}" type="presParOf" srcId="{22920FFB-7239-4EC3-86B5-096CD6AEBFC7}" destId="{00EB260C-29FF-4E35-9272-947953CF9C13}" srcOrd="1" destOrd="0" presId="urn:microsoft.com/office/officeart/2005/8/layout/funnel1"/>
    <dgm:cxn modelId="{68F2744C-C500-4D03-B123-235268A851FF}" type="presParOf" srcId="{22920FFB-7239-4EC3-86B5-096CD6AEBFC7}" destId="{4FA17A8A-590A-4365-B7AA-E23CA6095870}" srcOrd="2" destOrd="0" presId="urn:microsoft.com/office/officeart/2005/8/layout/funnel1"/>
    <dgm:cxn modelId="{1788DF04-9D94-42FE-BFDF-79F896EA3C2F}" type="presParOf" srcId="{22920FFB-7239-4EC3-86B5-096CD6AEBFC7}" destId="{954AB58C-587F-43A5-B92D-428712B8DE15}" srcOrd="3" destOrd="0" presId="urn:microsoft.com/office/officeart/2005/8/layout/funnel1"/>
    <dgm:cxn modelId="{9F1553AD-CC22-4A51-AD51-6E1D86469155}" type="presParOf" srcId="{22920FFB-7239-4EC3-86B5-096CD6AEBFC7}" destId="{C86456C7-04D4-4AA1-BA0B-6D82CE468676}" srcOrd="4" destOrd="0" presId="urn:microsoft.com/office/officeart/2005/8/layout/funnel1"/>
    <dgm:cxn modelId="{CC17C198-7E3F-4EBA-A3A6-9F45093597FD}" type="presParOf" srcId="{22920FFB-7239-4EC3-86B5-096CD6AEBFC7}" destId="{A8B685BB-6954-4E86-A52F-4C392B5755E6}" srcOrd="5" destOrd="0" presId="urn:microsoft.com/office/officeart/2005/8/layout/funnel1"/>
    <dgm:cxn modelId="{B4EC9AD4-EA02-4CB8-9FD0-05F0CE11714A}" type="presParOf" srcId="{22920FFB-7239-4EC3-86B5-096CD6AEBFC7}" destId="{73787EDF-90DD-4253-AF8C-A93C62107F2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581784-CCFF-49EA-963B-5D887274159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6F9DC1-F3AE-4DE5-98DC-D4C3097F6E84}">
      <dgm:prSet phldrT="[Text]" custT="1"/>
      <dgm:spPr/>
      <dgm:t>
        <a:bodyPr/>
        <a:lstStyle/>
        <a:p>
          <a:r>
            <a:rPr lang="en-US" sz="1400" b="1" dirty="0"/>
            <a:t>Yearly meeting count</a:t>
          </a:r>
          <a:endParaRPr lang="en-IN" sz="1400" b="1" dirty="0"/>
        </a:p>
      </dgm:t>
    </dgm:pt>
    <dgm:pt modelId="{654CF0C5-4AD7-4180-8F0D-34D3CF2EA0E9}" type="parTrans" cxnId="{01C6DEBF-4578-4572-8E24-A29FC13F0DC7}">
      <dgm:prSet/>
      <dgm:spPr/>
      <dgm:t>
        <a:bodyPr/>
        <a:lstStyle/>
        <a:p>
          <a:endParaRPr lang="en-IN"/>
        </a:p>
      </dgm:t>
    </dgm:pt>
    <dgm:pt modelId="{A7001875-08CC-4DBA-A090-94E7ED6B68B8}" type="sibTrans" cxnId="{01C6DEBF-4578-4572-8E24-A29FC13F0DC7}">
      <dgm:prSet/>
      <dgm:spPr/>
      <dgm:t>
        <a:bodyPr/>
        <a:lstStyle/>
        <a:p>
          <a:endParaRPr lang="en-IN"/>
        </a:p>
      </dgm:t>
    </dgm:pt>
    <dgm:pt modelId="{6EB14AE2-B618-42E9-B73E-A49C2C584E10}">
      <dgm:prSet phldrT="[Text]" custT="1"/>
      <dgm:spPr/>
      <dgm:t>
        <a:bodyPr/>
        <a:lstStyle/>
        <a:p>
          <a:r>
            <a:rPr lang="en-US" sz="1400" b="1" dirty="0"/>
            <a:t>2019(31)</a:t>
          </a:r>
          <a:endParaRPr lang="en-IN" sz="1400" b="1" dirty="0"/>
        </a:p>
      </dgm:t>
    </dgm:pt>
    <dgm:pt modelId="{49ED8CB5-CEF4-493E-9CE1-AB62C6C3BA98}" type="parTrans" cxnId="{E7C62801-BB70-41E5-AEED-EF8A2DAF0D0C}">
      <dgm:prSet/>
      <dgm:spPr/>
      <dgm:t>
        <a:bodyPr/>
        <a:lstStyle/>
        <a:p>
          <a:endParaRPr lang="en-IN"/>
        </a:p>
      </dgm:t>
    </dgm:pt>
    <dgm:pt modelId="{AAECF179-538D-4226-AE86-CB5115CE7D0D}" type="sibTrans" cxnId="{E7C62801-BB70-41E5-AEED-EF8A2DAF0D0C}">
      <dgm:prSet/>
      <dgm:spPr/>
      <dgm:t>
        <a:bodyPr/>
        <a:lstStyle/>
        <a:p>
          <a:endParaRPr lang="en-IN"/>
        </a:p>
      </dgm:t>
    </dgm:pt>
    <dgm:pt modelId="{6863C38A-F07F-4EDF-9CEE-E79E4E9BB346}">
      <dgm:prSet phldrT="[Text]" custT="1"/>
      <dgm:spPr/>
      <dgm:t>
        <a:bodyPr/>
        <a:lstStyle/>
        <a:p>
          <a:r>
            <a:rPr lang="en-US" sz="1400" b="1" dirty="0"/>
            <a:t>2020(3)</a:t>
          </a:r>
          <a:endParaRPr lang="en-IN" sz="1400" b="1" dirty="0"/>
        </a:p>
      </dgm:t>
    </dgm:pt>
    <dgm:pt modelId="{7A7A1ABA-7A80-4236-853F-6B465A71B969}" type="parTrans" cxnId="{7A62528B-D546-427E-A92B-20D8F7ECEE1F}">
      <dgm:prSet/>
      <dgm:spPr/>
      <dgm:t>
        <a:bodyPr/>
        <a:lstStyle/>
        <a:p>
          <a:endParaRPr lang="en-IN"/>
        </a:p>
      </dgm:t>
    </dgm:pt>
    <dgm:pt modelId="{B5BE5E73-1F9A-44CA-A047-444347E4EF9D}" type="sibTrans" cxnId="{7A62528B-D546-427E-A92B-20D8F7ECEE1F}">
      <dgm:prSet/>
      <dgm:spPr/>
      <dgm:t>
        <a:bodyPr/>
        <a:lstStyle/>
        <a:p>
          <a:endParaRPr lang="en-IN"/>
        </a:p>
      </dgm:t>
    </dgm:pt>
    <dgm:pt modelId="{72B781C6-37DC-4F4B-8B12-DC35649E837C}" type="pres">
      <dgm:prSet presAssocID="{AF581784-CCFF-49EA-963B-5D8872741595}" presName="Name0" presStyleCnt="0">
        <dgm:presLayoutVars>
          <dgm:dir/>
          <dgm:animLvl val="lvl"/>
          <dgm:resizeHandles val="exact"/>
        </dgm:presLayoutVars>
      </dgm:prSet>
      <dgm:spPr/>
    </dgm:pt>
    <dgm:pt modelId="{E2E59644-DEA6-4425-A873-3EE1037E7550}" type="pres">
      <dgm:prSet presAssocID="{746F9DC1-F3AE-4DE5-98DC-D4C3097F6E84}" presName="linNode" presStyleCnt="0"/>
      <dgm:spPr/>
    </dgm:pt>
    <dgm:pt modelId="{D1788979-3FC4-4DE6-9DDA-1D2331DF2B82}" type="pres">
      <dgm:prSet presAssocID="{746F9DC1-F3AE-4DE5-98DC-D4C3097F6E84}" presName="parTx" presStyleLbl="revTx" presStyleIdx="0" presStyleCnt="1">
        <dgm:presLayoutVars>
          <dgm:chMax val="1"/>
          <dgm:bulletEnabled val="1"/>
        </dgm:presLayoutVars>
      </dgm:prSet>
      <dgm:spPr/>
    </dgm:pt>
    <dgm:pt modelId="{7425BF90-F0E2-4B94-ACA8-BA5881A5996D}" type="pres">
      <dgm:prSet presAssocID="{746F9DC1-F3AE-4DE5-98DC-D4C3097F6E84}" presName="bracket" presStyleLbl="parChTrans1D1" presStyleIdx="0" presStyleCnt="1"/>
      <dgm:spPr/>
    </dgm:pt>
    <dgm:pt modelId="{7A7D3D19-E60B-41AC-BD6E-4F1BFDE12981}" type="pres">
      <dgm:prSet presAssocID="{746F9DC1-F3AE-4DE5-98DC-D4C3097F6E84}" presName="spH" presStyleCnt="0"/>
      <dgm:spPr/>
    </dgm:pt>
    <dgm:pt modelId="{2F2E860D-3DC7-48C8-BDF8-9075578B1951}" type="pres">
      <dgm:prSet presAssocID="{746F9DC1-F3AE-4DE5-98DC-D4C3097F6E84}" presName="desTx" presStyleLbl="node1" presStyleIdx="0" presStyleCnt="1">
        <dgm:presLayoutVars>
          <dgm:bulletEnabled val="1"/>
        </dgm:presLayoutVars>
      </dgm:prSet>
      <dgm:spPr/>
    </dgm:pt>
  </dgm:ptLst>
  <dgm:cxnLst>
    <dgm:cxn modelId="{E7C62801-BB70-41E5-AEED-EF8A2DAF0D0C}" srcId="{746F9DC1-F3AE-4DE5-98DC-D4C3097F6E84}" destId="{6EB14AE2-B618-42E9-B73E-A49C2C584E10}" srcOrd="0" destOrd="0" parTransId="{49ED8CB5-CEF4-493E-9CE1-AB62C6C3BA98}" sibTransId="{AAECF179-538D-4226-AE86-CB5115CE7D0D}"/>
    <dgm:cxn modelId="{F8CE361A-E8A7-49FA-A09D-A820ADFF777F}" type="presOf" srcId="{746F9DC1-F3AE-4DE5-98DC-D4C3097F6E84}" destId="{D1788979-3FC4-4DE6-9DDA-1D2331DF2B82}" srcOrd="0" destOrd="0" presId="urn:diagrams.loki3.com/BracketList"/>
    <dgm:cxn modelId="{7A62528B-D546-427E-A92B-20D8F7ECEE1F}" srcId="{746F9DC1-F3AE-4DE5-98DC-D4C3097F6E84}" destId="{6863C38A-F07F-4EDF-9CEE-E79E4E9BB346}" srcOrd="1" destOrd="0" parTransId="{7A7A1ABA-7A80-4236-853F-6B465A71B969}" sibTransId="{B5BE5E73-1F9A-44CA-A047-444347E4EF9D}"/>
    <dgm:cxn modelId="{58E8019C-66AD-4C7E-ACF6-54CD8ED656D4}" type="presOf" srcId="{6863C38A-F07F-4EDF-9CEE-E79E4E9BB346}" destId="{2F2E860D-3DC7-48C8-BDF8-9075578B1951}" srcOrd="0" destOrd="1" presId="urn:diagrams.loki3.com/BracketList"/>
    <dgm:cxn modelId="{7615E1A8-025B-4DB6-918A-29EA590F6B64}" type="presOf" srcId="{AF581784-CCFF-49EA-963B-5D8872741595}" destId="{72B781C6-37DC-4F4B-8B12-DC35649E837C}" srcOrd="0" destOrd="0" presId="urn:diagrams.loki3.com/BracketList"/>
    <dgm:cxn modelId="{01C6DEBF-4578-4572-8E24-A29FC13F0DC7}" srcId="{AF581784-CCFF-49EA-963B-5D8872741595}" destId="{746F9DC1-F3AE-4DE5-98DC-D4C3097F6E84}" srcOrd="0" destOrd="0" parTransId="{654CF0C5-4AD7-4180-8F0D-34D3CF2EA0E9}" sibTransId="{A7001875-08CC-4DBA-A090-94E7ED6B68B8}"/>
    <dgm:cxn modelId="{6A0DA5E3-DADA-4662-97B4-B1BCC10C4187}" type="presOf" srcId="{6EB14AE2-B618-42E9-B73E-A49C2C584E10}" destId="{2F2E860D-3DC7-48C8-BDF8-9075578B1951}" srcOrd="0" destOrd="0" presId="urn:diagrams.loki3.com/BracketList"/>
    <dgm:cxn modelId="{0D843696-92D9-4BBB-838D-3E8F7BBF53FB}" type="presParOf" srcId="{72B781C6-37DC-4F4B-8B12-DC35649E837C}" destId="{E2E59644-DEA6-4425-A873-3EE1037E7550}" srcOrd="0" destOrd="0" presId="urn:diagrams.loki3.com/BracketList"/>
    <dgm:cxn modelId="{3E976DED-1004-4FF9-9DD7-B666C1DBBED0}" type="presParOf" srcId="{E2E59644-DEA6-4425-A873-3EE1037E7550}" destId="{D1788979-3FC4-4DE6-9DDA-1D2331DF2B82}" srcOrd="0" destOrd="0" presId="urn:diagrams.loki3.com/BracketList"/>
    <dgm:cxn modelId="{BB1D683E-1C87-4C53-8F3C-80D956750F11}" type="presParOf" srcId="{E2E59644-DEA6-4425-A873-3EE1037E7550}" destId="{7425BF90-F0E2-4B94-ACA8-BA5881A5996D}" srcOrd="1" destOrd="0" presId="urn:diagrams.loki3.com/BracketList"/>
    <dgm:cxn modelId="{EC01ECD0-AED4-4269-86F5-06B06D988668}" type="presParOf" srcId="{E2E59644-DEA6-4425-A873-3EE1037E7550}" destId="{7A7D3D19-E60B-41AC-BD6E-4F1BFDE12981}" srcOrd="2" destOrd="0" presId="urn:diagrams.loki3.com/BracketList"/>
    <dgm:cxn modelId="{D4CCFE03-DF19-4E3F-A8A0-D6C25DB1901D}" type="presParOf" srcId="{E2E59644-DEA6-4425-A873-3EE1037E7550}" destId="{2F2E860D-3DC7-48C8-BDF8-9075578B195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D01D3-3D16-4B15-91B4-035AD2E21CB0}">
      <dsp:nvSpPr>
        <dsp:cNvPr id="0" name=""/>
        <dsp:cNvSpPr/>
      </dsp:nvSpPr>
      <dsp:spPr>
        <a:xfrm rot="5400000">
          <a:off x="-388056" y="370030"/>
          <a:ext cx="1812812" cy="107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Cross Sell</a:t>
          </a:r>
          <a:endParaRPr lang="en-IN" sz="2000" b="1" kern="1200" dirty="0"/>
        </a:p>
      </dsp:txBody>
      <dsp:txXfrm rot="-5400000">
        <a:off x="-19798" y="539922"/>
        <a:ext cx="1076297" cy="736515"/>
      </dsp:txXfrm>
    </dsp:sp>
    <dsp:sp modelId="{9D811F22-FDD6-46B3-B067-97BC0EA2E21C}">
      <dsp:nvSpPr>
        <dsp:cNvPr id="0" name=""/>
        <dsp:cNvSpPr/>
      </dsp:nvSpPr>
      <dsp:spPr>
        <a:xfrm rot="5400000">
          <a:off x="2317245" y="-1300345"/>
          <a:ext cx="1179479" cy="3780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n-lt"/>
            </a:rPr>
            <a:t>Target:7.3M		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 dirty="0">
              <a:latin typeface="+mn-lt"/>
            </a:rPr>
            <a:t>Achieved:12.6M</a:t>
          </a:r>
          <a:endParaRPr lang="en-IN" sz="2000" b="1" i="1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n-lt"/>
            </a:rPr>
            <a:t>Invoice:2.9M</a:t>
          </a:r>
          <a:endParaRPr lang="en-IN" sz="2000" b="1" kern="1200" dirty="0">
            <a:latin typeface="+mn-lt"/>
          </a:endParaRPr>
        </a:p>
      </dsp:txBody>
      <dsp:txXfrm rot="-5400000">
        <a:off x="1016900" y="57577"/>
        <a:ext cx="3722594" cy="1064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73A8-C475-49D0-877B-31B0E7271C18}">
      <dsp:nvSpPr>
        <dsp:cNvPr id="0" name=""/>
        <dsp:cNvSpPr/>
      </dsp:nvSpPr>
      <dsp:spPr>
        <a:xfrm rot="5400000">
          <a:off x="-124146" y="272453"/>
          <a:ext cx="1623751" cy="1271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Renewal</a:t>
          </a:r>
          <a:endParaRPr lang="en-IN" sz="1600" b="1" kern="1200" dirty="0"/>
        </a:p>
      </dsp:txBody>
      <dsp:txXfrm rot="-5400000">
        <a:off x="52005" y="732027"/>
        <a:ext cx="1271450" cy="352301"/>
      </dsp:txXfrm>
    </dsp:sp>
    <dsp:sp modelId="{1C4A744F-D611-40FC-9357-C64456E1043C}">
      <dsp:nvSpPr>
        <dsp:cNvPr id="0" name=""/>
        <dsp:cNvSpPr/>
      </dsp:nvSpPr>
      <dsp:spPr>
        <a:xfrm rot="5400000">
          <a:off x="2515390" y="-1143920"/>
          <a:ext cx="1180632" cy="3468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n-lt"/>
            </a:rPr>
            <a:t>Target:9.5M		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 dirty="0">
              <a:latin typeface="+mn-lt"/>
            </a:rPr>
            <a:t>Achieved:18.5M</a:t>
          </a:r>
          <a:endParaRPr lang="en-IN" sz="2000" b="1" i="1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n-lt"/>
            </a:rPr>
            <a:t>Invoice:8.2M</a:t>
          </a:r>
          <a:endParaRPr lang="en-IN" sz="2000" b="1" kern="1200" dirty="0">
            <a:latin typeface="+mn-lt"/>
          </a:endParaRPr>
        </a:p>
      </dsp:txBody>
      <dsp:txXfrm rot="-5400000">
        <a:off x="1371469" y="57635"/>
        <a:ext cx="3410840" cy="1065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AB509-E7E4-453D-AADA-7CAE14F3885F}">
      <dsp:nvSpPr>
        <dsp:cNvPr id="0" name=""/>
        <dsp:cNvSpPr/>
      </dsp:nvSpPr>
      <dsp:spPr>
        <a:xfrm rot="5400000">
          <a:off x="-237465" y="239014"/>
          <a:ext cx="1583106" cy="11081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New</a:t>
          </a:r>
          <a:endParaRPr lang="en-IN" sz="2000" b="1" kern="1200" dirty="0"/>
        </a:p>
      </dsp:txBody>
      <dsp:txXfrm rot="-5400000">
        <a:off x="1" y="555635"/>
        <a:ext cx="1108174" cy="474932"/>
      </dsp:txXfrm>
    </dsp:sp>
    <dsp:sp modelId="{6F731009-815B-466A-8F79-631E0E847D66}">
      <dsp:nvSpPr>
        <dsp:cNvPr id="0" name=""/>
        <dsp:cNvSpPr/>
      </dsp:nvSpPr>
      <dsp:spPr>
        <a:xfrm rot="5400000">
          <a:off x="2418013" y="-1320039"/>
          <a:ext cx="1029019" cy="3669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n-lt"/>
            </a:rPr>
            <a:t>Target:4.1 M		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 dirty="0">
              <a:latin typeface="+mn-lt"/>
            </a:rPr>
            <a:t>Achieved:3.4M</a:t>
          </a:r>
          <a:endParaRPr lang="en-IN" sz="2000" b="1" i="1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n-lt"/>
            </a:rPr>
            <a:t>Invoice:0.6 M</a:t>
          </a:r>
          <a:endParaRPr lang="en-IN" sz="2000" b="1" kern="1200" dirty="0">
            <a:latin typeface="+mn-lt"/>
          </a:endParaRPr>
        </a:p>
      </dsp:txBody>
      <dsp:txXfrm rot="-5400000">
        <a:off x="1097975" y="50232"/>
        <a:ext cx="3618864" cy="928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2DBE3-6237-47FF-8B6F-894B27724BD6}">
      <dsp:nvSpPr>
        <dsp:cNvPr id="0" name=""/>
        <dsp:cNvSpPr/>
      </dsp:nvSpPr>
      <dsp:spPr>
        <a:xfrm>
          <a:off x="734496" y="1250411"/>
          <a:ext cx="2684137" cy="93216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B260C-29FF-4E35-9272-947953CF9C13}">
      <dsp:nvSpPr>
        <dsp:cNvPr id="0" name=""/>
        <dsp:cNvSpPr/>
      </dsp:nvSpPr>
      <dsp:spPr>
        <a:xfrm>
          <a:off x="1820636" y="3532968"/>
          <a:ext cx="520181" cy="33291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FA17A8A-590A-4365-B7AA-E23CA6095870}">
      <dsp:nvSpPr>
        <dsp:cNvPr id="0" name=""/>
        <dsp:cNvSpPr/>
      </dsp:nvSpPr>
      <dsp:spPr>
        <a:xfrm>
          <a:off x="832290" y="3799301"/>
          <a:ext cx="2496872" cy="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dirty="0">
              <a:effectLst/>
              <a:latin typeface="Calibri" panose="020F0502020204030204" pitchFamily="34" charset="0"/>
            </a:rPr>
            <a:t>Stage Funnel By Revenue</a:t>
          </a:r>
          <a:endParaRPr lang="en-IN" sz="1700" b="0" i="0" u="none" strike="noStrike" kern="1200" dirty="0">
            <a:effectLst/>
            <a:latin typeface="Calibri" panose="020F0502020204030204" pitchFamily="34" charset="0"/>
          </a:endParaRPr>
        </a:p>
      </dsp:txBody>
      <dsp:txXfrm>
        <a:off x="832290" y="3799301"/>
        <a:ext cx="2496872" cy="624218"/>
      </dsp:txXfrm>
    </dsp:sp>
    <dsp:sp modelId="{954AB58C-587F-43A5-B92D-428712B8DE15}">
      <dsp:nvSpPr>
        <dsp:cNvPr id="0" name=""/>
        <dsp:cNvSpPr/>
      </dsp:nvSpPr>
      <dsp:spPr>
        <a:xfrm>
          <a:off x="1147667" y="2254570"/>
          <a:ext cx="2061708" cy="9363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none" strike="noStrike" kern="1200" dirty="0">
              <a:effectLst/>
            </a:rPr>
            <a:t>Negotiate(899K)</a:t>
          </a:r>
          <a:endParaRPr lang="en-IN" sz="1400" b="1" i="0" u="none" strike="noStrike" kern="1200" dirty="0">
            <a:effectLst/>
            <a:latin typeface="Calibri" panose="020F0502020204030204" pitchFamily="34" charset="0"/>
          </a:endParaRPr>
        </a:p>
      </dsp:txBody>
      <dsp:txXfrm>
        <a:off x="1449597" y="2391692"/>
        <a:ext cx="1457848" cy="662083"/>
      </dsp:txXfrm>
    </dsp:sp>
    <dsp:sp modelId="{C86456C7-04D4-4AA1-BA0B-6D82CE468676}">
      <dsp:nvSpPr>
        <dsp:cNvPr id="0" name=""/>
        <dsp:cNvSpPr/>
      </dsp:nvSpPr>
      <dsp:spPr>
        <a:xfrm>
          <a:off x="550509" y="1075966"/>
          <a:ext cx="1523844" cy="12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none" strike="noStrike" kern="1200" dirty="0">
              <a:effectLst/>
            </a:rPr>
            <a:t>Qualify Opportunity(592K)</a:t>
          </a:r>
          <a:endParaRPr lang="en-IN" sz="1400" b="1" i="0" u="none" strike="noStrike" kern="1200" dirty="0">
            <a:effectLst/>
            <a:latin typeface="Calibri" panose="020F0502020204030204" pitchFamily="34" charset="0"/>
          </a:endParaRPr>
        </a:p>
      </dsp:txBody>
      <dsp:txXfrm>
        <a:off x="773671" y="1256827"/>
        <a:ext cx="1077520" cy="873274"/>
      </dsp:txXfrm>
    </dsp:sp>
    <dsp:sp modelId="{A8B685BB-6954-4E86-A52F-4C392B5755E6}">
      <dsp:nvSpPr>
        <dsp:cNvPr id="0" name=""/>
        <dsp:cNvSpPr/>
      </dsp:nvSpPr>
      <dsp:spPr>
        <a:xfrm>
          <a:off x="2048148" y="1085546"/>
          <a:ext cx="1805397" cy="11547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Propose Solution(60K)</a:t>
          </a:r>
          <a:endParaRPr lang="en-IN" sz="1400" b="1" kern="1200" dirty="0"/>
        </a:p>
      </dsp:txBody>
      <dsp:txXfrm>
        <a:off x="2312542" y="1254653"/>
        <a:ext cx="1276609" cy="816520"/>
      </dsp:txXfrm>
    </dsp:sp>
    <dsp:sp modelId="{73787EDF-90DD-4253-AF8C-A93C62107F2D}">
      <dsp:nvSpPr>
        <dsp:cNvPr id="0" name=""/>
        <dsp:cNvSpPr/>
      </dsp:nvSpPr>
      <dsp:spPr>
        <a:xfrm>
          <a:off x="126108" y="344434"/>
          <a:ext cx="4035345" cy="398815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88979-3FC4-4DE6-9DDA-1D2331DF2B82}">
      <dsp:nvSpPr>
        <dsp:cNvPr id="0" name=""/>
        <dsp:cNvSpPr/>
      </dsp:nvSpPr>
      <dsp:spPr>
        <a:xfrm>
          <a:off x="2447" y="7719"/>
          <a:ext cx="1252006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Yearly meeting count</a:t>
          </a:r>
          <a:endParaRPr lang="en-IN" sz="1400" b="1" kern="1200" dirty="0"/>
        </a:p>
      </dsp:txBody>
      <dsp:txXfrm>
        <a:off x="2447" y="7719"/>
        <a:ext cx="1252006" cy="1108800"/>
      </dsp:txXfrm>
    </dsp:sp>
    <dsp:sp modelId="{7425BF90-F0E2-4B94-ACA8-BA5881A5996D}">
      <dsp:nvSpPr>
        <dsp:cNvPr id="0" name=""/>
        <dsp:cNvSpPr/>
      </dsp:nvSpPr>
      <dsp:spPr>
        <a:xfrm>
          <a:off x="1254454" y="7719"/>
          <a:ext cx="250401" cy="11088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E860D-3DC7-48C8-BDF8-9075578B1951}">
      <dsp:nvSpPr>
        <dsp:cNvPr id="0" name=""/>
        <dsp:cNvSpPr/>
      </dsp:nvSpPr>
      <dsp:spPr>
        <a:xfrm>
          <a:off x="1605015" y="7719"/>
          <a:ext cx="3405457" cy="110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2019(31)</a:t>
          </a:r>
          <a:endParaRPr lang="en-IN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2020(3)</a:t>
          </a:r>
          <a:endParaRPr lang="en-IN" sz="1400" b="1" kern="1200" dirty="0"/>
        </a:p>
      </dsp:txBody>
      <dsp:txXfrm>
        <a:off x="1605015" y="7719"/>
        <a:ext cx="3405457" cy="110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0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0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53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7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8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70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8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0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2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8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9E273F-40E8-4C63-A762-8E7EB30FE616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5E6B-5848-43ED-B546-D3B4FC58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20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diagramLayout" Target="../diagrams/layout6.xml"/><Relationship Id="rId7" Type="http://schemas.openxmlformats.org/officeDocument/2006/relationships/chart" Target="../charts/chart2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A6A5-A30B-729D-27D2-EA010306F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053" y="522514"/>
            <a:ext cx="9019560" cy="4254867"/>
          </a:xfrm>
        </p:spPr>
        <p:txBody>
          <a:bodyPr/>
          <a:lstStyle/>
          <a:p>
            <a:r>
              <a:rPr lang="en-IN" dirty="0"/>
              <a:t>Insurance Company Performance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798DF-CCB9-C2B9-2D1B-5860BB82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Dashboard Insights and Key Takeaways(</a:t>
            </a:r>
            <a:r>
              <a:rPr lang="en-US" b="1" dirty="0">
                <a:solidFill>
                  <a:schemeClr val="bg1"/>
                </a:solidFill>
              </a:rPr>
              <a:t>Group_4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3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E15AC-0E87-4A03-D38A-858794B2F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7" y="0"/>
            <a:ext cx="10116503" cy="6624735"/>
          </a:xfrm>
        </p:spPr>
      </p:pic>
    </p:spTree>
    <p:extLst>
      <p:ext uri="{BB962C8B-B14F-4D97-AF65-F5344CB8AC3E}">
        <p14:creationId xmlns:p14="http://schemas.microsoft.com/office/powerpoint/2010/main" val="38885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46B1-5182-9BC9-9B48-5C47DCB9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A256-84E9-0580-26A9-4CBA403A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91" y="1408923"/>
            <a:ext cx="9284743" cy="4820815"/>
          </a:xfrm>
        </p:spPr>
        <p:txBody>
          <a:bodyPr/>
          <a:lstStyle/>
          <a:p>
            <a:r>
              <a:rPr lang="en-US" b="1" dirty="0"/>
              <a:t>Performance Analysis:(Cross Sell)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Target metric was set at 7.3M, representing the goal for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Achieved metric indicates the actual performance, which is 12.6M, significantly exceeding the target.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Invoice metric stands at 2.9M, which is below both the target and achieved metric.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Achieved metric demonstrated the best performance, surpassing the target by a substantial margin. This indicates strong operational success and efficiency.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However, the Invoice metric's low value suggests a need to align invoicing processes with the actual performance achievements to maximize financial gains.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9190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BE41-C2BD-922F-1186-6D436955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681136"/>
            <a:ext cx="9172775" cy="5567264"/>
          </a:xfrm>
        </p:spPr>
        <p:txBody>
          <a:bodyPr/>
          <a:lstStyle/>
          <a:p>
            <a:r>
              <a:rPr lang="en-US" b="1" dirty="0"/>
              <a:t>Performance Analysis:(New)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Target metric was set at 4.1M, representing the goal for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Achieved metric indicates the actual performance, which is 3.4M, falling short of the target.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Invoice metric stands at 0.6M, which is significantly below both the target and achieved metrics.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While the Achieved metric did not meet the target, it performed significantly better than the Invoice metric, demonstrating a higher level of operational success.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It reached approximately 83% of the target, indicating relatively strong performance despite not fully meeting the goal.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large discrepancy between Achieved and Invoice suggests a need to improve invoicing processes to better capture and reflect performance outcomes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888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233C-32FB-E05C-22C2-1D71DAD1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1094"/>
            <a:ext cx="9135453" cy="5427305"/>
          </a:xfrm>
        </p:spPr>
        <p:txBody>
          <a:bodyPr/>
          <a:lstStyle/>
          <a:p>
            <a:r>
              <a:rPr lang="en-US" b="1" dirty="0"/>
              <a:t>Performance Analysis:(Renewal)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Target metric was set at 9.5M, representing the goal for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Achieved metric indicates the actual performance, which is 18.5M, significantly exceeding the target.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Invoice metric stands at 8.2M, which is slightly below the target but substantially lower than the achieved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Achieved metric demonstrated the best performance, surpassing the target by a substantial margin. This indicates strong operational success and efficiency.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However, the Invoice metric, while closer to the target, highlights a need to better align invoicing with actual performance to maximize financial returns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4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BC41-359A-E9C4-54CC-D7878DA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Key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3FAF-A033-91AF-CFE6-670CA89D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4" y="1469204"/>
            <a:ext cx="10744505" cy="4779195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Number of  Invoice By Account Executive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Divya Dhingra Renewal 58 invoices Cross-Sell is19 invoices, Ankita Shah Renewal: 18 invoices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Shloka </a:t>
            </a:r>
            <a:r>
              <a:rPr lang="en-US" b="1" dirty="0" err="1"/>
              <a:t>Shelat</a:t>
            </a:r>
            <a:r>
              <a:rPr lang="en-US" b="1" dirty="0"/>
              <a:t> Renewal is 3 invoices, New-7 invoices ,Cross-Sell: 20 invoices, </a:t>
            </a:r>
            <a:r>
              <a:rPr lang="en-US" b="1" dirty="0" err="1"/>
              <a:t>Vidit</a:t>
            </a:r>
            <a:r>
              <a:rPr lang="en-US" b="1" dirty="0"/>
              <a:t> Shah Renewal is15 invoice Cross-Sell-12 invoices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Shobhit</a:t>
            </a:r>
            <a:r>
              <a:rPr lang="en-US" b="1" dirty="0"/>
              <a:t> Agrawal  in Null-8 invoices, Cross-sell invoices , Nishant Sharma in Cross-Sell- 10 invoices  , </a:t>
            </a:r>
            <a:r>
              <a:rPr lang="en-IN" b="1" dirty="0"/>
              <a:t>Gautam </a:t>
            </a:r>
            <a:r>
              <a:rPr lang="en-IN" b="1" dirty="0" err="1"/>
              <a:t>Murkunde</a:t>
            </a:r>
            <a:r>
              <a:rPr lang="en-IN" b="1" dirty="0"/>
              <a:t> Renewal -3 invoices, Null-1 invoice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Neel Jain in Null only 1 invoice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Divya Dhingra has the most invoices, with 82, while Neel Jain has the fewest, with just 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94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E731-F468-91D5-5627-53E69C05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524070"/>
            <a:ext cx="9462024" cy="58098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19388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F5F2-B80A-3450-FF25-DDFD9CC3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Meet the Team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10900-4FF9-D917-3295-E31817520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627544"/>
              </p:ext>
            </p:extLst>
          </p:nvPr>
        </p:nvGraphicFramePr>
        <p:xfrm>
          <a:off x="1455576" y="2146041"/>
          <a:ext cx="8704424" cy="3992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C47882-4850-B2F7-5795-AD770E09E49B}"/>
              </a:ext>
            </a:extLst>
          </p:cNvPr>
          <p:cNvSpPr txBox="1"/>
          <p:nvPr/>
        </p:nvSpPr>
        <p:spPr>
          <a:xfrm>
            <a:off x="3422037" y="3743834"/>
            <a:ext cx="198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5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A1E889-5CB8-955C-14BB-826003BAB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17470"/>
              </p:ext>
            </p:extLst>
          </p:nvPr>
        </p:nvGraphicFramePr>
        <p:xfrm>
          <a:off x="646110" y="1530032"/>
          <a:ext cx="9608232" cy="338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744">
                  <a:extLst>
                    <a:ext uri="{9D8B030D-6E8A-4147-A177-3AD203B41FA5}">
                      <a16:colId xmlns:a16="http://schemas.microsoft.com/office/drawing/2014/main" val="1102388936"/>
                    </a:ext>
                  </a:extLst>
                </a:gridCol>
                <a:gridCol w="3202744">
                  <a:extLst>
                    <a:ext uri="{9D8B030D-6E8A-4147-A177-3AD203B41FA5}">
                      <a16:colId xmlns:a16="http://schemas.microsoft.com/office/drawing/2014/main" val="736563347"/>
                    </a:ext>
                  </a:extLst>
                </a:gridCol>
                <a:gridCol w="3202744">
                  <a:extLst>
                    <a:ext uri="{9D8B030D-6E8A-4147-A177-3AD203B41FA5}">
                      <a16:colId xmlns:a16="http://schemas.microsoft.com/office/drawing/2014/main" val="215687883"/>
                    </a:ext>
                  </a:extLst>
                </a:gridCol>
              </a:tblGrid>
              <a:tr h="6194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Divya Nadar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Avanti Joshi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Feroz</a:t>
                      </a:r>
                    </a:p>
                    <a:p>
                      <a:r>
                        <a:rPr lang="en-IN" dirty="0"/>
                        <a:t>Shaikh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76546"/>
                  </a:ext>
                </a:extLst>
              </a:tr>
              <a:tr h="2743146">
                <a:tc>
                  <a:txBody>
                    <a:bodyPr/>
                    <a:lstStyle/>
                    <a:p>
                      <a:pPr lvl="0" algn="just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Oversees project execution .</a:t>
                      </a:r>
                    </a:p>
                    <a:p>
                      <a:pPr lvl="0" algn="just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Ensures milestones are met .</a:t>
                      </a:r>
                    </a:p>
                    <a:p>
                      <a:pPr lvl="0" algn="just">
                        <a:buFont typeface="Wingdings" panose="05000000000000000000" pitchFamily="2" charset="2"/>
                        <a:buChar char="q"/>
                      </a:pPr>
                      <a:r>
                        <a:rPr lang="en-IN" dirty="0"/>
                        <a:t>Prepares reports and Manages team communication.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+mn-lt"/>
                        </a:rPr>
                        <a:t>Analyses data trends.</a:t>
                      </a:r>
                    </a:p>
                    <a:p>
                      <a:endParaRPr lang="en-IN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+mn-lt"/>
                        </a:rPr>
                        <a:t>Provides insights for decision-making.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Demonstrated strong attention to detail resulting in errors.</a:t>
                      </a:r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D3E3FD"/>
                          </a:highlight>
                          <a:latin typeface="Google Sans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Develops Dashboard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77F1-91F9-CEC7-51F6-1FBAD40D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2074-1209-A014-8355-3E27904C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Mission and Vision: Providing comprehensive and affordable insurance solutions to clients.</a:t>
            </a:r>
          </a:p>
          <a:p>
            <a:r>
              <a:rPr lang="en-US" b="1" dirty="0"/>
              <a:t>Key Areas of Operation: Life Insurance, Health Insurance, Auto Insurance.</a:t>
            </a:r>
          </a:p>
          <a:p>
            <a:r>
              <a:rPr lang="en-US" b="1" dirty="0"/>
              <a:t>Sales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Premium: 143 M  Average:2.92M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Breakdown By Income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 sell:12.6M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Renewel:18.5M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New:3.4M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0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6193-0F7B-5046-3906-A5AE82B8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Key Performance Indicators (KPIs)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8AD13-1450-7F4B-9C0C-5EB672E4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Number of Invoice By Account Executive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8E904-C0E5-5F7A-8AAB-C11FCCAABC2D}"/>
              </a:ext>
            </a:extLst>
          </p:cNvPr>
          <p:cNvSpPr txBox="1"/>
          <p:nvPr/>
        </p:nvSpPr>
        <p:spPr>
          <a:xfrm>
            <a:off x="3048778" y="323500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53504-C2EB-9AAA-E1F4-1CE13D26C02F}"/>
              </a:ext>
            </a:extLst>
          </p:cNvPr>
          <p:cNvSpPr txBox="1"/>
          <p:nvPr/>
        </p:nvSpPr>
        <p:spPr>
          <a:xfrm>
            <a:off x="7809722" y="1455576"/>
            <a:ext cx="277119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Total Invoice (count)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Divya Dhingra: 82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Ankita Shah :36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Shloka </a:t>
            </a:r>
            <a:r>
              <a:rPr lang="en-IN" dirty="0" err="1"/>
              <a:t>Shelat</a:t>
            </a:r>
            <a:r>
              <a:rPr lang="en-IN" dirty="0"/>
              <a:t> :30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u="none" strike="noStrike" dirty="0" err="1">
                <a:effectLst/>
              </a:rPr>
              <a:t>Vidit</a:t>
            </a:r>
            <a:r>
              <a:rPr lang="en-IN" sz="1800" u="none" strike="noStrike" dirty="0">
                <a:effectLst/>
              </a:rPr>
              <a:t> Shah:27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u="none" strike="noStrike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</a:rPr>
              <a:t>Shobhit Agarwal:14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u="none" strike="noStrike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</a:rPr>
              <a:t>Nishant Sharma:10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</a:rPr>
              <a:t>Gautam Murkunde:4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</a:rPr>
              <a:t>Neel Jain:1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766981"/>
              </p:ext>
            </p:extLst>
          </p:nvPr>
        </p:nvGraphicFramePr>
        <p:xfrm>
          <a:off x="819151" y="2771775"/>
          <a:ext cx="6296024" cy="363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6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266552-649D-3EF1-F915-5CD45F54D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745568"/>
              </p:ext>
            </p:extLst>
          </p:nvPr>
        </p:nvGraphicFramePr>
        <p:xfrm>
          <a:off x="317241" y="2230017"/>
          <a:ext cx="4777272" cy="1816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712787E-3685-FECE-7934-920A31D82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584353"/>
              </p:ext>
            </p:extLst>
          </p:nvPr>
        </p:nvGraphicFramePr>
        <p:xfrm>
          <a:off x="146572" y="4194112"/>
          <a:ext cx="4947941" cy="1816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8078C21-EA5A-BE11-1F50-FD81386B2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05929"/>
              </p:ext>
            </p:extLst>
          </p:nvPr>
        </p:nvGraphicFramePr>
        <p:xfrm>
          <a:off x="317241" y="496077"/>
          <a:ext cx="4777272" cy="158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33F3494-0A43-E17A-A04F-C7CE95A20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912348"/>
              </p:ext>
            </p:extLst>
          </p:nvPr>
        </p:nvGraphicFramePr>
        <p:xfrm>
          <a:off x="5439746" y="858416"/>
          <a:ext cx="4161454" cy="473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EE622ED-56A4-54C7-8A85-0E50993E1BED}"/>
              </a:ext>
            </a:extLst>
          </p:cNvPr>
          <p:cNvSpPr txBox="1"/>
          <p:nvPr/>
        </p:nvSpPr>
        <p:spPr>
          <a:xfrm>
            <a:off x="522514" y="6288833"/>
            <a:ext cx="4655976" cy="40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9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AsOne/>
      </p:bldGraphic>
      <p:bldGraphic spid="10" grpId="0">
        <p:bldAsOne/>
      </p:bldGraphic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0C065B-E5A9-4B2F-6252-7E5B21124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059195"/>
              </p:ext>
            </p:extLst>
          </p:nvPr>
        </p:nvGraphicFramePr>
        <p:xfrm>
          <a:off x="74644" y="587828"/>
          <a:ext cx="5012921" cy="112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123647"/>
              </p:ext>
            </p:extLst>
          </p:nvPr>
        </p:nvGraphicFramePr>
        <p:xfrm>
          <a:off x="6575899" y="1857984"/>
          <a:ext cx="5535038" cy="4396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538240"/>
              </p:ext>
            </p:extLst>
          </p:nvPr>
        </p:nvGraphicFramePr>
        <p:xfrm>
          <a:off x="74644" y="1857984"/>
          <a:ext cx="6326156" cy="4503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1525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D96F-D89B-9C09-0AAD-6BC08F39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Excel Insurance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715A2-E86E-81A3-287D-C5B3DFEB6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90" y="1259632"/>
            <a:ext cx="10795517" cy="5355771"/>
          </a:xfrm>
        </p:spPr>
      </p:pic>
    </p:spTree>
    <p:extLst>
      <p:ext uri="{BB962C8B-B14F-4D97-AF65-F5344CB8AC3E}">
        <p14:creationId xmlns:p14="http://schemas.microsoft.com/office/powerpoint/2010/main" val="18590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9B9B-8EDE-FCE9-C24E-C1BE6E1E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Tableau Insurance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82C8AD-EA8E-AAC6-0DEA-3CE0099B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" y="1184988"/>
            <a:ext cx="11280709" cy="5542384"/>
          </a:xfrm>
        </p:spPr>
      </p:pic>
    </p:spTree>
    <p:extLst>
      <p:ext uri="{BB962C8B-B14F-4D97-AF65-F5344CB8AC3E}">
        <p14:creationId xmlns:p14="http://schemas.microsoft.com/office/powerpoint/2010/main" val="38419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2E11-AB51-707D-518B-8FCB04AD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Power BI Insurance Dashboard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62005F-4A2E-B965-C086-D2784A8E6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4869"/>
            <a:ext cx="11010122" cy="5843308"/>
          </a:xfrm>
        </p:spPr>
      </p:pic>
    </p:spTree>
    <p:extLst>
      <p:ext uri="{BB962C8B-B14F-4D97-AF65-F5344CB8AC3E}">
        <p14:creationId xmlns:p14="http://schemas.microsoft.com/office/powerpoint/2010/main" val="14088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955</TotalTime>
  <Words>690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Google Sans</vt:lpstr>
      <vt:lpstr>Wingdings</vt:lpstr>
      <vt:lpstr>Wingdings 3</vt:lpstr>
      <vt:lpstr>Ion</vt:lpstr>
      <vt:lpstr>Insurance Company Performance Overview</vt:lpstr>
      <vt:lpstr>Meet the Team</vt:lpstr>
      <vt:lpstr>Executive Summary</vt:lpstr>
      <vt:lpstr>Key Performance Indicators (KPIs)</vt:lpstr>
      <vt:lpstr>PowerPoint Presentation</vt:lpstr>
      <vt:lpstr>PowerPoint Presentation</vt:lpstr>
      <vt:lpstr>Excel Insurance Dashboard</vt:lpstr>
      <vt:lpstr>Tableau Insurance Dashboard</vt:lpstr>
      <vt:lpstr>Power BI Insurance Dashboard</vt:lpstr>
      <vt:lpstr>PowerPoint Presentation</vt:lpstr>
      <vt:lpstr>Key Takeaways</vt:lpstr>
      <vt:lpstr>PowerPoint Presentation</vt:lpstr>
      <vt:lpstr>PowerPoint Presentation</vt:lpstr>
      <vt:lpstr>Key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Company Performance Overview</dc:title>
  <dc:creator>DDR</dc:creator>
  <cp:lastModifiedBy>DDR</cp:lastModifiedBy>
  <cp:revision>23</cp:revision>
  <dcterms:created xsi:type="dcterms:W3CDTF">2024-05-30T10:10:16Z</dcterms:created>
  <dcterms:modified xsi:type="dcterms:W3CDTF">2024-06-03T09:50:02Z</dcterms:modified>
</cp:coreProperties>
</file>