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sldIdLst>
    <p:sldId id="256" r:id="rId2"/>
    <p:sldId id="257" r:id="rId3"/>
    <p:sldId id="258" r:id="rId4"/>
    <p:sldId id="259" r:id="rId5"/>
    <p:sldId id="272" r:id="rId6"/>
    <p:sldId id="263" r:id="rId7"/>
    <p:sldId id="260" r:id="rId8"/>
    <p:sldId id="261" r:id="rId9"/>
    <p:sldId id="265" r:id="rId10"/>
    <p:sldId id="266" r:id="rId11"/>
    <p:sldId id="270"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2" d="100"/>
          <a:sy n="82" d="100"/>
        </p:scale>
        <p:origin x="72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5DA0FC-67BF-442F-B86B-B68BB8664870}" type="doc">
      <dgm:prSet loTypeId="urn:microsoft.com/office/officeart/2005/8/layout/lProcess2" loCatId="relationship" qsTypeId="urn:microsoft.com/office/officeart/2005/8/quickstyle/simple1" qsCatId="simple" csTypeId="urn:microsoft.com/office/officeart/2005/8/colors/accent1_2" csCatId="accent1" phldr="1"/>
      <dgm:spPr/>
      <dgm:t>
        <a:bodyPr/>
        <a:lstStyle/>
        <a:p>
          <a:endParaRPr lang="en-IN"/>
        </a:p>
      </dgm:t>
    </dgm:pt>
    <dgm:pt modelId="{2DFACDDE-0434-4EF7-B899-F941A7A2F611}" type="pres">
      <dgm:prSet presAssocID="{5C5DA0FC-67BF-442F-B86B-B68BB8664870}" presName="theList" presStyleCnt="0">
        <dgm:presLayoutVars>
          <dgm:dir/>
          <dgm:animLvl val="lvl"/>
          <dgm:resizeHandles val="exact"/>
        </dgm:presLayoutVars>
      </dgm:prSet>
      <dgm:spPr/>
    </dgm:pt>
  </dgm:ptLst>
  <dgm:cxnLst>
    <dgm:cxn modelId="{0A398D0D-44B3-47CC-BCC7-A76DE1312E4F}" type="presOf" srcId="{5C5DA0FC-67BF-442F-B86B-B68BB8664870}" destId="{2DFACDDE-0434-4EF7-B899-F941A7A2F611}" srcOrd="0"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1D9E273F-40E8-4C63-A762-8E7EB30FE616}" type="datetimeFigureOut">
              <a:rPr lang="en-IN" smtClean="0"/>
              <a:t>15-07-2024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925E6B-5848-43ED-B546-D3B4FC58E67B}" type="slidenum">
              <a:rPr lang="en-IN" smtClean="0"/>
              <a:t>‹#›</a:t>
            </a:fld>
            <a:endParaRPr lang="en-IN"/>
          </a:p>
        </p:txBody>
      </p:sp>
      <p:cxnSp>
        <p:nvCxnSpPr>
          <p:cNvPr id="13" name="Straight Connector 12"/>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1"/>
            <a:ext cx="12192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554663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9E273F-40E8-4C63-A762-8E7EB30FE616}" type="datetimeFigureOut">
              <a:rPr lang="en-IN" smtClean="0"/>
              <a:t>15-07-2024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925E6B-5848-43ED-B546-D3B4FC58E67B}" type="slidenum">
              <a:rPr lang="en-IN" smtClean="0"/>
              <a:t>‹#›</a:t>
            </a:fld>
            <a:endParaRPr lang="en-IN"/>
          </a:p>
        </p:txBody>
      </p:sp>
    </p:spTree>
    <p:extLst>
      <p:ext uri="{BB962C8B-B14F-4D97-AF65-F5344CB8AC3E}">
        <p14:creationId xmlns:p14="http://schemas.microsoft.com/office/powerpoint/2010/main" val="13526869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9E273F-40E8-4C63-A762-8E7EB30FE616}" type="datetimeFigureOut">
              <a:rPr lang="en-IN" smtClean="0"/>
              <a:t>15-07-2024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925E6B-5848-43ED-B546-D3B4FC58E67B}" type="slidenum">
              <a:rPr lang="en-IN" smtClean="0"/>
              <a:t>‹#›</a:t>
            </a:fld>
            <a:endParaRPr lang="en-IN"/>
          </a:p>
        </p:txBody>
      </p:sp>
      <p:cxnSp>
        <p:nvCxnSpPr>
          <p:cNvPr id="8" name="Straight Connector 7"/>
          <p:cNvCxnSpPr/>
          <p:nvPr/>
        </p:nvCxnSpPr>
        <p:spPr>
          <a:xfrm rot="5400000" flipV="1">
            <a:off x="10058400" y="59263"/>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2387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9E273F-40E8-4C63-A762-8E7EB30FE616}" type="datetimeFigureOut">
              <a:rPr lang="en-IN" smtClean="0"/>
              <a:t>15-07-2024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925E6B-5848-43ED-B546-D3B4FC58E67B}" type="slidenum">
              <a:rPr lang="en-IN" smtClean="0"/>
              <a:t>‹#›</a:t>
            </a:fld>
            <a:endParaRPr lang="en-IN"/>
          </a:p>
        </p:txBody>
      </p:sp>
    </p:spTree>
    <p:extLst>
      <p:ext uri="{BB962C8B-B14F-4D97-AF65-F5344CB8AC3E}">
        <p14:creationId xmlns:p14="http://schemas.microsoft.com/office/powerpoint/2010/main" val="17286106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9E273F-40E8-4C63-A762-8E7EB30FE616}" type="datetimeFigureOut">
              <a:rPr lang="en-IN" smtClean="0"/>
              <a:t>15-07-2024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925E6B-5848-43ED-B546-D3B4FC58E67B}"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0" y="-1"/>
            <a:ext cx="12192000" cy="45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037498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9E273F-40E8-4C63-A762-8E7EB30FE616}" type="datetimeFigureOut">
              <a:rPr lang="en-IN" smtClean="0"/>
              <a:t>15-07-2024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7925E6B-5848-43ED-B546-D3B4FC58E67B}" type="slidenum">
              <a:rPr lang="en-IN" smtClean="0"/>
              <a:t>‹#›</a:t>
            </a:fld>
            <a:endParaRPr lang="en-IN"/>
          </a:p>
        </p:txBody>
      </p:sp>
    </p:spTree>
    <p:extLst>
      <p:ext uri="{BB962C8B-B14F-4D97-AF65-F5344CB8AC3E}">
        <p14:creationId xmlns:p14="http://schemas.microsoft.com/office/powerpoint/2010/main" val="20311654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2">
                    <a:lumMod val="75000"/>
                  </a:schemeClr>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2">
                    <a:lumMod val="75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9E273F-40E8-4C63-A762-8E7EB30FE616}" type="datetimeFigureOut">
              <a:rPr lang="en-IN" smtClean="0"/>
              <a:t>15-07-2024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7925E6B-5848-43ED-B546-D3B4FC58E67B}" type="slidenum">
              <a:rPr lang="en-IN" smtClean="0"/>
              <a:t>‹#›</a:t>
            </a:fld>
            <a:endParaRPr lang="en-IN"/>
          </a:p>
        </p:txBody>
      </p:sp>
    </p:spTree>
    <p:extLst>
      <p:ext uri="{BB962C8B-B14F-4D97-AF65-F5344CB8AC3E}">
        <p14:creationId xmlns:p14="http://schemas.microsoft.com/office/powerpoint/2010/main" val="14835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9E273F-40E8-4C63-A762-8E7EB30FE616}" type="datetimeFigureOut">
              <a:rPr lang="en-IN" smtClean="0"/>
              <a:t>15-07-2024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7925E6B-5848-43ED-B546-D3B4FC58E67B}" type="slidenum">
              <a:rPr lang="en-IN" smtClean="0"/>
              <a:t>‹#›</a:t>
            </a:fld>
            <a:endParaRPr lang="en-IN"/>
          </a:p>
        </p:txBody>
      </p:sp>
    </p:spTree>
    <p:extLst>
      <p:ext uri="{BB962C8B-B14F-4D97-AF65-F5344CB8AC3E}">
        <p14:creationId xmlns:p14="http://schemas.microsoft.com/office/powerpoint/2010/main" val="39593300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9E273F-40E8-4C63-A762-8E7EB30FE616}" type="datetimeFigureOut">
              <a:rPr lang="en-IN" smtClean="0"/>
              <a:t>15-07-2024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7925E6B-5848-43ED-B546-D3B4FC58E67B}" type="slidenum">
              <a:rPr lang="en-IN" smtClean="0"/>
              <a:t>‹#›</a:t>
            </a:fld>
            <a:endParaRPr lang="en-IN"/>
          </a:p>
        </p:txBody>
      </p:sp>
    </p:spTree>
    <p:extLst>
      <p:ext uri="{BB962C8B-B14F-4D97-AF65-F5344CB8AC3E}">
        <p14:creationId xmlns:p14="http://schemas.microsoft.com/office/powerpoint/2010/main" val="20656836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9E273F-40E8-4C63-A762-8E7EB30FE616}" type="datetimeFigureOut">
              <a:rPr lang="en-IN" smtClean="0"/>
              <a:t>15-07-2024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7925E6B-5848-43ED-B546-D3B4FC58E67B}" type="slidenum">
              <a:rPr lang="en-IN" smtClean="0"/>
              <a:t>‹#›</a:t>
            </a:fld>
            <a:endParaRPr lang="en-IN"/>
          </a:p>
        </p:txBody>
      </p:sp>
    </p:spTree>
    <p:extLst>
      <p:ext uri="{BB962C8B-B14F-4D97-AF65-F5344CB8AC3E}">
        <p14:creationId xmlns:p14="http://schemas.microsoft.com/office/powerpoint/2010/main" val="3206871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2">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9E273F-40E8-4C63-A762-8E7EB30FE616}" type="datetimeFigureOut">
              <a:rPr lang="en-IN" smtClean="0"/>
              <a:t>15-07-2024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7925E6B-5848-43ED-B546-D3B4FC58E67B}"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14241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1D9E273F-40E8-4C63-A762-8E7EB30FE616}" type="datetimeFigureOut">
              <a:rPr lang="en-IN" smtClean="0"/>
              <a:t>15-07-2024</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87925E6B-5848-43ED-B546-D3B4FC58E67B}" type="slidenum">
              <a:rPr lang="en-IN" smtClean="0"/>
              <a:t>‹#›</a:t>
            </a:fld>
            <a:endParaRPr lang="en-IN"/>
          </a:p>
        </p:txBody>
      </p:sp>
      <p:cxnSp>
        <p:nvCxnSpPr>
          <p:cNvPr id="8" name="Straight Connector 7"/>
          <p:cNvCxnSpPr/>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4973528"/>
      </p:ext>
    </p:extLst>
  </p:cSld>
  <p:clrMap bg1="dk1" tx1="lt1" bg2="dk2" tx2="lt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8A6A5-A30B-729D-27D2-EA010306F648}"/>
              </a:ext>
            </a:extLst>
          </p:cNvPr>
          <p:cNvSpPr>
            <a:spLocks noGrp="1"/>
          </p:cNvSpPr>
          <p:nvPr>
            <p:ph type="ctrTitle"/>
          </p:nvPr>
        </p:nvSpPr>
        <p:spPr>
          <a:xfrm>
            <a:off x="961052" y="522514"/>
            <a:ext cx="10849947" cy="4254867"/>
          </a:xfrm>
        </p:spPr>
        <p:txBody>
          <a:bodyPr>
            <a:normAutofit/>
          </a:bodyPr>
          <a:lstStyle/>
          <a:p>
            <a:r>
              <a:rPr lang="en-US" sz="5400" dirty="0"/>
              <a:t>HIGH –CLOUD AIRLINE</a:t>
            </a:r>
            <a:br>
              <a:rPr lang="en-US" sz="5400" dirty="0"/>
            </a:br>
            <a:r>
              <a:rPr lang="en-US" sz="5400" dirty="0"/>
              <a:t>ANALYSIS</a:t>
            </a:r>
            <a:endParaRPr lang="en-IN" sz="5400" dirty="0"/>
          </a:p>
        </p:txBody>
      </p:sp>
      <p:sp>
        <p:nvSpPr>
          <p:cNvPr id="3" name="Subtitle 2">
            <a:extLst>
              <a:ext uri="{FF2B5EF4-FFF2-40B4-BE49-F238E27FC236}">
                <a16:creationId xmlns:a16="http://schemas.microsoft.com/office/drawing/2014/main" id="{FB4798DF-CCB9-C2B9-2D1B-5860BB8228F6}"/>
              </a:ext>
            </a:extLst>
          </p:cNvPr>
          <p:cNvSpPr>
            <a:spLocks noGrp="1"/>
          </p:cNvSpPr>
          <p:nvPr>
            <p:ph type="subTitle" idx="1"/>
          </p:nvPr>
        </p:nvSpPr>
        <p:spPr/>
        <p:txBody>
          <a:bodyPr/>
          <a:lstStyle/>
          <a:p>
            <a:r>
              <a:rPr lang="en-US" dirty="0"/>
              <a:t>Dashboard Insights and Key Takeaways(Group 4)</a:t>
            </a:r>
            <a:endParaRPr lang="en-IN" dirty="0"/>
          </a:p>
        </p:txBody>
      </p:sp>
    </p:spTree>
    <p:extLst>
      <p:ext uri="{BB962C8B-B14F-4D97-AF65-F5344CB8AC3E}">
        <p14:creationId xmlns:p14="http://schemas.microsoft.com/office/powerpoint/2010/main" val="2642933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046B1-5182-9BC9-9B48-5C47DCB90D66}"/>
              </a:ext>
            </a:extLst>
          </p:cNvPr>
          <p:cNvSpPr>
            <a:spLocks noGrp="1"/>
          </p:cNvSpPr>
          <p:nvPr>
            <p:ph type="title"/>
          </p:nvPr>
        </p:nvSpPr>
        <p:spPr/>
        <p:txBody>
          <a:bodyPr/>
          <a:lstStyle/>
          <a:p>
            <a:pPr marL="571500" indent="-571500">
              <a:buFont typeface="Wingdings" panose="05000000000000000000" pitchFamily="2" charset="2"/>
              <a:buChar char="v"/>
            </a:pPr>
            <a:r>
              <a:rPr lang="en-IN" dirty="0"/>
              <a:t>Recommendations</a:t>
            </a:r>
          </a:p>
        </p:txBody>
      </p:sp>
      <p:sp>
        <p:nvSpPr>
          <p:cNvPr id="3" name="Content Placeholder 2">
            <a:extLst>
              <a:ext uri="{FF2B5EF4-FFF2-40B4-BE49-F238E27FC236}">
                <a16:creationId xmlns:a16="http://schemas.microsoft.com/office/drawing/2014/main" id="{690BA256-84E9-0580-26A9-4CBA403A9A02}"/>
              </a:ext>
            </a:extLst>
          </p:cNvPr>
          <p:cNvSpPr>
            <a:spLocks noGrp="1"/>
          </p:cNvSpPr>
          <p:nvPr>
            <p:ph idx="1"/>
          </p:nvPr>
        </p:nvSpPr>
        <p:spPr>
          <a:xfrm>
            <a:off x="877078" y="1763486"/>
            <a:ext cx="10290794" cy="4189445"/>
          </a:xfrm>
        </p:spPr>
        <p:txBody>
          <a:bodyPr>
            <a:normAutofit/>
          </a:bodyPr>
          <a:lstStyle/>
          <a:p>
            <a:pPr algn="just"/>
            <a:r>
              <a:rPr lang="en-US" b="1" dirty="0"/>
              <a:t>Optimize Flight Routes: Utilize  insights from top routes and flights to optimize schedule and resource allocation.</a:t>
            </a:r>
          </a:p>
          <a:p>
            <a:pPr algn="just"/>
            <a:r>
              <a:rPr lang="en-US" b="1" dirty="0"/>
              <a:t>Enhance Load Factor: Leverage Load factor analysis to identify trends and implement strategies for increased efficiency.</a:t>
            </a:r>
          </a:p>
          <a:p>
            <a:pPr algn="just"/>
            <a:r>
              <a:rPr lang="en-US" b="1" dirty="0"/>
              <a:t>Strategic  Carrier Partnerships: Collaborate with top carriers to maximize passenger transportation and enhance overall performance.</a:t>
            </a:r>
          </a:p>
          <a:p>
            <a:pPr algn="just"/>
            <a:r>
              <a:rPr lang="en-IN" b="1" dirty="0"/>
              <a:t>Resource Allocation: Allocate resource strategically based on flight schedules and passenger volume data. This ensures efficient operations and minimizes wait times at airports with high passenger traffic.</a:t>
            </a:r>
            <a:endParaRPr lang="en-US" b="1" dirty="0"/>
          </a:p>
        </p:txBody>
      </p:sp>
    </p:spTree>
    <p:extLst>
      <p:ext uri="{BB962C8B-B14F-4D97-AF65-F5344CB8AC3E}">
        <p14:creationId xmlns:p14="http://schemas.microsoft.com/office/powerpoint/2010/main" val="3491908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1201F0-8A9D-3BD5-F840-7841CD05AA9A}"/>
              </a:ext>
            </a:extLst>
          </p:cNvPr>
          <p:cNvSpPr>
            <a:spLocks noGrp="1"/>
          </p:cNvSpPr>
          <p:nvPr>
            <p:ph idx="1"/>
          </p:nvPr>
        </p:nvSpPr>
        <p:spPr>
          <a:xfrm>
            <a:off x="793102" y="1679510"/>
            <a:ext cx="11178074" cy="4629850"/>
          </a:xfrm>
        </p:spPr>
        <p:txBody>
          <a:bodyPr/>
          <a:lstStyle/>
          <a:p>
            <a:pPr algn="just">
              <a:buFont typeface="Arial" panose="020B0604020202020204" pitchFamily="34" charset="0"/>
              <a:buChar char="•"/>
            </a:pPr>
            <a:r>
              <a:rPr lang="en-US" b="1" dirty="0"/>
              <a:t>Financial Stability: High Cloud Analysis exhibit solid financial performance, with healthy revenue growth.</a:t>
            </a:r>
          </a:p>
          <a:p>
            <a:pPr algn="just">
              <a:buFont typeface="Arial" panose="020B0604020202020204" pitchFamily="34" charset="0"/>
              <a:buChar char="•"/>
            </a:pPr>
            <a:r>
              <a:rPr lang="en-US" b="1" dirty="0"/>
              <a:t>Operational excellence: The airline has demonstrated operational excellence in terms of aircraft utilization, on-time performance and capacity management.</a:t>
            </a:r>
          </a:p>
          <a:p>
            <a:pPr algn="just">
              <a:buFont typeface="Arial" panose="020B0604020202020204" pitchFamily="34" charset="0"/>
              <a:buChar char="•"/>
            </a:pPr>
            <a:r>
              <a:rPr lang="en-US" b="1" dirty="0"/>
              <a:t>Market Positioning: High Cloud Analysis enjoys a favorable market position with strong route network and competitive fares.</a:t>
            </a:r>
          </a:p>
          <a:p>
            <a:pPr algn="just">
              <a:buFont typeface="Arial" panose="020B0604020202020204" pitchFamily="34" charset="0"/>
              <a:buChar char="•"/>
            </a:pPr>
            <a:r>
              <a:rPr lang="en-US" b="1" dirty="0"/>
              <a:t>Technology Adoption: Embracing innovative technologies  such as predictive maintenance systems and data analytics can drive operational efficiencies and improve customer service delivery. </a:t>
            </a:r>
            <a:endParaRPr lang="en-IN" b="1" dirty="0"/>
          </a:p>
        </p:txBody>
      </p:sp>
      <p:sp>
        <p:nvSpPr>
          <p:cNvPr id="5" name="TextBox 4">
            <a:extLst>
              <a:ext uri="{FF2B5EF4-FFF2-40B4-BE49-F238E27FC236}">
                <a16:creationId xmlns:a16="http://schemas.microsoft.com/office/drawing/2014/main" id="{AEAF93A9-C27F-0146-E0ED-41B456856432}"/>
              </a:ext>
            </a:extLst>
          </p:cNvPr>
          <p:cNvSpPr txBox="1"/>
          <p:nvPr/>
        </p:nvSpPr>
        <p:spPr>
          <a:xfrm>
            <a:off x="886408" y="849086"/>
            <a:ext cx="8259924" cy="707886"/>
          </a:xfrm>
          <a:prstGeom prst="rect">
            <a:avLst/>
          </a:prstGeom>
          <a:noFill/>
        </p:spPr>
        <p:txBody>
          <a:bodyPr wrap="square">
            <a:spAutoFit/>
          </a:bodyPr>
          <a:lstStyle/>
          <a:p>
            <a:pPr marL="457200" indent="-457200">
              <a:buFont typeface="Wingdings" panose="05000000000000000000" pitchFamily="2" charset="2"/>
              <a:buChar char="v"/>
            </a:pPr>
            <a:r>
              <a:rPr lang="en-IN" sz="4000" dirty="0"/>
              <a:t>Conclusion</a:t>
            </a:r>
          </a:p>
        </p:txBody>
      </p:sp>
    </p:spTree>
    <p:extLst>
      <p:ext uri="{BB962C8B-B14F-4D97-AF65-F5344CB8AC3E}">
        <p14:creationId xmlns:p14="http://schemas.microsoft.com/office/powerpoint/2010/main" val="17460188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B9E731-F468-91D5-5627-53E69C050716}"/>
              </a:ext>
            </a:extLst>
          </p:cNvPr>
          <p:cNvSpPr>
            <a:spLocks noGrp="1"/>
          </p:cNvSpPr>
          <p:nvPr>
            <p:ph idx="1"/>
          </p:nvPr>
        </p:nvSpPr>
        <p:spPr>
          <a:xfrm>
            <a:off x="587830" y="524070"/>
            <a:ext cx="9462024" cy="5809860"/>
          </a:xfrm>
        </p:spPr>
        <p:txBody>
          <a:bodyPr>
            <a:normAutofit/>
          </a:bodyPr>
          <a:lstStyle/>
          <a:p>
            <a:pPr marL="0" indent="0" algn="ctr">
              <a:buNone/>
            </a:pPr>
            <a:endParaRPr lang="en-US" sz="6000" dirty="0"/>
          </a:p>
          <a:p>
            <a:pPr marL="0" indent="0" algn="ctr">
              <a:buNone/>
            </a:pPr>
            <a:endParaRPr lang="en-US" sz="6000" dirty="0"/>
          </a:p>
          <a:p>
            <a:pPr marL="0" indent="0" algn="ctr">
              <a:buNone/>
            </a:pPr>
            <a:r>
              <a:rPr lang="en-US" sz="6000" dirty="0"/>
              <a:t>Thank you</a:t>
            </a:r>
            <a:endParaRPr lang="en-IN" sz="6000" dirty="0"/>
          </a:p>
        </p:txBody>
      </p:sp>
    </p:spTree>
    <p:extLst>
      <p:ext uri="{BB962C8B-B14F-4D97-AF65-F5344CB8AC3E}">
        <p14:creationId xmlns:p14="http://schemas.microsoft.com/office/powerpoint/2010/main" val="21938833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AF5F2-B80A-3450-FF25-DDFD9CC30D4D}"/>
              </a:ext>
            </a:extLst>
          </p:cNvPr>
          <p:cNvSpPr>
            <a:spLocks noGrp="1"/>
          </p:cNvSpPr>
          <p:nvPr>
            <p:ph type="title"/>
          </p:nvPr>
        </p:nvSpPr>
        <p:spPr/>
        <p:txBody>
          <a:bodyPr/>
          <a:lstStyle/>
          <a:p>
            <a:pPr marL="571500" indent="-571500">
              <a:buFont typeface="Wingdings" panose="05000000000000000000" pitchFamily="2" charset="2"/>
              <a:buChar char="v"/>
            </a:pPr>
            <a:r>
              <a:rPr lang="en-IN" dirty="0"/>
              <a:t>Meet the Team</a:t>
            </a:r>
          </a:p>
        </p:txBody>
      </p:sp>
      <p:graphicFrame>
        <p:nvGraphicFramePr>
          <p:cNvPr id="6" name="Diagram 5">
            <a:extLst>
              <a:ext uri="{FF2B5EF4-FFF2-40B4-BE49-F238E27FC236}">
                <a16:creationId xmlns:a16="http://schemas.microsoft.com/office/drawing/2014/main" id="{F7A10900-4FF9-D917-3295-E31817520C74}"/>
              </a:ext>
            </a:extLst>
          </p:cNvPr>
          <p:cNvGraphicFramePr/>
          <p:nvPr>
            <p:extLst>
              <p:ext uri="{D42A27DB-BD31-4B8C-83A1-F6EECF244321}">
                <p14:modId xmlns:p14="http://schemas.microsoft.com/office/powerpoint/2010/main" val="2527207008"/>
              </p:ext>
            </p:extLst>
          </p:nvPr>
        </p:nvGraphicFramePr>
        <p:xfrm>
          <a:off x="1045029" y="1595535"/>
          <a:ext cx="9114971" cy="45427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CDCE2832-93CE-FE3D-8C4C-ACFFEBC19C6A}"/>
              </a:ext>
            </a:extLst>
          </p:cNvPr>
          <p:cNvSpPr txBox="1"/>
          <p:nvPr/>
        </p:nvSpPr>
        <p:spPr>
          <a:xfrm>
            <a:off x="1306286" y="1903445"/>
            <a:ext cx="8350898" cy="2554545"/>
          </a:xfrm>
          <a:prstGeom prst="rect">
            <a:avLst/>
          </a:prstGeom>
          <a:noFill/>
        </p:spPr>
        <p:txBody>
          <a:bodyPr wrap="square" rtlCol="0">
            <a:spAutoFit/>
          </a:bodyPr>
          <a:lstStyle/>
          <a:p>
            <a:pPr marL="285750" indent="-285750">
              <a:buFont typeface="Arial" panose="020B0604020202020204" pitchFamily="34" charset="0"/>
              <a:buChar char="•"/>
            </a:pPr>
            <a:r>
              <a:rPr lang="en-US" sz="4000" dirty="0"/>
              <a:t>Divya Nadar</a:t>
            </a:r>
          </a:p>
          <a:p>
            <a:pPr marL="285750" indent="-285750">
              <a:buFont typeface="Arial" panose="020B0604020202020204" pitchFamily="34" charset="0"/>
              <a:buChar char="•"/>
            </a:pPr>
            <a:r>
              <a:rPr lang="en-US" sz="4000" dirty="0"/>
              <a:t>Feroz Shaikh </a:t>
            </a:r>
          </a:p>
          <a:p>
            <a:pPr marL="285750" indent="-285750">
              <a:buFont typeface="Arial" panose="020B0604020202020204" pitchFamily="34" charset="0"/>
              <a:buChar char="•"/>
            </a:pPr>
            <a:r>
              <a:rPr lang="en-US" sz="4000" dirty="0"/>
              <a:t>Karan Shetty</a:t>
            </a:r>
          </a:p>
          <a:p>
            <a:pPr marL="285750" indent="-285750">
              <a:buFont typeface="Arial" panose="020B0604020202020204" pitchFamily="34" charset="0"/>
              <a:buChar char="•"/>
            </a:pPr>
            <a:r>
              <a:rPr lang="en-US" sz="4000" dirty="0"/>
              <a:t>Pruthvi </a:t>
            </a:r>
            <a:endParaRPr lang="en-IN" sz="4000" dirty="0"/>
          </a:p>
        </p:txBody>
      </p:sp>
    </p:spTree>
    <p:extLst>
      <p:ext uri="{BB962C8B-B14F-4D97-AF65-F5344CB8AC3E}">
        <p14:creationId xmlns:p14="http://schemas.microsoft.com/office/powerpoint/2010/main" val="575030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677F1-91F9-CEC7-51F6-1FBAD40DC422}"/>
              </a:ext>
            </a:extLst>
          </p:cNvPr>
          <p:cNvSpPr>
            <a:spLocks noGrp="1"/>
          </p:cNvSpPr>
          <p:nvPr>
            <p:ph type="title"/>
          </p:nvPr>
        </p:nvSpPr>
        <p:spPr/>
        <p:txBody>
          <a:bodyPr/>
          <a:lstStyle/>
          <a:p>
            <a:pPr marL="571500" indent="-571500">
              <a:buFont typeface="Wingdings" panose="05000000000000000000" pitchFamily="2" charset="2"/>
              <a:buChar char="v"/>
            </a:pPr>
            <a:r>
              <a:rPr lang="en-US" dirty="0"/>
              <a:t>Overview </a:t>
            </a:r>
            <a:endParaRPr lang="en-IN" dirty="0"/>
          </a:p>
        </p:txBody>
      </p:sp>
      <p:sp>
        <p:nvSpPr>
          <p:cNvPr id="3" name="Content Placeholder 2">
            <a:extLst>
              <a:ext uri="{FF2B5EF4-FFF2-40B4-BE49-F238E27FC236}">
                <a16:creationId xmlns:a16="http://schemas.microsoft.com/office/drawing/2014/main" id="{D9CD2074-1209-A014-8355-3E27904C8989}"/>
              </a:ext>
            </a:extLst>
          </p:cNvPr>
          <p:cNvSpPr>
            <a:spLocks noGrp="1"/>
          </p:cNvSpPr>
          <p:nvPr>
            <p:ph idx="1"/>
          </p:nvPr>
        </p:nvSpPr>
        <p:spPr>
          <a:xfrm>
            <a:off x="1024128" y="1968759"/>
            <a:ext cx="9720073" cy="4340601"/>
          </a:xfrm>
        </p:spPr>
        <p:txBody>
          <a:bodyPr>
            <a:noAutofit/>
          </a:bodyPr>
          <a:lstStyle/>
          <a:p>
            <a:pPr algn="just">
              <a:buFont typeface="Arial" panose="020B0604020202020204" pitchFamily="34" charset="0"/>
              <a:buChar char="•"/>
            </a:pPr>
            <a:r>
              <a:rPr lang="en-US" dirty="0"/>
              <a:t>The airline industry is a complicated sector that operates globally and compassing major region and low cost career . These Airline manages various fleets prices and operate within a complex ecosystem shaped by economic conditions.</a:t>
            </a:r>
          </a:p>
          <a:p>
            <a:pPr algn="just">
              <a:buFont typeface="Arial" panose="020B0604020202020204" pitchFamily="34" charset="0"/>
              <a:buChar char="•"/>
            </a:pPr>
            <a:r>
              <a:rPr lang="en-US" dirty="0"/>
              <a:t>It is the dynamic industry influenced by various factors required in strategic planning,adaptibilty and a commitment to safety and customer satisfaction for a long term success.</a:t>
            </a:r>
          </a:p>
          <a:p>
            <a:pPr algn="just">
              <a:buFont typeface="Arial" panose="020B0604020202020204" pitchFamily="34" charset="0"/>
              <a:buChar char="•"/>
            </a:pPr>
            <a:r>
              <a:rPr lang="en-US" dirty="0"/>
              <a:t>Airline industry serves as a fundamental tool in improving efficiency, making informed decisions  in a dynamic and challenging business environment ,it helps airline navigate operational complexities enhance over all performance.</a:t>
            </a:r>
          </a:p>
          <a:p>
            <a:pPr algn="just">
              <a:buFont typeface="Arial" panose="020B0604020202020204" pitchFamily="34" charset="0"/>
              <a:buChar char="•"/>
            </a:pPr>
            <a:r>
              <a:rPr lang="en-US" dirty="0"/>
              <a:t>Data analyzed in the form of relational graphs and document data models using tools like Excel(Pivot table ,</a:t>
            </a:r>
            <a:r>
              <a:rPr lang="en-US" dirty="0" err="1"/>
              <a:t>PowerBi</a:t>
            </a:r>
            <a:r>
              <a:rPr lang="en-US" dirty="0"/>
              <a:t> and MySQL.</a:t>
            </a:r>
          </a:p>
          <a:p>
            <a:pPr algn="just">
              <a:buFont typeface="Arial" panose="020B0604020202020204" pitchFamily="34" charset="0"/>
              <a:buChar char="•"/>
            </a:pPr>
            <a:r>
              <a:rPr lang="en-US" dirty="0"/>
              <a:t>Let us examine the dashboards where we have used load factor as the key for the performance of the airline.</a:t>
            </a:r>
            <a:endParaRPr lang="en-IN" dirty="0"/>
          </a:p>
        </p:txBody>
      </p:sp>
    </p:spTree>
    <p:extLst>
      <p:ext uri="{BB962C8B-B14F-4D97-AF65-F5344CB8AC3E}">
        <p14:creationId xmlns:p14="http://schemas.microsoft.com/office/powerpoint/2010/main" val="2839039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66193-0F7B-5046-3906-A5AE82B889D8}"/>
              </a:ext>
            </a:extLst>
          </p:cNvPr>
          <p:cNvSpPr>
            <a:spLocks noGrp="1"/>
          </p:cNvSpPr>
          <p:nvPr>
            <p:ph type="title"/>
          </p:nvPr>
        </p:nvSpPr>
        <p:spPr/>
        <p:txBody>
          <a:bodyPr/>
          <a:lstStyle/>
          <a:p>
            <a:pPr marL="571500" indent="-571500">
              <a:buFont typeface="Wingdings" panose="05000000000000000000" pitchFamily="2" charset="2"/>
              <a:buChar char="v"/>
            </a:pPr>
            <a:r>
              <a:rPr lang="en-IN" dirty="0"/>
              <a:t>Key Performance Indicators (KPIs)</a:t>
            </a:r>
          </a:p>
        </p:txBody>
      </p:sp>
      <p:sp>
        <p:nvSpPr>
          <p:cNvPr id="8" name="TextBox 7">
            <a:extLst>
              <a:ext uri="{FF2B5EF4-FFF2-40B4-BE49-F238E27FC236}">
                <a16:creationId xmlns:a16="http://schemas.microsoft.com/office/drawing/2014/main" id="{DAD8E904-C0E5-5F7A-8AAB-C11FCCAABC2D}"/>
              </a:ext>
            </a:extLst>
          </p:cNvPr>
          <p:cNvSpPr txBox="1"/>
          <p:nvPr/>
        </p:nvSpPr>
        <p:spPr>
          <a:xfrm>
            <a:off x="3048778" y="3235003"/>
            <a:ext cx="6097554" cy="369332"/>
          </a:xfrm>
          <a:prstGeom prst="rect">
            <a:avLst/>
          </a:prstGeom>
          <a:noFill/>
        </p:spPr>
        <p:txBody>
          <a:bodyPr wrap="square">
            <a:spAutoFit/>
          </a:bodyPr>
          <a:lstStyle/>
          <a:p>
            <a:endParaRPr lang="en-US" dirty="0"/>
          </a:p>
        </p:txBody>
      </p:sp>
      <p:sp>
        <p:nvSpPr>
          <p:cNvPr id="5" name="Content Placeholder 4">
            <a:extLst>
              <a:ext uri="{FF2B5EF4-FFF2-40B4-BE49-F238E27FC236}">
                <a16:creationId xmlns:a16="http://schemas.microsoft.com/office/drawing/2014/main" id="{6332FD21-0894-A32F-1E2D-03B42E334860}"/>
              </a:ext>
            </a:extLst>
          </p:cNvPr>
          <p:cNvSpPr>
            <a:spLocks noGrp="1"/>
          </p:cNvSpPr>
          <p:nvPr>
            <p:ph idx="1"/>
          </p:nvPr>
        </p:nvSpPr>
        <p:spPr>
          <a:xfrm>
            <a:off x="1024128" y="1791478"/>
            <a:ext cx="10601815" cy="4517882"/>
          </a:xfrm>
        </p:spPr>
        <p:txBody>
          <a:bodyPr>
            <a:normAutofit/>
          </a:bodyPr>
          <a:lstStyle/>
          <a:p>
            <a:pPr algn="just">
              <a:buFont typeface="Arial" panose="020B0604020202020204" pitchFamily="34" charset="0"/>
              <a:buChar char="•"/>
            </a:pPr>
            <a:r>
              <a:rPr lang="en-US" dirty="0"/>
              <a:t>Load Factor is the key metric used for benchmarking an airline performance against competitors.</a:t>
            </a:r>
          </a:p>
          <a:p>
            <a:pPr algn="just">
              <a:buFont typeface="Arial" panose="020B0604020202020204" pitchFamily="34" charset="0"/>
              <a:buChar char="•"/>
            </a:pPr>
            <a:r>
              <a:rPr lang="en-US" dirty="0"/>
              <a:t>Airlines uses load factor data for strategic planning , route optimization and fleet management.</a:t>
            </a:r>
          </a:p>
          <a:p>
            <a:pPr algn="just">
              <a:buFont typeface="Arial" panose="020B0604020202020204" pitchFamily="34" charset="0"/>
              <a:buChar char="•"/>
            </a:pPr>
            <a:r>
              <a:rPr lang="en-US" altLang="en-US" dirty="0" err="1"/>
              <a:t>Globespan</a:t>
            </a:r>
            <a:r>
              <a:rPr lang="en-US" altLang="en-US" dirty="0"/>
              <a:t> Airways Limited, doing business as Flyglobespan, has the highest load factor of </a:t>
            </a:r>
            <a:r>
              <a:rPr lang="en-US" altLang="en-US" dirty="0">
                <a:solidFill>
                  <a:srgbClr val="FF0000"/>
                </a:solidFill>
              </a:rPr>
              <a:t>94.8 percentage </a:t>
            </a:r>
            <a:r>
              <a:rPr lang="en-US" altLang="en-US" dirty="0"/>
              <a:t>compared to other carriers.</a:t>
            </a:r>
          </a:p>
          <a:p>
            <a:pPr algn="just">
              <a:buFont typeface="Arial" panose="020B0604020202020204" pitchFamily="34" charset="0"/>
              <a:buChar char="•"/>
            </a:pPr>
            <a:r>
              <a:rPr lang="en-US" altLang="en-US" dirty="0"/>
              <a:t>Overall increasing trend from 2008 to 2013 .</a:t>
            </a:r>
          </a:p>
          <a:p>
            <a:pPr algn="just">
              <a:buFont typeface="Arial" panose="020B0604020202020204" pitchFamily="34" charset="0"/>
              <a:buChar char="•"/>
            </a:pPr>
            <a:r>
              <a:rPr lang="en-US" dirty="0"/>
              <a:t>Also among the data analyzes, Delta Airlines is best carrier among all with </a:t>
            </a:r>
            <a:r>
              <a:rPr lang="en-US" dirty="0">
                <a:solidFill>
                  <a:srgbClr val="FF0000"/>
                </a:solidFill>
              </a:rPr>
              <a:t>8271</a:t>
            </a:r>
            <a:r>
              <a:rPr lang="en-US" dirty="0"/>
              <a:t> transported passengers followed with South-west airlines Co. </a:t>
            </a:r>
            <a:r>
              <a:rPr lang="en-US" dirty="0">
                <a:solidFill>
                  <a:srgbClr val="FF0000"/>
                </a:solidFill>
              </a:rPr>
              <a:t>(8019) </a:t>
            </a:r>
            <a:r>
              <a:rPr lang="en-US" dirty="0"/>
              <a:t>.</a:t>
            </a:r>
          </a:p>
          <a:p>
            <a:pPr algn="just">
              <a:buFont typeface="Arial" panose="020B0604020202020204" pitchFamily="34" charset="0"/>
              <a:buChar char="•"/>
            </a:pPr>
            <a:r>
              <a:rPr lang="en-US" dirty="0"/>
              <a:t>Regarding  the load factor, we observed that the airline capacity is higher on weekdays compared to weekend, indicating passenger travel is high during  weekdays.</a:t>
            </a:r>
          </a:p>
        </p:txBody>
      </p:sp>
      <p:sp>
        <p:nvSpPr>
          <p:cNvPr id="11" name="Rectangle 3">
            <a:extLst>
              <a:ext uri="{FF2B5EF4-FFF2-40B4-BE49-F238E27FC236}">
                <a16:creationId xmlns:a16="http://schemas.microsoft.com/office/drawing/2014/main" id="{52638FA9-9CF6-0EFB-BBBD-73CA4E5C0F5D}"/>
              </a:ext>
            </a:extLst>
          </p:cNvPr>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816557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27672-CC78-B4AF-DB07-A1CFD039D067}"/>
              </a:ext>
            </a:extLst>
          </p:cNvPr>
          <p:cNvSpPr>
            <a:spLocks noGrp="1"/>
          </p:cNvSpPr>
          <p:nvPr>
            <p:ph type="title"/>
          </p:nvPr>
        </p:nvSpPr>
        <p:spPr/>
        <p:txBody>
          <a:bodyPr/>
          <a:lstStyle/>
          <a:p>
            <a:pPr marL="685800" indent="-685800">
              <a:buFont typeface="Wingdings" panose="05000000000000000000" pitchFamily="2" charset="2"/>
              <a:buChar char="v"/>
            </a:pPr>
            <a:r>
              <a:rPr lang="en-IN" dirty="0"/>
              <a:t>Key Performance Indicators (KPIs)</a:t>
            </a:r>
          </a:p>
        </p:txBody>
      </p:sp>
      <p:sp>
        <p:nvSpPr>
          <p:cNvPr id="3" name="Content Placeholder 2">
            <a:extLst>
              <a:ext uri="{FF2B5EF4-FFF2-40B4-BE49-F238E27FC236}">
                <a16:creationId xmlns:a16="http://schemas.microsoft.com/office/drawing/2014/main" id="{CC98B9EA-93CF-A1D3-BA95-B6F7E403153D}"/>
              </a:ext>
            </a:extLst>
          </p:cNvPr>
          <p:cNvSpPr>
            <a:spLocks noGrp="1"/>
          </p:cNvSpPr>
          <p:nvPr>
            <p:ph idx="1"/>
          </p:nvPr>
        </p:nvSpPr>
        <p:spPr>
          <a:xfrm>
            <a:off x="933062" y="2084832"/>
            <a:ext cx="9811140" cy="4224528"/>
          </a:xfrm>
        </p:spPr>
        <p:txBody>
          <a:bodyPr/>
          <a:lstStyle/>
          <a:p>
            <a:pPr>
              <a:buFont typeface="Arial" panose="020B0604020202020204" pitchFamily="34" charset="0"/>
              <a:buChar char="•"/>
            </a:pPr>
            <a:r>
              <a:rPr lang="en-US" dirty="0"/>
              <a:t>Based on the available data ,we have analyzed that a total of </a:t>
            </a:r>
            <a:r>
              <a:rPr lang="en-US" dirty="0">
                <a:solidFill>
                  <a:srgbClr val="FF0000"/>
                </a:solidFill>
              </a:rPr>
              <a:t>1548 </a:t>
            </a:r>
            <a:r>
              <a:rPr lang="en-US" dirty="0"/>
              <a:t>Airlines spanning  across </a:t>
            </a:r>
            <a:r>
              <a:rPr lang="en-US" dirty="0">
                <a:solidFill>
                  <a:srgbClr val="FF0000"/>
                </a:solidFill>
              </a:rPr>
              <a:t>6</a:t>
            </a:r>
            <a:r>
              <a:rPr lang="en-US" dirty="0"/>
              <a:t> regions, serving </a:t>
            </a:r>
            <a:r>
              <a:rPr lang="en-US" dirty="0">
                <a:solidFill>
                  <a:srgbClr val="FF0000"/>
                </a:solidFill>
              </a:rPr>
              <a:t>1296</a:t>
            </a:r>
            <a:r>
              <a:rPr lang="en-US" dirty="0"/>
              <a:t> cities .</a:t>
            </a:r>
          </a:p>
          <a:p>
            <a:pPr>
              <a:buFont typeface="Arial" panose="020B0604020202020204" pitchFamily="34" charset="0"/>
              <a:buChar char="•"/>
            </a:pPr>
            <a:r>
              <a:rPr lang="en-US" dirty="0"/>
              <a:t>Passengers often associate crowed flights with popular routes and may choose carriers with high load factor for sense of reliability.</a:t>
            </a:r>
          </a:p>
          <a:p>
            <a:pPr algn="just">
              <a:buFont typeface="Arial" panose="020B0604020202020204" pitchFamily="34" charset="0"/>
              <a:buChar char="•"/>
            </a:pPr>
            <a:r>
              <a:rPr lang="en-US" sz="2200" dirty="0"/>
              <a:t>USA: Increase in the flight operation  within USA where demand is high but competition is low. Business can be increased by Identify regions or routes. Expansion can be achieved by identifying  strategic regions or routes .</a:t>
            </a:r>
          </a:p>
          <a:p>
            <a:pPr algn="just">
              <a:buFont typeface="Arial" panose="020B0604020202020204" pitchFamily="34" charset="0"/>
              <a:buChar char="•"/>
            </a:pPr>
            <a:r>
              <a:rPr lang="en-US" sz="2200" dirty="0"/>
              <a:t>The second position is of Canada and least is of Mexico.</a:t>
            </a:r>
          </a:p>
          <a:p>
            <a:pPr>
              <a:buFont typeface="Arial" panose="020B0604020202020204" pitchFamily="34" charset="0"/>
              <a:buChar char="•"/>
            </a:pPr>
            <a:endParaRPr lang="en-US" dirty="0"/>
          </a:p>
          <a:p>
            <a:pPr>
              <a:buFont typeface="Arial" panose="020B0604020202020204" pitchFamily="34" charset="0"/>
              <a:buChar char="•"/>
            </a:pPr>
            <a:endParaRPr lang="en-IN" dirty="0"/>
          </a:p>
        </p:txBody>
      </p:sp>
    </p:spTree>
    <p:extLst>
      <p:ext uri="{BB962C8B-B14F-4D97-AF65-F5344CB8AC3E}">
        <p14:creationId xmlns:p14="http://schemas.microsoft.com/office/powerpoint/2010/main" val="18571550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4EE622ED-56A4-54C7-8A85-0E50993E1BED}"/>
              </a:ext>
            </a:extLst>
          </p:cNvPr>
          <p:cNvSpPr txBox="1"/>
          <p:nvPr/>
        </p:nvSpPr>
        <p:spPr>
          <a:xfrm>
            <a:off x="522514" y="6288833"/>
            <a:ext cx="4655976" cy="401216"/>
          </a:xfrm>
          <a:prstGeom prst="rect">
            <a:avLst/>
          </a:prstGeom>
          <a:noFill/>
        </p:spPr>
        <p:txBody>
          <a:bodyPr wrap="square" rtlCol="0">
            <a:spAutoFit/>
          </a:bodyPr>
          <a:lstStyle/>
          <a:p>
            <a:endParaRPr lang="en-IN" dirty="0"/>
          </a:p>
        </p:txBody>
      </p:sp>
      <p:pic>
        <p:nvPicPr>
          <p:cNvPr id="2" name="Picture 1">
            <a:extLst>
              <a:ext uri="{FF2B5EF4-FFF2-40B4-BE49-F238E27FC236}">
                <a16:creationId xmlns:a16="http://schemas.microsoft.com/office/drawing/2014/main" id="{58FC1876-5855-02E2-C904-E1FD8C17FE90}"/>
              </a:ext>
            </a:extLst>
          </p:cNvPr>
          <p:cNvPicPr>
            <a:picLocks noChangeAspect="1"/>
          </p:cNvPicPr>
          <p:nvPr/>
        </p:nvPicPr>
        <p:blipFill rotWithShape="1">
          <a:blip r:embed="rId2"/>
          <a:srcRect t="14976"/>
          <a:stretch/>
        </p:blipFill>
        <p:spPr>
          <a:xfrm>
            <a:off x="5559649" y="4138687"/>
            <a:ext cx="6546978" cy="2644668"/>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graphicFrame>
        <p:nvGraphicFramePr>
          <p:cNvPr id="11" name="Table 10">
            <a:extLst>
              <a:ext uri="{FF2B5EF4-FFF2-40B4-BE49-F238E27FC236}">
                <a16:creationId xmlns:a16="http://schemas.microsoft.com/office/drawing/2014/main" id="{1022B1BE-D8F4-45BE-7E1D-16B3C3701E1C}"/>
              </a:ext>
            </a:extLst>
          </p:cNvPr>
          <p:cNvGraphicFramePr>
            <a:graphicFrameLocks noGrp="1"/>
          </p:cNvGraphicFramePr>
          <p:nvPr>
            <p:extLst>
              <p:ext uri="{D42A27DB-BD31-4B8C-83A1-F6EECF244321}">
                <p14:modId xmlns:p14="http://schemas.microsoft.com/office/powerpoint/2010/main" val="2023952759"/>
              </p:ext>
            </p:extLst>
          </p:nvPr>
        </p:nvGraphicFramePr>
        <p:xfrm>
          <a:off x="1240971" y="719666"/>
          <a:ext cx="8919029" cy="370840"/>
        </p:xfrm>
        <a:graphic>
          <a:graphicData uri="http://schemas.openxmlformats.org/drawingml/2006/table">
            <a:tbl>
              <a:tblPr firstRow="1" bandRow="1">
                <a:tableStyleId>{5C22544A-7EE6-4342-B048-85BDC9FD1C3A}</a:tableStyleId>
              </a:tblPr>
              <a:tblGrid>
                <a:gridCol w="8919029">
                  <a:extLst>
                    <a:ext uri="{9D8B030D-6E8A-4147-A177-3AD203B41FA5}">
                      <a16:colId xmlns:a16="http://schemas.microsoft.com/office/drawing/2014/main" val="2716235793"/>
                    </a:ext>
                  </a:extLst>
                </a:gridCol>
              </a:tblGrid>
              <a:tr h="370840">
                <a:tc>
                  <a:txBody>
                    <a:bodyPr/>
                    <a:lstStyle/>
                    <a:p>
                      <a:r>
                        <a:rPr lang="en-US" dirty="0"/>
                        <a:t>Top 5  Airline based on Load factor(%) </a:t>
                      </a:r>
                      <a:endParaRPr lang="en-IN" dirty="0"/>
                    </a:p>
                  </a:txBody>
                  <a:tcPr/>
                </a:tc>
                <a:extLst>
                  <a:ext uri="{0D108BD9-81ED-4DB2-BD59-A6C34878D82A}">
                    <a16:rowId xmlns:a16="http://schemas.microsoft.com/office/drawing/2014/main" val="975808090"/>
                  </a:ext>
                </a:extLst>
              </a:tr>
            </a:tbl>
          </a:graphicData>
        </a:graphic>
      </p:graphicFrame>
      <p:pic>
        <p:nvPicPr>
          <p:cNvPr id="13" name="Picture 12">
            <a:extLst>
              <a:ext uri="{FF2B5EF4-FFF2-40B4-BE49-F238E27FC236}">
                <a16:creationId xmlns:a16="http://schemas.microsoft.com/office/drawing/2014/main" id="{DFCC4730-2D2B-6886-F807-F197E263CC9F}"/>
              </a:ext>
            </a:extLst>
          </p:cNvPr>
          <p:cNvPicPr>
            <a:picLocks noChangeAspect="1"/>
          </p:cNvPicPr>
          <p:nvPr/>
        </p:nvPicPr>
        <p:blipFill rotWithShape="1">
          <a:blip r:embed="rId3"/>
          <a:srcRect l="-555" t="-10447" r="555" b="5970"/>
          <a:stretch/>
        </p:blipFill>
        <p:spPr>
          <a:xfrm>
            <a:off x="5559647" y="1273652"/>
            <a:ext cx="6546979" cy="2729181"/>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grpSp>
        <p:nvGrpSpPr>
          <p:cNvPr id="24" name="Group 23">
            <a:extLst>
              <a:ext uri="{FF2B5EF4-FFF2-40B4-BE49-F238E27FC236}">
                <a16:creationId xmlns:a16="http://schemas.microsoft.com/office/drawing/2014/main" id="{0A537408-88C1-A0B8-CBCC-6B59495157EB}"/>
              </a:ext>
            </a:extLst>
          </p:cNvPr>
          <p:cNvGrpSpPr/>
          <p:nvPr/>
        </p:nvGrpSpPr>
        <p:grpSpPr>
          <a:xfrm>
            <a:off x="85373" y="2500016"/>
            <a:ext cx="5093117" cy="2729181"/>
            <a:chOff x="1192167" y="1"/>
            <a:chExt cx="3585089" cy="1367308"/>
          </a:xfrm>
        </p:grpSpPr>
        <p:sp>
          <p:nvSpPr>
            <p:cNvPr id="25" name="Rectangle: Top Corners Rounded 24">
              <a:extLst>
                <a:ext uri="{FF2B5EF4-FFF2-40B4-BE49-F238E27FC236}">
                  <a16:creationId xmlns:a16="http://schemas.microsoft.com/office/drawing/2014/main" id="{A2E41248-3435-BF5C-057E-C05AE356E728}"/>
                </a:ext>
              </a:extLst>
            </p:cNvPr>
            <p:cNvSpPr/>
            <p:nvPr/>
          </p:nvSpPr>
          <p:spPr>
            <a:xfrm rot="5400000">
              <a:off x="2301058" y="-1108890"/>
              <a:ext cx="1367308" cy="3585089"/>
            </a:xfrm>
            <a:prstGeom prst="round2Same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6" name="Rectangle: Top Corners Rounded 4">
              <a:extLst>
                <a:ext uri="{FF2B5EF4-FFF2-40B4-BE49-F238E27FC236}">
                  <a16:creationId xmlns:a16="http://schemas.microsoft.com/office/drawing/2014/main" id="{917E7F7D-D27F-3D85-E766-99D4169DA08E}"/>
                </a:ext>
              </a:extLst>
            </p:cNvPr>
            <p:cNvSpPr txBox="1"/>
            <p:nvPr/>
          </p:nvSpPr>
          <p:spPr>
            <a:xfrm>
              <a:off x="1192168" y="66746"/>
              <a:ext cx="3518343" cy="1233816"/>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42240" tIns="12700" rIns="12700" bIns="12700" numCol="1" spcCol="1270" anchor="ctr" anchorCtr="0">
              <a:noAutofit/>
            </a:bodyPr>
            <a:lstStyle/>
            <a:p>
              <a:pPr marL="0" lvl="1" algn="l" defTabSz="889000">
                <a:lnSpc>
                  <a:spcPct val="90000"/>
                </a:lnSpc>
                <a:spcBef>
                  <a:spcPct val="0"/>
                </a:spcBef>
                <a:spcAft>
                  <a:spcPct val="15000"/>
                </a:spcAft>
              </a:pPr>
              <a:r>
                <a:rPr lang="en-US" sz="2000" b="1" dirty="0">
                  <a:solidFill>
                    <a:srgbClr val="2E2B21">
                      <a:hueOff val="0"/>
                      <a:satOff val="0"/>
                      <a:lumOff val="0"/>
                      <a:alphaOff val="0"/>
                    </a:srgbClr>
                  </a:solidFill>
                  <a:latin typeface="Tw Cen MT" panose="020B0602020104020603"/>
                </a:rPr>
                <a:t>Etihad Airways: EY airline has the highest load factor of </a:t>
              </a:r>
              <a:r>
                <a:rPr lang="en-US" sz="2000" b="1" kern="1200" dirty="0">
                  <a:solidFill>
                    <a:srgbClr val="2E2B21">
                      <a:hueOff val="0"/>
                      <a:satOff val="0"/>
                      <a:lumOff val="0"/>
                      <a:alphaOff val="0"/>
                    </a:srgbClr>
                  </a:solidFill>
                  <a:latin typeface="Tw Cen MT" panose="020B0602020104020603"/>
                  <a:ea typeface="+mn-ea"/>
                  <a:cs typeface="+mn-cs"/>
                </a:rPr>
                <a:t>(99%) in the year 2008 while TUI airlines Nederland B.V:OR has 99.9% in the year 2013.</a:t>
              </a:r>
            </a:p>
          </p:txBody>
        </p:sp>
      </p:grpSp>
    </p:spTree>
    <p:extLst>
      <p:ext uri="{BB962C8B-B14F-4D97-AF65-F5344CB8AC3E}">
        <p14:creationId xmlns:p14="http://schemas.microsoft.com/office/powerpoint/2010/main" val="32399539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7D96F-D89B-9C09-0AAD-6BC08F39EF49}"/>
              </a:ext>
            </a:extLst>
          </p:cNvPr>
          <p:cNvSpPr>
            <a:spLocks noGrp="1"/>
          </p:cNvSpPr>
          <p:nvPr>
            <p:ph type="title"/>
          </p:nvPr>
        </p:nvSpPr>
        <p:spPr>
          <a:xfrm>
            <a:off x="933061" y="162241"/>
            <a:ext cx="9811139" cy="901449"/>
          </a:xfrm>
        </p:spPr>
        <p:txBody>
          <a:bodyPr>
            <a:normAutofit/>
          </a:bodyPr>
          <a:lstStyle/>
          <a:p>
            <a:pPr marL="571500" indent="-571500">
              <a:buFont typeface="Wingdings" panose="05000000000000000000" pitchFamily="2" charset="2"/>
              <a:buChar char="v"/>
            </a:pPr>
            <a:r>
              <a:rPr lang="en-IN" sz="4000" dirty="0"/>
              <a:t>Excel Dashboard</a:t>
            </a:r>
          </a:p>
        </p:txBody>
      </p:sp>
      <p:pic>
        <p:nvPicPr>
          <p:cNvPr id="6" name="Picture 5">
            <a:extLst>
              <a:ext uri="{FF2B5EF4-FFF2-40B4-BE49-F238E27FC236}">
                <a16:creationId xmlns:a16="http://schemas.microsoft.com/office/drawing/2014/main" id="{FAF0050C-9CDC-DFC9-2EB2-8B451996ECE2}"/>
              </a:ext>
            </a:extLst>
          </p:cNvPr>
          <p:cNvPicPr>
            <a:picLocks noChangeAspect="1"/>
          </p:cNvPicPr>
          <p:nvPr/>
        </p:nvPicPr>
        <p:blipFill>
          <a:blip r:embed="rId2"/>
          <a:stretch>
            <a:fillRect/>
          </a:stretch>
        </p:blipFill>
        <p:spPr>
          <a:xfrm>
            <a:off x="0" y="802434"/>
            <a:ext cx="12192000" cy="6055566"/>
          </a:xfrm>
          <a:prstGeom prst="rect">
            <a:avLst/>
          </a:prstGeom>
        </p:spPr>
      </p:pic>
    </p:spTree>
    <p:extLst>
      <p:ext uri="{BB962C8B-B14F-4D97-AF65-F5344CB8AC3E}">
        <p14:creationId xmlns:p14="http://schemas.microsoft.com/office/powerpoint/2010/main" val="18590075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E9B9B-8EDE-FCE9-C24E-C1BE6E1ECFEA}"/>
              </a:ext>
            </a:extLst>
          </p:cNvPr>
          <p:cNvSpPr>
            <a:spLocks noGrp="1"/>
          </p:cNvSpPr>
          <p:nvPr>
            <p:ph type="title"/>
          </p:nvPr>
        </p:nvSpPr>
        <p:spPr>
          <a:xfrm>
            <a:off x="578498" y="111968"/>
            <a:ext cx="7725747" cy="821093"/>
          </a:xfrm>
        </p:spPr>
        <p:txBody>
          <a:bodyPr>
            <a:normAutofit/>
          </a:bodyPr>
          <a:lstStyle/>
          <a:p>
            <a:pPr marL="571500" indent="-571500">
              <a:buFont typeface="Wingdings" panose="05000000000000000000" pitchFamily="2" charset="2"/>
              <a:buChar char="v"/>
            </a:pPr>
            <a:r>
              <a:rPr lang="en-IN" sz="4000" dirty="0"/>
              <a:t>Tableau Dashboard</a:t>
            </a:r>
          </a:p>
        </p:txBody>
      </p:sp>
      <p:sp>
        <p:nvSpPr>
          <p:cNvPr id="9" name="Content Placeholder 8">
            <a:extLst>
              <a:ext uri="{FF2B5EF4-FFF2-40B4-BE49-F238E27FC236}">
                <a16:creationId xmlns:a16="http://schemas.microsoft.com/office/drawing/2014/main" id="{77D3338F-E937-6A55-A4B5-EF6364763A89}"/>
              </a:ext>
            </a:extLst>
          </p:cNvPr>
          <p:cNvSpPr>
            <a:spLocks noGrp="1"/>
          </p:cNvSpPr>
          <p:nvPr>
            <p:ph idx="1"/>
          </p:nvPr>
        </p:nvSpPr>
        <p:spPr/>
        <p:txBody>
          <a:bodyPr/>
          <a:lstStyle/>
          <a:p>
            <a:endParaRPr lang="en-IN"/>
          </a:p>
        </p:txBody>
      </p:sp>
      <p:pic>
        <p:nvPicPr>
          <p:cNvPr id="11" name="Picture 10">
            <a:extLst>
              <a:ext uri="{FF2B5EF4-FFF2-40B4-BE49-F238E27FC236}">
                <a16:creationId xmlns:a16="http://schemas.microsoft.com/office/drawing/2014/main" id="{02EA1217-9DD3-61E2-F5A9-67625C4FF978}"/>
              </a:ext>
            </a:extLst>
          </p:cNvPr>
          <p:cNvPicPr>
            <a:picLocks noChangeAspect="1"/>
          </p:cNvPicPr>
          <p:nvPr/>
        </p:nvPicPr>
        <p:blipFill>
          <a:blip r:embed="rId2"/>
          <a:stretch>
            <a:fillRect/>
          </a:stretch>
        </p:blipFill>
        <p:spPr>
          <a:xfrm>
            <a:off x="0" y="755780"/>
            <a:ext cx="12192000" cy="6102220"/>
          </a:xfrm>
          <a:prstGeom prst="rect">
            <a:avLst/>
          </a:prstGeom>
        </p:spPr>
      </p:pic>
    </p:spTree>
    <p:extLst>
      <p:ext uri="{BB962C8B-B14F-4D97-AF65-F5344CB8AC3E}">
        <p14:creationId xmlns:p14="http://schemas.microsoft.com/office/powerpoint/2010/main" val="38419712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8A64598-A966-F0E1-C77E-6BFF8880117C}"/>
              </a:ext>
            </a:extLst>
          </p:cNvPr>
          <p:cNvSpPr txBox="1"/>
          <p:nvPr/>
        </p:nvSpPr>
        <p:spPr>
          <a:xfrm>
            <a:off x="522514" y="233265"/>
            <a:ext cx="9806474" cy="707886"/>
          </a:xfrm>
          <a:prstGeom prst="rect">
            <a:avLst/>
          </a:prstGeom>
          <a:noFill/>
        </p:spPr>
        <p:txBody>
          <a:bodyPr wrap="square">
            <a:spAutoFit/>
          </a:bodyPr>
          <a:lstStyle/>
          <a:p>
            <a:pPr marL="457200" indent="-457200">
              <a:buFont typeface="Wingdings" panose="05000000000000000000" pitchFamily="2" charset="2"/>
              <a:buChar char="v"/>
            </a:pPr>
            <a:r>
              <a:rPr lang="en-IN" sz="4000" dirty="0"/>
              <a:t>Power Bi Dashboard</a:t>
            </a:r>
          </a:p>
        </p:txBody>
      </p:sp>
      <p:pic>
        <p:nvPicPr>
          <p:cNvPr id="12" name="Content Placeholder 11">
            <a:extLst>
              <a:ext uri="{FF2B5EF4-FFF2-40B4-BE49-F238E27FC236}">
                <a16:creationId xmlns:a16="http://schemas.microsoft.com/office/drawing/2014/main" id="{1B05AB54-3BD8-6324-00D4-CCBCB9E27955}"/>
              </a:ext>
            </a:extLst>
          </p:cNvPr>
          <p:cNvPicPr>
            <a:picLocks noGrp="1" noChangeAspect="1"/>
          </p:cNvPicPr>
          <p:nvPr>
            <p:ph idx="1"/>
          </p:nvPr>
        </p:nvPicPr>
        <p:blipFill>
          <a:blip r:embed="rId2"/>
          <a:stretch>
            <a:fillRect/>
          </a:stretch>
        </p:blipFill>
        <p:spPr>
          <a:xfrm>
            <a:off x="0" y="755780"/>
            <a:ext cx="12191999" cy="6102220"/>
          </a:xfrm>
        </p:spPr>
      </p:pic>
    </p:spTree>
    <p:extLst>
      <p:ext uri="{BB962C8B-B14F-4D97-AF65-F5344CB8AC3E}">
        <p14:creationId xmlns:p14="http://schemas.microsoft.com/office/powerpoint/2010/main" val="388855273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rgbClr val="2E2B21"/>
      </a:dk1>
      <a:lt1>
        <a:srgbClr val="FFFFFF"/>
      </a:lt1>
      <a:dk2>
        <a:srgbClr val="605B4F"/>
      </a:dk2>
      <a:lt2>
        <a:srgbClr val="D8D6BE"/>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4825F1AF-8DBC-4E3D-9F3D-688338DA83FC}"/>
    </a:ext>
  </a:extLst>
</a:theme>
</file>

<file path=docProps/app.xml><?xml version="1.0" encoding="utf-8"?>
<Properties xmlns="http://schemas.openxmlformats.org/officeDocument/2006/extended-properties" xmlns:vt="http://schemas.openxmlformats.org/officeDocument/2006/docPropsVTypes">
  <Template>Integral</Template>
  <TotalTime>3015</TotalTime>
  <Words>608</Words>
  <Application>Microsoft Office PowerPoint</Application>
  <PresentationFormat>Widescreen</PresentationFormat>
  <Paragraphs>43</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Tw Cen MT</vt:lpstr>
      <vt:lpstr>Tw Cen MT Condensed</vt:lpstr>
      <vt:lpstr>Wingdings</vt:lpstr>
      <vt:lpstr>Wingdings 3</vt:lpstr>
      <vt:lpstr>Integral</vt:lpstr>
      <vt:lpstr>HIGH –CLOUD AIRLINE ANALYSIS</vt:lpstr>
      <vt:lpstr>Meet the Team</vt:lpstr>
      <vt:lpstr>Overview </vt:lpstr>
      <vt:lpstr>Key Performance Indicators (KPIs)</vt:lpstr>
      <vt:lpstr>Key Performance Indicators (KPIs)</vt:lpstr>
      <vt:lpstr>PowerPoint Presentation</vt:lpstr>
      <vt:lpstr>Excel Dashboard</vt:lpstr>
      <vt:lpstr>Tableau Dashboard</vt:lpstr>
      <vt:lpstr>PowerPoint Presentation</vt:lpstr>
      <vt:lpstr>Recommendations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Insurance Company Performance Overview</dc:title>
  <dc:creator>DDR</dc:creator>
  <cp:lastModifiedBy>DDR</cp:lastModifiedBy>
  <cp:revision>32</cp:revision>
  <dcterms:created xsi:type="dcterms:W3CDTF">2024-05-30T10:10:16Z</dcterms:created>
  <dcterms:modified xsi:type="dcterms:W3CDTF">2024-07-15T09:33:31Z</dcterms:modified>
</cp:coreProperties>
</file>