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19" r:id="rId3"/>
    <p:sldId id="720" r:id="rId4"/>
    <p:sldId id="721" r:id="rId5"/>
    <p:sldId id="738" r:id="rId6"/>
    <p:sldId id="731" r:id="rId7"/>
    <p:sldId id="732" r:id="rId8"/>
    <p:sldId id="733" r:id="rId9"/>
    <p:sldId id="735" r:id="rId10"/>
    <p:sldId id="736" r:id="rId11"/>
    <p:sldId id="737" r:id="rId12"/>
    <p:sldId id="7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D3D8-C5BD-0F4C-A0D0-E7BDA8DA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88CC-3D2E-8D0C-45C2-10557C267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50AE-B176-300E-D1B1-AA958349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9083-E988-A76D-6B94-46EA8E41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1779-B359-EDC6-14B7-0F91C5A4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60E4-DA8F-0853-CD85-35AAA680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006F-0D59-8A1B-B6E0-36C0134B3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A677-FC44-7728-46EE-B2915A6B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66FE-309F-A0C0-147E-384D5C8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7087-5BDD-6120-215C-6CEF68DE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ABAA-71E7-1E4E-B8EE-D30D10CB4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FEF3-3EA2-AAAA-0DF7-FD824957C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E97C-AE1E-5E0A-D32A-28999840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B58E-35D8-EA70-1802-A0C10130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B0B5-D837-24E9-995D-C1D11D68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97AC-D69B-D6F5-945A-E89151BF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F7BA-499E-DBA0-3D6B-403A6BC2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7FD-30D6-1652-113C-BCE10C48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FE34-12D9-0B18-399D-0EDAD786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A091-CE91-C88C-5DE8-D060C6DF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F69F-3FE8-45E8-6B0D-A1F8581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3E32-E19D-7DFE-7AD9-CAE81D03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0F80-08A2-CCA4-C954-C3F56EA1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D8C1-63E0-CE67-BF12-C16A18FE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42BD-4FBA-1EE3-3C53-0E7028A2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4E7E-3F5B-5376-7CEE-1E757612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4F27-8386-AC57-21E6-B7E36786E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B2B9-1028-DB90-7F4D-12857001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C9FA-D861-3B35-0361-50F83E39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B0D01-6433-BAC1-BAC8-DD83380E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1F32-49DF-D3CD-D3C8-C82160F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A8E-84BE-40CF-E1E7-DB10057A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AD51-BA10-7CEE-1A2E-02BD6E2A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BF5C6-4075-1C77-8F4D-CE84CF20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A464-516D-027A-712A-73BD4B09D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C72A6-8046-0D3A-A3ED-EF1CBAB2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0029F-363B-A42A-80D2-0AF486BE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60D78-DABE-FD16-3440-3CCB6A34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9FE8C-8D12-BCBD-AF71-53927BA8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72C8-FB09-7E55-56B9-72586CE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D6425-6375-42CB-E09A-239664B2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E88FB-177F-9724-B1B2-CC9C0415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3E76-F9A8-68C0-E5C8-C9DB2CDA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CB2A3-B316-E1DA-9260-70B30A7B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EE469-7947-5374-876B-ECC0C99E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C173-FDB8-6339-1F3B-A5595047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B6B-A1CD-CB38-9FA5-1F493C57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00DD-7426-A21F-D06E-AC74EA04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CCAA-AC64-3BCA-1D2D-F15054ED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38521-9FA2-8E33-BBBD-2C6DEAE0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A7703-6B13-6714-DFCE-A17E18FA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925-F519-0F07-5DD5-43ED7CC7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D5D-22BC-08F6-4E7C-753634A2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9B499-1AC9-B3C0-B8EC-506DFEA61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68906-7FF4-D058-9E95-BAF1DAD3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E21D-F294-B344-88AB-14815948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EDBD-8E9F-4F37-63AB-F5F4A07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F5EA-B2DC-1BE5-7EC6-627BE5DF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5512A-48F8-595E-B8EC-DA9F72A8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99EF-0001-4723-5B3D-3EB63EA5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2C87-C4E2-BAB8-6FB1-814B0A31E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F2CC-2E58-40DC-895E-BF98A4856FB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1B21-743F-9F86-45AD-3A37DAD74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1DCA-524C-C476-9983-26F7E6A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FB03-9738-4916-80A0-76156F78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1F26-D10A-D188-AA86-28C916CBE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94C95-CDDE-2010-18C4-8CB49F6C7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F19E7C-2B78-4226-9CC3-D6F16A1A189F}"/>
                  </a:ext>
                </a:extLst>
              </p:cNvPr>
              <p:cNvSpPr txBox="1"/>
              <p:nvPr/>
            </p:nvSpPr>
            <p:spPr>
              <a:xfrm>
                <a:off x="1847528" y="4725145"/>
                <a:ext cx="8640960" cy="1032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𝐺𝑡</m:t>
                              </m:r>
                            </m:e>
                          </m:d>
                        </m:e>
                      </m:func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F19E7C-2B78-4226-9CC3-D6F16A1A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725145"/>
                <a:ext cx="8640960" cy="1032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1BD568-2AE7-4393-923A-34F7E74810A1}"/>
              </a:ext>
            </a:extLst>
          </p:cNvPr>
          <p:cNvSpPr txBox="1"/>
          <p:nvPr/>
        </p:nvSpPr>
        <p:spPr>
          <a:xfrm>
            <a:off x="5464257" y="692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</a:t>
            </a:r>
            <a:r>
              <a:rPr lang="en-US" dirty="0"/>
              <a:t>e</a:t>
            </a:r>
            <a:r>
              <a:rPr lang="en-US" b="1" baseline="30000" dirty="0"/>
              <a:t>Gt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34BEE-60AF-49F2-8486-0250955B3FF8}"/>
              </a:ext>
            </a:extLst>
          </p:cNvPr>
          <p:cNvSpPr txBox="1"/>
          <p:nvPr/>
        </p:nvSpPr>
        <p:spPr>
          <a:xfrm>
            <a:off x="2474078" y="1556792"/>
            <a:ext cx="508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Recall that ‘e</a:t>
            </a:r>
            <a:r>
              <a:rPr lang="en-US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’ can be represented by a Taylor series: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A43F76-EF02-4BF0-A5DE-3D61BD899944}"/>
                  </a:ext>
                </a:extLst>
              </p:cNvPr>
              <p:cNvSpPr txBox="1"/>
              <p:nvPr/>
            </p:nvSpPr>
            <p:spPr>
              <a:xfrm>
                <a:off x="2474078" y="2420889"/>
                <a:ext cx="7243843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𝑥𝑡</m:t>
                      </m:r>
                      <m:r>
                        <a:rPr 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A43F76-EF02-4BF0-A5DE-3D61BD89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78" y="2420889"/>
                <a:ext cx="7243843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30D6B9-6B12-4AA6-966F-CDE3C41E87CE}"/>
              </a:ext>
            </a:extLst>
          </p:cNvPr>
          <p:cNvSpPr txBox="1"/>
          <p:nvPr/>
        </p:nvSpPr>
        <p:spPr>
          <a:xfrm>
            <a:off x="3386538" y="4149080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Now substitute ‘x’ with the rate matrix,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560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02180E-20AB-4AD6-85F8-C5183F9B0501}"/>
                  </a:ext>
                </a:extLst>
              </p:cNvPr>
              <p:cNvSpPr txBox="1"/>
              <p:nvPr/>
            </p:nvSpPr>
            <p:spPr>
              <a:xfrm>
                <a:off x="2027040" y="764705"/>
                <a:ext cx="8640960" cy="1032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𝐺𝑡</m:t>
                              </m:r>
                            </m:e>
                          </m:d>
                        </m:e>
                      </m:func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02180E-20AB-4AD6-85F8-C5183F9B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040" y="764705"/>
                <a:ext cx="8640960" cy="1032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8CCDD8-6972-4B68-8203-3357C014C450}"/>
              </a:ext>
            </a:extLst>
          </p:cNvPr>
          <p:cNvSpPr txBox="1"/>
          <p:nvPr/>
        </p:nvSpPr>
        <p:spPr>
          <a:xfrm>
            <a:off x="2946233" y="2492897"/>
            <a:ext cx="6299545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 that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0! = 1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a matrix to the power of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is defined as the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identity matrix</a:t>
            </a:r>
          </a:p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Also if the cycle length of the Markov model is 1 unit of time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(t=1) and the instantaneous rates are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expressed in the same units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numerical computation of exp(</a:t>
            </a:r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Gt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a finite value of n is straightforward.</a:t>
            </a:r>
          </a:p>
        </p:txBody>
      </p:sp>
    </p:spTree>
    <p:extLst>
      <p:ext uri="{BB962C8B-B14F-4D97-AF65-F5344CB8AC3E}">
        <p14:creationId xmlns:p14="http://schemas.microsoft.com/office/powerpoint/2010/main" val="291734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7D394-9A05-41A2-A115-B4EB237F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15" y="371149"/>
            <a:ext cx="8862169" cy="5112568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CFDB8568-C681-B35B-0E92-25D124A0E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254" y="5725718"/>
            <a:ext cx="7787517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itchFamily="34" charset="0"/>
              </a:rPr>
              <a:t>This </a:t>
            </a:r>
            <a:r>
              <a:rPr lang="en-US" altLang="en-US" sz="1800" dirty="0" err="1">
                <a:solidFill>
                  <a:schemeClr val="bg1"/>
                </a:solidFill>
                <a:latin typeface="Calibri" pitchFamily="34" charset="0"/>
              </a:rPr>
              <a:t>tou</a:t>
            </a:r>
            <a:r>
              <a:rPr lang="en-US" altLang="en-US" sz="1800" dirty="0">
                <a:solidFill>
                  <a:schemeClr val="bg1"/>
                </a:solidFill>
                <a:latin typeface="Calibri" pitchFamily="34" charset="0"/>
              </a:rPr>
              <a:t> mode takes in the pairwise instantaneous transition rates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itchFamily="34" charset="0"/>
              </a:rPr>
              <a:t>and uses the Taylor series approximation to the matrix exponential with 20 terms</a:t>
            </a:r>
          </a:p>
        </p:txBody>
      </p:sp>
    </p:spTree>
    <p:extLst>
      <p:ext uri="{BB962C8B-B14F-4D97-AF65-F5344CB8AC3E}">
        <p14:creationId xmlns:p14="http://schemas.microsoft.com/office/powerpoint/2010/main" val="12066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C696FF37-813F-44F6-95A1-4B0FD13B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240" y="460382"/>
            <a:ext cx="6570645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itchFamily="34" charset="0"/>
              </a:rPr>
              <a:t>We wish to compute the probability of transition during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itchFamily="34" charset="0"/>
              </a:rPr>
              <a:t>some interval t, using the pairwise instantaneous rates of transition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C4D35A-179C-4E4B-B9C3-DE1FF25A3B93}"/>
              </a:ext>
            </a:extLst>
          </p:cNvPr>
          <p:cNvSpPr/>
          <p:nvPr/>
        </p:nvSpPr>
        <p:spPr bwMode="auto">
          <a:xfrm>
            <a:off x="4546395" y="1647258"/>
            <a:ext cx="792088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Well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01A85E-1F9A-4E72-B2DC-AE8728A9FF36}"/>
              </a:ext>
            </a:extLst>
          </p:cNvPr>
          <p:cNvSpPr/>
          <p:nvPr/>
        </p:nvSpPr>
        <p:spPr bwMode="auto">
          <a:xfrm>
            <a:off x="6562621" y="1660645"/>
            <a:ext cx="792088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Sick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C4E739-92CE-489C-B660-10C86E4F3A2F}"/>
              </a:ext>
            </a:extLst>
          </p:cNvPr>
          <p:cNvSpPr/>
          <p:nvPr/>
        </p:nvSpPr>
        <p:spPr bwMode="auto">
          <a:xfrm>
            <a:off x="5554507" y="2727378"/>
            <a:ext cx="892113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Dead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732BB4-9252-4ADB-AEC9-56AAEF275F75}"/>
              </a:ext>
            </a:extLst>
          </p:cNvPr>
          <p:cNvCxnSpPr>
            <a:stCxn id="8" idx="6"/>
            <a:endCxn id="9" idx="2"/>
          </p:cNvCxnSpPr>
          <p:nvPr/>
        </p:nvCxnSpPr>
        <p:spPr bwMode="auto">
          <a:xfrm>
            <a:off x="5338483" y="2007299"/>
            <a:ext cx="1224138" cy="133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E54E9A-3559-40E6-9A8E-2DDD50F05CF2}"/>
              </a:ext>
            </a:extLst>
          </p:cNvPr>
          <p:cNvCxnSpPr>
            <a:stCxn id="9" idx="3"/>
          </p:cNvCxnSpPr>
          <p:nvPr/>
        </p:nvCxnSpPr>
        <p:spPr bwMode="auto">
          <a:xfrm flipH="1">
            <a:off x="6130572" y="2275272"/>
            <a:ext cx="548049" cy="452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9C226D-3553-48CD-A066-1D54EF84A176}"/>
              </a:ext>
            </a:extLst>
          </p:cNvPr>
          <p:cNvCxnSpPr>
            <a:stCxn id="8" idx="5"/>
          </p:cNvCxnSpPr>
          <p:nvPr/>
        </p:nvCxnSpPr>
        <p:spPr bwMode="auto">
          <a:xfrm>
            <a:off x="5222485" y="2261886"/>
            <a:ext cx="548047" cy="465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32683-DFD2-49DC-B0BF-E971F60F8226}"/>
              </a:ext>
            </a:extLst>
          </p:cNvPr>
          <p:cNvSpPr txBox="1"/>
          <p:nvPr/>
        </p:nvSpPr>
        <p:spPr>
          <a:xfrm>
            <a:off x="5636600" y="15062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47817-A7C7-436B-86E5-74EF4BEDE76F}"/>
              </a:ext>
            </a:extLst>
          </p:cNvPr>
          <p:cNvSpPr txBox="1"/>
          <p:nvPr/>
        </p:nvSpPr>
        <p:spPr>
          <a:xfrm>
            <a:off x="6525973" y="23949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>
                <a:latin typeface="Symbol" panose="05050102010706020507" pitchFamily="18" charset="2"/>
              </a:rPr>
              <a:t>23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4E784-DAAC-4F62-BBE5-E83D8DF30584}"/>
              </a:ext>
            </a:extLst>
          </p:cNvPr>
          <p:cNvSpPr txBox="1"/>
          <p:nvPr/>
        </p:nvSpPr>
        <p:spPr>
          <a:xfrm>
            <a:off x="4851180" y="23949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2601F1-B220-4837-9E9F-5D03FAF85B90}"/>
                  </a:ext>
                </a:extLst>
              </p:cNvPr>
              <p:cNvSpPr txBox="1"/>
              <p:nvPr/>
            </p:nvSpPr>
            <p:spPr>
              <a:xfrm>
                <a:off x="3736664" y="3681595"/>
                <a:ext cx="4718673" cy="170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2601F1-B220-4837-9E9F-5D03FAF8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664" y="3681595"/>
                <a:ext cx="4718673" cy="1704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BA21C1-12D8-4412-949F-DECF726171C2}"/>
              </a:ext>
            </a:extLst>
          </p:cNvPr>
          <p:cNvSpPr/>
          <p:nvPr/>
        </p:nvSpPr>
        <p:spPr bwMode="auto">
          <a:xfrm>
            <a:off x="4444423" y="617637"/>
            <a:ext cx="792088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Well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022A29-B680-4579-970E-E8E0CAB23652}"/>
              </a:ext>
            </a:extLst>
          </p:cNvPr>
          <p:cNvSpPr/>
          <p:nvPr/>
        </p:nvSpPr>
        <p:spPr bwMode="auto">
          <a:xfrm>
            <a:off x="6460649" y="631024"/>
            <a:ext cx="792088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Sick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C1C42-CD43-40AE-BA10-6F3C22574C26}"/>
              </a:ext>
            </a:extLst>
          </p:cNvPr>
          <p:cNvSpPr/>
          <p:nvPr/>
        </p:nvSpPr>
        <p:spPr bwMode="auto">
          <a:xfrm>
            <a:off x="5452535" y="1697757"/>
            <a:ext cx="892113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Dead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15FD00-5E77-4F9D-B9B3-FDCD9604CE94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5236511" y="977678"/>
            <a:ext cx="1224138" cy="133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A5B44F-28AF-4A45-8EBF-73B24EFBDD6E}"/>
              </a:ext>
            </a:extLst>
          </p:cNvPr>
          <p:cNvCxnSpPr>
            <a:stCxn id="3" idx="3"/>
          </p:cNvCxnSpPr>
          <p:nvPr/>
        </p:nvCxnSpPr>
        <p:spPr bwMode="auto">
          <a:xfrm flipH="1">
            <a:off x="6028600" y="1245651"/>
            <a:ext cx="548049" cy="452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7C18DC-9F76-4C64-A738-ED7D8E8F2E61}"/>
              </a:ext>
            </a:extLst>
          </p:cNvPr>
          <p:cNvCxnSpPr>
            <a:stCxn id="2" idx="5"/>
          </p:cNvCxnSpPr>
          <p:nvPr/>
        </p:nvCxnSpPr>
        <p:spPr bwMode="auto">
          <a:xfrm>
            <a:off x="5120513" y="1232265"/>
            <a:ext cx="548047" cy="465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9FD534-991F-403E-8A4F-B42026EE60E5}"/>
              </a:ext>
            </a:extLst>
          </p:cNvPr>
          <p:cNvSpPr txBox="1"/>
          <p:nvPr/>
        </p:nvSpPr>
        <p:spPr>
          <a:xfrm>
            <a:off x="5534628" y="47667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383EC-B101-4C6D-B6A3-39A833005A76}"/>
              </a:ext>
            </a:extLst>
          </p:cNvPr>
          <p:cNvSpPr txBox="1"/>
          <p:nvPr/>
        </p:nvSpPr>
        <p:spPr>
          <a:xfrm>
            <a:off x="6424001" y="136529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>
                <a:latin typeface="Symbol" panose="05050102010706020507" pitchFamily="18" charset="2"/>
              </a:rPr>
              <a:t>23</a:t>
            </a:r>
            <a:endParaRPr 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03B2A-3AA5-4559-8214-FF525F6C728B}"/>
              </a:ext>
            </a:extLst>
          </p:cNvPr>
          <p:cNvSpPr txBox="1"/>
          <p:nvPr/>
        </p:nvSpPr>
        <p:spPr>
          <a:xfrm>
            <a:off x="4749208" y="136529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9FE2A-D4D9-4547-9F55-4438EF00CD06}"/>
                  </a:ext>
                </a:extLst>
              </p:cNvPr>
              <p:cNvSpPr txBox="1"/>
              <p:nvPr/>
            </p:nvSpPr>
            <p:spPr>
              <a:xfrm>
                <a:off x="2392569" y="2883330"/>
                <a:ext cx="684549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9FE2A-D4D9-4547-9F55-4438EF00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69" y="2883330"/>
                <a:ext cx="684549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7056CFA-643A-4875-9B41-8FEA6105A584}"/>
              </a:ext>
            </a:extLst>
          </p:cNvPr>
          <p:cNvSpPr txBox="1"/>
          <p:nvPr/>
        </p:nvSpPr>
        <p:spPr>
          <a:xfrm>
            <a:off x="5490773" y="4242294"/>
            <a:ext cx="86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P’ = GP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5FE85-938B-4D10-ADE0-4E4AF600EC1B}"/>
              </a:ext>
            </a:extLst>
          </p:cNvPr>
          <p:cNvSpPr txBox="1"/>
          <p:nvPr/>
        </p:nvSpPr>
        <p:spPr>
          <a:xfrm>
            <a:off x="5392437" y="470772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</a:t>
            </a:r>
            <a:r>
              <a:rPr lang="en-US" dirty="0"/>
              <a:t>e</a:t>
            </a:r>
            <a:r>
              <a:rPr lang="en-US" b="1" baseline="30000" dirty="0"/>
              <a:t>Gt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01A00-F9E0-4B36-A206-74E6082CDD22}"/>
              </a:ext>
            </a:extLst>
          </p:cNvPr>
          <p:cNvSpPr txBox="1"/>
          <p:nvPr/>
        </p:nvSpPr>
        <p:spPr>
          <a:xfrm>
            <a:off x="4560421" y="5522771"/>
            <a:ext cx="201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  <a:r>
              <a:rPr lang="en-US" b="1" dirty="0"/>
              <a:t> P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dirty="0"/>
              <a:t>=</a:t>
            </a:r>
            <a:r>
              <a:rPr lang="en-US" b="1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1096D-4072-4769-9F2D-4DD29368BE70}"/>
                  </a:ext>
                </a:extLst>
              </p:cNvPr>
              <p:cNvSpPr txBox="1"/>
              <p:nvPr/>
            </p:nvSpPr>
            <p:spPr>
              <a:xfrm>
                <a:off x="5771416" y="5244434"/>
                <a:ext cx="1610465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1096D-4072-4769-9F2D-4DD29368B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16" y="5244434"/>
                <a:ext cx="1610465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ket 19">
            <a:extLst>
              <a:ext uri="{FF2B5EF4-FFF2-40B4-BE49-F238E27FC236}">
                <a16:creationId xmlns:a16="http://schemas.microsoft.com/office/drawing/2014/main" id="{0371E808-5C06-4780-B596-AE5063EBE23C}"/>
              </a:ext>
            </a:extLst>
          </p:cNvPr>
          <p:cNvSpPr/>
          <p:nvPr/>
        </p:nvSpPr>
        <p:spPr bwMode="auto">
          <a:xfrm>
            <a:off x="6178099" y="5175678"/>
            <a:ext cx="45719" cy="1143000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bg1"/>
                </a:solidFill>
              </a:ln>
              <a:noFill/>
              <a:latin typeface="Calibri" pitchFamily="34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0B6CA4DC-A630-4944-9E21-DABBB9AB5014}"/>
              </a:ext>
            </a:extLst>
          </p:cNvPr>
          <p:cNvSpPr/>
          <p:nvPr/>
        </p:nvSpPr>
        <p:spPr bwMode="auto">
          <a:xfrm flipH="1">
            <a:off x="6873372" y="5182104"/>
            <a:ext cx="45719" cy="1143000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bg1"/>
                </a:solidFill>
              </a:ln>
              <a:noFill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7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71628E-7507-4A51-A9EC-9C197F5F2469}"/>
                  </a:ext>
                </a:extLst>
              </p:cNvPr>
              <p:cNvSpPr txBox="1"/>
              <p:nvPr/>
            </p:nvSpPr>
            <p:spPr>
              <a:xfrm>
                <a:off x="2135560" y="1772816"/>
                <a:ext cx="7992888" cy="2118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1,2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1,3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400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𝜆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1,2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400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𝜆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1,3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2,3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+(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1,2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1,3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1,2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>
                                                      <a:latin typeface="Cambria Math" panose="02040503050406030204" pitchFamily="18" charset="0"/>
                                                    </a:rPr>
                                                    <m:t>2,3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1,3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71628E-7507-4A51-A9EC-9C197F5F2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772816"/>
                <a:ext cx="7992888" cy="2118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0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919C6E-8796-4865-B718-13EBDC81A5C4}"/>
                  </a:ext>
                </a:extLst>
              </p:cNvPr>
              <p:cNvSpPr txBox="1"/>
              <p:nvPr/>
            </p:nvSpPr>
            <p:spPr>
              <a:xfrm>
                <a:off x="3008784" y="1556793"/>
                <a:ext cx="6174432" cy="1439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1,7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1,7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2,7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2,7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3,7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3,7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4,7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4,7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5,7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5,7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6.7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6.7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919C6E-8796-4865-B718-13EBDC8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84" y="1556793"/>
                <a:ext cx="6174432" cy="1439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02EC38-1732-4AA5-A6EE-09F80B6C3502}"/>
              </a:ext>
            </a:extLst>
          </p:cNvPr>
          <p:cNvSpPr txBox="1"/>
          <p:nvPr/>
        </p:nvSpPr>
        <p:spPr>
          <a:xfrm>
            <a:off x="3467708" y="364502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This system of differential equations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did not converge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a solution in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Matlab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after 3 hours</a:t>
            </a:r>
          </a:p>
        </p:txBody>
      </p:sp>
    </p:spTree>
    <p:extLst>
      <p:ext uri="{BB962C8B-B14F-4D97-AF65-F5344CB8AC3E}">
        <p14:creationId xmlns:p14="http://schemas.microsoft.com/office/powerpoint/2010/main" val="254073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BC2EA-A6EF-4A59-8246-2EF86F3739BA}"/>
              </a:ext>
            </a:extLst>
          </p:cNvPr>
          <p:cNvSpPr txBox="1"/>
          <p:nvPr/>
        </p:nvSpPr>
        <p:spPr>
          <a:xfrm>
            <a:off x="5464257" y="692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</a:t>
            </a:r>
            <a:r>
              <a:rPr lang="en-US" dirty="0"/>
              <a:t>e</a:t>
            </a:r>
            <a:r>
              <a:rPr lang="en-US" b="1" baseline="30000" dirty="0"/>
              <a:t>Gt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EF5-234D-4425-BEF1-8538E554A2A0}"/>
              </a:ext>
            </a:extLst>
          </p:cNvPr>
          <p:cNvSpPr txBox="1"/>
          <p:nvPr/>
        </p:nvSpPr>
        <p:spPr>
          <a:xfrm>
            <a:off x="2783633" y="1412776"/>
            <a:ext cx="547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does it mean to take ‘e’ to the power of a matrix?? </a:t>
            </a:r>
          </a:p>
        </p:txBody>
      </p:sp>
    </p:spTree>
    <p:extLst>
      <p:ext uri="{BB962C8B-B14F-4D97-AF65-F5344CB8AC3E}">
        <p14:creationId xmlns:p14="http://schemas.microsoft.com/office/powerpoint/2010/main" val="28270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E46E5-C8F4-4F09-BEBC-4E523E570AA7}"/>
              </a:ext>
            </a:extLst>
          </p:cNvPr>
          <p:cNvSpPr txBox="1"/>
          <p:nvPr/>
        </p:nvSpPr>
        <p:spPr>
          <a:xfrm>
            <a:off x="5464257" y="692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</a:t>
            </a:r>
            <a:r>
              <a:rPr lang="en-US" dirty="0"/>
              <a:t>e</a:t>
            </a:r>
            <a:r>
              <a:rPr lang="en-US" b="1" baseline="30000" dirty="0"/>
              <a:t>Gt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22BC0-5134-4064-96CC-D0D905404335}"/>
              </a:ext>
            </a:extLst>
          </p:cNvPr>
          <p:cNvSpPr txBox="1"/>
          <p:nvPr/>
        </p:nvSpPr>
        <p:spPr>
          <a:xfrm>
            <a:off x="3555430" y="1528767"/>
            <a:ext cx="508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Recall that ‘e</a:t>
            </a:r>
            <a:r>
              <a:rPr lang="en-US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’ can be represented by a Taylor series: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A45B-4595-4E18-A057-6A5787B99BE7}"/>
                  </a:ext>
                </a:extLst>
              </p:cNvPr>
              <p:cNvSpPr txBox="1"/>
              <p:nvPr/>
            </p:nvSpPr>
            <p:spPr>
              <a:xfrm>
                <a:off x="3080790" y="2364838"/>
                <a:ext cx="6030416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A45B-4595-4E18-A057-6A5787B9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90" y="2364838"/>
                <a:ext cx="6030416" cy="84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626CE-4D6F-414B-9AFB-81DB87863CB5}"/>
              </a:ext>
            </a:extLst>
          </p:cNvPr>
          <p:cNvSpPr txBox="1"/>
          <p:nvPr/>
        </p:nvSpPr>
        <p:spPr>
          <a:xfrm>
            <a:off x="5464257" y="692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</a:t>
            </a:r>
            <a:r>
              <a:rPr lang="en-US" dirty="0"/>
              <a:t>e</a:t>
            </a:r>
            <a:r>
              <a:rPr lang="en-US" b="1" baseline="30000" dirty="0"/>
              <a:t>Gt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51210-4876-40FD-8758-AB169CC82921}"/>
              </a:ext>
            </a:extLst>
          </p:cNvPr>
          <p:cNvSpPr txBox="1"/>
          <p:nvPr/>
        </p:nvSpPr>
        <p:spPr>
          <a:xfrm>
            <a:off x="3978765" y="1556792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baseline="30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’ can also be represented by a Taylor series: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67594-53A9-402A-81AF-0784EDBB424A}"/>
                  </a:ext>
                </a:extLst>
              </p:cNvPr>
              <p:cNvSpPr txBox="1"/>
              <p:nvPr/>
            </p:nvSpPr>
            <p:spPr>
              <a:xfrm>
                <a:off x="2936793" y="2420889"/>
                <a:ext cx="6759626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67594-53A9-402A-81AF-0784EDBB4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93" y="2420889"/>
                <a:ext cx="6759626" cy="84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60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0ADBF-0D0C-4DBD-B52B-36B9731F1B86}"/>
              </a:ext>
            </a:extLst>
          </p:cNvPr>
          <p:cNvSpPr txBox="1"/>
          <p:nvPr/>
        </p:nvSpPr>
        <p:spPr>
          <a:xfrm>
            <a:off x="5464257" y="692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</a:t>
            </a:r>
            <a:r>
              <a:rPr lang="en-US" dirty="0"/>
              <a:t>e</a:t>
            </a:r>
            <a:r>
              <a:rPr lang="en-US" b="1" baseline="30000" dirty="0"/>
              <a:t>Gt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281C4-1C0E-4507-B9D8-54EB1789F15E}"/>
                  </a:ext>
                </a:extLst>
              </p:cNvPr>
              <p:cNvSpPr txBox="1"/>
              <p:nvPr/>
            </p:nvSpPr>
            <p:spPr>
              <a:xfrm>
                <a:off x="2474078" y="2420889"/>
                <a:ext cx="7243843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𝑥𝑡</m:t>
                      </m:r>
                      <m:r>
                        <a:rPr 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281C4-1C0E-4507-B9D8-54EB1789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78" y="2420889"/>
                <a:ext cx="7243843" cy="84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362796-10F3-4A33-A1C6-30E357F31AD0}"/>
              </a:ext>
            </a:extLst>
          </p:cNvPr>
          <p:cNvSpPr txBox="1"/>
          <p:nvPr/>
        </p:nvSpPr>
        <p:spPr>
          <a:xfrm>
            <a:off x="3386538" y="4149080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Now substitute ‘x’ with the rate matrix,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750DC4-8E31-46C5-B61F-7C24597D150E}"/>
                  </a:ext>
                </a:extLst>
              </p:cNvPr>
              <p:cNvSpPr txBox="1"/>
              <p:nvPr/>
            </p:nvSpPr>
            <p:spPr>
              <a:xfrm>
                <a:off x="2719971" y="4899124"/>
                <a:ext cx="6752052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750DC4-8E31-46C5-B61F-7C24597D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971" y="4899124"/>
                <a:ext cx="6752052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C3A888-E17C-4581-A698-E4553BC4F203}"/>
              </a:ext>
            </a:extLst>
          </p:cNvPr>
          <p:cNvSpPr txBox="1"/>
          <p:nvPr/>
        </p:nvSpPr>
        <p:spPr>
          <a:xfrm>
            <a:off x="3386538" y="1540559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baseline="30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’ can also be represented by a Taylor series: </a:t>
            </a:r>
          </a:p>
        </p:txBody>
      </p:sp>
    </p:spTree>
    <p:extLst>
      <p:ext uri="{BB962C8B-B14F-4D97-AF65-F5344CB8AC3E}">
        <p14:creationId xmlns:p14="http://schemas.microsoft.com/office/powerpoint/2010/main" val="211893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Naimark</dc:creator>
  <cp:lastModifiedBy>David Naimark</cp:lastModifiedBy>
  <cp:revision>1</cp:revision>
  <dcterms:created xsi:type="dcterms:W3CDTF">2022-06-12T23:53:22Z</dcterms:created>
  <dcterms:modified xsi:type="dcterms:W3CDTF">2022-06-13T00:00:56Z</dcterms:modified>
</cp:coreProperties>
</file>