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2"/>
  </p:notesMasterIdLst>
  <p:sldIdLst>
    <p:sldId id="275" r:id="rId2"/>
    <p:sldId id="256" r:id="rId3"/>
    <p:sldId id="261" r:id="rId4"/>
    <p:sldId id="258" r:id="rId5"/>
    <p:sldId id="262" r:id="rId6"/>
    <p:sldId id="274" r:id="rId7"/>
    <p:sldId id="259" r:id="rId8"/>
    <p:sldId id="269" r:id="rId9"/>
    <p:sldId id="263" r:id="rId10"/>
    <p:sldId id="260" r:id="rId11"/>
    <p:sldId id="265" r:id="rId12"/>
    <p:sldId id="264" r:id="rId13"/>
    <p:sldId id="266" r:id="rId14"/>
    <p:sldId id="267" r:id="rId15"/>
    <p:sldId id="268" r:id="rId16"/>
    <p:sldId id="270" r:id="rId17"/>
    <p:sldId id="271" r:id="rId18"/>
    <p:sldId id="272" r:id="rId19"/>
    <p:sldId id="273" r:id="rId20"/>
    <p:sldId id="276" r:id="rId21"/>
    <p:sldId id="277" r:id="rId22"/>
    <p:sldId id="278" r:id="rId23"/>
    <p:sldId id="279" r:id="rId24"/>
    <p:sldId id="280" r:id="rId25"/>
    <p:sldId id="281" r:id="rId26"/>
    <p:sldId id="282" r:id="rId27"/>
    <p:sldId id="284" r:id="rId28"/>
    <p:sldId id="283" r:id="rId29"/>
    <p:sldId id="285" r:id="rId30"/>
    <p:sldId id="286" r:id="rId31"/>
    <p:sldId id="287" r:id="rId32"/>
    <p:sldId id="288" r:id="rId33"/>
    <p:sldId id="289" r:id="rId34"/>
    <p:sldId id="290" r:id="rId35"/>
    <p:sldId id="291" r:id="rId36"/>
    <p:sldId id="292" r:id="rId37"/>
    <p:sldId id="293" r:id="rId38"/>
    <p:sldId id="306"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7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F31F427-E93F-4DF2-8F24-66CEE2228FE2}" type="datetimeFigureOut">
              <a:rPr lang="en-US" smtClean="0"/>
              <a:t>12/18/2015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2DECBBE8-F1CA-4C4E-AB27-2A58DB9553F5}" type="slidenum">
              <a:rPr lang="en-US" smtClean="0"/>
              <a:t>‹#›</a:t>
            </a:fld>
            <a:endParaRPr lang="en-US"/>
          </a:p>
        </p:txBody>
      </p:sp>
    </p:spTree>
    <p:extLst>
      <p:ext uri="{BB962C8B-B14F-4D97-AF65-F5344CB8AC3E}">
        <p14:creationId xmlns:p14="http://schemas.microsoft.com/office/powerpoint/2010/main" val="12597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ECBBE8-F1CA-4C4E-AB27-2A58DB9553F5}" type="slidenum">
              <a:rPr lang="en-US" smtClean="0"/>
              <a:t>19</a:t>
            </a:fld>
            <a:endParaRPr lang="en-US"/>
          </a:p>
        </p:txBody>
      </p:sp>
    </p:spTree>
    <p:extLst>
      <p:ext uri="{BB962C8B-B14F-4D97-AF65-F5344CB8AC3E}">
        <p14:creationId xmlns:p14="http://schemas.microsoft.com/office/powerpoint/2010/main" val="288537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38909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231064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278354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311898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33993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252869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416012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230747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257991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421359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98F57E-4B34-4039-8581-5A9828CE6BE6}" type="datetimeFigureOut">
              <a:rPr lang="zh-CN" altLang="en-US" smtClean="0"/>
              <a:t>2015/12/18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321670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8F57E-4B34-4039-8581-5A9828CE6BE6}" type="datetimeFigureOut">
              <a:rPr lang="zh-CN" altLang="en-US" smtClean="0"/>
              <a:t>2015/12/18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635EE-0639-4DE3-AEEA-DC8FD2F9B46D}" type="slidenum">
              <a:rPr lang="zh-CN" altLang="en-US" smtClean="0"/>
              <a:t>‹#›</a:t>
            </a:fld>
            <a:endParaRPr lang="zh-CN" altLang="en-US"/>
          </a:p>
        </p:txBody>
      </p:sp>
    </p:spTree>
    <p:extLst>
      <p:ext uri="{BB962C8B-B14F-4D97-AF65-F5344CB8AC3E}">
        <p14:creationId xmlns:p14="http://schemas.microsoft.com/office/powerpoint/2010/main" val="104328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2cto.com/kf/201506/408374.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zjalgorithm.blogspot.com/2014/11/leetcode-java-populating-next-righ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zh.wikipedia.org/wiki/%E5%8D%A1%E5%A1%94%E5%85%B0%E6%95%B0" TargetMode="External"/><Relationship Id="rId2" Type="http://schemas.openxmlformats.org/officeDocument/2006/relationships/hyperlink" Target="https://chazyhabit.wordpress.com/2014/08/21/unique-binary-search-trees-leetcode-124/" TargetMode="External"/><Relationship Id="rId1" Type="http://schemas.openxmlformats.org/officeDocument/2006/relationships/slideLayout" Target="../slideLayouts/slideLayout2.xml"/><Relationship Id="rId4" Type="http://schemas.openxmlformats.org/officeDocument/2006/relationships/hyperlink" Target="https://en.wikipedia.org/wiki/Catalan_numb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blog.csdn.net/linhuanmars/article/details/2390488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java2blog.com/2014/07/binary-tree-postorder-traversal-in-java.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og.csdn.net/linhuanmars/article/details/21428647" TargetMode="External"/><Relationship Id="rId2" Type="http://schemas.openxmlformats.org/officeDocument/2006/relationships/hyperlink" Target="http://blog.csdn.net/linhuanmars/article/details/2018725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229600" cy="1292662"/>
          </a:xfrm>
          <a:prstGeom prst="rect">
            <a:avLst/>
          </a:prstGeom>
        </p:spPr>
        <p:txBody>
          <a:bodyPr wrap="square">
            <a:spAutoFit/>
          </a:bodyPr>
          <a:lstStyle/>
          <a:p>
            <a:r>
              <a:rPr lang="zh-TW" altLang="en-US" b="1" dirty="0"/>
              <a:t>二叉查找树</a:t>
            </a:r>
            <a:r>
              <a:rPr lang="en-US" altLang="zh-TW" b="1" dirty="0"/>
              <a:t>(4) - </a:t>
            </a:r>
            <a:r>
              <a:rPr lang="zh-TW" altLang="en-US" b="1" dirty="0"/>
              <a:t>中序查找一个给定值</a:t>
            </a:r>
            <a:r>
              <a:rPr lang="zh-TW" altLang="en-US" b="1" dirty="0" smtClean="0"/>
              <a:t>的前驱以及后继</a:t>
            </a:r>
            <a:endParaRPr lang="en-US" b="1" dirty="0"/>
          </a:p>
          <a:p>
            <a:r>
              <a:rPr lang="zh-TW" altLang="en-US" sz="1200" dirty="0"/>
              <a:t>假设树的节点定义如下，查找一个指定值的前驱以及后继节点。如果树中没有找到指定值，则返回它所在区间的边界值。</a:t>
            </a:r>
          </a:p>
          <a:p>
            <a:r>
              <a:rPr lang="en-US" sz="1200" dirty="0" err="1">
                <a:latin typeface="Consolas"/>
                <a:cs typeface="Consolas"/>
              </a:rPr>
              <a:t>struct</a:t>
            </a:r>
            <a:r>
              <a:rPr lang="en-US" sz="1200" dirty="0">
                <a:latin typeface="Consolas"/>
                <a:cs typeface="Consolas"/>
              </a:rPr>
              <a:t> Node { </a:t>
            </a:r>
            <a:r>
              <a:rPr lang="en-US" sz="1200" dirty="0" err="1">
                <a:latin typeface="Consolas"/>
                <a:cs typeface="Consolas"/>
              </a:rPr>
              <a:t>int</a:t>
            </a:r>
            <a:r>
              <a:rPr lang="en-US" sz="1200" dirty="0">
                <a:latin typeface="Consolas"/>
                <a:cs typeface="Consolas"/>
              </a:rPr>
              <a:t> key; Node *left,*right ; };</a:t>
            </a:r>
            <a:r>
              <a:rPr lang="en-US" sz="1200" dirty="0"/>
              <a:t>	</a:t>
            </a:r>
          </a:p>
          <a:p>
            <a:r>
              <a:rPr lang="zh-TW" altLang="en-US" sz="1200" dirty="0"/>
              <a:t>下面是实现此操作的算法，</a:t>
            </a:r>
            <a:r>
              <a:rPr lang="zh-TW" altLang="en-US" sz="1200" dirty="0" smtClean="0"/>
              <a:t>采用</a:t>
            </a:r>
            <a:r>
              <a:rPr lang="en-US" altLang="zh-TW" sz="1200" dirty="0" smtClean="0"/>
              <a:t>recursion</a:t>
            </a:r>
            <a:r>
              <a:rPr lang="zh-TW" altLang="en-US" sz="1200" dirty="0" smtClean="0"/>
              <a:t>：</a:t>
            </a:r>
            <a:endParaRPr lang="zh-TW" altLang="en-US" sz="1200" dirty="0"/>
          </a:p>
          <a:p>
            <a:r>
              <a:rPr lang="en-US" altLang="zh-TW" sz="1200" dirty="0" smtClean="0"/>
              <a:t>Input</a:t>
            </a:r>
            <a:r>
              <a:rPr lang="zh-CN" altLang="zh-CN" sz="1200" dirty="0" smtClean="0"/>
              <a:t>:</a:t>
            </a:r>
            <a:r>
              <a:rPr lang="zh-CN" altLang="en-US" sz="1200" dirty="0" smtClean="0"/>
              <a:t> </a:t>
            </a:r>
            <a:r>
              <a:rPr lang="en-US" altLang="zh-CN" sz="1200" dirty="0" smtClean="0"/>
              <a:t>root,</a:t>
            </a:r>
            <a:r>
              <a:rPr lang="zh-CN" altLang="en-US" sz="1200" dirty="0" smtClean="0"/>
              <a:t> </a:t>
            </a:r>
            <a:r>
              <a:rPr lang="en-US" altLang="zh-CN" sz="1200" dirty="0" smtClean="0"/>
              <a:t>key</a:t>
            </a:r>
            <a:endParaRPr lang="zh-TW" altLang="en-US" sz="1200" dirty="0"/>
          </a:p>
          <a:p>
            <a:r>
              <a:rPr lang="en-US" altLang="zh-TW" sz="1200" dirty="0" smtClean="0"/>
              <a:t>Output: predecessor</a:t>
            </a:r>
            <a:r>
              <a:rPr lang="zh-TW" altLang="en-US" sz="1200" dirty="0" smtClean="0"/>
              <a:t>，</a:t>
            </a:r>
            <a:r>
              <a:rPr lang="en-US" altLang="zh-TW" sz="1200" dirty="0" smtClean="0"/>
              <a:t>successor</a:t>
            </a:r>
            <a:endParaRPr lang="en-US" sz="1200" dirty="0"/>
          </a:p>
        </p:txBody>
      </p:sp>
      <p:sp>
        <p:nvSpPr>
          <p:cNvPr id="6" name="Rectangle 5"/>
          <p:cNvSpPr/>
          <p:nvPr/>
        </p:nvSpPr>
        <p:spPr>
          <a:xfrm>
            <a:off x="152400" y="1371600"/>
            <a:ext cx="7848600" cy="4478149"/>
          </a:xfrm>
          <a:prstGeom prst="rect">
            <a:avLst/>
          </a:prstGeom>
        </p:spPr>
        <p:txBody>
          <a:bodyPr wrap="square">
            <a:spAutoFit/>
          </a:bodyPr>
          <a:lstStyle/>
          <a:p>
            <a:r>
              <a:rPr lang="en-US" sz="1500" dirty="0">
                <a:latin typeface="Consolas"/>
                <a:cs typeface="Consolas"/>
              </a:rPr>
              <a:t>1. If root is NULL</a:t>
            </a:r>
          </a:p>
          <a:p>
            <a:r>
              <a:rPr lang="en-US" sz="1500" dirty="0">
                <a:latin typeface="Consolas"/>
                <a:cs typeface="Consolas"/>
              </a:rPr>
              <a:t>      then return</a:t>
            </a:r>
          </a:p>
          <a:p>
            <a:r>
              <a:rPr lang="en-US" sz="1500" dirty="0">
                <a:latin typeface="Consolas"/>
                <a:cs typeface="Consolas"/>
              </a:rPr>
              <a:t>2. if key is found then</a:t>
            </a:r>
          </a:p>
          <a:p>
            <a:r>
              <a:rPr lang="en-US" sz="1500" dirty="0">
                <a:latin typeface="Consolas"/>
                <a:cs typeface="Consolas"/>
              </a:rPr>
              <a:t>    a. </a:t>
            </a:r>
            <a:r>
              <a:rPr lang="en-US" sz="1500" b="1" dirty="0">
                <a:latin typeface="Arial Black"/>
                <a:cs typeface="Arial Black"/>
              </a:rPr>
              <a:t>If its left </a:t>
            </a:r>
            <a:r>
              <a:rPr lang="en-US" sz="1500" b="1" dirty="0" err="1">
                <a:latin typeface="Arial Black"/>
                <a:cs typeface="Arial Black"/>
              </a:rPr>
              <a:t>subtree</a:t>
            </a:r>
            <a:r>
              <a:rPr lang="en-US" sz="1500" b="1" dirty="0">
                <a:latin typeface="Arial Black"/>
                <a:cs typeface="Arial Black"/>
              </a:rPr>
              <a:t> is not null</a:t>
            </a:r>
          </a:p>
          <a:p>
            <a:r>
              <a:rPr lang="en-US" sz="1500" dirty="0">
                <a:latin typeface="Consolas"/>
                <a:cs typeface="Consolas"/>
              </a:rPr>
              <a:t>        Then predecessor will be the right most </a:t>
            </a:r>
          </a:p>
          <a:p>
            <a:r>
              <a:rPr lang="en-US" sz="1500" dirty="0">
                <a:latin typeface="Consolas"/>
                <a:cs typeface="Consolas"/>
              </a:rPr>
              <a:t>        child of left </a:t>
            </a:r>
            <a:r>
              <a:rPr lang="en-US" sz="1500" dirty="0" err="1">
                <a:latin typeface="Consolas"/>
                <a:cs typeface="Consolas"/>
              </a:rPr>
              <a:t>subtree</a:t>
            </a:r>
            <a:r>
              <a:rPr lang="en-US" sz="1500" dirty="0">
                <a:latin typeface="Consolas"/>
                <a:cs typeface="Consolas"/>
              </a:rPr>
              <a:t> or left child itself.</a:t>
            </a:r>
          </a:p>
          <a:p>
            <a:r>
              <a:rPr lang="en-US" sz="1500" dirty="0">
                <a:latin typeface="Consolas"/>
                <a:cs typeface="Consolas"/>
              </a:rPr>
              <a:t>    b. </a:t>
            </a:r>
            <a:r>
              <a:rPr lang="en-US" sz="1500" b="1" dirty="0">
                <a:latin typeface="Arial Black"/>
                <a:cs typeface="Arial Black"/>
              </a:rPr>
              <a:t>If its right </a:t>
            </a:r>
            <a:r>
              <a:rPr lang="en-US" sz="1500" b="1" dirty="0" err="1">
                <a:latin typeface="Arial Black"/>
                <a:cs typeface="Arial Black"/>
              </a:rPr>
              <a:t>subtree</a:t>
            </a:r>
            <a:r>
              <a:rPr lang="en-US" sz="1500" b="1" dirty="0">
                <a:latin typeface="Arial Black"/>
                <a:cs typeface="Arial Black"/>
              </a:rPr>
              <a:t> is not null</a:t>
            </a:r>
          </a:p>
          <a:p>
            <a:r>
              <a:rPr lang="en-US" sz="1500" dirty="0">
                <a:latin typeface="Consolas"/>
                <a:cs typeface="Consolas"/>
              </a:rPr>
              <a:t>        The successor will be the left most child </a:t>
            </a:r>
          </a:p>
          <a:p>
            <a:r>
              <a:rPr lang="en-US" sz="1500" dirty="0">
                <a:latin typeface="Consolas"/>
                <a:cs typeface="Consolas"/>
              </a:rPr>
              <a:t>        of right </a:t>
            </a:r>
            <a:r>
              <a:rPr lang="en-US" sz="1500" dirty="0" err="1">
                <a:latin typeface="Consolas"/>
                <a:cs typeface="Consolas"/>
              </a:rPr>
              <a:t>subtree</a:t>
            </a:r>
            <a:r>
              <a:rPr lang="en-US" sz="1500" dirty="0">
                <a:latin typeface="Consolas"/>
                <a:cs typeface="Consolas"/>
              </a:rPr>
              <a:t> or right child itself.</a:t>
            </a:r>
          </a:p>
          <a:p>
            <a:r>
              <a:rPr lang="en-US" sz="1500" dirty="0">
                <a:latin typeface="Consolas"/>
                <a:cs typeface="Consolas"/>
              </a:rPr>
              <a:t>    return</a:t>
            </a:r>
          </a:p>
          <a:p>
            <a:r>
              <a:rPr lang="en-US" sz="1500" dirty="0">
                <a:latin typeface="Consolas"/>
                <a:cs typeface="Consolas"/>
              </a:rPr>
              <a:t>3. If key is smaller then root node</a:t>
            </a:r>
          </a:p>
          <a:p>
            <a:r>
              <a:rPr lang="en-US" sz="1500" dirty="0">
                <a:latin typeface="Consolas"/>
                <a:cs typeface="Consolas"/>
              </a:rPr>
              <a:t>        set the successor as root</a:t>
            </a:r>
          </a:p>
          <a:p>
            <a:r>
              <a:rPr lang="en-US" sz="1500" dirty="0">
                <a:latin typeface="Consolas"/>
                <a:cs typeface="Consolas"/>
              </a:rPr>
              <a:t>        search recursively into left </a:t>
            </a:r>
            <a:r>
              <a:rPr lang="en-US" sz="1500" dirty="0" err="1">
                <a:latin typeface="Consolas"/>
                <a:cs typeface="Consolas"/>
              </a:rPr>
              <a:t>subtree</a:t>
            </a:r>
            <a:endParaRPr lang="en-US" sz="1500" dirty="0">
              <a:latin typeface="Consolas"/>
              <a:cs typeface="Consolas"/>
            </a:endParaRPr>
          </a:p>
          <a:p>
            <a:r>
              <a:rPr lang="hu-HU" sz="1500" dirty="0">
                <a:latin typeface="Consolas"/>
                <a:cs typeface="Consolas"/>
              </a:rPr>
              <a:t>    else</a:t>
            </a:r>
          </a:p>
          <a:p>
            <a:r>
              <a:rPr lang="en-US" sz="1500" dirty="0">
                <a:latin typeface="Consolas"/>
                <a:cs typeface="Consolas"/>
              </a:rPr>
              <a:t>        set the predecessor as root</a:t>
            </a:r>
          </a:p>
          <a:p>
            <a:r>
              <a:rPr lang="en-US" sz="1500" dirty="0">
                <a:latin typeface="Consolas"/>
                <a:cs typeface="Consolas"/>
              </a:rPr>
              <a:t>        search recursively into right </a:t>
            </a:r>
            <a:r>
              <a:rPr lang="en-US" sz="1500" dirty="0" err="1" smtClean="0">
                <a:latin typeface="Consolas"/>
                <a:cs typeface="Consolas"/>
              </a:rPr>
              <a:t>subtree</a:t>
            </a:r>
            <a:endParaRPr lang="en-US" sz="1500" dirty="0" smtClean="0">
              <a:latin typeface="Consolas"/>
              <a:cs typeface="Consolas"/>
            </a:endParaRPr>
          </a:p>
          <a:p>
            <a:endParaRPr lang="en-US" sz="1500" dirty="0">
              <a:latin typeface="Consolas"/>
              <a:cs typeface="Consolas"/>
            </a:endParaRPr>
          </a:p>
          <a:p>
            <a:r>
              <a:rPr lang="pl-PL" sz="1500" dirty="0">
                <a:latin typeface="Consolas"/>
                <a:cs typeface="Consolas"/>
                <a:hlinkClick r:id="rId2"/>
              </a:rPr>
              <a:t>http://www.2cto.com/kf/201506/408374.</a:t>
            </a:r>
            <a:r>
              <a:rPr lang="pl-PL" sz="1500" dirty="0" smtClean="0">
                <a:latin typeface="Consolas"/>
                <a:cs typeface="Consolas"/>
                <a:hlinkClick r:id="rId2"/>
              </a:rPr>
              <a:t>html</a:t>
            </a:r>
            <a:endParaRPr lang="pl-PL" sz="1500" dirty="0" smtClean="0">
              <a:latin typeface="Consolas"/>
              <a:cs typeface="Consolas"/>
            </a:endParaRPr>
          </a:p>
          <a:p>
            <a:endParaRPr lang="en-US" sz="1500" dirty="0">
              <a:latin typeface="Consolas"/>
              <a:cs typeface="Consolas"/>
            </a:endParaRPr>
          </a:p>
        </p:txBody>
      </p:sp>
    </p:spTree>
    <p:extLst>
      <p:ext uri="{BB962C8B-B14F-4D97-AF65-F5344CB8AC3E}">
        <p14:creationId xmlns:p14="http://schemas.microsoft.com/office/powerpoint/2010/main" val="150052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543" y="49679"/>
            <a:ext cx="7728857" cy="6093976"/>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r>
              <a:rPr lang="en-US" altLang="zh-CN" sz="1300" dirty="0" smtClean="0">
                <a:latin typeface="Consolas" panose="020B0609020204030204" pitchFamily="49" charset="0"/>
                <a:cs typeface="Consolas" panose="020B0609020204030204" pitchFamily="49" charset="0"/>
              </a:rPr>
              <a:t>{  </a:t>
            </a:r>
            <a:r>
              <a:rPr lang="en-US" altLang="zh-CN" sz="1300" b="1" dirty="0" smtClean="0">
                <a:latin typeface="Consolas" panose="020B0609020204030204" pitchFamily="49" charset="0"/>
                <a:cs typeface="Consolas" panose="020B0609020204030204" pitchFamily="49" charset="0"/>
              </a:rPr>
              <a:t>//BFS general</a:t>
            </a:r>
            <a:endParaRPr lang="en-US" altLang="zh-CN" sz="1300" b="1"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public List&lt;List&lt;Integer&gt;&gt; </a:t>
            </a:r>
            <a:r>
              <a:rPr lang="en-US" altLang="zh-CN" sz="1300" dirty="0" err="1">
                <a:latin typeface="Consolas" panose="020B0609020204030204" pitchFamily="49" charset="0"/>
                <a:cs typeface="Consolas" panose="020B0609020204030204" pitchFamily="49" charset="0"/>
              </a:rPr>
              <a:t>levelOrder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a:latin typeface="Consolas" panose="020B0609020204030204" pitchFamily="49" charset="0"/>
                <a:cs typeface="Consolas" panose="020B0609020204030204" pitchFamily="49" charset="0"/>
              </a:rPr>
              <a:t>       </a:t>
            </a:r>
            <a:r>
              <a:rPr lang="en-US" altLang="zh-CN" sz="1300" dirty="0" smtClean="0">
                <a:solidFill>
                  <a:schemeClr val="bg1">
                    <a:lumMod val="65000"/>
                  </a:schemeClr>
                </a:solidFill>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List&lt;List&lt;Integer&gt;&gt; res = new </a:t>
            </a:r>
            <a:r>
              <a:rPr lang="en-US" altLang="zh-CN" sz="1300" dirty="0" err="1">
                <a:solidFill>
                  <a:schemeClr val="bg1">
                    <a:lumMod val="65000"/>
                  </a:schemeClr>
                </a:solidFill>
                <a:latin typeface="Consolas" panose="020B0609020204030204" pitchFamily="49" charset="0"/>
                <a:cs typeface="Consolas" panose="020B0609020204030204" pitchFamily="49" charset="0"/>
              </a:rPr>
              <a:t>ArrayList</a:t>
            </a:r>
            <a:r>
              <a:rPr lang="en-US" altLang="zh-CN" sz="1300" dirty="0">
                <a:solidFill>
                  <a:schemeClr val="bg1">
                    <a:lumMod val="65000"/>
                  </a:schemeClr>
                </a:solidFill>
                <a:latin typeface="Consolas" panose="020B0609020204030204" pitchFamily="49" charset="0"/>
                <a:cs typeface="Consolas" panose="020B0609020204030204" pitchFamily="49" charset="0"/>
              </a:rPr>
              <a:t>&lt;List&lt;Integer</a:t>
            </a:r>
            <a:r>
              <a:rPr lang="en-US" altLang="zh-CN" sz="1300" dirty="0" smtClean="0">
                <a:solidFill>
                  <a:schemeClr val="bg1">
                    <a:lumMod val="65000"/>
                  </a:schemeClr>
                </a:solidFill>
                <a:latin typeface="Consolas" panose="020B0609020204030204" pitchFamily="49" charset="0"/>
                <a:cs typeface="Consolas" panose="020B0609020204030204" pitchFamily="49" charset="0"/>
              </a:rPr>
              <a:t>&gt;&gt;();</a:t>
            </a:r>
          </a:p>
          <a:p>
            <a:r>
              <a:rPr lang="en-US" altLang="zh-CN" sz="1300" dirty="0" smtClean="0">
                <a:latin typeface="Consolas" panose="020B0609020204030204" pitchFamily="49" charset="0"/>
                <a:cs typeface="Consolas" panose="020B0609020204030204" pitchFamily="49" charset="0"/>
              </a:rPr>
              <a:t>        List </a:t>
            </a:r>
            <a:r>
              <a:rPr lang="en-US" altLang="zh-CN" sz="1300" dirty="0">
                <a:latin typeface="Consolas" panose="020B0609020204030204" pitchFamily="49" charset="0"/>
                <a:cs typeface="Consolas" panose="020B0609020204030204" pitchFamily="49" charset="0"/>
              </a:rPr>
              <a:t>result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is also </a:t>
            </a:r>
            <a:r>
              <a:rPr lang="en-US" altLang="zh-CN" sz="1300" dirty="0" smtClean="0">
                <a:solidFill>
                  <a:schemeClr val="bg1">
                    <a:lumMod val="65000"/>
                  </a:schemeClr>
                </a:solidFill>
                <a:latin typeface="Consolas" panose="020B0609020204030204" pitchFamily="49" charset="0"/>
                <a:cs typeface="Consolas" panose="020B0609020204030204" pitchFamily="49" charset="0"/>
              </a:rPr>
              <a:t>correct…</a:t>
            </a:r>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if (root == null) {</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Queue&lt;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 q = new </a:t>
            </a:r>
            <a:r>
              <a:rPr lang="en-US" altLang="zh-CN" sz="1300" dirty="0" err="1">
                <a:latin typeface="Consolas" panose="020B0609020204030204" pitchFamily="49" charset="0"/>
                <a:cs typeface="Consolas" panose="020B0609020204030204" pitchFamily="49" charset="0"/>
              </a:rPr>
              <a:t>LinkedList</a:t>
            </a:r>
            <a:r>
              <a:rPr lang="en-US" altLang="zh-CN" sz="1300" dirty="0">
                <a:latin typeface="Consolas" panose="020B0609020204030204" pitchFamily="49" charset="0"/>
                <a:cs typeface="Consolas" panose="020B0609020204030204" pitchFamily="49" charset="0"/>
              </a:rPr>
              <a:t>&lt;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(root);</a:t>
            </a:r>
          </a:p>
          <a:p>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while (!</a:t>
            </a:r>
            <a:r>
              <a:rPr lang="en-US" altLang="zh-CN" sz="1300" dirty="0" err="1">
                <a:latin typeface="Consolas" panose="020B0609020204030204" pitchFamily="49" charset="0"/>
                <a:cs typeface="Consolas" panose="020B0609020204030204" pitchFamily="49" charset="0"/>
              </a:rPr>
              <a:t>q.isEmpty</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&lt;Integer&gt; </a:t>
            </a:r>
            <a:r>
              <a:rPr lang="en-US" altLang="zh-CN" sz="1300" dirty="0" err="1">
                <a:latin typeface="Consolas" panose="020B0609020204030204" pitchFamily="49" charset="0"/>
                <a:cs typeface="Consolas" panose="020B0609020204030204" pitchFamily="49" charset="0"/>
              </a:rPr>
              <a:t>tmp</a:t>
            </a:r>
            <a:r>
              <a:rPr lang="en-US" altLang="zh-CN" sz="1300" dirty="0">
                <a:latin typeface="Consolas" panose="020B0609020204030204" pitchFamily="49" charset="0"/>
                <a:cs typeface="Consolas" panose="020B0609020204030204" pitchFamily="49" charset="0"/>
              </a:rPr>
              <a:t>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size = </a:t>
            </a:r>
            <a:r>
              <a:rPr lang="en-US" altLang="zh-CN" sz="1300" dirty="0" err="1">
                <a:latin typeface="Consolas" panose="020B0609020204030204" pitchFamily="49" charset="0"/>
                <a:cs typeface="Consolas" panose="020B0609020204030204" pitchFamily="49" charset="0"/>
              </a:rPr>
              <a:t>q.size</a:t>
            </a:r>
            <a:r>
              <a:rPr lang="en-US" altLang="zh-CN" sz="1300" dirty="0">
                <a:latin typeface="Consolas" panose="020B0609020204030204" pitchFamily="49" charset="0"/>
                <a:cs typeface="Consolas" panose="020B0609020204030204" pitchFamily="49" charset="0"/>
              </a:rPr>
              <a:t>(); </a:t>
            </a:r>
            <a:endParaRPr lang="en-US" altLang="zh-CN" sz="1300" dirty="0" smtClean="0">
              <a:latin typeface="Consolas" panose="020B0609020204030204" pitchFamily="49" charset="0"/>
              <a:cs typeface="Consolas" panose="020B0609020204030204" pitchFamily="49" charset="0"/>
            </a:endParaRPr>
          </a:p>
          <a:p>
            <a:r>
              <a:rPr lang="en-US" altLang="zh-CN" sz="1300" dirty="0" smtClean="0">
                <a:solidFill>
                  <a:schemeClr val="bg1">
                    <a:lumMod val="65000"/>
                  </a:schemeClr>
                </a:solidFill>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//required. cannot use in for loop </a:t>
            </a:r>
            <a:r>
              <a:rPr lang="en-US" altLang="zh-CN" sz="1300" dirty="0" err="1">
                <a:solidFill>
                  <a:schemeClr val="bg1">
                    <a:lumMod val="65000"/>
                  </a:schemeClr>
                </a:solidFill>
                <a:latin typeface="Consolas" panose="020B0609020204030204" pitchFamily="49" charset="0"/>
                <a:cs typeface="Consolas" panose="020B0609020204030204" pitchFamily="49" charset="0"/>
              </a:rPr>
              <a:t>i</a:t>
            </a:r>
            <a:r>
              <a:rPr lang="en-US" altLang="zh-CN" sz="1300" dirty="0">
                <a:solidFill>
                  <a:schemeClr val="bg1">
                    <a:lumMod val="65000"/>
                  </a:schemeClr>
                </a:solidFill>
                <a:latin typeface="Consolas" panose="020B0609020204030204" pitchFamily="49" charset="0"/>
                <a:cs typeface="Consolas" panose="020B0609020204030204" pitchFamily="49" charset="0"/>
              </a:rPr>
              <a:t>&lt;</a:t>
            </a:r>
            <a:r>
              <a:rPr lang="en-US" altLang="zh-CN" sz="1300" dirty="0" err="1">
                <a:solidFill>
                  <a:schemeClr val="bg1">
                    <a:lumMod val="65000"/>
                  </a:schemeClr>
                </a:solidFill>
                <a:latin typeface="Consolas" panose="020B0609020204030204" pitchFamily="49" charset="0"/>
                <a:cs typeface="Consolas" panose="020B0609020204030204" pitchFamily="49" charset="0"/>
              </a:rPr>
              <a:t>q.size</a:t>
            </a:r>
            <a:r>
              <a:rPr lang="en-US" altLang="zh-CN" sz="1300" dirty="0" smtClean="0">
                <a:solidFill>
                  <a:schemeClr val="bg1">
                    <a:lumMod val="65000"/>
                  </a:schemeClr>
                </a:solidFill>
                <a:latin typeface="Consolas" panose="020B0609020204030204" pitchFamily="49" charset="0"/>
                <a:cs typeface="Consolas" panose="020B0609020204030204" pitchFamily="49" charset="0"/>
              </a:rPr>
              <a:t>(); because </a:t>
            </a:r>
            <a:r>
              <a:rPr lang="en-US" altLang="zh-CN" sz="1300" dirty="0" err="1" smtClean="0">
                <a:solidFill>
                  <a:schemeClr val="bg1">
                    <a:lumMod val="65000"/>
                  </a:schemeClr>
                </a:solidFill>
                <a:latin typeface="Consolas" panose="020B0609020204030204" pitchFamily="49" charset="0"/>
                <a:cs typeface="Consolas" panose="020B0609020204030204" pitchFamily="49" charset="0"/>
              </a:rPr>
              <a:t>q.size</a:t>
            </a:r>
            <a:r>
              <a:rPr lang="en-US" altLang="zh-CN" sz="1300" dirty="0" smtClean="0">
                <a:solidFill>
                  <a:schemeClr val="bg1">
                    <a:lumMod val="65000"/>
                  </a:schemeClr>
                </a:solidFill>
                <a:latin typeface="Consolas" panose="020B0609020204030204" pitchFamily="49" charset="0"/>
                <a:cs typeface="Consolas" panose="020B0609020204030204" pitchFamily="49" charset="0"/>
              </a:rPr>
              <a:t> is keeping changing.</a:t>
            </a:r>
            <a:endParaRPr lang="en-US" altLang="zh-CN" sz="1300" dirty="0">
              <a:solidFill>
                <a:schemeClr val="bg1">
                  <a:lumMod val="65000"/>
                </a:schemeClr>
              </a:solidFill>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for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 0;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&lt; size;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node = </a:t>
            </a:r>
            <a:r>
              <a:rPr lang="en-US" altLang="zh-CN" sz="1300" dirty="0" err="1">
                <a:latin typeface="Consolas" panose="020B0609020204030204" pitchFamily="49" charset="0"/>
                <a:cs typeface="Consolas" panose="020B0609020204030204" pitchFamily="49" charset="0"/>
              </a:rPr>
              <a:t>q.poll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tmp.add</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node.val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node.left</a:t>
            </a:r>
            <a:r>
              <a:rPr lang="en-US" altLang="zh-CN" sz="1300" dirty="0">
                <a:latin typeface="Consolas" panose="020B0609020204030204" pitchFamily="49" charset="0"/>
                <a:cs typeface="Consolas" panose="020B0609020204030204" pitchFamily="49" charset="0"/>
              </a:rPr>
              <a:t> != null)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node.left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node.right</a:t>
            </a:r>
            <a:r>
              <a:rPr lang="en-US" altLang="zh-CN" sz="1300" dirty="0">
                <a:latin typeface="Consolas" panose="020B0609020204030204" pitchFamily="49" charset="0"/>
                <a:cs typeface="Consolas" panose="020B0609020204030204" pitchFamily="49" charset="0"/>
              </a:rPr>
              <a:t> != null)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node.right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tmp</a:t>
            </a:r>
            <a:r>
              <a:rPr lang="en-US" altLang="zh-CN" sz="1300" dirty="0" smtClean="0">
                <a:latin typeface="Consolas" panose="020B0609020204030204" pitchFamily="49" charset="0"/>
                <a:cs typeface="Consolas" panose="020B0609020204030204" pitchFamily="49" charset="0"/>
              </a:rPr>
              <a:t>);  </a:t>
            </a:r>
            <a:r>
              <a:rPr lang="en-US" altLang="zh-CN" sz="1300" dirty="0" smtClean="0">
                <a:solidFill>
                  <a:schemeClr val="bg1">
                    <a:lumMod val="65000"/>
                  </a:schemeClr>
                </a:solidFill>
                <a:latin typeface="Consolas" panose="020B0609020204030204" pitchFamily="49" charset="0"/>
                <a:cs typeface="Consolas" panose="020B0609020204030204" pitchFamily="49" charset="0"/>
              </a:rPr>
              <a:t>//difference with 5.1.5</a:t>
            </a:r>
            <a:endParaRPr lang="en-US" altLang="zh-CN" sz="1300" dirty="0">
              <a:solidFill>
                <a:schemeClr val="bg1">
                  <a:lumMod val="65000"/>
                </a:schemeClr>
              </a:solidFill>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a:t>
            </a:r>
            <a:endParaRPr lang="zh-CN" altLang="en-US" sz="1300" dirty="0">
              <a:latin typeface="Consolas" panose="020B0609020204030204" pitchFamily="49" charset="0"/>
              <a:cs typeface="Consolas" panose="020B0609020204030204" pitchFamily="49" charset="0"/>
            </a:endParaRPr>
          </a:p>
        </p:txBody>
      </p:sp>
      <p:sp>
        <p:nvSpPr>
          <p:cNvPr id="3" name="矩形 5"/>
          <p:cNvSpPr/>
          <p:nvPr/>
        </p:nvSpPr>
        <p:spPr>
          <a:xfrm>
            <a:off x="6553200" y="49679"/>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333396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 y="23574"/>
            <a:ext cx="8382000" cy="4093428"/>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r>
              <a:rPr lang="en-US" altLang="zh-CN" sz="1300" dirty="0" smtClean="0">
                <a:latin typeface="Consolas" panose="020B0609020204030204" pitchFamily="49" charset="0"/>
                <a:cs typeface="Consolas" panose="020B0609020204030204" pitchFamily="49" charset="0"/>
              </a:rPr>
              <a:t>{  </a:t>
            </a:r>
            <a:r>
              <a:rPr lang="en-US" altLang="zh-CN" sz="1300" b="1" dirty="0" smtClean="0">
                <a:latin typeface="Consolas" panose="020B0609020204030204" pitchFamily="49" charset="0"/>
                <a:cs typeface="Consolas" panose="020B0609020204030204" pitchFamily="49" charset="0"/>
              </a:rPr>
              <a:t>//DFS</a:t>
            </a:r>
            <a:endParaRPr lang="en-US" altLang="zh-CN" sz="1300" b="1"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a:t>
            </a:r>
            <a:r>
              <a:rPr lang="zh-CN" altLang="en-US" sz="1300" dirty="0" smtClean="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public </a:t>
            </a:r>
            <a:r>
              <a:rPr lang="en-US" altLang="zh-CN" sz="1300" dirty="0">
                <a:latin typeface="Consolas" panose="020B0609020204030204" pitchFamily="49" charset="0"/>
                <a:cs typeface="Consolas" panose="020B0609020204030204" pitchFamily="49" charset="0"/>
              </a:rPr>
              <a:t>List&lt;List&lt;Integer&gt;&gt; </a:t>
            </a:r>
            <a:r>
              <a:rPr lang="en-US" altLang="zh-CN" sz="1300" dirty="0" err="1">
                <a:latin typeface="Consolas" panose="020B0609020204030204" pitchFamily="49" charset="0"/>
                <a:cs typeface="Consolas" panose="020B0609020204030204" pitchFamily="49" charset="0"/>
              </a:rPr>
              <a:t>levelOrder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a:latin typeface="Consolas" panose="020B0609020204030204" pitchFamily="49" charset="0"/>
                <a:cs typeface="Consolas" panose="020B0609020204030204" pitchFamily="49" charset="0"/>
              </a:rPr>
              <a:t>        List&lt;List&lt;Integer&gt;&gt; res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&lt;List&lt;Integer&gt;&gt;();</a:t>
            </a:r>
          </a:p>
          <a:p>
            <a:r>
              <a:rPr lang="en-US" altLang="zh-CN" sz="1300" dirty="0">
                <a:latin typeface="Consolas" panose="020B0609020204030204" pitchFamily="49" charset="0"/>
                <a:cs typeface="Consolas" panose="020B0609020204030204" pitchFamily="49" charset="0"/>
              </a:rPr>
              <a:t>        if (root == null) return res;</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root, 0);</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r>
              <a:rPr lang="zh-CN" altLang="en-US" sz="1300" dirty="0" smtClean="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a:t>
            </a:r>
            <a:endParaRPr lang="en-US" altLang="zh-CN" sz="1300" dirty="0">
              <a:latin typeface="Consolas" panose="020B0609020204030204" pitchFamily="49" charset="0"/>
              <a:cs typeface="Consolas" panose="020B0609020204030204" pitchFamily="49" charset="0"/>
            </a:endParaRPr>
          </a:p>
          <a:p>
            <a:endParaRPr lang="en-US" altLang="zh-CN" sz="1300" dirty="0">
              <a:latin typeface="Consolas" panose="020B0609020204030204" pitchFamily="49" charset="0"/>
              <a:cs typeface="Consolas" panose="020B0609020204030204" pitchFamily="49" charset="0"/>
            </a:endParaRPr>
          </a:p>
          <a:p>
            <a:endParaRPr lang="en-US" altLang="zh-CN" sz="1300" dirty="0">
              <a:latin typeface="Consolas" panose="020B0609020204030204" pitchFamily="49" charset="0"/>
              <a:cs typeface="Consolas" panose="020B0609020204030204" pitchFamily="49" charset="0"/>
            </a:endParaRPr>
          </a:p>
          <a:p>
            <a:r>
              <a:rPr lang="zh-CN" altLang="en-US" sz="1300" dirty="0" smtClean="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public </a:t>
            </a:r>
            <a:r>
              <a:rPr lang="en-US" altLang="zh-CN" sz="1300" dirty="0">
                <a:latin typeface="Consolas" panose="020B0609020204030204" pitchFamily="49" charset="0"/>
                <a:cs typeface="Consolas" panose="020B0609020204030204" pitchFamily="49" charset="0"/>
              </a:rPr>
              <a:t>static void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(List&lt;List&lt;Integer&gt;&gt; res,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level){</a:t>
            </a:r>
          </a:p>
          <a:p>
            <a:r>
              <a:rPr lang="en-US" altLang="zh-CN" sz="1300" dirty="0">
                <a:latin typeface="Consolas" panose="020B0609020204030204" pitchFamily="49" charset="0"/>
                <a:cs typeface="Consolas" panose="020B0609020204030204" pitchFamily="49" charset="0"/>
              </a:rPr>
              <a:t>        if(root==null) return;</a:t>
            </a:r>
          </a:p>
          <a:p>
            <a:r>
              <a:rPr lang="en-US" altLang="zh-CN" sz="1300" dirty="0">
                <a:latin typeface="Consolas" panose="020B0609020204030204" pitchFamily="49" charset="0"/>
                <a:cs typeface="Consolas" panose="020B0609020204030204" pitchFamily="49" charset="0"/>
              </a:rPr>
              <a:t>        // check if it is a new level</a:t>
            </a:r>
          </a:p>
          <a:p>
            <a:r>
              <a:rPr lang="en-US" altLang="zh-CN" sz="1300" dirty="0">
                <a:latin typeface="Consolas" panose="020B0609020204030204" pitchFamily="49" charset="0"/>
                <a:cs typeface="Consolas" panose="020B0609020204030204" pitchFamily="49" charset="0"/>
              </a:rPr>
              <a:t>        if(</a:t>
            </a:r>
            <a:r>
              <a:rPr lang="en-US" altLang="zh-CN" sz="1300" dirty="0" err="1">
                <a:latin typeface="Consolas" panose="020B0609020204030204" pitchFamily="49" charset="0"/>
                <a:cs typeface="Consolas" panose="020B0609020204030204" pitchFamily="49" charset="0"/>
              </a:rPr>
              <a:t>res.size</a:t>
            </a:r>
            <a:r>
              <a:rPr lang="en-US" altLang="zh-CN" sz="1300" dirty="0">
                <a:latin typeface="Consolas" panose="020B0609020204030204" pitchFamily="49" charset="0"/>
                <a:cs typeface="Consolas" panose="020B0609020204030204" pitchFamily="49" charset="0"/>
              </a:rPr>
              <a:t>() == level){</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&lt;Integer&gt;());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res.get</a:t>
            </a:r>
            <a:r>
              <a:rPr lang="en-US" altLang="zh-CN" sz="1300" dirty="0">
                <a:latin typeface="Consolas" panose="020B0609020204030204" pitchFamily="49" charset="0"/>
                <a:cs typeface="Consolas" panose="020B0609020204030204" pitchFamily="49" charset="0"/>
              </a:rPr>
              <a:t>(level).add(</a:t>
            </a:r>
            <a:r>
              <a:rPr lang="en-US" altLang="zh-CN" sz="1300" dirty="0" err="1">
                <a:latin typeface="Consolas" panose="020B0609020204030204" pitchFamily="49" charset="0"/>
                <a:cs typeface="Consolas" panose="020B0609020204030204" pitchFamily="49" charset="0"/>
              </a:rPr>
              <a:t>root.val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a:t>
            </a:r>
            <a:r>
              <a:rPr lang="en-US" altLang="zh-CN" sz="1300" dirty="0" err="1">
                <a:latin typeface="Consolas" panose="020B0609020204030204" pitchFamily="49" charset="0"/>
                <a:cs typeface="Consolas" panose="020B0609020204030204" pitchFamily="49" charset="0"/>
              </a:rPr>
              <a:t>root.left</a:t>
            </a:r>
            <a:r>
              <a:rPr lang="en-US" altLang="zh-CN" sz="1300" dirty="0">
                <a:latin typeface="Consolas" panose="020B0609020204030204" pitchFamily="49" charset="0"/>
                <a:cs typeface="Consolas" panose="020B0609020204030204" pitchFamily="49" charset="0"/>
              </a:rPr>
              <a:t>, level+1);</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a:t>
            </a:r>
            <a:r>
              <a:rPr lang="en-US" altLang="zh-CN" sz="1300" dirty="0" err="1">
                <a:latin typeface="Consolas" panose="020B0609020204030204" pitchFamily="49" charset="0"/>
                <a:cs typeface="Consolas" panose="020B0609020204030204" pitchFamily="49" charset="0"/>
              </a:rPr>
              <a:t>root.right</a:t>
            </a:r>
            <a:r>
              <a:rPr lang="en-US" altLang="zh-CN" sz="1300" dirty="0">
                <a:latin typeface="Consolas" panose="020B0609020204030204" pitchFamily="49" charset="0"/>
                <a:cs typeface="Consolas" panose="020B0609020204030204" pitchFamily="49" charset="0"/>
              </a:rPr>
              <a:t>, level+1);</a:t>
            </a:r>
          </a:p>
          <a:p>
            <a:r>
              <a:rPr lang="en-US" altLang="zh-CN" sz="1300" dirty="0">
                <a:latin typeface="Consolas" panose="020B0609020204030204" pitchFamily="49" charset="0"/>
                <a:cs typeface="Consolas" panose="020B0609020204030204" pitchFamily="49" charset="0"/>
              </a:rPr>
              <a:t>    </a:t>
            </a:r>
            <a:r>
              <a:rPr lang="zh-CN" altLang="en-US" sz="1300" dirty="0" smtClean="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a:t>
            </a:r>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a:t>
            </a:r>
            <a:endParaRPr lang="zh-CN" altLang="en-US"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2283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29029" y="886867"/>
            <a:ext cx="6143171" cy="5893921"/>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r>
              <a:rPr lang="en-US" altLang="zh-CN" sz="1300" dirty="0" smtClean="0">
                <a:latin typeface="Consolas" panose="020B0609020204030204" pitchFamily="49" charset="0"/>
                <a:cs typeface="Consolas" panose="020B0609020204030204" pitchFamily="49" charset="0"/>
              </a:rPr>
              <a:t>{  </a:t>
            </a:r>
            <a:r>
              <a:rPr lang="en-US" altLang="zh-CN" sz="1300" b="1" dirty="0" smtClean="0">
                <a:solidFill>
                  <a:schemeClr val="bg1">
                    <a:lumMod val="65000"/>
                  </a:schemeClr>
                </a:solidFill>
                <a:latin typeface="Consolas" panose="020B0609020204030204" pitchFamily="49" charset="0"/>
                <a:cs typeface="Consolas" panose="020B0609020204030204" pitchFamily="49" charset="0"/>
              </a:rPr>
              <a:t>//BFS</a:t>
            </a:r>
            <a:endParaRPr lang="en-US" altLang="zh-CN" sz="1300" b="1" dirty="0">
              <a:solidFill>
                <a:schemeClr val="bg1">
                  <a:lumMod val="65000"/>
                </a:schemeClr>
              </a:solidFill>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public List&lt;List&lt;Integer&gt;&gt; </a:t>
            </a:r>
            <a:r>
              <a:rPr lang="en-US" altLang="zh-CN" sz="1300" dirty="0" err="1">
                <a:latin typeface="Consolas" panose="020B0609020204030204" pitchFamily="49" charset="0"/>
                <a:cs typeface="Consolas" panose="020B0609020204030204" pitchFamily="49" charset="0"/>
              </a:rPr>
              <a:t>tmpOrderBottom</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smtClean="0">
                <a:solidFill>
                  <a:schemeClr val="bg1">
                    <a:lumMod val="65000"/>
                  </a:schemeClr>
                </a:solidFill>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List&lt;List&lt;Integer&gt;&gt; res = new </a:t>
            </a:r>
            <a:r>
              <a:rPr lang="en-US" altLang="zh-CN" sz="1300" dirty="0" err="1">
                <a:solidFill>
                  <a:schemeClr val="bg1">
                    <a:lumMod val="65000"/>
                  </a:schemeClr>
                </a:solidFill>
                <a:latin typeface="Consolas" panose="020B0609020204030204" pitchFamily="49" charset="0"/>
                <a:cs typeface="Consolas" panose="020B0609020204030204" pitchFamily="49" charset="0"/>
              </a:rPr>
              <a:t>ArrayList</a:t>
            </a:r>
            <a:r>
              <a:rPr lang="en-US" altLang="zh-CN" sz="1300" dirty="0">
                <a:solidFill>
                  <a:schemeClr val="bg1">
                    <a:lumMod val="65000"/>
                  </a:schemeClr>
                </a:solidFill>
                <a:latin typeface="Consolas" panose="020B0609020204030204" pitchFamily="49" charset="0"/>
                <a:cs typeface="Consolas" panose="020B0609020204030204" pitchFamily="49" charset="0"/>
              </a:rPr>
              <a:t>&lt;List&lt;Integer&gt;&gt;();</a:t>
            </a:r>
          </a:p>
          <a:p>
            <a:r>
              <a:rPr lang="en-US" altLang="zh-CN" sz="1300" dirty="0" smtClean="0">
                <a:solidFill>
                  <a:schemeClr val="bg1">
                    <a:lumMod val="65000"/>
                  </a:schemeClr>
                </a:solidFill>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List </a:t>
            </a:r>
            <a:r>
              <a:rPr lang="en-US" altLang="zh-CN" sz="1300" dirty="0">
                <a:latin typeface="Consolas" panose="020B0609020204030204" pitchFamily="49" charset="0"/>
                <a:cs typeface="Consolas" panose="020B0609020204030204" pitchFamily="49" charset="0"/>
              </a:rPr>
              <a:t>result = new </a:t>
            </a:r>
            <a:r>
              <a:rPr lang="en-US" altLang="zh-CN" sz="1300" dirty="0" err="1">
                <a:latin typeface="Consolas" panose="020B0609020204030204" pitchFamily="49" charset="0"/>
                <a:cs typeface="Consolas" panose="020B0609020204030204" pitchFamily="49" charset="0"/>
              </a:rPr>
              <a:t>ArrayList</a:t>
            </a:r>
            <a:r>
              <a:rPr lang="en-US" altLang="zh-CN" sz="1300" dirty="0" smtClean="0">
                <a:latin typeface="Consolas" panose="020B0609020204030204" pitchFamily="49" charset="0"/>
                <a:cs typeface="Consolas" panose="020B0609020204030204" pitchFamily="49" charset="0"/>
              </a:rPr>
              <a:t>(); </a:t>
            </a:r>
            <a:r>
              <a:rPr lang="en-US" altLang="zh-CN" sz="1300" dirty="0" smtClean="0">
                <a:solidFill>
                  <a:schemeClr val="bg1">
                    <a:lumMod val="65000"/>
                  </a:schemeClr>
                </a:solidFill>
                <a:latin typeface="Consolas" panose="020B0609020204030204" pitchFamily="49" charset="0"/>
                <a:cs typeface="Consolas" panose="020B0609020204030204" pitchFamily="49" charset="0"/>
              </a:rPr>
              <a:t>//</a:t>
            </a:r>
            <a:r>
              <a:rPr lang="en-US" altLang="zh-CN" sz="1300" dirty="0" smtClean="0">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is also correct..</a:t>
            </a:r>
          </a:p>
          <a:p>
            <a:r>
              <a:rPr lang="en-US" altLang="zh-CN" sz="1300" dirty="0">
                <a:latin typeface="Consolas" panose="020B0609020204030204" pitchFamily="49" charset="0"/>
                <a:cs typeface="Consolas" panose="020B0609020204030204" pitchFamily="49" charset="0"/>
              </a:rPr>
              <a:t>        if (root == null) {</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Queue&lt;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 queue = new </a:t>
            </a:r>
            <a:r>
              <a:rPr lang="en-US" altLang="zh-CN" sz="1300" dirty="0" err="1">
                <a:latin typeface="Consolas" panose="020B0609020204030204" pitchFamily="49" charset="0"/>
                <a:cs typeface="Consolas" panose="020B0609020204030204" pitchFamily="49" charset="0"/>
              </a:rPr>
              <a:t>LinkedList</a:t>
            </a:r>
            <a:r>
              <a:rPr lang="en-US" altLang="zh-CN" sz="1300" dirty="0">
                <a:latin typeface="Consolas" panose="020B0609020204030204" pitchFamily="49" charset="0"/>
                <a:cs typeface="Consolas" panose="020B0609020204030204" pitchFamily="49" charset="0"/>
              </a:rPr>
              <a:t>&lt;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(root);</a:t>
            </a:r>
          </a:p>
          <a:p>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while (!</a:t>
            </a:r>
            <a:r>
              <a:rPr lang="en-US" altLang="zh-CN" sz="1300" dirty="0" err="1">
                <a:latin typeface="Consolas" panose="020B0609020204030204" pitchFamily="49" charset="0"/>
                <a:cs typeface="Consolas" panose="020B0609020204030204" pitchFamily="49" charset="0"/>
              </a:rPr>
              <a:t>q.isEmpty</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&lt;Integer&gt; </a:t>
            </a:r>
            <a:r>
              <a:rPr lang="en-US" altLang="zh-CN" sz="1300" dirty="0" err="1">
                <a:latin typeface="Consolas" panose="020B0609020204030204" pitchFamily="49" charset="0"/>
                <a:cs typeface="Consolas" panose="020B0609020204030204" pitchFamily="49" charset="0"/>
              </a:rPr>
              <a:t>tmp</a:t>
            </a:r>
            <a:r>
              <a:rPr lang="en-US" altLang="zh-CN" sz="1300" dirty="0">
                <a:latin typeface="Consolas" panose="020B0609020204030204" pitchFamily="49" charset="0"/>
                <a:cs typeface="Consolas" panose="020B0609020204030204" pitchFamily="49" charset="0"/>
              </a:rPr>
              <a:t>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size = </a:t>
            </a:r>
            <a:r>
              <a:rPr lang="en-US" altLang="zh-CN" sz="1300" dirty="0" err="1">
                <a:latin typeface="Consolas" panose="020B0609020204030204" pitchFamily="49" charset="0"/>
                <a:cs typeface="Consolas" panose="020B0609020204030204" pitchFamily="49" charset="0"/>
              </a:rPr>
              <a:t>q.size</a:t>
            </a:r>
            <a:r>
              <a:rPr lang="en-US" altLang="zh-CN" sz="1300" dirty="0">
                <a:latin typeface="Consolas" panose="020B0609020204030204" pitchFamily="49" charset="0"/>
                <a:cs typeface="Consolas" panose="020B0609020204030204" pitchFamily="49" charset="0"/>
              </a:rPr>
              <a:t>(); </a:t>
            </a:r>
            <a:r>
              <a:rPr lang="en-US" altLang="zh-CN" sz="1300" b="1" dirty="0">
                <a:solidFill>
                  <a:schemeClr val="bg1">
                    <a:lumMod val="65000"/>
                  </a:schemeClr>
                </a:solidFill>
                <a:latin typeface="Consolas" panose="020B0609020204030204" pitchFamily="49" charset="0"/>
                <a:cs typeface="Consolas" panose="020B0609020204030204" pitchFamily="49" charset="0"/>
              </a:rPr>
              <a:t>//Don’t put </a:t>
            </a:r>
            <a:r>
              <a:rPr lang="en-US" altLang="zh-CN" sz="1300" b="1" dirty="0" err="1">
                <a:solidFill>
                  <a:schemeClr val="bg1">
                    <a:lumMod val="65000"/>
                  </a:schemeClr>
                </a:solidFill>
                <a:latin typeface="Consolas" panose="020B0609020204030204" pitchFamily="49" charset="0"/>
                <a:cs typeface="Consolas" panose="020B0609020204030204" pitchFamily="49" charset="0"/>
              </a:rPr>
              <a:t>q.size</a:t>
            </a:r>
            <a:r>
              <a:rPr lang="en-US" altLang="zh-CN" sz="1300" b="1" dirty="0">
                <a:solidFill>
                  <a:schemeClr val="bg1">
                    <a:lumMod val="65000"/>
                  </a:schemeClr>
                </a:solidFill>
                <a:latin typeface="Consolas" panose="020B0609020204030204" pitchFamily="49" charset="0"/>
                <a:cs typeface="Consolas" panose="020B0609020204030204" pitchFamily="49" charset="0"/>
              </a:rPr>
              <a:t>() in the loop</a:t>
            </a:r>
          </a:p>
          <a:p>
            <a:r>
              <a:rPr lang="en-US" altLang="zh-CN" sz="1300" dirty="0">
                <a:latin typeface="Consolas" panose="020B0609020204030204" pitchFamily="49" charset="0"/>
                <a:cs typeface="Consolas" panose="020B0609020204030204" pitchFamily="49" charset="0"/>
              </a:rPr>
              <a:t>            for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 0;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&lt; size;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 </a:t>
            </a:r>
            <a:r>
              <a:rPr lang="en-US" altLang="zh-CN" sz="1300" dirty="0" err="1">
                <a:latin typeface="Consolas" panose="020B0609020204030204" pitchFamily="49" charset="0"/>
                <a:cs typeface="Consolas" panose="020B0609020204030204" pitchFamily="49" charset="0"/>
              </a:rPr>
              <a:t>q.poll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tmp.add</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root.val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root.left</a:t>
            </a:r>
            <a:r>
              <a:rPr lang="en-US" altLang="zh-CN" sz="1300" dirty="0">
                <a:latin typeface="Consolas" panose="020B0609020204030204" pitchFamily="49" charset="0"/>
                <a:cs typeface="Consolas" panose="020B0609020204030204" pitchFamily="49" charset="0"/>
              </a:rPr>
              <a:t> != null)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root.left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root.right</a:t>
            </a:r>
            <a:r>
              <a:rPr lang="en-US" altLang="zh-CN" sz="1300" dirty="0">
                <a:latin typeface="Consolas" panose="020B0609020204030204" pitchFamily="49" charset="0"/>
                <a:cs typeface="Consolas" panose="020B0609020204030204" pitchFamily="49" charset="0"/>
              </a:rPr>
              <a:t> != null)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q.offer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root.right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(0, </a:t>
            </a:r>
            <a:r>
              <a:rPr lang="en-US" altLang="zh-CN" sz="1300" dirty="0" err="1">
                <a:latin typeface="Consolas" panose="020B0609020204030204" pitchFamily="49" charset="0"/>
                <a:cs typeface="Consolas" panose="020B0609020204030204" pitchFamily="49" charset="0"/>
              </a:rPr>
              <a:t>tmp</a:t>
            </a:r>
            <a:r>
              <a:rPr lang="en-US" altLang="zh-CN" sz="1300" dirty="0">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//difference with 5.1.4</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a:t>
            </a:r>
          </a:p>
        </p:txBody>
      </p:sp>
      <p:sp>
        <p:nvSpPr>
          <p:cNvPr id="7" name="Rectangle 2"/>
          <p:cNvSpPr>
            <a:spLocks noChangeArrowheads="1"/>
          </p:cNvSpPr>
          <p:nvPr/>
        </p:nvSpPr>
        <p:spPr bwMode="auto">
          <a:xfrm>
            <a:off x="0" y="-41193"/>
            <a:ext cx="9144000" cy="61196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331" rIns="9144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dirty="0">
                <a:solidFill>
                  <a:srgbClr val="333333"/>
                </a:solidFill>
                <a:latin typeface="Times New Roman" panose="02020603050405020304" pitchFamily="18" charset="0"/>
                <a:ea typeface="inherit"/>
                <a:cs typeface="Times New Roman" panose="02020603050405020304" pitchFamily="18" charset="0"/>
              </a:rPr>
              <a:t>5.1.5 </a:t>
            </a:r>
            <a:r>
              <a:rPr lang="zh-CN" altLang="zh-CN" dirty="0">
                <a:solidFill>
                  <a:srgbClr val="333333"/>
                </a:solidFill>
                <a:latin typeface="Times New Roman" panose="02020603050405020304" pitchFamily="18" charset="0"/>
                <a:ea typeface="inherit"/>
                <a:cs typeface="Times New Roman" panose="02020603050405020304" pitchFamily="18" charset="0"/>
              </a:rPr>
              <a:t>Binary Tree Level Order Traversal II</a:t>
            </a:r>
          </a:p>
          <a:p>
            <a:r>
              <a:rPr lang="zh-CN" altLang="zh-CN" sz="1000" dirty="0">
                <a:solidFill>
                  <a:srgbClr val="333333"/>
                </a:solidFill>
                <a:latin typeface="Times New Roman" panose="02020603050405020304" pitchFamily="18" charset="0"/>
                <a:ea typeface="inherit"/>
                <a:cs typeface="Times New Roman" panose="02020603050405020304" pitchFamily="18" charset="0"/>
              </a:rPr>
              <a:t>Given a binary tree, return the bottom-up level order traversal of its nodes' values. (ie, from left to right, level by level from leaf to root).</a:t>
            </a:r>
          </a:p>
        </p:txBody>
      </p:sp>
      <p:sp>
        <p:nvSpPr>
          <p:cNvPr id="8" name="矩形 7"/>
          <p:cNvSpPr/>
          <p:nvPr/>
        </p:nvSpPr>
        <p:spPr>
          <a:xfrm>
            <a:off x="6136341" y="2375118"/>
            <a:ext cx="3087914" cy="1692771"/>
          </a:xfrm>
          <a:prstGeom prst="rect">
            <a:avLst/>
          </a:prstGeom>
        </p:spPr>
        <p:txBody>
          <a:bodyPr wrap="square">
            <a:spAutoFit/>
          </a:bodyPr>
          <a:lstStyle/>
          <a:p>
            <a:r>
              <a:rPr lang="en-US" altLang="zh-CN" sz="1300" dirty="0"/>
              <a:t>The following is my AC solution Binary Tree Level Order Traversal II (II). It is only one difference from Binary Tree Level Order Traversal I (I). Note that for II, we do </a:t>
            </a:r>
            <a:r>
              <a:rPr lang="en-US" altLang="zh-CN" sz="1300" dirty="0" err="1"/>
              <a:t>result.add</a:t>
            </a:r>
            <a:r>
              <a:rPr lang="en-US" altLang="zh-CN" sz="1300" dirty="0"/>
              <a:t>(0, level), so every time the level is added at the beginning (index 0). For I, we only change this line to </a:t>
            </a:r>
            <a:r>
              <a:rPr lang="en-US" altLang="zh-CN" sz="1300" dirty="0" err="1"/>
              <a:t>result.add</a:t>
            </a:r>
            <a:r>
              <a:rPr lang="en-US" altLang="zh-CN" sz="1300" dirty="0"/>
              <a:t>(level). Simple!</a:t>
            </a:r>
            <a:endParaRPr lang="zh-CN" altLang="en-US" sz="1300" dirty="0"/>
          </a:p>
        </p:txBody>
      </p:sp>
      <p:grpSp>
        <p:nvGrpSpPr>
          <p:cNvPr id="14" name="组合 13"/>
          <p:cNvGrpSpPr/>
          <p:nvPr/>
        </p:nvGrpSpPr>
        <p:grpSpPr>
          <a:xfrm>
            <a:off x="6390341" y="4191000"/>
            <a:ext cx="1962631" cy="1090014"/>
            <a:chOff x="5990773" y="2319516"/>
            <a:chExt cx="1962631" cy="1090014"/>
          </a:xfrm>
        </p:grpSpPr>
        <p:sp>
          <p:nvSpPr>
            <p:cNvPr id="12" name="Rectangle 3"/>
            <p:cNvSpPr>
              <a:spLocks noChangeArrowheads="1"/>
            </p:cNvSpPr>
            <p:nvPr/>
          </p:nvSpPr>
          <p:spPr bwMode="auto">
            <a:xfrm>
              <a:off x="5990773" y="2319516"/>
              <a:ext cx="990600" cy="1090014"/>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3</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9</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20</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 \ </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15 7</a:t>
              </a:r>
              <a:r>
                <a:rPr kumimoji="0" lang="zh-CN" altLang="zh-CN" sz="13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
          <p:nvSpPr>
            <p:cNvPr id="13" name="Rectangle 5"/>
            <p:cNvSpPr>
              <a:spLocks noChangeArrowheads="1"/>
            </p:cNvSpPr>
            <p:nvPr/>
          </p:nvSpPr>
          <p:spPr bwMode="auto">
            <a:xfrm>
              <a:off x="7296632" y="2319516"/>
              <a:ext cx="656772" cy="101307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fontAlgn="base">
                <a:spcBef>
                  <a:spcPct val="0"/>
                </a:spcBef>
                <a:spcAft>
                  <a:spcPct val="0"/>
                </a:spcAft>
              </a:pPr>
              <a:r>
                <a:rPr lang="en-US" altLang="zh-CN" sz="1200" dirty="0"/>
                <a:t>[ </a:t>
              </a:r>
              <a:endParaRPr lang="en-US" altLang="zh-CN" sz="1200" dirty="0" smtClean="0"/>
            </a:p>
            <a:p>
              <a:pPr lvl="0" fontAlgn="base">
                <a:spcBef>
                  <a:spcPct val="0"/>
                </a:spcBef>
                <a:spcAft>
                  <a:spcPct val="0"/>
                </a:spcAft>
              </a:pPr>
              <a:r>
                <a:rPr lang="en-US" altLang="zh-CN" sz="1200" dirty="0"/>
                <a:t> </a:t>
              </a:r>
              <a:r>
                <a:rPr lang="en-US" altLang="zh-CN" sz="1200" dirty="0" smtClean="0"/>
                <a:t>  [</a:t>
              </a:r>
              <a:r>
                <a:rPr lang="en-US" altLang="zh-CN" sz="1200" dirty="0"/>
                <a:t>15,7], </a:t>
              </a:r>
              <a:r>
                <a:rPr lang="en-US" altLang="zh-CN" sz="1200" dirty="0" smtClean="0"/>
                <a:t>   </a:t>
              </a:r>
            </a:p>
            <a:p>
              <a:pPr lvl="0" fontAlgn="base">
                <a:spcBef>
                  <a:spcPct val="0"/>
                </a:spcBef>
                <a:spcAft>
                  <a:spcPct val="0"/>
                </a:spcAft>
              </a:pPr>
              <a:r>
                <a:rPr lang="en-US" altLang="zh-CN" sz="1200" dirty="0"/>
                <a:t> </a:t>
              </a:r>
              <a:r>
                <a:rPr lang="en-US" altLang="zh-CN" sz="1200" dirty="0" smtClean="0"/>
                <a:t>  [</a:t>
              </a:r>
              <a:r>
                <a:rPr lang="en-US" altLang="zh-CN" sz="1200" dirty="0"/>
                <a:t>9,20</a:t>
              </a:r>
              <a:r>
                <a:rPr lang="en-US" altLang="zh-CN" sz="1200" dirty="0" smtClean="0"/>
                <a:t>],</a:t>
              </a:r>
            </a:p>
            <a:p>
              <a:pPr lvl="0" fontAlgn="base">
                <a:spcBef>
                  <a:spcPct val="0"/>
                </a:spcBef>
                <a:spcAft>
                  <a:spcPct val="0"/>
                </a:spcAft>
              </a:pPr>
              <a:r>
                <a:rPr lang="en-US" altLang="zh-CN" sz="1200" dirty="0"/>
                <a:t> </a:t>
              </a:r>
              <a:r>
                <a:rPr lang="en-US" altLang="zh-CN" sz="1200" dirty="0" smtClean="0"/>
                <a:t>  </a:t>
              </a:r>
              <a:r>
                <a:rPr lang="en-US" altLang="zh-CN" sz="1200" dirty="0"/>
                <a:t>[3</a:t>
              </a:r>
              <a:r>
                <a:rPr lang="en-US" altLang="zh-CN" sz="1200" dirty="0" smtClean="0"/>
                <a:t>]</a:t>
              </a:r>
            </a:p>
            <a:p>
              <a:pPr lvl="0" fontAlgn="base">
                <a:spcBef>
                  <a:spcPct val="0"/>
                </a:spcBef>
                <a:spcAft>
                  <a:spcPct val="0"/>
                </a:spcAft>
              </a:pPr>
              <a:r>
                <a:rPr lang="en-US" altLang="zh-CN" sz="1200" dirty="0" smtClean="0"/>
                <a:t> </a:t>
              </a:r>
              <a:r>
                <a:rPr lang="en-US" altLang="zh-CN" sz="1200" dirty="0"/>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9" name="矩形 5"/>
          <p:cNvSpPr/>
          <p:nvPr/>
        </p:nvSpPr>
        <p:spPr>
          <a:xfrm>
            <a:off x="6183513" y="564758"/>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207375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576"/>
            <a:ext cx="8686800" cy="3693319"/>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r>
              <a:rPr lang="en-US" altLang="zh-CN" sz="1300" dirty="0" smtClean="0">
                <a:latin typeface="Consolas" panose="020B0609020204030204" pitchFamily="49" charset="0"/>
                <a:cs typeface="Consolas" panose="020B0609020204030204" pitchFamily="49" charset="0"/>
              </a:rPr>
              <a:t>{  </a:t>
            </a:r>
            <a:r>
              <a:rPr lang="en-US" altLang="zh-CN" sz="1300" b="1" dirty="0" smtClean="0">
                <a:solidFill>
                  <a:schemeClr val="bg1">
                    <a:lumMod val="65000"/>
                  </a:schemeClr>
                </a:solidFill>
                <a:latin typeface="Consolas" panose="020B0609020204030204" pitchFamily="49" charset="0"/>
                <a:cs typeface="Consolas" panose="020B0609020204030204" pitchFamily="49" charset="0"/>
              </a:rPr>
              <a:t>//DFS</a:t>
            </a:r>
            <a:endParaRPr lang="en-US" altLang="zh-CN" sz="1300" b="1" dirty="0">
              <a:solidFill>
                <a:schemeClr val="bg1">
                  <a:lumMod val="65000"/>
                </a:schemeClr>
              </a:solidFill>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public List&lt;List&lt;Integer&gt;&gt; </a:t>
            </a:r>
            <a:r>
              <a:rPr lang="en-US" altLang="zh-CN" sz="1300" dirty="0" err="1">
                <a:latin typeface="Consolas" panose="020B0609020204030204" pitchFamily="49" charset="0"/>
                <a:cs typeface="Consolas" panose="020B0609020204030204" pitchFamily="49" charset="0"/>
              </a:rPr>
              <a:t>levelOrderBottom</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a:latin typeface="Consolas" panose="020B0609020204030204" pitchFamily="49" charset="0"/>
                <a:cs typeface="Consolas" panose="020B0609020204030204" pitchFamily="49" charset="0"/>
              </a:rPr>
              <a:t>        List&lt;List&lt;Integer&gt;&gt; res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&lt;List&lt;Integer&gt;&gt;();</a:t>
            </a:r>
          </a:p>
          <a:p>
            <a:r>
              <a:rPr lang="en-US" altLang="zh-CN" sz="1300" dirty="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 </a:t>
            </a:r>
            <a:r>
              <a:rPr lang="en-US" altLang="zh-CN" sz="1300" dirty="0">
                <a:solidFill>
                  <a:schemeClr val="bg1">
                    <a:lumMod val="65000"/>
                  </a:schemeClr>
                </a:solidFill>
                <a:latin typeface="Consolas" panose="020B0609020204030204" pitchFamily="49" charset="0"/>
                <a:cs typeface="Consolas" panose="020B0609020204030204" pitchFamily="49" charset="0"/>
              </a:rPr>
              <a:t>if(root == null) return res;</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root, 0);</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p>
          <a:p>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public void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(List&lt;List&lt;Integer&gt;&gt; res,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level) {</a:t>
            </a:r>
          </a:p>
          <a:p>
            <a:r>
              <a:rPr lang="en-US" altLang="zh-CN" sz="1300" dirty="0">
                <a:latin typeface="Consolas" panose="020B0609020204030204" pitchFamily="49" charset="0"/>
                <a:cs typeface="Consolas" panose="020B0609020204030204" pitchFamily="49" charset="0"/>
              </a:rPr>
              <a:t>        if(root == null) return;</a:t>
            </a:r>
          </a:p>
          <a:p>
            <a:r>
              <a:rPr lang="en-US" altLang="zh-CN" sz="1300" dirty="0">
                <a:latin typeface="Consolas" panose="020B0609020204030204" pitchFamily="49" charset="0"/>
                <a:cs typeface="Consolas" panose="020B0609020204030204" pitchFamily="49" charset="0"/>
              </a:rPr>
              <a:t>        if(level == </a:t>
            </a:r>
            <a:r>
              <a:rPr lang="en-US" altLang="zh-CN" sz="1300" dirty="0" err="1">
                <a:latin typeface="Consolas" panose="020B0609020204030204" pitchFamily="49" charset="0"/>
                <a:cs typeface="Consolas" panose="020B0609020204030204" pitchFamily="49" charset="0"/>
              </a:rPr>
              <a:t>res.size</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(0, new </a:t>
            </a:r>
            <a:r>
              <a:rPr lang="en-US" altLang="zh-CN" sz="1300" dirty="0" err="1">
                <a:latin typeface="Consolas" panose="020B0609020204030204" pitchFamily="49" charset="0"/>
                <a:cs typeface="Consolas" panose="020B0609020204030204" pitchFamily="49" charset="0"/>
              </a:rPr>
              <a:t>LinkedList</a:t>
            </a:r>
            <a:r>
              <a:rPr lang="en-US" altLang="zh-CN" sz="1300" dirty="0">
                <a:latin typeface="Consolas" panose="020B0609020204030204" pitchFamily="49" charset="0"/>
                <a:cs typeface="Consolas" panose="020B0609020204030204" pitchFamily="49" charset="0"/>
              </a:rPr>
              <a:t>&lt;Integer&gt;());</a:t>
            </a:r>
          </a:p>
          <a:p>
            <a:r>
              <a:rPr lang="en-US" altLang="zh-CN" sz="1300" dirty="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a:t>
            </a:r>
          </a:p>
          <a:p>
            <a:r>
              <a:rPr lang="en-US" altLang="zh-CN" sz="1300" dirty="0" smtClean="0">
                <a:latin typeface="Consolas" panose="020B0609020204030204" pitchFamily="49" charset="0"/>
                <a:cs typeface="Consolas" panose="020B0609020204030204" pitchFamily="49" charset="0"/>
              </a:rPr>
              <a:t>        </a:t>
            </a:r>
            <a:r>
              <a:rPr lang="en-US" altLang="zh-CN" sz="1300" dirty="0" err="1" smtClean="0">
                <a:latin typeface="Consolas" panose="020B0609020204030204" pitchFamily="49" charset="0"/>
                <a:cs typeface="Consolas" panose="020B0609020204030204" pitchFamily="49" charset="0"/>
              </a:rPr>
              <a:t>res.get</a:t>
            </a:r>
            <a:r>
              <a:rPr lang="en-US" altLang="zh-CN" sz="1300" dirty="0" smtClean="0">
                <a:latin typeface="Consolas" panose="020B0609020204030204" pitchFamily="49" charset="0"/>
                <a:cs typeface="Consolas" panose="020B0609020204030204" pitchFamily="49" charset="0"/>
              </a:rPr>
              <a:t>(</a:t>
            </a:r>
            <a:r>
              <a:rPr lang="en-US" altLang="zh-CN" sz="1300" dirty="0" err="1" smtClean="0">
                <a:latin typeface="Consolas" panose="020B0609020204030204" pitchFamily="49" charset="0"/>
                <a:cs typeface="Consolas" panose="020B0609020204030204" pitchFamily="49" charset="0"/>
              </a:rPr>
              <a:t>res.size</a:t>
            </a:r>
            <a:r>
              <a:rPr lang="en-US" altLang="zh-CN" sz="1300" dirty="0">
                <a:latin typeface="Consolas" panose="020B0609020204030204" pitchFamily="49" charset="0"/>
                <a:cs typeface="Consolas" panose="020B0609020204030204" pitchFamily="49" charset="0"/>
              </a:rPr>
              <a:t>()-level-1).add(</a:t>
            </a:r>
            <a:r>
              <a:rPr lang="en-US" altLang="zh-CN" sz="1300" dirty="0" err="1">
                <a:latin typeface="Consolas" panose="020B0609020204030204" pitchFamily="49" charset="0"/>
                <a:cs typeface="Consolas" panose="020B0609020204030204" pitchFamily="49" charset="0"/>
              </a:rPr>
              <a:t>root.val</a:t>
            </a:r>
            <a:r>
              <a:rPr lang="en-US" altLang="zh-CN" sz="1300" dirty="0" smtClean="0">
                <a:latin typeface="Consolas" panose="020B0609020204030204" pitchFamily="49" charset="0"/>
                <a:cs typeface="Consolas" panose="020B0609020204030204" pitchFamily="49" charset="0"/>
              </a:rPr>
              <a:t>);</a:t>
            </a:r>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a:t>
            </a:r>
            <a:r>
              <a:rPr lang="en-US" altLang="zh-CN" sz="1300" dirty="0" err="1" smtClean="0">
                <a:latin typeface="Consolas" panose="020B0609020204030204" pitchFamily="49" charset="0"/>
                <a:cs typeface="Consolas" panose="020B0609020204030204" pitchFamily="49" charset="0"/>
              </a:rPr>
              <a:t>dfs</a:t>
            </a:r>
            <a:r>
              <a:rPr lang="en-US" altLang="zh-CN" sz="1300" dirty="0" smtClean="0">
                <a:latin typeface="Consolas" panose="020B0609020204030204" pitchFamily="49" charset="0"/>
                <a:cs typeface="Consolas" panose="020B0609020204030204" pitchFamily="49" charset="0"/>
              </a:rPr>
              <a:t>(res</a:t>
            </a:r>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root.left</a:t>
            </a:r>
            <a:r>
              <a:rPr lang="en-US" altLang="zh-CN" sz="1300" dirty="0">
                <a:latin typeface="Consolas" panose="020B0609020204030204" pitchFamily="49" charset="0"/>
                <a:cs typeface="Consolas" panose="020B0609020204030204" pitchFamily="49" charset="0"/>
              </a:rPr>
              <a:t>, level+1);</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a:t>
            </a:r>
            <a:r>
              <a:rPr lang="en-US" altLang="zh-CN" sz="1300" dirty="0" err="1">
                <a:latin typeface="Consolas" panose="020B0609020204030204" pitchFamily="49" charset="0"/>
                <a:cs typeface="Consolas" panose="020B0609020204030204" pitchFamily="49" charset="0"/>
              </a:rPr>
              <a:t>root.right</a:t>
            </a:r>
            <a:r>
              <a:rPr lang="en-US" altLang="zh-CN" sz="1300" dirty="0">
                <a:latin typeface="Consolas" panose="020B0609020204030204" pitchFamily="49" charset="0"/>
                <a:cs typeface="Consolas" panose="020B0609020204030204" pitchFamily="49" charset="0"/>
              </a:rPr>
              <a:t>, level+1);</a:t>
            </a:r>
          </a:p>
          <a:p>
            <a:r>
              <a:rPr lang="en-US" altLang="zh-CN" sz="1300" dirty="0" smtClean="0">
                <a:latin typeface="Consolas" panose="020B0609020204030204" pitchFamily="49" charset="0"/>
                <a:cs typeface="Consolas" panose="020B0609020204030204" pitchFamily="49" charset="0"/>
              </a:rPr>
              <a:t>}</a:t>
            </a:r>
            <a:endParaRPr lang="en-US" altLang="zh-CN" sz="1300"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a:t>
            </a:r>
            <a:endParaRPr lang="zh-CN" altLang="en-US"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61851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25998" y="-152400"/>
            <a:ext cx="8331127" cy="61196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79331" rIns="9144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dirty="0">
                <a:solidFill>
                  <a:srgbClr val="333333"/>
                </a:solidFill>
                <a:latin typeface="Times New Roman" panose="02020603050405020304" pitchFamily="18" charset="0"/>
                <a:ea typeface="inherit"/>
                <a:cs typeface="Times New Roman" panose="02020603050405020304" pitchFamily="18" charset="0"/>
              </a:rPr>
              <a:t>5.1.6 B</a:t>
            </a:r>
            <a:r>
              <a:rPr lang="zh-CN" altLang="zh-CN" dirty="0">
                <a:solidFill>
                  <a:srgbClr val="333333"/>
                </a:solidFill>
                <a:latin typeface="Times New Roman" panose="02020603050405020304" pitchFamily="18" charset="0"/>
                <a:ea typeface="inherit"/>
                <a:cs typeface="Times New Roman" panose="02020603050405020304" pitchFamily="18" charset="0"/>
              </a:rPr>
              <a:t>inary Tree Zigzag Level Order Traversal</a:t>
            </a:r>
          </a:p>
          <a:p>
            <a:r>
              <a:rPr lang="zh-CN" altLang="zh-CN" sz="1000" dirty="0">
                <a:solidFill>
                  <a:srgbClr val="333333"/>
                </a:solidFill>
                <a:latin typeface="Times New Roman" panose="02020603050405020304" pitchFamily="18" charset="0"/>
                <a:ea typeface="inherit"/>
                <a:cs typeface="Times New Roman" panose="02020603050405020304" pitchFamily="18" charset="0"/>
              </a:rPr>
              <a:t>Given a binary tree, return the zigzag level order traversal of its nodes' values. (ie, from left to right, then right to left for the next level and alternate between).</a:t>
            </a:r>
          </a:p>
        </p:txBody>
      </p:sp>
      <p:sp>
        <p:nvSpPr>
          <p:cNvPr id="5" name="矩形 4"/>
          <p:cNvSpPr/>
          <p:nvPr/>
        </p:nvSpPr>
        <p:spPr>
          <a:xfrm>
            <a:off x="76200" y="1826062"/>
            <a:ext cx="7772400" cy="3693319"/>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p>
          <a:p>
            <a:r>
              <a:rPr lang="en-US" altLang="zh-CN" sz="1300" dirty="0">
                <a:latin typeface="Consolas" panose="020B0609020204030204" pitchFamily="49" charset="0"/>
                <a:cs typeface="Consolas" panose="020B0609020204030204" pitchFamily="49" charset="0"/>
              </a:rPr>
              <a:t>    public List&lt;List&lt;Integer&gt;&gt; </a:t>
            </a:r>
            <a:r>
              <a:rPr lang="en-US" altLang="zh-CN" sz="1300" dirty="0" err="1">
                <a:latin typeface="Consolas" panose="020B0609020204030204" pitchFamily="49" charset="0"/>
                <a:cs typeface="Consolas" panose="020B0609020204030204" pitchFamily="49" charset="0"/>
              </a:rPr>
              <a:t>zigzagLevelOrder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a:latin typeface="Consolas" panose="020B0609020204030204" pitchFamily="49" charset="0"/>
                <a:cs typeface="Consolas" panose="020B0609020204030204" pitchFamily="49" charset="0"/>
              </a:rPr>
              <a:t>        List&lt;List&lt;Integer&gt;&gt; res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&lt;List&lt;Integer&gt;&gt;();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root, 0);</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a:t>
            </a:r>
          </a:p>
          <a:p>
            <a:endParaRPr lang="en-US" altLang="zh-CN" sz="1300" dirty="0">
              <a:latin typeface="Consolas" panose="020B0609020204030204" pitchFamily="49" charset="0"/>
              <a:cs typeface="Consolas" panose="020B0609020204030204" pitchFamily="49" charset="0"/>
            </a:endParaRPr>
          </a:p>
          <a:p>
            <a:r>
              <a:rPr lang="en-US" altLang="zh-CN" sz="1300" dirty="0" smtClean="0">
                <a:latin typeface="Consolas" panose="020B0609020204030204" pitchFamily="49" charset="0"/>
                <a:cs typeface="Consolas" panose="020B0609020204030204" pitchFamily="49" charset="0"/>
              </a:rPr>
              <a:t>public </a:t>
            </a:r>
            <a:r>
              <a:rPr lang="en-US" altLang="zh-CN" sz="1300" dirty="0">
                <a:latin typeface="Consolas" panose="020B0609020204030204" pitchFamily="49" charset="0"/>
                <a:cs typeface="Consolas" panose="020B0609020204030204" pitchFamily="49" charset="0"/>
              </a:rPr>
              <a:t>void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(List&lt;List&lt;Integer&gt;&gt; res,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level){</a:t>
            </a:r>
          </a:p>
          <a:p>
            <a:r>
              <a:rPr lang="en-US" altLang="zh-CN" sz="1300" dirty="0">
                <a:latin typeface="Consolas" panose="020B0609020204030204" pitchFamily="49" charset="0"/>
                <a:cs typeface="Consolas" panose="020B0609020204030204" pitchFamily="49" charset="0"/>
              </a:rPr>
              <a:t>        if(root == null) return;</a:t>
            </a:r>
          </a:p>
          <a:p>
            <a:r>
              <a:rPr lang="en-US" altLang="zh-CN" sz="1300" dirty="0">
                <a:latin typeface="Consolas" panose="020B0609020204030204" pitchFamily="49" charset="0"/>
                <a:cs typeface="Consolas" panose="020B0609020204030204" pitchFamily="49" charset="0"/>
              </a:rPr>
              <a:t>        if(</a:t>
            </a:r>
            <a:r>
              <a:rPr lang="en-US" altLang="zh-CN" sz="1300" dirty="0" err="1">
                <a:latin typeface="Consolas" panose="020B0609020204030204" pitchFamily="49" charset="0"/>
                <a:cs typeface="Consolas" panose="020B0609020204030204" pitchFamily="49" charset="0"/>
              </a:rPr>
              <a:t>res.size</a:t>
            </a:r>
            <a:r>
              <a:rPr lang="en-US" altLang="zh-CN" sz="1300" dirty="0">
                <a:latin typeface="Consolas" panose="020B0609020204030204" pitchFamily="49" charset="0"/>
                <a:cs typeface="Consolas" panose="020B0609020204030204" pitchFamily="49" charset="0"/>
              </a:rPr>
              <a:t>() &lt;= level){</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&lt;Integer&gt;());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if(level%2 == 1) </a:t>
            </a:r>
            <a:r>
              <a:rPr lang="en-US" altLang="zh-CN" sz="1300" dirty="0" err="1">
                <a:latin typeface="Consolas" panose="020B0609020204030204" pitchFamily="49" charset="0"/>
                <a:cs typeface="Consolas" panose="020B0609020204030204" pitchFamily="49" charset="0"/>
              </a:rPr>
              <a:t>res.get</a:t>
            </a:r>
            <a:r>
              <a:rPr lang="en-US" altLang="zh-CN" sz="1300" dirty="0">
                <a:latin typeface="Consolas" panose="020B0609020204030204" pitchFamily="49" charset="0"/>
                <a:cs typeface="Consolas" panose="020B0609020204030204" pitchFamily="49" charset="0"/>
              </a:rPr>
              <a:t>(level).add(0, </a:t>
            </a:r>
            <a:r>
              <a:rPr lang="en-US" altLang="zh-CN" sz="1300" dirty="0" err="1">
                <a:latin typeface="Consolas" panose="020B0609020204030204" pitchFamily="49" charset="0"/>
                <a:cs typeface="Consolas" panose="020B0609020204030204" pitchFamily="49" charset="0"/>
              </a:rPr>
              <a:t>root.val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if(level%2 == 0) </a:t>
            </a:r>
            <a:r>
              <a:rPr lang="en-US" altLang="zh-CN" sz="1300" dirty="0" err="1">
                <a:latin typeface="Consolas" panose="020B0609020204030204" pitchFamily="49" charset="0"/>
                <a:cs typeface="Consolas" panose="020B0609020204030204" pitchFamily="49" charset="0"/>
              </a:rPr>
              <a:t>res.get</a:t>
            </a:r>
            <a:r>
              <a:rPr lang="en-US" altLang="zh-CN" sz="1300" dirty="0">
                <a:latin typeface="Consolas" panose="020B0609020204030204" pitchFamily="49" charset="0"/>
                <a:cs typeface="Consolas" panose="020B0609020204030204" pitchFamily="49" charset="0"/>
              </a:rPr>
              <a:t>(level).add(</a:t>
            </a:r>
            <a:r>
              <a:rPr lang="en-US" altLang="zh-CN" sz="1300" dirty="0" err="1">
                <a:latin typeface="Consolas" panose="020B0609020204030204" pitchFamily="49" charset="0"/>
                <a:cs typeface="Consolas" panose="020B0609020204030204" pitchFamily="49" charset="0"/>
              </a:rPr>
              <a:t>root.val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a:t>
            </a:r>
            <a:r>
              <a:rPr lang="en-US" altLang="zh-CN" sz="1300" dirty="0" err="1">
                <a:latin typeface="Consolas" panose="020B0609020204030204" pitchFamily="49" charset="0"/>
                <a:cs typeface="Consolas" panose="020B0609020204030204" pitchFamily="49" charset="0"/>
              </a:rPr>
              <a:t>root.left</a:t>
            </a:r>
            <a:r>
              <a:rPr lang="en-US" altLang="zh-CN" sz="1300" dirty="0">
                <a:latin typeface="Consolas" panose="020B0609020204030204" pitchFamily="49" charset="0"/>
                <a:cs typeface="Consolas" panose="020B0609020204030204" pitchFamily="49" charset="0"/>
              </a:rPr>
              <a:t>, level+1);</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dfs</a:t>
            </a:r>
            <a:r>
              <a:rPr lang="en-US" altLang="zh-CN" sz="1300" dirty="0">
                <a:latin typeface="Consolas" panose="020B0609020204030204" pitchFamily="49" charset="0"/>
                <a:cs typeface="Consolas" panose="020B0609020204030204" pitchFamily="49" charset="0"/>
              </a:rPr>
              <a:t>(res, </a:t>
            </a:r>
            <a:r>
              <a:rPr lang="en-US" altLang="zh-CN" sz="1300" dirty="0" err="1">
                <a:latin typeface="Consolas" panose="020B0609020204030204" pitchFamily="49" charset="0"/>
                <a:cs typeface="Consolas" panose="020B0609020204030204" pitchFamily="49" charset="0"/>
              </a:rPr>
              <a:t>root.right</a:t>
            </a:r>
            <a:r>
              <a:rPr lang="en-US" altLang="zh-CN" sz="1300" dirty="0">
                <a:latin typeface="Consolas" panose="020B0609020204030204" pitchFamily="49" charset="0"/>
                <a:cs typeface="Consolas" panose="020B0609020204030204" pitchFamily="49" charset="0"/>
              </a:rPr>
              <a:t>, level+1);</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endParaRPr lang="zh-CN" altLang="en-US" sz="1300" dirty="0">
              <a:latin typeface="Consolas" panose="020B0609020204030204" pitchFamily="49" charset="0"/>
              <a:cs typeface="Consolas" panose="020B0609020204030204" pitchFamily="49" charset="0"/>
            </a:endParaRPr>
          </a:p>
        </p:txBody>
      </p:sp>
      <p:sp>
        <p:nvSpPr>
          <p:cNvPr id="6" name="矩形 5"/>
          <p:cNvSpPr/>
          <p:nvPr/>
        </p:nvSpPr>
        <p:spPr>
          <a:xfrm>
            <a:off x="6324600" y="533400"/>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268977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0"/>
            <a:ext cx="8763000" cy="6740307"/>
          </a:xfrm>
          <a:prstGeom prst="rect">
            <a:avLst/>
          </a:prstGeom>
          <a:ln>
            <a:solidFill>
              <a:schemeClr val="accent1">
                <a:lumMod val="60000"/>
                <a:lumOff val="40000"/>
              </a:schemeClr>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a:t>
            </a:r>
            <a:r>
              <a:rPr lang="en-US" sz="1200" b="1" dirty="0" err="1" smtClean="0">
                <a:latin typeface="Consolas" panose="020B0609020204030204" pitchFamily="49" charset="0"/>
                <a:cs typeface="Consolas" panose="020B0609020204030204" pitchFamily="49" charset="0"/>
              </a:rPr>
              <a:t>bfs</a:t>
            </a:r>
            <a:r>
              <a:rPr lang="en-US" sz="1200" b="1" dirty="0" smtClean="0">
                <a:latin typeface="Consolas" panose="020B0609020204030204" pitchFamily="49" charset="0"/>
                <a:cs typeface="Consolas" panose="020B0609020204030204" pitchFamily="49" charset="0"/>
              </a:rPr>
              <a:t> with a flag.</a:t>
            </a:r>
            <a:endParaRPr lang="en-US" sz="1200" b="1"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List&lt;List&lt;Integer&gt;&gt; </a:t>
            </a:r>
            <a:r>
              <a:rPr lang="en-US" sz="1200" dirty="0" err="1">
                <a:latin typeface="Consolas" panose="020B0609020204030204" pitchFamily="49" charset="0"/>
                <a:cs typeface="Consolas" panose="020B0609020204030204" pitchFamily="49" charset="0"/>
              </a:rPr>
              <a:t>zigzagLevelOrder</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root) {</a:t>
            </a:r>
          </a:p>
          <a:p>
            <a:r>
              <a:rPr lang="en-US" sz="1200" dirty="0">
                <a:latin typeface="Consolas" panose="020B0609020204030204" pitchFamily="49" charset="0"/>
                <a:cs typeface="Consolas" panose="020B0609020204030204" pitchFamily="49" charset="0"/>
              </a:rPr>
              <a:t>        List&lt;List&lt;Integer&gt;&gt; res = new </a:t>
            </a:r>
            <a:r>
              <a:rPr lang="en-US" sz="1200" dirty="0" err="1">
                <a:latin typeface="Consolas" panose="020B0609020204030204" pitchFamily="49" charset="0"/>
                <a:cs typeface="Consolas" panose="020B0609020204030204" pitchFamily="49" charset="0"/>
              </a:rPr>
              <a:t>ArrayList</a:t>
            </a:r>
            <a:r>
              <a:rPr lang="en-US" sz="1200" dirty="0">
                <a:latin typeface="Consolas" panose="020B0609020204030204" pitchFamily="49" charset="0"/>
                <a:cs typeface="Consolas" panose="020B0609020204030204" pitchFamily="49" charset="0"/>
              </a:rPr>
              <a:t>&lt;List&lt;Integer&gt;&gt;();</a:t>
            </a:r>
          </a:p>
          <a:p>
            <a:r>
              <a:rPr lang="en-US" sz="1200" dirty="0">
                <a:latin typeface="Consolas" panose="020B0609020204030204" pitchFamily="49" charset="0"/>
                <a:cs typeface="Consolas" panose="020B0609020204030204" pitchFamily="49" charset="0"/>
              </a:rPr>
              <a:t>        if (root == null) {</a:t>
            </a:r>
          </a:p>
          <a:p>
            <a:r>
              <a:rPr lang="en-US" sz="1200" dirty="0">
                <a:latin typeface="Consolas" panose="020B0609020204030204" pitchFamily="49" charset="0"/>
                <a:cs typeface="Consolas" panose="020B0609020204030204" pitchFamily="49" charset="0"/>
              </a:rPr>
              <a:t>            return res;</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Queue&lt;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q = new </a:t>
            </a:r>
            <a:r>
              <a:rPr lang="en-US" sz="1200" dirty="0" err="1">
                <a:latin typeface="Consolas" panose="020B0609020204030204" pitchFamily="49" charset="0"/>
                <a:cs typeface="Consolas" panose="020B0609020204030204" pitchFamily="49" charset="0"/>
              </a:rPr>
              <a:t>LinkedList</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q.add</a:t>
            </a:r>
            <a:r>
              <a:rPr lang="en-US" sz="1200" dirty="0">
                <a:latin typeface="Consolas" panose="020B0609020204030204" pitchFamily="49" charset="0"/>
                <a:cs typeface="Consolas" panose="020B0609020204030204" pitchFamily="49" charset="0"/>
              </a:rPr>
              <a:t>(root);</a:t>
            </a:r>
          </a:p>
          <a:p>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boolean</a:t>
            </a:r>
            <a:r>
              <a:rPr lang="en-US" sz="1200" b="1" dirty="0">
                <a:latin typeface="Consolas" panose="020B0609020204030204" pitchFamily="49" charset="0"/>
                <a:cs typeface="Consolas" panose="020B0609020204030204" pitchFamily="49" charset="0"/>
              </a:rPr>
              <a:t> reverse = false</a:t>
            </a:r>
            <a:r>
              <a:rPr lang="en-US" sz="1200" dirty="0">
                <a:latin typeface="Consolas" panose="020B0609020204030204" pitchFamily="49" charset="0"/>
                <a:cs typeface="Consolas" panose="020B0609020204030204" pitchFamily="49" charset="0"/>
              </a:rPr>
              <a:t>;  //flag</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while (!</a:t>
            </a:r>
            <a:r>
              <a:rPr lang="en-US" sz="1200" dirty="0" err="1">
                <a:latin typeface="Consolas" panose="020B0609020204030204" pitchFamily="49" charset="0"/>
                <a:cs typeface="Consolas" panose="020B0609020204030204" pitchFamily="49" charset="0"/>
              </a:rPr>
              <a:t>q.isEmpty</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ArrayList</a:t>
            </a:r>
            <a:r>
              <a:rPr lang="en-US" sz="1200" dirty="0">
                <a:latin typeface="Consolas" panose="020B0609020204030204" pitchFamily="49" charset="0"/>
                <a:cs typeface="Consolas" panose="020B0609020204030204" pitchFamily="49" charset="0"/>
              </a:rPr>
              <a:t>&lt;Integer&gt; </a:t>
            </a:r>
            <a:r>
              <a:rPr lang="en-US" sz="1200" dirty="0" err="1">
                <a:latin typeface="Consolas" panose="020B0609020204030204" pitchFamily="49" charset="0"/>
                <a:cs typeface="Consolas" panose="020B0609020204030204" pitchFamily="49" charset="0"/>
              </a:rPr>
              <a:t>tmp</a:t>
            </a:r>
            <a:r>
              <a:rPr lang="en-US" sz="1200" dirty="0">
                <a:latin typeface="Consolas" panose="020B0609020204030204" pitchFamily="49" charset="0"/>
                <a:cs typeface="Consolas" panose="020B0609020204030204" pitchFamily="49" charset="0"/>
              </a:rPr>
              <a:t> = new </a:t>
            </a:r>
            <a:r>
              <a:rPr lang="en-US" sz="1200" dirty="0" err="1">
                <a:latin typeface="Consolas" panose="020B0609020204030204" pitchFamily="49" charset="0"/>
                <a:cs typeface="Consolas" panose="020B0609020204030204" pitchFamily="49" charset="0"/>
              </a:rPr>
              <a:t>ArrayList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size = </a:t>
            </a:r>
            <a:r>
              <a:rPr lang="en-US" sz="1200" dirty="0" err="1">
                <a:latin typeface="Consolas" panose="020B0609020204030204" pitchFamily="49" charset="0"/>
                <a:cs typeface="Consolas" panose="020B0609020204030204" pitchFamily="49" charset="0"/>
              </a:rPr>
              <a:t>q.size</a:t>
            </a:r>
            <a:r>
              <a:rPr lang="en-US" sz="1200" dirty="0">
                <a:latin typeface="Consolas" panose="020B0609020204030204" pitchFamily="49" charset="0"/>
                <a:cs typeface="Consolas" panose="020B0609020204030204" pitchFamily="49" charset="0"/>
              </a:rPr>
              <a:t>();  </a:t>
            </a:r>
            <a:r>
              <a:rPr lang="en-US" sz="1200" dirty="0">
                <a:solidFill>
                  <a:schemeClr val="bg1">
                    <a:lumMod val="75000"/>
                  </a:schemeClr>
                </a:solidFill>
                <a:latin typeface="Consolas" panose="020B0609020204030204" pitchFamily="49" charset="0"/>
                <a:cs typeface="Consolas" panose="020B0609020204030204" pitchFamily="49" charset="0"/>
              </a:rPr>
              <a:t>//required. cannot use in for loop </a:t>
            </a:r>
            <a:r>
              <a:rPr lang="en-US" sz="1200" dirty="0" err="1">
                <a:solidFill>
                  <a:schemeClr val="bg1">
                    <a:lumMod val="75000"/>
                  </a:schemeClr>
                </a:solidFill>
                <a:latin typeface="Consolas" panose="020B0609020204030204" pitchFamily="49" charset="0"/>
                <a:cs typeface="Consolas" panose="020B0609020204030204" pitchFamily="49" charset="0"/>
              </a:rPr>
              <a:t>i</a:t>
            </a:r>
            <a:r>
              <a:rPr lang="en-US" sz="1200" dirty="0">
                <a:solidFill>
                  <a:schemeClr val="bg1">
                    <a:lumMod val="75000"/>
                  </a:schemeClr>
                </a:solidFill>
                <a:latin typeface="Consolas" panose="020B0609020204030204" pitchFamily="49" charset="0"/>
                <a:cs typeface="Consolas" panose="020B0609020204030204" pitchFamily="49" charset="0"/>
              </a:rPr>
              <a:t>&lt;</a:t>
            </a:r>
            <a:r>
              <a:rPr lang="en-US" sz="1200" dirty="0" err="1">
                <a:solidFill>
                  <a:schemeClr val="bg1">
                    <a:lumMod val="75000"/>
                  </a:schemeClr>
                </a:solidFill>
                <a:latin typeface="Consolas" panose="020B0609020204030204" pitchFamily="49" charset="0"/>
                <a:cs typeface="Consolas" panose="020B0609020204030204" pitchFamily="49" charset="0"/>
              </a:rPr>
              <a:t>q.size</a:t>
            </a:r>
            <a:r>
              <a:rPr lang="en-US" sz="1200" dirty="0">
                <a:solidFill>
                  <a:schemeClr val="bg1">
                    <a:lumMod val="75000"/>
                  </a:schemeClr>
                </a:solidFill>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0;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&lt; size;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node = </a:t>
            </a:r>
            <a:r>
              <a:rPr lang="en-US" sz="1200" dirty="0" err="1">
                <a:latin typeface="Consolas" panose="020B0609020204030204" pitchFamily="49" charset="0"/>
                <a:cs typeface="Consolas" panose="020B0609020204030204" pitchFamily="49" charset="0"/>
              </a:rPr>
              <a:t>q.poll</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tmp.add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node.val</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null)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q.add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null)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q.add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smtClean="0">
                <a:latin typeface="Consolas" panose="020B0609020204030204" pitchFamily="49" charset="0"/>
                <a:cs typeface="Consolas" panose="020B0609020204030204" pitchFamily="49" charset="0"/>
              </a:rPr>
              <a:t>            </a:t>
            </a:r>
          </a:p>
          <a:p>
            <a:r>
              <a:rPr lang="en-US" sz="1200" b="1" dirty="0" smtClean="0">
                <a:latin typeface="Consolas" panose="020B0609020204030204" pitchFamily="49" charset="0"/>
                <a:cs typeface="Consolas" panose="020B0609020204030204" pitchFamily="49" charset="0"/>
              </a:rPr>
              <a:t>            if (reverse) {</a:t>
            </a:r>
          </a:p>
          <a:p>
            <a:r>
              <a:rPr lang="en-US" sz="1200" b="1" dirty="0" smtClean="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Collections.reverse</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tmp</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reverse = false;</a:t>
            </a:r>
          </a:p>
          <a:p>
            <a:r>
              <a:rPr lang="en-US" sz="1200" b="1" dirty="0">
                <a:latin typeface="Consolas" panose="020B0609020204030204" pitchFamily="49" charset="0"/>
                <a:cs typeface="Consolas" panose="020B0609020204030204" pitchFamily="49" charset="0"/>
              </a:rPr>
              <a:t>            } else {</a:t>
            </a:r>
          </a:p>
          <a:p>
            <a:r>
              <a:rPr lang="en-US" sz="1200" b="1" dirty="0">
                <a:latin typeface="Consolas" panose="020B0609020204030204" pitchFamily="49" charset="0"/>
                <a:cs typeface="Consolas" panose="020B0609020204030204" pitchFamily="49" charset="0"/>
              </a:rPr>
              <a:t>                reverse = true;</a:t>
            </a:r>
          </a:p>
          <a:p>
            <a:r>
              <a:rPr lang="en-US" sz="1200" b="1"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res.add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tmp</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res;</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p:txBody>
      </p:sp>
      <p:sp>
        <p:nvSpPr>
          <p:cNvPr id="5" name="矩形 5"/>
          <p:cNvSpPr/>
          <p:nvPr/>
        </p:nvSpPr>
        <p:spPr>
          <a:xfrm>
            <a:off x="6553200" y="70821"/>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692273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5739072" cy="9790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85698"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inherit"/>
              </a:rPr>
              <a:t>5.1.7 Recover Binary Search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Two elements of a binary search tree (BST) are swapped by mistake.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Recover the tree without changing its structure.</a:t>
            </a:r>
            <a:endParaRPr kumimoji="0" lang="en-US" sz="1000" b="1"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333333"/>
                </a:solidFill>
                <a:effectLst/>
                <a:latin typeface="Helvetica Neue"/>
              </a:rPr>
              <a:t>Note:</a:t>
            </a:r>
            <a:r>
              <a:rPr kumimoji="0" lang="en-US" sz="1000" b="0" i="0" u="none" strike="noStrike" cap="none" normalizeH="0" baseline="0" dirty="0" smtClean="0">
                <a:ln>
                  <a:noFill/>
                </a:ln>
                <a:solidFill>
                  <a:srgbClr val="333333"/>
                </a:solidFill>
                <a:effectLst/>
                <a:latin typeface="Helvetica Neue"/>
              </a:rPr>
              <a:t/>
            </a:r>
            <a:br>
              <a:rPr kumimoji="0" lang="en-US" sz="1000" b="0" i="0" u="none" strike="noStrike" cap="none" normalizeH="0" baseline="0" dirty="0" smtClean="0">
                <a:ln>
                  <a:noFill/>
                </a:ln>
                <a:solidFill>
                  <a:srgbClr val="333333"/>
                </a:solidFill>
                <a:effectLst/>
                <a:latin typeface="Helvetica Neue"/>
              </a:rPr>
            </a:br>
            <a:r>
              <a:rPr kumimoji="0" lang="en-US" sz="1000" b="0" i="0" u="none" strike="noStrike" cap="none" normalizeH="0" baseline="0" dirty="0" smtClean="0">
                <a:ln>
                  <a:noFill/>
                </a:ln>
                <a:solidFill>
                  <a:srgbClr val="333333"/>
                </a:solidFill>
                <a:effectLst/>
                <a:latin typeface="Helvetica Neue"/>
              </a:rPr>
              <a:t>A solution using O(</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 space is pretty straight forward. Could you devise a constant space solution?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0758" y="1066800"/>
            <a:ext cx="4789842" cy="5493812"/>
          </a:xfrm>
          <a:prstGeom prst="rect">
            <a:avLst/>
          </a:prstGeom>
          <a:ln>
            <a:solidFill>
              <a:schemeClr val="accent1">
                <a:lumMod val="60000"/>
                <a:lumOff val="40000"/>
              </a:schemeClr>
            </a:solidFill>
          </a:ln>
        </p:spPr>
        <p:txBody>
          <a:bodyPr wrap="square">
            <a:spAutoFit/>
          </a:bodyPr>
          <a:lstStyle/>
          <a:p>
            <a:r>
              <a:rPr lang="en-US" sz="1300" dirty="0">
                <a:latin typeface="Consolas" panose="020B0609020204030204" pitchFamily="49" charset="0"/>
                <a:cs typeface="Consolas" panose="020B0609020204030204" pitchFamily="49" charset="0"/>
              </a:rPr>
              <a:t>public class Solution {</a:t>
            </a:r>
          </a:p>
          <a:p>
            <a:r>
              <a:rPr lang="en-US" sz="1300" dirty="0">
                <a:latin typeface="Consolas" panose="020B0609020204030204" pitchFamily="49" charset="0"/>
                <a:cs typeface="Consolas" panose="020B0609020204030204" pitchFamily="49" charset="0"/>
              </a:rPr>
              <a:t>   </a:t>
            </a:r>
            <a:r>
              <a:rPr lang="en-US" sz="1300" dirty="0" err="1" smtClean="0">
                <a:latin typeface="Consolas" panose="020B0609020204030204" pitchFamily="49" charset="0"/>
                <a:cs typeface="Consolas" panose="020B0609020204030204" pitchFamily="49" charset="0"/>
              </a:rPr>
              <a:t>TreeNode</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node1 = null;</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node2 = null;</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prev</a:t>
            </a:r>
            <a:r>
              <a:rPr lang="en-US" sz="1300" dirty="0">
                <a:latin typeface="Consolas" panose="020B0609020204030204" pitchFamily="49" charset="0"/>
                <a:cs typeface="Consolas" panose="020B0609020204030204" pitchFamily="49" charset="0"/>
              </a:rPr>
              <a:t> = null;</a:t>
            </a:r>
          </a:p>
          <a:p>
            <a:r>
              <a:rPr lang="en-US" sz="1300" dirty="0">
                <a:latin typeface="Consolas" panose="020B0609020204030204" pitchFamily="49" charset="0"/>
                <a:cs typeface="Consolas" panose="020B0609020204030204" pitchFamily="49" charset="0"/>
              </a:rPr>
              <a:t>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public </a:t>
            </a:r>
            <a:r>
              <a:rPr lang="en-US" sz="1300" dirty="0">
                <a:latin typeface="Consolas" panose="020B0609020204030204" pitchFamily="49" charset="0"/>
                <a:cs typeface="Consolas" panose="020B0609020204030204" pitchFamily="49" charset="0"/>
              </a:rPr>
              <a:t>void </a:t>
            </a:r>
            <a:r>
              <a:rPr lang="en-US" sz="1300" dirty="0" err="1">
                <a:latin typeface="Consolas" panose="020B0609020204030204" pitchFamily="49" charset="0"/>
                <a:cs typeface="Consolas" panose="020B0609020204030204" pitchFamily="49" charset="0"/>
              </a:rPr>
              <a:t>recoverTree</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root)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inorderTraverse</a:t>
            </a:r>
            <a:r>
              <a:rPr lang="en-US" sz="1300" dirty="0">
                <a:latin typeface="Consolas" panose="020B0609020204030204" pitchFamily="49" charset="0"/>
                <a:cs typeface="Consolas" panose="020B0609020204030204" pitchFamily="49" charset="0"/>
              </a:rPr>
              <a:t>(root);</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int</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tmp</a:t>
            </a:r>
            <a:r>
              <a:rPr lang="en-US" sz="1300" dirty="0">
                <a:latin typeface="Consolas" panose="020B0609020204030204" pitchFamily="49" charset="0"/>
                <a:cs typeface="Consolas" panose="020B0609020204030204" pitchFamily="49" charset="0"/>
              </a:rPr>
              <a:t> = node1.val;</a:t>
            </a:r>
          </a:p>
          <a:p>
            <a:r>
              <a:rPr lang="en-US" sz="1300" dirty="0">
                <a:latin typeface="Consolas" panose="020B0609020204030204" pitchFamily="49" charset="0"/>
                <a:cs typeface="Consolas" panose="020B0609020204030204" pitchFamily="49" charset="0"/>
              </a:rPr>
              <a:t>        node1.val = node2.val;</a:t>
            </a:r>
          </a:p>
          <a:p>
            <a:r>
              <a:rPr lang="en-US" sz="1300" dirty="0">
                <a:latin typeface="Consolas" panose="020B0609020204030204" pitchFamily="49" charset="0"/>
                <a:cs typeface="Consolas" panose="020B0609020204030204" pitchFamily="49" charset="0"/>
              </a:rPr>
              <a:t>        node2.val = </a:t>
            </a:r>
            <a:r>
              <a:rPr lang="en-US" sz="1300" dirty="0" err="1">
                <a:latin typeface="Consolas" panose="020B0609020204030204" pitchFamily="49" charset="0"/>
                <a:cs typeface="Consolas" panose="020B0609020204030204" pitchFamily="49" charset="0"/>
              </a:rPr>
              <a:t>tmp</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a:t>
            </a:r>
          </a:p>
          <a:p>
            <a:endParaRPr lang="en-US" sz="1300" dirty="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private </a:t>
            </a:r>
            <a:r>
              <a:rPr lang="en-US" sz="1300" dirty="0">
                <a:latin typeface="Consolas" panose="020B0609020204030204" pitchFamily="49" charset="0"/>
                <a:cs typeface="Consolas" panose="020B0609020204030204" pitchFamily="49" charset="0"/>
              </a:rPr>
              <a:t>void </a:t>
            </a:r>
            <a:r>
              <a:rPr lang="en-US" sz="1300" dirty="0" err="1">
                <a:latin typeface="Consolas" panose="020B0609020204030204" pitchFamily="49" charset="0"/>
                <a:cs typeface="Consolas" panose="020B0609020204030204" pitchFamily="49" charset="0"/>
              </a:rPr>
              <a:t>inorderTraverse</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root) {</a:t>
            </a:r>
          </a:p>
          <a:p>
            <a:r>
              <a:rPr lang="en-US" sz="1300" dirty="0">
                <a:latin typeface="Consolas" panose="020B0609020204030204" pitchFamily="49" charset="0"/>
                <a:cs typeface="Consolas" panose="020B0609020204030204" pitchFamily="49" charset="0"/>
              </a:rPr>
              <a:t>        if (root == null)</a:t>
            </a:r>
          </a:p>
          <a:p>
            <a:r>
              <a:rPr lang="en-US" sz="1300" dirty="0">
                <a:latin typeface="Consolas" panose="020B0609020204030204" pitchFamily="49" charset="0"/>
                <a:cs typeface="Consolas" panose="020B0609020204030204" pitchFamily="49" charset="0"/>
              </a:rPr>
              <a:t>            return;</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inorderTraverse</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root.left</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if (</a:t>
            </a:r>
            <a:r>
              <a:rPr lang="en-US" sz="1300" dirty="0" err="1">
                <a:latin typeface="Consolas" panose="020B0609020204030204" pitchFamily="49" charset="0"/>
                <a:cs typeface="Consolas" panose="020B0609020204030204" pitchFamily="49" charset="0"/>
              </a:rPr>
              <a:t>prev</a:t>
            </a:r>
            <a:r>
              <a:rPr lang="en-US" sz="1300" dirty="0">
                <a:latin typeface="Consolas" panose="020B0609020204030204" pitchFamily="49" charset="0"/>
                <a:cs typeface="Consolas" panose="020B0609020204030204" pitchFamily="49" charset="0"/>
              </a:rPr>
              <a:t> != null) {</a:t>
            </a:r>
          </a:p>
          <a:p>
            <a:r>
              <a:rPr lang="en-US" sz="1300" dirty="0">
                <a:latin typeface="Consolas" panose="020B0609020204030204" pitchFamily="49" charset="0"/>
                <a:cs typeface="Consolas" panose="020B0609020204030204" pitchFamily="49" charset="0"/>
              </a:rPr>
              <a:t>            if (</a:t>
            </a:r>
            <a:r>
              <a:rPr lang="en-US" sz="1300" dirty="0" err="1">
                <a:latin typeface="Consolas" panose="020B0609020204030204" pitchFamily="49" charset="0"/>
                <a:cs typeface="Consolas" panose="020B0609020204030204" pitchFamily="49" charset="0"/>
              </a:rPr>
              <a:t>root.val</a:t>
            </a:r>
            <a:r>
              <a:rPr lang="en-US" sz="1300" dirty="0">
                <a:latin typeface="Consolas" panose="020B0609020204030204" pitchFamily="49" charset="0"/>
                <a:cs typeface="Consolas" panose="020B0609020204030204" pitchFamily="49" charset="0"/>
              </a:rPr>
              <a:t> &lt;= </a:t>
            </a:r>
            <a:r>
              <a:rPr lang="en-US" sz="1300" dirty="0" err="1">
                <a:latin typeface="Consolas" panose="020B0609020204030204" pitchFamily="49" charset="0"/>
                <a:cs typeface="Consolas" panose="020B0609020204030204" pitchFamily="49" charset="0"/>
              </a:rPr>
              <a:t>prev.val</a:t>
            </a:r>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if (node1 == null) </a:t>
            </a:r>
          </a:p>
          <a:p>
            <a:r>
              <a:rPr lang="en-US" sz="1300" dirty="0">
                <a:latin typeface="Consolas" panose="020B0609020204030204" pitchFamily="49" charset="0"/>
                <a:cs typeface="Consolas" panose="020B0609020204030204" pitchFamily="49" charset="0"/>
              </a:rPr>
              <a:t>                    node1 = </a:t>
            </a:r>
            <a:r>
              <a:rPr lang="en-US" sz="1300" dirty="0" err="1">
                <a:latin typeface="Consolas" panose="020B0609020204030204" pitchFamily="49" charset="0"/>
                <a:cs typeface="Consolas" panose="020B0609020204030204" pitchFamily="49" charset="0"/>
              </a:rPr>
              <a:t>prev</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node2 = root;</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prev</a:t>
            </a:r>
            <a:r>
              <a:rPr lang="en-US" sz="1300" dirty="0">
                <a:latin typeface="Consolas" panose="020B0609020204030204" pitchFamily="49" charset="0"/>
                <a:cs typeface="Consolas" panose="020B0609020204030204" pitchFamily="49" charset="0"/>
              </a:rPr>
              <a:t> = root;</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inorderTraverse</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root.right</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a:t>
            </a:r>
          </a:p>
        </p:txBody>
      </p:sp>
      <p:sp>
        <p:nvSpPr>
          <p:cNvPr id="6" name="Rectangle 5"/>
          <p:cNvSpPr/>
          <p:nvPr/>
        </p:nvSpPr>
        <p:spPr>
          <a:xfrm>
            <a:off x="-76200" y="6509825"/>
            <a:ext cx="8229600" cy="276999"/>
          </a:xfrm>
          <a:prstGeom prst="rect">
            <a:avLst/>
          </a:prstGeom>
        </p:spPr>
        <p:txBody>
          <a:bodyPr wrap="square">
            <a:spAutoFit/>
          </a:bodyPr>
          <a:lstStyle/>
          <a:p>
            <a:r>
              <a:rPr lang="en-US" sz="1200" dirty="0"/>
              <a:t>http://www.lifeincode.net/programming/leetcode-recover-binary-search-tree-java/</a:t>
            </a:r>
          </a:p>
        </p:txBody>
      </p:sp>
      <p:sp>
        <p:nvSpPr>
          <p:cNvPr id="7" name="Rectangle 6"/>
          <p:cNvSpPr/>
          <p:nvPr/>
        </p:nvSpPr>
        <p:spPr>
          <a:xfrm>
            <a:off x="5022925" y="2728794"/>
            <a:ext cx="4093284" cy="3831818"/>
          </a:xfrm>
          <a:prstGeom prst="rect">
            <a:avLst/>
          </a:prstGeom>
        </p:spPr>
        <p:txBody>
          <a:bodyPr wrap="square">
            <a:spAutoFit/>
          </a:bodyPr>
          <a:lstStyle/>
          <a:p>
            <a:r>
              <a:rPr lang="en-US" sz="1300" dirty="0">
                <a:solidFill>
                  <a:srgbClr val="3A3A3A"/>
                </a:solidFill>
                <a:latin typeface="Arial" panose="020B0604020202020204" pitchFamily="34" charset="0"/>
              </a:rPr>
              <a:t>We can use in-order traverse to find the swapped element. During the traverse, we can find the element that is smaller than the previous node. Using this method we can find the swapped node. Save it and swap them. Done</a:t>
            </a:r>
            <a:r>
              <a:rPr lang="en-US" sz="1300" dirty="0" smtClean="0">
                <a:solidFill>
                  <a:srgbClr val="3A3A3A"/>
                </a:solidFill>
                <a:latin typeface="Arial" panose="020B0604020202020204" pitchFamily="34" charset="0"/>
              </a:rPr>
              <a:t>.</a:t>
            </a:r>
          </a:p>
          <a:p>
            <a:endParaRPr lang="en-US" sz="1300" dirty="0">
              <a:solidFill>
                <a:srgbClr val="3A3A3A"/>
              </a:solidFill>
              <a:latin typeface="Arial" panose="020B0604020202020204" pitchFamily="34" charset="0"/>
            </a:endParaRPr>
          </a:p>
          <a:p>
            <a:pPr lvl="0" eaLnBrk="0" fontAlgn="base" hangingPunct="0">
              <a:spcBef>
                <a:spcPct val="0"/>
              </a:spcBef>
              <a:spcAft>
                <a:spcPct val="0"/>
              </a:spcAft>
            </a:pPr>
            <a:r>
              <a:rPr lang="en-US" sz="1500" b="1" dirty="0">
                <a:solidFill>
                  <a:srgbClr val="3A3A3A"/>
                </a:solidFill>
                <a:latin typeface="Roboto"/>
              </a:rPr>
              <a:t>Complexity</a:t>
            </a:r>
          </a:p>
          <a:p>
            <a:pPr lvl="0" eaLnBrk="0" fontAlgn="base" hangingPunct="0">
              <a:spcBef>
                <a:spcPct val="0"/>
              </a:spcBef>
              <a:spcAft>
                <a:spcPct val="0"/>
              </a:spcAft>
            </a:pPr>
            <a:r>
              <a:rPr lang="en-US" sz="1400" dirty="0">
                <a:solidFill>
                  <a:srgbClr val="3A3A3A"/>
                </a:solidFill>
                <a:latin typeface="Arial" panose="020B0604020202020204" pitchFamily="34" charset="0"/>
                <a:cs typeface="Arial" panose="020B0604020202020204" pitchFamily="34" charset="0"/>
              </a:rPr>
              <a:t>The time complexity is </a:t>
            </a:r>
            <a:r>
              <a:rPr lang="en-US" sz="1400" dirty="0">
                <a:solidFill>
                  <a:srgbClr val="3A3A3A"/>
                </a:solidFill>
                <a:latin typeface="MathJax_Math-italic"/>
                <a:cs typeface="Arial" panose="020B0604020202020204" pitchFamily="34" charset="0"/>
              </a:rPr>
              <a:t>O</a:t>
            </a:r>
            <a:r>
              <a:rPr lang="en-US" sz="1400" dirty="0">
                <a:solidFill>
                  <a:srgbClr val="3A3A3A"/>
                </a:solidFill>
                <a:latin typeface="MathJax_Main"/>
                <a:cs typeface="Arial" panose="020B0604020202020204" pitchFamily="34" charset="0"/>
              </a:rPr>
              <a:t>(</a:t>
            </a:r>
            <a:r>
              <a:rPr lang="en-US" sz="1400" dirty="0">
                <a:solidFill>
                  <a:srgbClr val="3A3A3A"/>
                </a:solidFill>
                <a:latin typeface="MathJax_Math-italic"/>
                <a:cs typeface="Arial" panose="020B0604020202020204" pitchFamily="34" charset="0"/>
              </a:rPr>
              <a:t>n</a:t>
            </a:r>
            <a:r>
              <a:rPr lang="en-US" sz="1400" dirty="0">
                <a:solidFill>
                  <a:srgbClr val="3A3A3A"/>
                </a:solidFill>
                <a:latin typeface="MathJax_Main"/>
                <a:cs typeface="Arial" panose="020B0604020202020204" pitchFamily="34" charset="0"/>
              </a:rPr>
              <a:t>)</a:t>
            </a:r>
            <a:r>
              <a:rPr lang="en-US" sz="1400" dirty="0">
                <a:solidFill>
                  <a:srgbClr val="3A3A3A"/>
                </a:solidFill>
                <a:latin typeface="Arial" panose="020B0604020202020204" pitchFamily="34" charset="0"/>
                <a:cs typeface="Arial" panose="020B0604020202020204" pitchFamily="34" charset="0"/>
              </a:rPr>
              <a:t>. But the space complexity is not constant, since we use recursive function</a:t>
            </a:r>
            <a:r>
              <a:rPr lang="en-US" sz="1400" dirty="0" smtClean="0">
                <a:solidFill>
                  <a:srgbClr val="3A3A3A"/>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sz="1000" dirty="0">
              <a:solidFill>
                <a:srgbClr val="3A3A3A"/>
              </a:solidFill>
              <a:latin typeface="Roboto"/>
            </a:endParaRPr>
          </a:p>
          <a:p>
            <a:pPr lvl="0" eaLnBrk="0" fontAlgn="base" hangingPunct="0">
              <a:spcBef>
                <a:spcPct val="0"/>
              </a:spcBef>
              <a:spcAft>
                <a:spcPct val="0"/>
              </a:spcAft>
            </a:pPr>
            <a:r>
              <a:rPr lang="en-US" sz="1500" b="1" dirty="0">
                <a:solidFill>
                  <a:srgbClr val="3A3A3A"/>
                </a:solidFill>
                <a:latin typeface="Roboto"/>
              </a:rPr>
              <a:t>Follow-up</a:t>
            </a:r>
          </a:p>
          <a:p>
            <a:pPr lvl="0" eaLnBrk="0" fontAlgn="base" hangingPunct="0">
              <a:spcBef>
                <a:spcPct val="0"/>
              </a:spcBef>
              <a:spcAft>
                <a:spcPct val="0"/>
              </a:spcAft>
            </a:pPr>
            <a:r>
              <a:rPr lang="en-US" sz="1400" dirty="0">
                <a:solidFill>
                  <a:srgbClr val="3A3A3A"/>
                </a:solidFill>
                <a:latin typeface="Arial" panose="020B0604020202020204" pitchFamily="34" charset="0"/>
                <a:cs typeface="Arial" panose="020B0604020202020204" pitchFamily="34" charset="0"/>
              </a:rPr>
              <a:t>After searching, I found there is a way to use </a:t>
            </a:r>
            <a:r>
              <a:rPr lang="en-US" sz="1400" dirty="0">
                <a:solidFill>
                  <a:srgbClr val="3A3A3A"/>
                </a:solidFill>
                <a:latin typeface="MathJax_Math-italic"/>
                <a:cs typeface="Arial" panose="020B0604020202020204" pitchFamily="34" charset="0"/>
              </a:rPr>
              <a:t>O</a:t>
            </a:r>
            <a:r>
              <a:rPr lang="en-US" sz="1400" dirty="0">
                <a:solidFill>
                  <a:srgbClr val="3A3A3A"/>
                </a:solidFill>
                <a:latin typeface="MathJax_Main"/>
                <a:cs typeface="Arial" panose="020B0604020202020204" pitchFamily="34" charset="0"/>
              </a:rPr>
              <a:t>(1)</a:t>
            </a:r>
            <a:r>
              <a:rPr lang="en-US" sz="1400" dirty="0">
                <a:solidFill>
                  <a:srgbClr val="3A3A3A"/>
                </a:solidFill>
                <a:latin typeface="Arial" panose="020B0604020202020204" pitchFamily="34" charset="0"/>
                <a:cs typeface="Arial" panose="020B0604020202020204" pitchFamily="34" charset="0"/>
              </a:rPr>
              <a:t> space to do the in-order traverse, which is called Morris traverse.</a:t>
            </a:r>
            <a:endParaRPr lang="en-US" sz="600" dirty="0"/>
          </a:p>
          <a:p>
            <a:pPr lvl="0" eaLnBrk="0" fontAlgn="base" hangingPunct="0">
              <a:spcBef>
                <a:spcPct val="0"/>
              </a:spcBef>
              <a:spcAft>
                <a:spcPct val="0"/>
              </a:spcAft>
            </a:pPr>
            <a:r>
              <a:rPr lang="en-US" sz="1400" dirty="0">
                <a:solidFill>
                  <a:srgbClr val="3A3A3A"/>
                </a:solidFill>
                <a:latin typeface="Arial" panose="020B0604020202020204" pitchFamily="34" charset="0"/>
                <a:cs typeface="Arial" panose="020B0604020202020204" pitchFamily="34" charset="0"/>
              </a:rPr>
              <a:t>The Morris traverse is like the </a:t>
            </a:r>
            <a:r>
              <a:rPr lang="en-US" sz="1400" dirty="0" smtClean="0">
                <a:solidFill>
                  <a:srgbClr val="3A3A3A"/>
                </a:solidFill>
                <a:latin typeface="Arial" panose="020B0604020202020204" pitchFamily="34" charset="0"/>
                <a:cs typeface="Arial" panose="020B0604020202020204" pitchFamily="34" charset="0"/>
              </a:rPr>
              <a:t>following,</a:t>
            </a:r>
          </a:p>
          <a:p>
            <a:pPr lvl="0" eaLnBrk="0" fontAlgn="base" hangingPunct="0">
              <a:spcBef>
                <a:spcPct val="0"/>
              </a:spcBef>
              <a:spcAft>
                <a:spcPct val="0"/>
              </a:spcAft>
            </a:pPr>
            <a:r>
              <a:rPr lang="en-US" sz="1400" dirty="0" smtClean="0">
                <a:solidFill>
                  <a:srgbClr val="3A3A3A"/>
                </a:solidFill>
                <a:latin typeface="Arial" panose="020B0604020202020204" pitchFamily="34" charset="0"/>
                <a:cs typeface="Arial" panose="020B0604020202020204" pitchFamily="34" charset="0"/>
              </a:rPr>
              <a:t>See next page.</a:t>
            </a:r>
            <a:endParaRPr lang="en-US" sz="2400" dirty="0">
              <a:latin typeface="Arial" panose="020B0604020202020204" pitchFamily="34" charset="0"/>
            </a:endParaRPr>
          </a:p>
          <a:p>
            <a:endParaRPr lang="en-US" sz="1300" b="1" dirty="0"/>
          </a:p>
        </p:txBody>
      </p:sp>
      <p:sp>
        <p:nvSpPr>
          <p:cNvPr id="8" name="Rectangle 3"/>
          <p:cNvSpPr>
            <a:spLocks noChangeArrowheads="1"/>
          </p:cNvSpPr>
          <p:nvPr/>
        </p:nvSpPr>
        <p:spPr bwMode="auto">
          <a:xfrm>
            <a:off x="1447800" y="3933033"/>
            <a:ext cx="65" cy="36353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8569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矩形 5"/>
          <p:cNvSpPr/>
          <p:nvPr/>
        </p:nvSpPr>
        <p:spPr>
          <a:xfrm>
            <a:off x="4816736" y="1066800"/>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148130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1" y="0"/>
            <a:ext cx="2908151" cy="6555641"/>
          </a:xfrm>
          <a:prstGeom prst="rect">
            <a:avLst/>
          </a:prstGeom>
        </p:spPr>
        <p:txBody>
          <a:bodyPr wrap="square">
            <a:spAutoFit/>
          </a:bodyPr>
          <a:lstStyle/>
          <a:p>
            <a:r>
              <a:rPr lang="en-US" sz="1200" dirty="0">
                <a:solidFill>
                  <a:srgbClr val="3A3A3A"/>
                </a:solidFill>
                <a:latin typeface="Arial" panose="020B0604020202020204" pitchFamily="34" charset="0"/>
              </a:rPr>
              <a:t>Firstly, take the root node as current node.</a:t>
            </a:r>
          </a:p>
          <a:p>
            <a:r>
              <a:rPr lang="en-US" sz="1200" dirty="0">
                <a:solidFill>
                  <a:srgbClr val="3A3A3A"/>
                </a:solidFill>
                <a:latin typeface="Arial" panose="020B0604020202020204" pitchFamily="34" charset="0"/>
              </a:rPr>
              <a:t>Then there are two possibilities.</a:t>
            </a:r>
          </a:p>
          <a:p>
            <a:pPr>
              <a:buFont typeface="+mj-lt"/>
              <a:buAutoNum type="arabicPeriod"/>
            </a:pPr>
            <a:r>
              <a:rPr lang="en-US" sz="1200" dirty="0">
                <a:solidFill>
                  <a:srgbClr val="3A3A3A"/>
                </a:solidFill>
                <a:latin typeface="Arial" panose="020B0604020202020204" pitchFamily="34" charset="0"/>
              </a:rPr>
              <a:t>If current node doesn’t have left child, output the value. And current = </a:t>
            </a:r>
            <a:r>
              <a:rPr lang="en-US" sz="1200" dirty="0" err="1">
                <a:solidFill>
                  <a:srgbClr val="3A3A3A"/>
                </a:solidFill>
                <a:latin typeface="Arial" panose="020B0604020202020204" pitchFamily="34" charset="0"/>
              </a:rPr>
              <a:t>current.right</a:t>
            </a:r>
            <a:r>
              <a:rPr lang="en-US" sz="1200" dirty="0" smtClean="0">
                <a:solidFill>
                  <a:srgbClr val="3A3A3A"/>
                </a:solidFill>
                <a:latin typeface="Arial" panose="020B0604020202020204" pitchFamily="34" charset="0"/>
              </a:rPr>
              <a:t>.</a:t>
            </a:r>
          </a:p>
          <a:p>
            <a:pPr>
              <a:buFont typeface="+mj-lt"/>
              <a:buAutoNum type="arabicPeriod"/>
            </a:pPr>
            <a:endParaRPr lang="en-US" sz="1200" dirty="0">
              <a:solidFill>
                <a:srgbClr val="3A3A3A"/>
              </a:solidFill>
              <a:latin typeface="Arial" panose="020B0604020202020204" pitchFamily="34" charset="0"/>
            </a:endParaRPr>
          </a:p>
          <a:p>
            <a:pPr>
              <a:buFont typeface="+mj-lt"/>
              <a:buAutoNum type="arabicPeriod"/>
            </a:pPr>
            <a:r>
              <a:rPr lang="en-US" sz="1200" dirty="0">
                <a:solidFill>
                  <a:srgbClr val="3A3A3A"/>
                </a:solidFill>
                <a:latin typeface="Arial" panose="020B0604020202020204" pitchFamily="34" charset="0"/>
              </a:rPr>
              <a:t>If current node has left child, try to find the precursor node of current node, which is the right-most node of the left child of current. If the right child of it is null (If we don’t modify the tree, it should be null), set current as its right child, and current = </a:t>
            </a:r>
            <a:r>
              <a:rPr lang="en-US" sz="1200" dirty="0" err="1">
                <a:solidFill>
                  <a:srgbClr val="3A3A3A"/>
                </a:solidFill>
                <a:latin typeface="Arial" panose="020B0604020202020204" pitchFamily="34" charset="0"/>
              </a:rPr>
              <a:t>current.left</a:t>
            </a:r>
            <a:r>
              <a:rPr lang="en-US" sz="1200" dirty="0">
                <a:solidFill>
                  <a:srgbClr val="3A3A3A"/>
                </a:solidFill>
                <a:latin typeface="Arial" panose="020B0604020202020204" pitchFamily="34" charset="0"/>
              </a:rPr>
              <a:t>. Otherwise (It means that we have modify the tree and we have traverse all nodes in the left </a:t>
            </a:r>
            <a:r>
              <a:rPr lang="en-US" sz="1200" dirty="0" err="1">
                <a:solidFill>
                  <a:srgbClr val="3A3A3A"/>
                </a:solidFill>
                <a:latin typeface="Arial" panose="020B0604020202020204" pitchFamily="34" charset="0"/>
              </a:rPr>
              <a:t>subtree</a:t>
            </a:r>
            <a:r>
              <a:rPr lang="en-US" sz="1200" dirty="0">
                <a:solidFill>
                  <a:srgbClr val="3A3A3A"/>
                </a:solidFill>
                <a:latin typeface="Arial" panose="020B0604020202020204" pitchFamily="34" charset="0"/>
              </a:rPr>
              <a:t> of current node), set it to null, output current. And current = </a:t>
            </a:r>
            <a:r>
              <a:rPr lang="en-US" sz="1200" dirty="0" err="1">
                <a:solidFill>
                  <a:srgbClr val="3A3A3A"/>
                </a:solidFill>
                <a:latin typeface="Arial" panose="020B0604020202020204" pitchFamily="34" charset="0"/>
              </a:rPr>
              <a:t>current.right</a:t>
            </a:r>
            <a:r>
              <a:rPr lang="en-US" sz="1200" dirty="0" smtClean="0">
                <a:solidFill>
                  <a:srgbClr val="3A3A3A"/>
                </a:solidFill>
                <a:latin typeface="Arial" panose="020B0604020202020204" pitchFamily="34" charset="0"/>
              </a:rPr>
              <a:t>.</a:t>
            </a:r>
          </a:p>
          <a:p>
            <a:pPr>
              <a:buFont typeface="+mj-lt"/>
              <a:buAutoNum type="arabicPeriod"/>
            </a:pPr>
            <a:endParaRPr lang="en-US" sz="1200" dirty="0">
              <a:solidFill>
                <a:srgbClr val="3A3A3A"/>
              </a:solidFill>
              <a:latin typeface="Arial" panose="020B0604020202020204" pitchFamily="34" charset="0"/>
            </a:endParaRPr>
          </a:p>
          <a:p>
            <a:r>
              <a:rPr lang="en-US" sz="1200" dirty="0">
                <a:solidFill>
                  <a:srgbClr val="3A3A3A"/>
                </a:solidFill>
                <a:latin typeface="Arial" panose="020B0604020202020204" pitchFamily="34" charset="0"/>
              </a:rPr>
              <a:t>During the traverse, we can find the nodes which are needed to be swapped</a:t>
            </a:r>
            <a:r>
              <a:rPr lang="en-US" sz="1200" dirty="0" smtClean="0">
                <a:solidFill>
                  <a:srgbClr val="3A3A3A"/>
                </a:solidFill>
                <a:latin typeface="Arial" panose="020B0604020202020204" pitchFamily="34" charset="0"/>
              </a:rPr>
              <a:t>.</a:t>
            </a:r>
          </a:p>
          <a:p>
            <a:pPr lvl="0" eaLnBrk="0" fontAlgn="base" hangingPunct="0">
              <a:spcBef>
                <a:spcPct val="0"/>
              </a:spcBef>
              <a:spcAft>
                <a:spcPct val="0"/>
              </a:spcAft>
            </a:pPr>
            <a:r>
              <a:rPr lang="en-US" sz="1200" dirty="0">
                <a:solidFill>
                  <a:srgbClr val="3A3A3A"/>
                </a:solidFill>
                <a:latin typeface="Arial" panose="020B0604020202020204" pitchFamily="34" charset="0"/>
                <a:cs typeface="Arial" panose="020B0604020202020204" pitchFamily="34" charset="0"/>
              </a:rPr>
              <a:t>The space complexity of this algorithm is </a:t>
            </a:r>
            <a:r>
              <a:rPr lang="en-US" sz="1200" dirty="0">
                <a:solidFill>
                  <a:srgbClr val="3A3A3A"/>
                </a:solidFill>
                <a:latin typeface="MathJax_Math-italic"/>
                <a:cs typeface="Arial" panose="020B0604020202020204" pitchFamily="34" charset="0"/>
              </a:rPr>
              <a:t>O</a:t>
            </a:r>
            <a:r>
              <a:rPr lang="en-US" sz="1200" dirty="0">
                <a:solidFill>
                  <a:srgbClr val="3A3A3A"/>
                </a:solidFill>
                <a:latin typeface="MathJax_Main"/>
                <a:cs typeface="Arial" panose="020B0604020202020204" pitchFamily="34" charset="0"/>
              </a:rPr>
              <a:t>(1</a:t>
            </a:r>
            <a:r>
              <a:rPr lang="en-US" sz="1200" dirty="0" smtClean="0">
                <a:solidFill>
                  <a:srgbClr val="3A3A3A"/>
                </a:solidFill>
                <a:latin typeface="MathJax_Main"/>
                <a:cs typeface="Arial" panose="020B0604020202020204" pitchFamily="34" charset="0"/>
              </a:rPr>
              <a:t>)</a:t>
            </a:r>
            <a:r>
              <a:rPr lang="en-US" sz="1200" dirty="0" smtClean="0">
                <a:solidFill>
                  <a:srgbClr val="3A3A3A"/>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sz="1200" dirty="0"/>
          </a:p>
          <a:p>
            <a:pPr lvl="0" eaLnBrk="0" fontAlgn="base" hangingPunct="0">
              <a:spcBef>
                <a:spcPct val="0"/>
              </a:spcBef>
              <a:spcAft>
                <a:spcPct val="0"/>
              </a:spcAft>
            </a:pPr>
            <a:r>
              <a:rPr lang="en-US" sz="1200" dirty="0">
                <a:solidFill>
                  <a:srgbClr val="3A3A3A"/>
                </a:solidFill>
                <a:latin typeface="Arial" panose="020B0604020202020204" pitchFamily="34" charset="0"/>
                <a:cs typeface="Arial" panose="020B0604020202020204" pitchFamily="34" charset="0"/>
              </a:rPr>
              <a:t>But what about the time complexity? In fact, we only visit every edge twice. One is for going to that node, and another one is for searching the precursor node. There are only </a:t>
            </a:r>
            <a:r>
              <a:rPr lang="en-US" sz="1200" dirty="0">
                <a:solidFill>
                  <a:srgbClr val="3A3A3A"/>
                </a:solidFill>
                <a:latin typeface="MathJax_Math-italic"/>
                <a:cs typeface="Arial" panose="020B0604020202020204" pitchFamily="34" charset="0"/>
              </a:rPr>
              <a:t>n</a:t>
            </a:r>
            <a:r>
              <a:rPr lang="en-US" sz="1200" dirty="0">
                <a:solidFill>
                  <a:srgbClr val="3A3A3A"/>
                </a:solidFill>
                <a:latin typeface="MathJax_Main"/>
                <a:cs typeface="Arial" panose="020B0604020202020204" pitchFamily="34" charset="0"/>
              </a:rPr>
              <a:t>−1</a:t>
            </a:r>
            <a:r>
              <a:rPr lang="en-US" sz="1200" dirty="0">
                <a:solidFill>
                  <a:srgbClr val="3A3A3A"/>
                </a:solidFill>
                <a:latin typeface="Arial" panose="020B0604020202020204" pitchFamily="34" charset="0"/>
                <a:cs typeface="Arial" panose="020B0604020202020204" pitchFamily="34" charset="0"/>
              </a:rPr>
              <a:t> edges in a tree. So the time complexity is also </a:t>
            </a:r>
            <a:r>
              <a:rPr lang="en-US" sz="1200" dirty="0">
                <a:solidFill>
                  <a:srgbClr val="3A3A3A"/>
                </a:solidFill>
                <a:latin typeface="MathJax_Math-italic"/>
                <a:cs typeface="Arial" panose="020B0604020202020204" pitchFamily="34" charset="0"/>
              </a:rPr>
              <a:t>O</a:t>
            </a:r>
            <a:r>
              <a:rPr lang="en-US" sz="1200" dirty="0">
                <a:solidFill>
                  <a:srgbClr val="3A3A3A"/>
                </a:solidFill>
                <a:latin typeface="MathJax_Main"/>
                <a:cs typeface="Arial" panose="020B0604020202020204" pitchFamily="34" charset="0"/>
              </a:rPr>
              <a:t>(</a:t>
            </a:r>
            <a:r>
              <a:rPr lang="en-US" sz="1200" dirty="0">
                <a:solidFill>
                  <a:srgbClr val="3A3A3A"/>
                </a:solidFill>
                <a:latin typeface="MathJax_Math-italic"/>
                <a:cs typeface="Arial" panose="020B0604020202020204" pitchFamily="34" charset="0"/>
              </a:rPr>
              <a:t>n</a:t>
            </a:r>
            <a:r>
              <a:rPr lang="en-US" sz="1200" dirty="0">
                <a:solidFill>
                  <a:srgbClr val="3A3A3A"/>
                </a:solidFill>
                <a:latin typeface="MathJax_Main"/>
                <a:cs typeface="Arial" panose="020B0604020202020204" pitchFamily="34" charset="0"/>
              </a:rPr>
              <a:t>)</a:t>
            </a:r>
            <a:r>
              <a:rPr lang="en-US" sz="1200" dirty="0">
                <a:solidFill>
                  <a:srgbClr val="3A3A3A"/>
                </a:solidFill>
                <a:latin typeface="Arial" panose="020B0604020202020204" pitchFamily="34" charset="0"/>
                <a:cs typeface="Arial" panose="020B0604020202020204" pitchFamily="34" charset="0"/>
              </a:rPr>
              <a:t>.</a:t>
            </a:r>
            <a:endParaRPr lang="en-US" sz="1200" dirty="0">
              <a:latin typeface="Arial" panose="020B0604020202020204" pitchFamily="34" charset="0"/>
            </a:endParaRPr>
          </a:p>
          <a:p>
            <a:endParaRPr lang="en-US" sz="1200" dirty="0" smtClean="0">
              <a:solidFill>
                <a:srgbClr val="3A3A3A"/>
              </a:solidFill>
              <a:latin typeface="Arial" panose="020B0604020202020204" pitchFamily="34" charset="0"/>
            </a:endParaRPr>
          </a:p>
          <a:p>
            <a:endParaRPr lang="en-US" sz="1200" dirty="0" smtClean="0">
              <a:solidFill>
                <a:srgbClr val="3A3A3A"/>
              </a:solidFill>
              <a:latin typeface="Arial" panose="020B0604020202020204" pitchFamily="34" charset="0"/>
            </a:endParaRPr>
          </a:p>
          <a:p>
            <a:endParaRPr lang="en-US" sz="1200" b="0" i="0" dirty="0">
              <a:solidFill>
                <a:srgbClr val="3A3A3A"/>
              </a:solidFill>
              <a:effectLst/>
              <a:latin typeface="Arial" panose="020B0604020202020204" pitchFamily="34" charset="0"/>
            </a:endParaRPr>
          </a:p>
        </p:txBody>
      </p:sp>
      <p:sp>
        <p:nvSpPr>
          <p:cNvPr id="5" name="Rectangle 4"/>
          <p:cNvSpPr/>
          <p:nvPr/>
        </p:nvSpPr>
        <p:spPr>
          <a:xfrm>
            <a:off x="2895600" y="76200"/>
            <a:ext cx="6248400" cy="6709529"/>
          </a:xfrm>
          <a:prstGeom prst="rect">
            <a:avLst/>
          </a:prstGeom>
          <a:ln>
            <a:solidFill>
              <a:schemeClr val="accent1">
                <a:lumMod val="60000"/>
                <a:lumOff val="40000"/>
              </a:schemeClr>
            </a:solidFill>
          </a:ln>
        </p:spPr>
        <p:txBody>
          <a:bodyPr wrap="square">
            <a:spAutoFit/>
          </a:bodyPr>
          <a:lstStyle/>
          <a:p>
            <a:r>
              <a:rPr lang="en-US" sz="1000" dirty="0">
                <a:latin typeface="Consolas" panose="020B0609020204030204" pitchFamily="49" charset="0"/>
                <a:cs typeface="Consolas" panose="020B0609020204030204" pitchFamily="49" charset="0"/>
              </a:rPr>
              <a:t>public class Solution </a:t>
            </a:r>
            <a:r>
              <a:rPr lang="en-US" sz="1000" dirty="0" smtClean="0">
                <a:latin typeface="Consolas" panose="020B0609020204030204" pitchFamily="49" charset="0"/>
                <a:cs typeface="Consolas" panose="020B0609020204030204" pitchFamily="49" charset="0"/>
              </a:rPr>
              <a:t>{  </a:t>
            </a:r>
            <a:r>
              <a:rPr lang="en-US" sz="1000" b="1" dirty="0" smtClean="0">
                <a:solidFill>
                  <a:schemeClr val="bg1">
                    <a:lumMod val="75000"/>
                  </a:schemeClr>
                </a:solidFill>
                <a:latin typeface="Consolas" panose="020B0609020204030204" pitchFamily="49" charset="0"/>
                <a:cs typeface="Consolas" panose="020B0609020204030204" pitchFamily="49" charset="0"/>
              </a:rPr>
              <a:t>//Morris</a:t>
            </a:r>
            <a:endParaRPr lang="en-US" sz="1000" b="1" dirty="0">
              <a:solidFill>
                <a:schemeClr val="bg1">
                  <a:lumMod val="75000"/>
                </a:schemeClr>
              </a:solidFill>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public void </a:t>
            </a:r>
            <a:r>
              <a:rPr lang="en-US" sz="1000" dirty="0" err="1">
                <a:latin typeface="Consolas" panose="020B0609020204030204" pitchFamily="49" charset="0"/>
                <a:cs typeface="Consolas" panose="020B0609020204030204" pitchFamily="49" charset="0"/>
              </a:rPr>
              <a:t>recoverTree</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root)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current = root;</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 = null;</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node1 = null;</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node2 = null;</a:t>
            </a:r>
          </a:p>
          <a:p>
            <a:r>
              <a:rPr lang="en-US" sz="1000" dirty="0">
                <a:latin typeface="Consolas" panose="020B0609020204030204" pitchFamily="49" charset="0"/>
                <a:cs typeface="Consolas" panose="020B0609020204030204" pitchFamily="49" charset="0"/>
              </a:rPr>
              <a:t>        while (current != null) {</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current.left</a:t>
            </a:r>
            <a:r>
              <a:rPr lang="en-US" sz="1000" dirty="0">
                <a:latin typeface="Consolas" panose="020B0609020204030204" pitchFamily="49" charset="0"/>
                <a:cs typeface="Consolas" panose="020B0609020204030204" pitchFamily="49" charset="0"/>
              </a:rPr>
              <a:t> == null) {</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 != null) {</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prev.val</a:t>
            </a:r>
            <a:r>
              <a:rPr lang="en-US" sz="1000" dirty="0">
                <a:latin typeface="Consolas" panose="020B0609020204030204" pitchFamily="49" charset="0"/>
                <a:cs typeface="Consolas" panose="020B0609020204030204" pitchFamily="49" charset="0"/>
              </a:rPr>
              <a:t> &gt;= </a:t>
            </a:r>
            <a:r>
              <a:rPr lang="en-US" sz="1000" dirty="0" err="1">
                <a:latin typeface="Consolas" panose="020B0609020204030204" pitchFamily="49" charset="0"/>
                <a:cs typeface="Consolas" panose="020B0609020204030204" pitchFamily="49" charset="0"/>
              </a:rPr>
              <a:t>current.val</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if (node1 == null)</a:t>
            </a:r>
          </a:p>
          <a:p>
            <a:r>
              <a:rPr lang="en-US" sz="1000" dirty="0">
                <a:latin typeface="Consolas" panose="020B0609020204030204" pitchFamily="49" charset="0"/>
                <a:cs typeface="Consolas" panose="020B0609020204030204" pitchFamily="49" charset="0"/>
              </a:rPr>
              <a:t>                            node1 =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node2 = current;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 = current;</a:t>
            </a:r>
          </a:p>
          <a:p>
            <a:r>
              <a:rPr lang="en-US" sz="1000" dirty="0">
                <a:latin typeface="Consolas" panose="020B0609020204030204" pitchFamily="49" charset="0"/>
                <a:cs typeface="Consolas" panose="020B0609020204030204" pitchFamily="49" charset="0"/>
              </a:rPr>
              <a:t>                current = </a:t>
            </a:r>
            <a:r>
              <a:rPr lang="en-US" sz="1000" dirty="0" err="1">
                <a:latin typeface="Consolas" panose="020B0609020204030204" pitchFamily="49" charset="0"/>
                <a:cs typeface="Consolas" panose="020B0609020204030204" pitchFamily="49" charset="0"/>
              </a:rPr>
              <a:t>current.right</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 else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TreeNode</a:t>
            </a:r>
            <a:r>
              <a:rPr lang="en-US" sz="1000" dirty="0">
                <a:latin typeface="Consolas" panose="020B0609020204030204" pitchFamily="49" charset="0"/>
                <a:cs typeface="Consolas" panose="020B0609020204030204" pitchFamily="49" charset="0"/>
              </a:rPr>
              <a:t> t = </a:t>
            </a:r>
            <a:r>
              <a:rPr lang="en-US" sz="1000" dirty="0" err="1">
                <a:latin typeface="Consolas" panose="020B0609020204030204" pitchFamily="49" charset="0"/>
                <a:cs typeface="Consolas" panose="020B0609020204030204" pitchFamily="49" charset="0"/>
              </a:rPr>
              <a:t>current.left</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while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 != null &amp;&amp;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 != current)</a:t>
            </a:r>
          </a:p>
          <a:p>
            <a:r>
              <a:rPr lang="en-US" sz="1000" dirty="0">
                <a:latin typeface="Consolas" panose="020B0609020204030204" pitchFamily="49" charset="0"/>
                <a:cs typeface="Consolas" panose="020B0609020204030204" pitchFamily="49" charset="0"/>
              </a:rPr>
              <a:t>                    t =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 == null)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 = current;</a:t>
            </a:r>
          </a:p>
          <a:p>
            <a:r>
              <a:rPr lang="en-US" sz="1000" dirty="0">
                <a:latin typeface="Consolas" panose="020B0609020204030204" pitchFamily="49" charset="0"/>
                <a:cs typeface="Consolas" panose="020B0609020204030204" pitchFamily="49" charset="0"/>
              </a:rPr>
              <a:t>                    current = </a:t>
            </a:r>
            <a:r>
              <a:rPr lang="en-US" sz="1000" dirty="0" err="1">
                <a:latin typeface="Consolas" panose="020B0609020204030204" pitchFamily="49" charset="0"/>
                <a:cs typeface="Consolas" panose="020B0609020204030204" pitchFamily="49" charset="0"/>
              </a:rPr>
              <a:t>current.left</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 else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t.right</a:t>
            </a:r>
            <a:r>
              <a:rPr lang="en-US" sz="1000" dirty="0">
                <a:latin typeface="Consolas" panose="020B0609020204030204" pitchFamily="49" charset="0"/>
                <a:cs typeface="Consolas" panose="020B0609020204030204" pitchFamily="49" charset="0"/>
              </a:rPr>
              <a:t> = null;</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 != null) {</a:t>
            </a:r>
          </a:p>
          <a:p>
            <a:r>
              <a:rPr lang="en-US" sz="1000" dirty="0">
                <a:latin typeface="Consolas" panose="020B0609020204030204" pitchFamily="49" charset="0"/>
                <a:cs typeface="Consolas" panose="020B0609020204030204" pitchFamily="49" charset="0"/>
              </a:rPr>
              <a:t>                        if (</a:t>
            </a:r>
            <a:r>
              <a:rPr lang="en-US" sz="1000" dirty="0" err="1">
                <a:latin typeface="Consolas" panose="020B0609020204030204" pitchFamily="49" charset="0"/>
                <a:cs typeface="Consolas" panose="020B0609020204030204" pitchFamily="49" charset="0"/>
              </a:rPr>
              <a:t>prev.val</a:t>
            </a:r>
            <a:r>
              <a:rPr lang="en-US" sz="1000" dirty="0">
                <a:latin typeface="Consolas" panose="020B0609020204030204" pitchFamily="49" charset="0"/>
                <a:cs typeface="Consolas" panose="020B0609020204030204" pitchFamily="49" charset="0"/>
              </a:rPr>
              <a:t> &gt;= </a:t>
            </a:r>
            <a:r>
              <a:rPr lang="en-US" sz="1000" dirty="0" err="1">
                <a:latin typeface="Consolas" panose="020B0609020204030204" pitchFamily="49" charset="0"/>
                <a:cs typeface="Consolas" panose="020B0609020204030204" pitchFamily="49" charset="0"/>
              </a:rPr>
              <a:t>current.val</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if (node1 == null)</a:t>
            </a:r>
          </a:p>
          <a:p>
            <a:r>
              <a:rPr lang="en-US" sz="1000" dirty="0">
                <a:latin typeface="Consolas" panose="020B0609020204030204" pitchFamily="49" charset="0"/>
                <a:cs typeface="Consolas" panose="020B0609020204030204" pitchFamily="49" charset="0"/>
              </a:rPr>
              <a:t>                                node1 =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node2 = current;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prev</a:t>
            </a:r>
            <a:r>
              <a:rPr lang="en-US" sz="1000" dirty="0">
                <a:latin typeface="Consolas" panose="020B0609020204030204" pitchFamily="49" charset="0"/>
                <a:cs typeface="Consolas" panose="020B0609020204030204" pitchFamily="49" charset="0"/>
              </a:rPr>
              <a:t> = current;</a:t>
            </a:r>
          </a:p>
          <a:p>
            <a:r>
              <a:rPr lang="en-US" sz="1000" dirty="0">
                <a:latin typeface="Consolas" panose="020B0609020204030204" pitchFamily="49" charset="0"/>
                <a:cs typeface="Consolas" panose="020B0609020204030204" pitchFamily="49" charset="0"/>
              </a:rPr>
              <a:t>                    current = </a:t>
            </a:r>
            <a:r>
              <a:rPr lang="en-US" sz="1000" dirty="0" err="1">
                <a:latin typeface="Consolas" panose="020B0609020204030204" pitchFamily="49" charset="0"/>
                <a:cs typeface="Consolas" panose="020B0609020204030204" pitchFamily="49" charset="0"/>
              </a:rPr>
              <a:t>current.right</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int</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tmp</a:t>
            </a:r>
            <a:r>
              <a:rPr lang="en-US" sz="1000" dirty="0">
                <a:latin typeface="Consolas" panose="020B0609020204030204" pitchFamily="49" charset="0"/>
                <a:cs typeface="Consolas" panose="020B0609020204030204" pitchFamily="49" charset="0"/>
              </a:rPr>
              <a:t> = node1.val;</a:t>
            </a:r>
          </a:p>
          <a:p>
            <a:r>
              <a:rPr lang="en-US" sz="1000" dirty="0">
                <a:latin typeface="Consolas" panose="020B0609020204030204" pitchFamily="49" charset="0"/>
                <a:cs typeface="Consolas" panose="020B0609020204030204" pitchFamily="49" charset="0"/>
              </a:rPr>
              <a:t>        node1.val = node2.val;</a:t>
            </a:r>
          </a:p>
          <a:p>
            <a:r>
              <a:rPr lang="en-US" sz="1000" dirty="0">
                <a:latin typeface="Consolas" panose="020B0609020204030204" pitchFamily="49" charset="0"/>
                <a:cs typeface="Consolas" panose="020B0609020204030204" pitchFamily="49" charset="0"/>
              </a:rPr>
              <a:t>        node2.val = </a:t>
            </a:r>
            <a:r>
              <a:rPr lang="en-US" sz="1000" dirty="0" err="1">
                <a:latin typeface="Consolas" panose="020B0609020204030204" pitchFamily="49" charset="0"/>
                <a:cs typeface="Consolas" panose="020B0609020204030204" pitchFamily="49" charset="0"/>
              </a:rPr>
              <a:t>tmp</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a:t>
            </a:r>
          </a:p>
        </p:txBody>
      </p:sp>
      <p:sp>
        <p:nvSpPr>
          <p:cNvPr id="8" name="矩形 5"/>
          <p:cNvSpPr/>
          <p:nvPr/>
        </p:nvSpPr>
        <p:spPr>
          <a:xfrm>
            <a:off x="6858000" y="76200"/>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944080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793" y="0"/>
            <a:ext cx="9142207" cy="6713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85698"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inherit"/>
              </a:rPr>
              <a:t>5.1.8 Same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Given two binary trees, write a function to check if they are equal or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Two binary trees are considered equal if they are structurally identical and the nodes have the same value.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0310" y="722531"/>
            <a:ext cx="9133690" cy="1938992"/>
          </a:xfrm>
          <a:prstGeom prst="rect">
            <a:avLst/>
          </a:prstGeom>
          <a:ln>
            <a:solidFill>
              <a:schemeClr val="accent1">
                <a:lumMod val="60000"/>
                <a:lumOff val="40000"/>
              </a:schemeClr>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a:t>
            </a:r>
            <a:r>
              <a:rPr lang="en-US" sz="1200" b="1" dirty="0" smtClean="0">
                <a:solidFill>
                  <a:schemeClr val="bg1">
                    <a:lumMod val="75000"/>
                  </a:schemeClr>
                </a:solidFill>
                <a:latin typeface="Consolas" panose="020B0609020204030204" pitchFamily="49" charset="0"/>
                <a:cs typeface="Consolas" panose="020B0609020204030204" pitchFamily="49" charset="0"/>
              </a:rPr>
              <a:t>//recursive</a:t>
            </a:r>
            <a:endParaRPr lang="en-US" sz="1200" b="1" dirty="0">
              <a:solidFill>
                <a:schemeClr val="bg1">
                  <a:lumMod val="75000"/>
                </a:schemeClr>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boolean</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isSameTree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p,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q) {</a:t>
            </a:r>
          </a:p>
          <a:p>
            <a:r>
              <a:rPr lang="en-US" sz="1200" dirty="0">
                <a:latin typeface="Consolas" panose="020B0609020204030204" pitchFamily="49" charset="0"/>
                <a:cs typeface="Consolas" panose="020B0609020204030204" pitchFamily="49" charset="0"/>
              </a:rPr>
              <a:t>        if ( p == null &amp;&amp; q == null ) return true;</a:t>
            </a:r>
          </a:p>
          <a:p>
            <a:r>
              <a:rPr lang="en-US" sz="1200" dirty="0">
                <a:latin typeface="Consolas" panose="020B0609020204030204" pitchFamily="49" charset="0"/>
                <a:cs typeface="Consolas" panose="020B0609020204030204" pitchFamily="49" charset="0"/>
              </a:rPr>
              <a:t>        if ( p != null &amp;&amp; q != null ) {</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p.val</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q.val</a:t>
            </a:r>
            <a:r>
              <a:rPr lang="en-US" sz="1200" dirty="0">
                <a:latin typeface="Consolas" panose="020B0609020204030204" pitchFamily="49" charset="0"/>
                <a:cs typeface="Consolas" panose="020B0609020204030204" pitchFamily="49" charset="0"/>
              </a:rPr>
              <a:t> &amp;&amp; </a:t>
            </a:r>
            <a:r>
              <a:rPr lang="en-US" sz="1200" dirty="0" err="1">
                <a:latin typeface="Consolas" panose="020B0609020204030204" pitchFamily="49" charset="0"/>
                <a:cs typeface="Consolas" panose="020B0609020204030204" pitchFamily="49" charset="0"/>
              </a:rPr>
              <a:t>isSameTree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p.left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q.left</a:t>
            </a:r>
            <a:r>
              <a:rPr lang="en-US" sz="1200" dirty="0">
                <a:latin typeface="Consolas" panose="020B0609020204030204" pitchFamily="49" charset="0"/>
                <a:cs typeface="Consolas" panose="020B0609020204030204" pitchFamily="49" charset="0"/>
              </a:rPr>
              <a:t>) &amp;&amp; </a:t>
            </a:r>
            <a:r>
              <a:rPr lang="en-US" sz="1200" dirty="0" err="1">
                <a:latin typeface="Consolas" panose="020B0609020204030204" pitchFamily="49" charset="0"/>
                <a:cs typeface="Consolas" panose="020B0609020204030204" pitchFamily="49" charset="0"/>
              </a:rPr>
              <a:t>isSameTree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p.right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q.right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return true;</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false;</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p:txBody>
      </p:sp>
      <p:sp>
        <p:nvSpPr>
          <p:cNvPr id="6" name="矩形 5"/>
          <p:cNvSpPr/>
          <p:nvPr/>
        </p:nvSpPr>
        <p:spPr>
          <a:xfrm>
            <a:off x="6851725" y="0"/>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
        <p:nvSpPr>
          <p:cNvPr id="7" name="Rectangle 6"/>
          <p:cNvSpPr/>
          <p:nvPr/>
        </p:nvSpPr>
        <p:spPr>
          <a:xfrm>
            <a:off x="0" y="2667000"/>
            <a:ext cx="9144000" cy="4154984"/>
          </a:xfrm>
          <a:prstGeom prst="rect">
            <a:avLst/>
          </a:prstGeom>
          <a:ln>
            <a:solidFill>
              <a:schemeClr val="accent1">
                <a:lumMod val="60000"/>
                <a:lumOff val="40000"/>
              </a:schemeClr>
            </a:solidFill>
          </a:ln>
        </p:spPr>
        <p:txBody>
          <a:bodyPr wrap="square">
            <a:spAutoFit/>
          </a:bodyPr>
          <a:lstStyle/>
          <a:p>
            <a:r>
              <a:rPr lang="en-US" sz="1100" dirty="0">
                <a:latin typeface="Consolas" panose="020B0609020204030204" pitchFamily="49" charset="0"/>
                <a:cs typeface="Consolas" panose="020B0609020204030204" pitchFamily="49" charset="0"/>
              </a:rPr>
              <a:t>public class Solution </a:t>
            </a:r>
            <a:r>
              <a:rPr lang="en-US" sz="1100" dirty="0" smtClean="0">
                <a:latin typeface="Consolas" panose="020B0609020204030204" pitchFamily="49" charset="0"/>
                <a:cs typeface="Consolas" panose="020B0609020204030204" pitchFamily="49" charset="0"/>
              </a:rPr>
              <a:t>{ </a:t>
            </a:r>
            <a:r>
              <a:rPr lang="en-US" sz="1100" b="1" dirty="0" smtClean="0">
                <a:solidFill>
                  <a:schemeClr val="bg1">
                    <a:lumMod val="75000"/>
                  </a:schemeClr>
                </a:solidFill>
                <a:latin typeface="Consolas" panose="020B0609020204030204" pitchFamily="49" charset="0"/>
                <a:cs typeface="Consolas" panose="020B0609020204030204" pitchFamily="49" charset="0"/>
              </a:rPr>
              <a:t>//non-recursive</a:t>
            </a:r>
            <a:endParaRPr lang="en-US" sz="1100" b="1" dirty="0">
              <a:solidFill>
                <a:schemeClr val="bg1">
                  <a:lumMod val="75000"/>
                </a:schemeClr>
              </a:solidFill>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public </a:t>
            </a:r>
            <a:r>
              <a:rPr lang="en-US" sz="1100" dirty="0" err="1">
                <a:latin typeface="Consolas" panose="020B0609020204030204" pitchFamily="49" charset="0"/>
                <a:cs typeface="Consolas" panose="020B0609020204030204" pitchFamily="49" charset="0"/>
              </a:rPr>
              <a:t>boolean</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isSameTree</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p,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q) {  </a:t>
            </a:r>
            <a:r>
              <a:rPr lang="en-US" sz="1100" b="1" dirty="0">
                <a:solidFill>
                  <a:schemeClr val="bg1">
                    <a:lumMod val="75000"/>
                  </a:schemeClr>
                </a:solidFill>
                <a:latin typeface="Consolas" panose="020B0609020204030204" pitchFamily="49" charset="0"/>
                <a:cs typeface="Consolas" panose="020B0609020204030204" pitchFamily="49" charset="0"/>
              </a:rPr>
              <a:t>//java use </a:t>
            </a:r>
            <a:r>
              <a:rPr lang="en-US" sz="1100" b="1" dirty="0" err="1">
                <a:solidFill>
                  <a:schemeClr val="bg1">
                    <a:lumMod val="75000"/>
                  </a:schemeClr>
                </a:solidFill>
                <a:latin typeface="Consolas" panose="020B0609020204030204" pitchFamily="49" charset="0"/>
                <a:cs typeface="Consolas" panose="020B0609020204030204" pitchFamily="49" charset="0"/>
              </a:rPr>
              <a:t>LinkedList</a:t>
            </a:r>
            <a:r>
              <a:rPr lang="en-US" sz="1100" b="1" dirty="0">
                <a:solidFill>
                  <a:schemeClr val="bg1">
                    <a:lumMod val="75000"/>
                  </a:schemeClr>
                </a:solidFill>
                <a:latin typeface="Consolas" panose="020B0609020204030204" pitchFamily="49" charset="0"/>
                <a:cs typeface="Consolas" panose="020B0609020204030204" pitchFamily="49" charset="0"/>
              </a:rPr>
              <a:t> to replace queue</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LinkedList</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&gt; left = new </a:t>
            </a:r>
            <a:r>
              <a:rPr lang="en-US" sz="1100" dirty="0" err="1">
                <a:latin typeface="Consolas" panose="020B0609020204030204" pitchFamily="49" charset="0"/>
                <a:cs typeface="Consolas" panose="020B0609020204030204" pitchFamily="49" charset="0"/>
              </a:rPr>
              <a:t>LinkedList</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&gt;();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LinkedList</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&gt; right = new </a:t>
            </a:r>
            <a:r>
              <a:rPr lang="en-US" sz="1100" dirty="0" err="1">
                <a:latin typeface="Consolas" panose="020B0609020204030204" pitchFamily="49" charset="0"/>
                <a:cs typeface="Consolas" panose="020B0609020204030204" pitchFamily="49" charset="0"/>
              </a:rPr>
              <a:t>LinkedList</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TreeNode</a:t>
            </a:r>
            <a:r>
              <a:rPr lang="en-US" sz="1100" dirty="0" smtClean="0">
                <a:latin typeface="Consolas" panose="020B0609020204030204" pitchFamily="49" charset="0"/>
                <a:cs typeface="Consolas" panose="020B0609020204030204" pitchFamily="49" charset="0"/>
              </a:rPr>
              <a:t>&gt;();      </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left.add</a:t>
            </a:r>
            <a:r>
              <a:rPr lang="en-US" sz="1100" dirty="0">
                <a:latin typeface="Consolas" panose="020B0609020204030204" pitchFamily="49" charset="0"/>
                <a:cs typeface="Consolas" panose="020B0609020204030204" pitchFamily="49" charset="0"/>
              </a:rPr>
              <a:t>(p);</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right.add</a:t>
            </a:r>
            <a:r>
              <a:rPr lang="en-US" sz="1100" dirty="0">
                <a:latin typeface="Consolas" panose="020B0609020204030204" pitchFamily="49" charset="0"/>
                <a:cs typeface="Consolas" panose="020B0609020204030204" pitchFamily="49" charset="0"/>
              </a:rPr>
              <a:t>(q);</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while (</a:t>
            </a:r>
            <a:r>
              <a:rPr lang="en-US" sz="1100" dirty="0" err="1">
                <a:latin typeface="Consolas" panose="020B0609020204030204" pitchFamily="49" charset="0"/>
                <a:cs typeface="Consolas" panose="020B0609020204030204" pitchFamily="49" charset="0"/>
              </a:rPr>
              <a:t>left.size</a:t>
            </a:r>
            <a:r>
              <a:rPr lang="en-US" sz="1100" dirty="0">
                <a:latin typeface="Consolas" panose="020B0609020204030204" pitchFamily="49" charset="0"/>
                <a:cs typeface="Consolas" panose="020B0609020204030204" pitchFamily="49" charset="0"/>
              </a:rPr>
              <a:t>() != 0 &amp;&amp; </a:t>
            </a:r>
            <a:r>
              <a:rPr lang="en-US" sz="1100" dirty="0" err="1">
                <a:latin typeface="Consolas" panose="020B0609020204030204" pitchFamily="49" charset="0"/>
                <a:cs typeface="Consolas" panose="020B0609020204030204" pitchFamily="49" charset="0"/>
              </a:rPr>
              <a:t>right.size</a:t>
            </a:r>
            <a:r>
              <a:rPr lang="en-US" sz="1100" dirty="0">
                <a:latin typeface="Consolas" panose="020B0609020204030204" pitchFamily="49" charset="0"/>
                <a:cs typeface="Consolas" panose="020B0609020204030204" pitchFamily="49" charset="0"/>
              </a:rPr>
              <a:t>() != 0)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ln</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left.poll</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rn</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right.poll</a:t>
            </a:r>
            <a:r>
              <a:rPr lang="en-US" sz="1100" dirty="0">
                <a:latin typeface="Consolas" panose="020B0609020204030204" pitchFamily="49" charset="0"/>
                <a:cs typeface="Consolas" panose="020B0609020204030204" pitchFamily="49" charset="0"/>
              </a:rPr>
              <a:t>();</a:t>
            </a:r>
          </a:p>
          <a:p>
            <a:r>
              <a:rPr lang="en-US" sz="1100" b="1" dirty="0">
                <a:latin typeface="Arial Black" panose="020B0A04020102020204" pitchFamily="34" charset="0"/>
                <a:cs typeface="Consolas" panose="020B0609020204030204" pitchFamily="49" charset="0"/>
              </a:rPr>
              <a:t>           </a:t>
            </a:r>
            <a:r>
              <a:rPr lang="en-US" sz="1100" b="1" dirty="0" smtClean="0">
                <a:latin typeface="Arial Black" panose="020B0A04020102020204" pitchFamily="34" charset="0"/>
                <a:cs typeface="Consolas" panose="020B0609020204030204" pitchFamily="49" charset="0"/>
              </a:rPr>
              <a:t>         </a:t>
            </a:r>
            <a:r>
              <a:rPr lang="en-US" sz="1100" b="1" dirty="0">
                <a:latin typeface="Arial Black" panose="020B0A04020102020204" pitchFamily="34" charset="0"/>
                <a:cs typeface="Consolas" panose="020B0609020204030204" pitchFamily="49" charset="0"/>
              </a:rPr>
              <a:t>if (</a:t>
            </a:r>
            <a:r>
              <a:rPr lang="en-US" sz="1100" b="1" dirty="0" err="1">
                <a:latin typeface="Arial Black" panose="020B0A04020102020204" pitchFamily="34" charset="0"/>
                <a:cs typeface="Consolas" panose="020B0609020204030204" pitchFamily="49" charset="0"/>
              </a:rPr>
              <a:t>ln</a:t>
            </a:r>
            <a:r>
              <a:rPr lang="en-US" sz="1100" b="1" dirty="0">
                <a:latin typeface="Arial Black" panose="020B0A04020102020204" pitchFamily="34" charset="0"/>
                <a:cs typeface="Consolas" panose="020B0609020204030204" pitchFamily="49" charset="0"/>
              </a:rPr>
              <a:t> == null &amp;&amp; </a:t>
            </a:r>
            <a:r>
              <a:rPr lang="en-US" sz="1100" b="1" dirty="0" err="1">
                <a:latin typeface="Arial Black" panose="020B0A04020102020204" pitchFamily="34" charset="0"/>
                <a:cs typeface="Consolas" panose="020B0609020204030204" pitchFamily="49" charset="0"/>
              </a:rPr>
              <a:t>rn</a:t>
            </a:r>
            <a:r>
              <a:rPr lang="en-US" sz="1100" b="1" dirty="0">
                <a:latin typeface="Arial Black" panose="020B0A04020102020204" pitchFamily="34" charset="0"/>
                <a:cs typeface="Consolas" panose="020B0609020204030204" pitchFamily="49" charset="0"/>
              </a:rPr>
              <a:t> == null) continue;</a:t>
            </a:r>
          </a:p>
          <a:p>
            <a:r>
              <a:rPr lang="en-US" sz="1100" b="1" dirty="0">
                <a:latin typeface="Arial Black" panose="020B0A04020102020204" pitchFamily="34" charset="0"/>
                <a:cs typeface="Consolas" panose="020B0609020204030204" pitchFamily="49" charset="0"/>
              </a:rPr>
              <a:t>           </a:t>
            </a:r>
            <a:r>
              <a:rPr lang="en-US" sz="1100" b="1" dirty="0" smtClean="0">
                <a:latin typeface="Arial Black" panose="020B0A04020102020204" pitchFamily="34" charset="0"/>
                <a:cs typeface="Consolas" panose="020B0609020204030204" pitchFamily="49" charset="0"/>
              </a:rPr>
              <a:t>         </a:t>
            </a:r>
            <a:r>
              <a:rPr lang="en-US" sz="1100" b="1" dirty="0">
                <a:latin typeface="Arial Black" panose="020B0A04020102020204" pitchFamily="34" charset="0"/>
                <a:cs typeface="Consolas" panose="020B0609020204030204" pitchFamily="49" charset="0"/>
              </a:rPr>
              <a:t>if (</a:t>
            </a:r>
            <a:r>
              <a:rPr lang="en-US" sz="1100" b="1" dirty="0" err="1">
                <a:latin typeface="Arial Black" panose="020B0A04020102020204" pitchFamily="34" charset="0"/>
                <a:cs typeface="Consolas" panose="020B0609020204030204" pitchFamily="49" charset="0"/>
              </a:rPr>
              <a:t>ln</a:t>
            </a:r>
            <a:r>
              <a:rPr lang="en-US" sz="1100" b="1" dirty="0">
                <a:latin typeface="Arial Black" panose="020B0A04020102020204" pitchFamily="34" charset="0"/>
                <a:cs typeface="Consolas" panose="020B0609020204030204" pitchFamily="49" charset="0"/>
              </a:rPr>
              <a:t> == null || </a:t>
            </a:r>
            <a:r>
              <a:rPr lang="en-US" sz="1100" b="1" dirty="0" err="1">
                <a:latin typeface="Arial Black" panose="020B0A04020102020204" pitchFamily="34" charset="0"/>
                <a:cs typeface="Consolas" panose="020B0609020204030204" pitchFamily="49" charset="0"/>
              </a:rPr>
              <a:t>rn</a:t>
            </a:r>
            <a:r>
              <a:rPr lang="en-US" sz="1100" b="1" dirty="0">
                <a:latin typeface="Arial Black" panose="020B0A04020102020204" pitchFamily="34" charset="0"/>
                <a:cs typeface="Consolas" panose="020B0609020204030204" pitchFamily="49" charset="0"/>
              </a:rPr>
              <a:t> == null) return false;</a:t>
            </a:r>
          </a:p>
          <a:p>
            <a:r>
              <a:rPr lang="en-US" sz="1100" dirty="0">
                <a:latin typeface="Consolas" panose="020B0609020204030204" pitchFamily="49" charset="0"/>
                <a:cs typeface="Consolas" panose="020B0609020204030204" pitchFamily="49" charset="0"/>
              </a:rPr>
              <a:t>            if (</a:t>
            </a:r>
            <a:r>
              <a:rPr lang="en-US" sz="1100" dirty="0" err="1">
                <a:latin typeface="Consolas" panose="020B0609020204030204" pitchFamily="49" charset="0"/>
                <a:cs typeface="Consolas" panose="020B0609020204030204" pitchFamily="49" charset="0"/>
              </a:rPr>
              <a:t>ln.val</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rn.val</a:t>
            </a:r>
            <a:r>
              <a:rPr lang="en-US" sz="1100" dirty="0">
                <a:latin typeface="Consolas" panose="020B0609020204030204" pitchFamily="49" charset="0"/>
                <a:cs typeface="Consolas" panose="020B0609020204030204" pitchFamily="49" charset="0"/>
              </a:rPr>
              <a:t>) return false;</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left.add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ln.left</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left.add</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ln.right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right.add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rn.left</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right.add</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rn.right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if (</a:t>
            </a:r>
            <a:r>
              <a:rPr lang="en-US" sz="1100" dirty="0" err="1">
                <a:latin typeface="Consolas" panose="020B0609020204030204" pitchFamily="49" charset="0"/>
                <a:cs typeface="Consolas" panose="020B0609020204030204" pitchFamily="49" charset="0"/>
              </a:rPr>
              <a:t>left.size</a:t>
            </a:r>
            <a:r>
              <a:rPr lang="en-US" sz="1100" dirty="0">
                <a:latin typeface="Consolas" panose="020B0609020204030204" pitchFamily="49" charset="0"/>
                <a:cs typeface="Consolas" panose="020B0609020204030204" pitchFamily="49" charset="0"/>
              </a:rPr>
              <a:t>() != 0 || </a:t>
            </a:r>
            <a:r>
              <a:rPr lang="en-US" sz="1100" dirty="0" err="1">
                <a:latin typeface="Consolas" panose="020B0609020204030204" pitchFamily="49" charset="0"/>
                <a:cs typeface="Consolas" panose="020B0609020204030204" pitchFamily="49" charset="0"/>
              </a:rPr>
              <a:t>right.size</a:t>
            </a:r>
            <a:r>
              <a:rPr lang="en-US" sz="1100" dirty="0">
                <a:latin typeface="Consolas" panose="020B0609020204030204" pitchFamily="49" charset="0"/>
                <a:cs typeface="Consolas" panose="020B0609020204030204" pitchFamily="49" charset="0"/>
              </a:rPr>
              <a:t>() != 0) return false;</a:t>
            </a:r>
          </a:p>
          <a:p>
            <a:r>
              <a:rPr lang="en-US" sz="1100" dirty="0">
                <a:latin typeface="Consolas" panose="020B0609020204030204" pitchFamily="49" charset="0"/>
                <a:cs typeface="Consolas" panose="020B0609020204030204" pitchFamily="49" charset="0"/>
              </a:rPr>
              <a:t>        return true;</a:t>
            </a:r>
          </a:p>
          <a:p>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r>
              <a:rPr lang="en-US" sz="1100" b="1" dirty="0" smtClean="0">
                <a:solidFill>
                  <a:schemeClr val="bg1">
                    <a:lumMod val="75000"/>
                  </a:schemeClr>
                </a:solidFill>
                <a:latin typeface="Consolas" panose="020B0609020204030204" pitchFamily="49" charset="0"/>
                <a:cs typeface="Consolas" panose="020B0609020204030204" pitchFamily="49" charset="0"/>
              </a:rPr>
              <a:t>//</a:t>
            </a:r>
            <a:r>
              <a:rPr lang="zh-CN" altLang="en-US" sz="1100" b="1" dirty="0">
                <a:solidFill>
                  <a:schemeClr val="bg1">
                    <a:lumMod val="75000"/>
                  </a:schemeClr>
                </a:solidFill>
              </a:rPr>
              <a:t>顺便说下</a:t>
            </a:r>
            <a:r>
              <a:rPr lang="en-US" altLang="zh-CN" sz="1100" b="1" dirty="0">
                <a:solidFill>
                  <a:schemeClr val="bg1">
                    <a:lumMod val="75000"/>
                  </a:schemeClr>
                </a:solidFill>
              </a:rPr>
              <a:t>Java</a:t>
            </a:r>
            <a:r>
              <a:rPr lang="zh-CN" altLang="en-US" sz="1100" b="1" dirty="0">
                <a:solidFill>
                  <a:schemeClr val="bg1">
                    <a:lumMod val="75000"/>
                  </a:schemeClr>
                </a:solidFill>
              </a:rPr>
              <a:t>里面的</a:t>
            </a:r>
            <a:r>
              <a:rPr lang="en-US" altLang="zh-CN" sz="1100" b="1" dirty="0">
                <a:solidFill>
                  <a:schemeClr val="bg1">
                    <a:lumMod val="75000"/>
                  </a:schemeClr>
                </a:solidFill>
              </a:rPr>
              <a:t>Queue</a:t>
            </a:r>
            <a:r>
              <a:rPr lang="zh-CN" altLang="en-US" sz="1100" b="1" dirty="0">
                <a:solidFill>
                  <a:schemeClr val="bg1">
                    <a:lumMod val="75000"/>
                  </a:schemeClr>
                </a:solidFill>
              </a:rPr>
              <a:t>真难用，连个</a:t>
            </a:r>
            <a:r>
              <a:rPr lang="en-US" altLang="zh-CN" sz="1100" b="1" dirty="0">
                <a:solidFill>
                  <a:schemeClr val="bg1">
                    <a:lumMod val="75000"/>
                  </a:schemeClr>
                </a:solidFill>
              </a:rPr>
              <a:t>empty()</a:t>
            </a:r>
            <a:r>
              <a:rPr lang="zh-CN" altLang="en-US" sz="1100" b="1" dirty="0">
                <a:solidFill>
                  <a:schemeClr val="bg1">
                    <a:lumMod val="75000"/>
                  </a:schemeClr>
                </a:solidFill>
              </a:rPr>
              <a:t>都没有，要用</a:t>
            </a:r>
            <a:r>
              <a:rPr lang="en-US" altLang="zh-CN" sz="1100" b="1" dirty="0" err="1">
                <a:solidFill>
                  <a:schemeClr val="bg1">
                    <a:lumMod val="75000"/>
                  </a:schemeClr>
                </a:solidFill>
              </a:rPr>
              <a:t>LinkedList</a:t>
            </a:r>
            <a:r>
              <a:rPr lang="zh-CN" altLang="en-US" sz="1100" b="1" dirty="0">
                <a:solidFill>
                  <a:schemeClr val="bg1">
                    <a:lumMod val="75000"/>
                  </a:schemeClr>
                </a:solidFill>
              </a:rPr>
              <a:t>（继承于</a:t>
            </a:r>
            <a:r>
              <a:rPr lang="en-US" altLang="zh-CN" sz="1100" b="1" dirty="0">
                <a:solidFill>
                  <a:schemeClr val="bg1">
                    <a:lumMod val="75000"/>
                  </a:schemeClr>
                </a:solidFill>
              </a:rPr>
              <a:t>Queue</a:t>
            </a:r>
            <a:r>
              <a:rPr lang="zh-CN" altLang="en-US" sz="1100" b="1" dirty="0">
                <a:solidFill>
                  <a:schemeClr val="bg1">
                    <a:lumMod val="75000"/>
                  </a:schemeClr>
                </a:solidFill>
              </a:rPr>
              <a:t>）</a:t>
            </a:r>
            <a:endParaRPr lang="en-US" sz="1100" b="1" dirty="0">
              <a:solidFill>
                <a:schemeClr val="bg1">
                  <a:lumMod val="75000"/>
                </a:schemeClr>
              </a:solidFill>
              <a:latin typeface="Consolas" panose="020B0609020204030204" pitchFamily="49" charset="0"/>
              <a:cs typeface="Consolas" panose="020B0609020204030204" pitchFamily="49" charset="0"/>
            </a:endParaRPr>
          </a:p>
        </p:txBody>
      </p:sp>
      <p:sp>
        <p:nvSpPr>
          <p:cNvPr id="8" name="Rectangle 7"/>
          <p:cNvSpPr/>
          <p:nvPr/>
        </p:nvSpPr>
        <p:spPr>
          <a:xfrm>
            <a:off x="4565725" y="1971764"/>
            <a:ext cx="4572000" cy="692497"/>
          </a:xfrm>
          <a:prstGeom prst="rect">
            <a:avLst/>
          </a:prstGeom>
          <a:solidFill>
            <a:schemeClr val="bg1"/>
          </a:solidFill>
          <a:ln>
            <a:solidFill>
              <a:schemeClr val="accent1">
                <a:lumMod val="60000"/>
                <a:lumOff val="40000"/>
              </a:schemeClr>
            </a:solidFill>
          </a:ln>
        </p:spPr>
        <p:txBody>
          <a:bodyPr>
            <a:spAutoFit/>
          </a:bodyPr>
          <a:lstStyle/>
          <a:p>
            <a:r>
              <a:rPr lang="en-US" sz="1300" b="1" dirty="0" smtClean="0">
                <a:solidFill>
                  <a:srgbClr val="000000"/>
                </a:solidFill>
                <a:latin typeface="small Monaco"/>
              </a:rPr>
              <a:t>One line JAVA solution: </a:t>
            </a:r>
          </a:p>
          <a:p>
            <a:r>
              <a:rPr lang="en-US" sz="1300" b="1" dirty="0" smtClean="0">
                <a:solidFill>
                  <a:srgbClr val="000000"/>
                </a:solidFill>
                <a:latin typeface="small Monaco"/>
              </a:rPr>
              <a:t>return</a:t>
            </a:r>
            <a:r>
              <a:rPr lang="en-US" sz="1300" dirty="0" smtClean="0">
                <a:solidFill>
                  <a:srgbClr val="000000"/>
                </a:solidFill>
                <a:latin typeface="small Monaco"/>
              </a:rPr>
              <a:t> </a:t>
            </a:r>
            <a:r>
              <a:rPr lang="en-US" sz="1300" dirty="0">
                <a:solidFill>
                  <a:srgbClr val="000000"/>
                </a:solidFill>
                <a:latin typeface="small Monaco"/>
              </a:rPr>
              <a:t>(p == </a:t>
            </a:r>
            <a:r>
              <a:rPr lang="en-US" sz="1300" b="1" dirty="0">
                <a:solidFill>
                  <a:srgbClr val="000000"/>
                </a:solidFill>
                <a:latin typeface="small Monaco"/>
              </a:rPr>
              <a:t>null</a:t>
            </a:r>
            <a:r>
              <a:rPr lang="en-US" sz="1300" dirty="0">
                <a:solidFill>
                  <a:srgbClr val="000000"/>
                </a:solidFill>
                <a:latin typeface="small Monaco"/>
              </a:rPr>
              <a:t> || q == </a:t>
            </a:r>
            <a:r>
              <a:rPr lang="en-US" sz="1300" b="1" dirty="0">
                <a:solidFill>
                  <a:srgbClr val="000000"/>
                </a:solidFill>
                <a:latin typeface="small Monaco"/>
              </a:rPr>
              <a:t>null</a:t>
            </a:r>
            <a:r>
              <a:rPr lang="en-US" sz="1300" dirty="0">
                <a:solidFill>
                  <a:srgbClr val="000000"/>
                </a:solidFill>
                <a:latin typeface="small Monaco"/>
              </a:rPr>
              <a:t>) ? p == q : </a:t>
            </a:r>
            <a:r>
              <a:rPr lang="en-US" sz="1300" dirty="0" err="1">
                <a:solidFill>
                  <a:srgbClr val="000000"/>
                </a:solidFill>
                <a:latin typeface="small Monaco"/>
              </a:rPr>
              <a:t>p.val</a:t>
            </a:r>
            <a:r>
              <a:rPr lang="en-US" sz="1300" dirty="0">
                <a:solidFill>
                  <a:srgbClr val="000000"/>
                </a:solidFill>
                <a:latin typeface="small Monaco"/>
              </a:rPr>
              <a:t> == </a:t>
            </a:r>
            <a:r>
              <a:rPr lang="en-US" sz="1300" dirty="0" err="1">
                <a:solidFill>
                  <a:srgbClr val="000000"/>
                </a:solidFill>
                <a:latin typeface="small Monaco"/>
              </a:rPr>
              <a:t>q.val</a:t>
            </a:r>
            <a:r>
              <a:rPr lang="en-US" sz="1300" dirty="0">
                <a:solidFill>
                  <a:srgbClr val="000000"/>
                </a:solidFill>
                <a:latin typeface="small Monaco"/>
              </a:rPr>
              <a:t> &amp;&amp; </a:t>
            </a:r>
            <a:r>
              <a:rPr lang="en-US" sz="1300" dirty="0" err="1">
                <a:solidFill>
                  <a:srgbClr val="000000"/>
                </a:solidFill>
                <a:latin typeface="small Monaco"/>
              </a:rPr>
              <a:t>isSameTree</a:t>
            </a:r>
            <a:r>
              <a:rPr lang="en-US" sz="1300" dirty="0">
                <a:solidFill>
                  <a:srgbClr val="000000"/>
                </a:solidFill>
                <a:latin typeface="small Monaco"/>
              </a:rPr>
              <a:t>(</a:t>
            </a:r>
            <a:r>
              <a:rPr lang="en-US" sz="1300" dirty="0" err="1">
                <a:solidFill>
                  <a:srgbClr val="000000"/>
                </a:solidFill>
                <a:latin typeface="small Monaco"/>
              </a:rPr>
              <a:t>p.left</a:t>
            </a:r>
            <a:r>
              <a:rPr lang="en-US" sz="1300" dirty="0">
                <a:solidFill>
                  <a:srgbClr val="000000"/>
                </a:solidFill>
                <a:latin typeface="small Monaco"/>
              </a:rPr>
              <a:t>, </a:t>
            </a:r>
            <a:r>
              <a:rPr lang="en-US" sz="1300" dirty="0" err="1">
                <a:solidFill>
                  <a:srgbClr val="000000"/>
                </a:solidFill>
                <a:latin typeface="small Monaco"/>
              </a:rPr>
              <a:t>q.left</a:t>
            </a:r>
            <a:r>
              <a:rPr lang="en-US" sz="1300" dirty="0">
                <a:solidFill>
                  <a:srgbClr val="000000"/>
                </a:solidFill>
                <a:latin typeface="small Monaco"/>
              </a:rPr>
              <a:t>) &amp;&amp; </a:t>
            </a:r>
            <a:r>
              <a:rPr lang="en-US" sz="1300" dirty="0" err="1">
                <a:solidFill>
                  <a:srgbClr val="000000"/>
                </a:solidFill>
                <a:latin typeface="small Monaco"/>
              </a:rPr>
              <a:t>isSameTree</a:t>
            </a:r>
            <a:r>
              <a:rPr lang="en-US" sz="1300" dirty="0">
                <a:solidFill>
                  <a:srgbClr val="000000"/>
                </a:solidFill>
                <a:latin typeface="small Monaco"/>
              </a:rPr>
              <a:t>(</a:t>
            </a:r>
            <a:r>
              <a:rPr lang="en-US" sz="1300" dirty="0" err="1">
                <a:solidFill>
                  <a:srgbClr val="000000"/>
                </a:solidFill>
                <a:latin typeface="small Monaco"/>
              </a:rPr>
              <a:t>p.right</a:t>
            </a:r>
            <a:r>
              <a:rPr lang="en-US" sz="1300" dirty="0">
                <a:solidFill>
                  <a:srgbClr val="000000"/>
                </a:solidFill>
                <a:latin typeface="small Monaco"/>
              </a:rPr>
              <a:t>, </a:t>
            </a:r>
            <a:r>
              <a:rPr lang="en-US" sz="1300" dirty="0" err="1">
                <a:solidFill>
                  <a:srgbClr val="000000"/>
                </a:solidFill>
                <a:latin typeface="small Monaco"/>
              </a:rPr>
              <a:t>q.right</a:t>
            </a:r>
            <a:r>
              <a:rPr lang="en-US" sz="1300" dirty="0">
                <a:solidFill>
                  <a:srgbClr val="000000"/>
                </a:solidFill>
                <a:latin typeface="small Monaco"/>
              </a:rPr>
              <a:t>); }</a:t>
            </a:r>
            <a:endParaRPr lang="en-US" sz="1300" dirty="0"/>
          </a:p>
        </p:txBody>
      </p:sp>
    </p:spTree>
    <p:extLst>
      <p:ext uri="{BB962C8B-B14F-4D97-AF65-F5344CB8AC3E}">
        <p14:creationId xmlns:p14="http://schemas.microsoft.com/office/powerpoint/2010/main" val="1803903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0" y="758250"/>
            <a:ext cx="9144000" cy="2123658"/>
          </a:xfrm>
          <a:prstGeom prst="rect">
            <a:avLst/>
          </a:prstGeom>
          <a:ln>
            <a:solidFill>
              <a:schemeClr val="accent1"/>
            </a:solidFill>
          </a:ln>
        </p:spPr>
        <p:txBody>
          <a:bodyPr wrap="square">
            <a:spAutoFit/>
          </a:bodyPr>
          <a:lstStyle/>
          <a:p>
            <a:r>
              <a:rPr lang="en-US" sz="1100" dirty="0">
                <a:latin typeface="Consolas" panose="020B0609020204030204" pitchFamily="49" charset="0"/>
                <a:cs typeface="Consolas" panose="020B0609020204030204" pitchFamily="49" charset="0"/>
              </a:rPr>
              <a:t>public class Solution {</a:t>
            </a:r>
          </a:p>
          <a:p>
            <a:r>
              <a:rPr lang="en-US" sz="1100" dirty="0">
                <a:latin typeface="Consolas" panose="020B0609020204030204" pitchFamily="49" charset="0"/>
                <a:cs typeface="Consolas" panose="020B0609020204030204" pitchFamily="49" charset="0"/>
              </a:rPr>
              <a:t>    public </a:t>
            </a:r>
            <a:r>
              <a:rPr lang="en-US" sz="1100" dirty="0" err="1">
                <a:latin typeface="Consolas" panose="020B0609020204030204" pitchFamily="49" charset="0"/>
                <a:cs typeface="Consolas" panose="020B0609020204030204" pitchFamily="49" charset="0"/>
              </a:rPr>
              <a:t>boolean</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isSymmetric</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root) {</a:t>
            </a:r>
          </a:p>
          <a:p>
            <a:r>
              <a:rPr lang="en-US" sz="1100" dirty="0">
                <a:latin typeface="Consolas" panose="020B0609020204030204" pitchFamily="49" charset="0"/>
                <a:cs typeface="Consolas" panose="020B0609020204030204" pitchFamily="49" charset="0"/>
              </a:rPr>
              <a:t>        if (root == null) return true;</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checkSym</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root.left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root.right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public </a:t>
            </a:r>
            <a:r>
              <a:rPr lang="en-US" sz="1100" dirty="0" err="1">
                <a:latin typeface="Consolas" panose="020B0609020204030204" pitchFamily="49" charset="0"/>
                <a:cs typeface="Consolas" panose="020B0609020204030204" pitchFamily="49" charset="0"/>
              </a:rPr>
              <a:t>boolean</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checkSym</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left,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right) {</a:t>
            </a:r>
          </a:p>
          <a:p>
            <a:r>
              <a:rPr lang="en-US" sz="1100" dirty="0">
                <a:latin typeface="Consolas" panose="020B0609020204030204" pitchFamily="49" charset="0"/>
                <a:cs typeface="Consolas" panose="020B0609020204030204" pitchFamily="49" charset="0"/>
              </a:rPr>
              <a:t>        if (left == null &amp;&amp; right == null) return true;</a:t>
            </a:r>
          </a:p>
          <a:p>
            <a:r>
              <a:rPr lang="en-US" sz="1100" dirty="0">
                <a:latin typeface="Consolas" panose="020B0609020204030204" pitchFamily="49" charset="0"/>
                <a:cs typeface="Consolas" panose="020B0609020204030204" pitchFamily="49" charset="0"/>
              </a:rPr>
              <a:t>        if (left == null || right == null) return false;</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left.val</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right.val</a:t>
            </a:r>
            <a:r>
              <a:rPr lang="en-US" sz="1100" dirty="0">
                <a:latin typeface="Consolas" panose="020B0609020204030204" pitchFamily="49" charset="0"/>
                <a:cs typeface="Consolas" panose="020B0609020204030204" pitchFamily="49" charset="0"/>
              </a:rPr>
              <a:t> &amp;&amp; </a:t>
            </a:r>
            <a:r>
              <a:rPr lang="en-US" sz="1100" dirty="0" err="1">
                <a:latin typeface="Consolas" panose="020B0609020204030204" pitchFamily="49" charset="0"/>
                <a:cs typeface="Consolas" panose="020B0609020204030204" pitchFamily="49" charset="0"/>
              </a:rPr>
              <a:t>checkSym</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left.left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right.right</a:t>
            </a:r>
            <a:r>
              <a:rPr lang="en-US" sz="1100" dirty="0">
                <a:latin typeface="Consolas" panose="020B0609020204030204" pitchFamily="49" charset="0"/>
                <a:cs typeface="Consolas" panose="020B0609020204030204" pitchFamily="49" charset="0"/>
              </a:rPr>
              <a:t>) &amp;&amp; </a:t>
            </a:r>
            <a:r>
              <a:rPr lang="en-US" sz="1100" dirty="0" err="1">
                <a:latin typeface="Consolas" panose="020B0609020204030204" pitchFamily="49" charset="0"/>
                <a:cs typeface="Consolas" panose="020B0609020204030204" pitchFamily="49" charset="0"/>
              </a:rPr>
              <a:t>checkSym</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left.right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right.left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a:t>
            </a:r>
          </a:p>
        </p:txBody>
      </p:sp>
      <p:sp>
        <p:nvSpPr>
          <p:cNvPr id="5" name="Rectangle 2"/>
          <p:cNvSpPr>
            <a:spLocks noChangeArrowheads="1"/>
          </p:cNvSpPr>
          <p:nvPr/>
        </p:nvSpPr>
        <p:spPr bwMode="auto">
          <a:xfrm>
            <a:off x="0" y="-12955"/>
            <a:ext cx="7050741" cy="76654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inherit"/>
              </a:rPr>
              <a:t>5.1.9 Symmetric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Given a binary tree, check whether it is a mirror of itself (</a:t>
            </a:r>
            <a:r>
              <a:rPr kumimoji="0" lang="en-US" sz="1000" b="0" i="0" u="none" strike="noStrike" cap="none" normalizeH="0" baseline="0" dirty="0" err="1" smtClean="0">
                <a:ln>
                  <a:noFill/>
                </a:ln>
                <a:solidFill>
                  <a:srgbClr val="333333"/>
                </a:solidFill>
                <a:effectLst/>
                <a:latin typeface="Helvetica Neue"/>
              </a:rPr>
              <a:t>ie</a:t>
            </a:r>
            <a:r>
              <a:rPr kumimoji="0" lang="en-US" sz="1000" b="0" i="0" u="none" strike="noStrike" cap="none" normalizeH="0" baseline="0" dirty="0" smtClean="0">
                <a:ln>
                  <a:noFill/>
                </a:ln>
                <a:solidFill>
                  <a:srgbClr val="333333"/>
                </a:solidFill>
                <a:effectLst/>
                <a:latin typeface="Helvetica Neue"/>
              </a:rPr>
              <a:t>, symmetric around its center).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But the following is not:</a:t>
            </a:r>
            <a:br>
              <a:rPr kumimoji="0" lang="en-US" sz="1000" b="0" i="0" u="none" strike="noStrike" cap="none" normalizeH="0" baseline="0" dirty="0" smtClean="0">
                <a:ln>
                  <a:noFill/>
                </a:ln>
                <a:solidFill>
                  <a:srgbClr val="333333"/>
                </a:solidFill>
                <a:effectLst/>
                <a:latin typeface="Helvetica Neue"/>
              </a:rPr>
            </a:br>
            <a:endParaRPr kumimoji="0" lang="en-US" sz="900" b="0" i="0" u="none" strike="noStrike" cap="none" normalizeH="0" baseline="0" dirty="0" smtClean="0">
              <a:ln>
                <a:noFill/>
              </a:ln>
              <a:solidFill>
                <a:srgbClr val="333333"/>
              </a:solidFill>
              <a:effectLst/>
              <a:latin typeface="Menlo"/>
            </a:endParaRPr>
          </a:p>
        </p:txBody>
      </p:sp>
      <p:sp>
        <p:nvSpPr>
          <p:cNvPr id="6" name="Rectangle 5"/>
          <p:cNvSpPr/>
          <p:nvPr/>
        </p:nvSpPr>
        <p:spPr>
          <a:xfrm>
            <a:off x="5085229" y="4556"/>
            <a:ext cx="2173941" cy="1200329"/>
          </a:xfrm>
          <a:prstGeom prst="rect">
            <a:avLst/>
          </a:prstGeom>
        </p:spPr>
        <p:txBody>
          <a:bodyPr wrap="square">
            <a:spAutoFit/>
          </a:bodyPr>
          <a:lstStyle/>
          <a:p>
            <a:pPr eaLnBrk="0" fontAlgn="base" hangingPunct="0">
              <a:spcBef>
                <a:spcPct val="0"/>
              </a:spcBef>
              <a:spcAft>
                <a:spcPct val="0"/>
              </a:spcAft>
            </a:pPr>
            <a:r>
              <a:rPr lang="en-US" sz="1200" dirty="0" smtClean="0">
                <a:solidFill>
                  <a:srgbClr val="333333"/>
                </a:solidFill>
                <a:latin typeface="Helvetica Neue"/>
              </a:rPr>
              <a:t>this </a:t>
            </a:r>
            <a:r>
              <a:rPr lang="en-US" sz="1200" dirty="0">
                <a:solidFill>
                  <a:srgbClr val="333333"/>
                </a:solidFill>
                <a:latin typeface="Helvetica Neue"/>
              </a:rPr>
              <a:t>binary tree is symmetric:  </a:t>
            </a:r>
            <a:endParaRPr lang="en-US" sz="1200" dirty="0" smtClean="0">
              <a:solidFill>
                <a:srgbClr val="333333"/>
              </a:solidFill>
              <a:latin typeface="Menlo"/>
            </a:endParaRPr>
          </a:p>
          <a:p>
            <a:pPr lvl="0" eaLnBrk="0" fontAlgn="base" hangingPunct="0">
              <a:spcBef>
                <a:spcPct val="0"/>
              </a:spcBef>
              <a:spcAft>
                <a:spcPct val="0"/>
              </a:spcAft>
            </a:pPr>
            <a:r>
              <a:rPr lang="en-US" sz="1200" dirty="0">
                <a:solidFill>
                  <a:srgbClr val="333333"/>
                </a:solidFill>
                <a:latin typeface="Menlo"/>
              </a:rPr>
              <a:t> </a:t>
            </a:r>
            <a:r>
              <a:rPr lang="en-US" sz="1200" dirty="0" smtClean="0">
                <a:solidFill>
                  <a:srgbClr val="333333"/>
                </a:solidFill>
                <a:latin typeface="Menlo"/>
              </a:rPr>
              <a:t>               </a:t>
            </a:r>
            <a:r>
              <a:rPr lang="en-US" sz="1200" dirty="0">
                <a:solidFill>
                  <a:srgbClr val="333333"/>
                </a:solidFill>
                <a:latin typeface="Menlo"/>
              </a:rPr>
              <a:t>1 </a:t>
            </a:r>
          </a:p>
          <a:p>
            <a:pPr lvl="0" eaLnBrk="0" fontAlgn="base" hangingPunct="0">
              <a:spcBef>
                <a:spcPct val="0"/>
              </a:spcBef>
              <a:spcAft>
                <a:spcPct val="0"/>
              </a:spcAft>
            </a:pPr>
            <a:r>
              <a:rPr lang="en-US" sz="1200" dirty="0">
                <a:solidFill>
                  <a:srgbClr val="333333"/>
                </a:solidFill>
                <a:latin typeface="Menlo"/>
              </a:rPr>
              <a:t>               / \ </a:t>
            </a:r>
          </a:p>
          <a:p>
            <a:pPr lvl="0" eaLnBrk="0" fontAlgn="base" hangingPunct="0">
              <a:spcBef>
                <a:spcPct val="0"/>
              </a:spcBef>
              <a:spcAft>
                <a:spcPct val="0"/>
              </a:spcAft>
            </a:pPr>
            <a:r>
              <a:rPr lang="en-US" sz="1200" dirty="0">
                <a:solidFill>
                  <a:srgbClr val="333333"/>
                </a:solidFill>
                <a:latin typeface="Menlo"/>
              </a:rPr>
              <a:t>             2   2</a:t>
            </a:r>
          </a:p>
          <a:p>
            <a:pPr lvl="0" eaLnBrk="0" fontAlgn="base" hangingPunct="0">
              <a:spcBef>
                <a:spcPct val="0"/>
              </a:spcBef>
              <a:spcAft>
                <a:spcPct val="0"/>
              </a:spcAft>
            </a:pPr>
            <a:r>
              <a:rPr lang="en-US" sz="1200" dirty="0">
                <a:solidFill>
                  <a:srgbClr val="333333"/>
                </a:solidFill>
                <a:latin typeface="Menlo"/>
              </a:rPr>
              <a:t>            / \   / \ </a:t>
            </a:r>
          </a:p>
          <a:p>
            <a:pPr lvl="0" eaLnBrk="0" fontAlgn="base" hangingPunct="0">
              <a:spcBef>
                <a:spcPct val="0"/>
              </a:spcBef>
              <a:spcAft>
                <a:spcPct val="0"/>
              </a:spcAft>
            </a:pPr>
            <a:r>
              <a:rPr lang="en-US" sz="1200" dirty="0">
                <a:solidFill>
                  <a:srgbClr val="333333"/>
                </a:solidFill>
                <a:latin typeface="Menlo"/>
              </a:rPr>
              <a:t>          3  4 4  3 </a:t>
            </a:r>
            <a:endParaRPr lang="en-US" sz="1200" dirty="0"/>
          </a:p>
        </p:txBody>
      </p:sp>
      <p:sp>
        <p:nvSpPr>
          <p:cNvPr id="7" name="Rectangle 6"/>
          <p:cNvSpPr/>
          <p:nvPr/>
        </p:nvSpPr>
        <p:spPr>
          <a:xfrm>
            <a:off x="7124700" y="7664"/>
            <a:ext cx="990600" cy="1200329"/>
          </a:xfrm>
          <a:prstGeom prst="rect">
            <a:avLst/>
          </a:prstGeom>
        </p:spPr>
        <p:txBody>
          <a:bodyPr wrap="square">
            <a:spAutoFit/>
          </a:bodyPr>
          <a:lstStyle/>
          <a:p>
            <a:pPr lvl="0" eaLnBrk="0" fontAlgn="base" hangingPunct="0">
              <a:spcBef>
                <a:spcPct val="0"/>
              </a:spcBef>
              <a:spcAft>
                <a:spcPct val="0"/>
              </a:spcAft>
            </a:pPr>
            <a:r>
              <a:rPr lang="en-US" sz="1200" dirty="0" smtClean="0">
                <a:solidFill>
                  <a:srgbClr val="333333"/>
                </a:solidFill>
                <a:latin typeface="Menlo"/>
              </a:rPr>
              <a:t>This is not</a:t>
            </a:r>
          </a:p>
          <a:p>
            <a:pPr lvl="0" eaLnBrk="0" fontAlgn="base" hangingPunct="0">
              <a:spcBef>
                <a:spcPct val="0"/>
              </a:spcBef>
              <a:spcAft>
                <a:spcPct val="0"/>
              </a:spcAft>
            </a:pPr>
            <a:r>
              <a:rPr lang="en-US" sz="1200" dirty="0" smtClean="0">
                <a:solidFill>
                  <a:srgbClr val="333333"/>
                </a:solidFill>
                <a:latin typeface="Menlo"/>
              </a:rPr>
              <a:t>      1 </a:t>
            </a:r>
            <a:endParaRPr lang="en-US" sz="1200" dirty="0">
              <a:solidFill>
                <a:srgbClr val="333333"/>
              </a:solidFill>
              <a:latin typeface="Menlo"/>
            </a:endParaRPr>
          </a:p>
          <a:p>
            <a:pPr lvl="0" eaLnBrk="0" fontAlgn="base" hangingPunct="0">
              <a:spcBef>
                <a:spcPct val="0"/>
              </a:spcBef>
              <a:spcAft>
                <a:spcPct val="0"/>
              </a:spcAft>
            </a:pPr>
            <a:r>
              <a:rPr lang="en-US" sz="1200" dirty="0">
                <a:solidFill>
                  <a:srgbClr val="333333"/>
                </a:solidFill>
                <a:latin typeface="Menlo"/>
              </a:rPr>
              <a:t>      / \ </a:t>
            </a:r>
          </a:p>
          <a:p>
            <a:pPr lvl="0" eaLnBrk="0" fontAlgn="base" hangingPunct="0">
              <a:spcBef>
                <a:spcPct val="0"/>
              </a:spcBef>
              <a:spcAft>
                <a:spcPct val="0"/>
              </a:spcAft>
            </a:pPr>
            <a:r>
              <a:rPr lang="en-US" sz="1200" dirty="0">
                <a:solidFill>
                  <a:srgbClr val="333333"/>
                </a:solidFill>
                <a:latin typeface="Menlo"/>
              </a:rPr>
              <a:t>    2   2</a:t>
            </a:r>
          </a:p>
          <a:p>
            <a:pPr lvl="0" eaLnBrk="0" fontAlgn="base" hangingPunct="0">
              <a:spcBef>
                <a:spcPct val="0"/>
              </a:spcBef>
              <a:spcAft>
                <a:spcPct val="0"/>
              </a:spcAft>
            </a:pPr>
            <a:r>
              <a:rPr lang="en-US" sz="1200" dirty="0">
                <a:solidFill>
                  <a:srgbClr val="333333"/>
                </a:solidFill>
                <a:latin typeface="Menlo"/>
              </a:rPr>
              <a:t>     \     \ </a:t>
            </a:r>
          </a:p>
          <a:p>
            <a:pPr lvl="0" eaLnBrk="0" fontAlgn="base" hangingPunct="0">
              <a:spcBef>
                <a:spcPct val="0"/>
              </a:spcBef>
              <a:spcAft>
                <a:spcPct val="0"/>
              </a:spcAft>
            </a:pPr>
            <a:r>
              <a:rPr lang="en-US" sz="1200" dirty="0">
                <a:solidFill>
                  <a:srgbClr val="333333"/>
                </a:solidFill>
                <a:latin typeface="Menlo"/>
              </a:rPr>
              <a:t>      3    3</a:t>
            </a:r>
            <a:endParaRPr lang="en-US" sz="1200" dirty="0"/>
          </a:p>
        </p:txBody>
      </p:sp>
      <p:sp>
        <p:nvSpPr>
          <p:cNvPr id="8" name="Rectangle 7"/>
          <p:cNvSpPr/>
          <p:nvPr/>
        </p:nvSpPr>
        <p:spPr>
          <a:xfrm>
            <a:off x="0" y="2881908"/>
            <a:ext cx="9144000" cy="3985706"/>
          </a:xfrm>
          <a:prstGeom prst="rect">
            <a:avLst/>
          </a:prstGeom>
          <a:ln>
            <a:solidFill>
              <a:schemeClr val="accent1"/>
            </a:solidFill>
          </a:ln>
        </p:spPr>
        <p:txBody>
          <a:bodyPr wrap="square">
            <a:spAutoFit/>
          </a:bodyPr>
          <a:lstStyle/>
          <a:p>
            <a:r>
              <a:rPr lang="en-US" sz="1100" dirty="0">
                <a:latin typeface="Consolas" panose="020B0609020204030204" pitchFamily="49" charset="0"/>
                <a:cs typeface="Consolas" panose="020B0609020204030204" pitchFamily="49" charset="0"/>
              </a:rPr>
              <a:t>public class Solution </a:t>
            </a:r>
            <a:r>
              <a:rPr lang="en-US" sz="1100" dirty="0" smtClean="0">
                <a:latin typeface="Consolas" panose="020B0609020204030204" pitchFamily="49" charset="0"/>
                <a:cs typeface="Consolas" panose="020B0609020204030204" pitchFamily="49" charset="0"/>
              </a:rPr>
              <a:t>{  </a:t>
            </a:r>
            <a:r>
              <a:rPr lang="en-US" sz="1100" dirty="0" smtClean="0">
                <a:solidFill>
                  <a:schemeClr val="bg1">
                    <a:lumMod val="50000"/>
                  </a:schemeClr>
                </a:solidFill>
                <a:latin typeface="Consolas" panose="020B0609020204030204" pitchFamily="49" charset="0"/>
                <a:cs typeface="Consolas" panose="020B0609020204030204" pitchFamily="49" charset="0"/>
              </a:rPr>
              <a:t>//non-recursive, also can use stack, will be the same.</a:t>
            </a:r>
            <a:endParaRPr lang="en-US" sz="1100" dirty="0">
              <a:solidFill>
                <a:schemeClr val="bg1">
                  <a:lumMod val="50000"/>
                </a:schemeClr>
              </a:solidFill>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public </a:t>
            </a:r>
            <a:r>
              <a:rPr lang="en-US" sz="1100" dirty="0" err="1">
                <a:latin typeface="Consolas" panose="020B0609020204030204" pitchFamily="49" charset="0"/>
                <a:cs typeface="Consolas" panose="020B0609020204030204" pitchFamily="49" charset="0"/>
              </a:rPr>
              <a:t>boolean</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isSymmetric</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root) {</a:t>
            </a:r>
          </a:p>
          <a:p>
            <a:r>
              <a:rPr lang="en-US" sz="1100" dirty="0">
                <a:latin typeface="Consolas" panose="020B0609020204030204" pitchFamily="49" charset="0"/>
                <a:cs typeface="Consolas" panose="020B0609020204030204" pitchFamily="49" charset="0"/>
              </a:rPr>
              <a:t>        if (root == null) return true;</a:t>
            </a:r>
          </a:p>
          <a:p>
            <a:r>
              <a:rPr lang="en-US" sz="1100" dirty="0">
                <a:latin typeface="Consolas" panose="020B0609020204030204" pitchFamily="49" charset="0"/>
                <a:cs typeface="Consolas" panose="020B0609020204030204" pitchFamily="49" charset="0"/>
              </a:rPr>
              <a:t>        Queue&lt;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&gt; q = new </a:t>
            </a:r>
            <a:r>
              <a:rPr lang="en-US" sz="1100" dirty="0" err="1">
                <a:latin typeface="Consolas" panose="020B0609020204030204" pitchFamily="49" charset="0"/>
                <a:cs typeface="Consolas" panose="020B0609020204030204" pitchFamily="49" charset="0"/>
              </a:rPr>
              <a:t>LinkedList</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&gt;();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root.left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root.right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while (!</a:t>
            </a:r>
            <a:r>
              <a:rPr lang="en-US" sz="1100" dirty="0" err="1">
                <a:latin typeface="Consolas" panose="020B0609020204030204" pitchFamily="49" charset="0"/>
                <a:cs typeface="Consolas" panose="020B0609020204030204" pitchFamily="49" charset="0"/>
              </a:rPr>
              <a:t>q.isEmpty</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l = </a:t>
            </a:r>
            <a:r>
              <a:rPr lang="en-US" sz="1100" dirty="0" err="1">
                <a:latin typeface="Consolas" panose="020B0609020204030204" pitchFamily="49" charset="0"/>
                <a:cs typeface="Consolas" panose="020B0609020204030204" pitchFamily="49" charset="0"/>
              </a:rPr>
              <a:t>q.poll</a:t>
            </a:r>
            <a:r>
              <a:rPr lang="en-US" sz="1100" dirty="0">
                <a:latin typeface="Consolas" panose="020B0609020204030204" pitchFamily="49" charset="0"/>
                <a:cs typeface="Consolas" panose="020B0609020204030204" pitchFamily="49" charset="0"/>
              </a:rPr>
              <a:t>(); //peek return null; element return exception</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TreeNode</a:t>
            </a:r>
            <a:r>
              <a:rPr lang="en-US" sz="1100" dirty="0">
                <a:latin typeface="Consolas" panose="020B0609020204030204" pitchFamily="49" charset="0"/>
                <a:cs typeface="Consolas" panose="020B0609020204030204" pitchFamily="49" charset="0"/>
              </a:rPr>
              <a:t> r = </a:t>
            </a:r>
            <a:r>
              <a:rPr lang="en-US" sz="1100" dirty="0" err="1">
                <a:latin typeface="Consolas" panose="020B0609020204030204" pitchFamily="49" charset="0"/>
                <a:cs typeface="Consolas" panose="020B0609020204030204" pitchFamily="49" charset="0"/>
              </a:rPr>
              <a:t>q.poll</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if </a:t>
            </a:r>
            <a:r>
              <a:rPr lang="en-US" sz="1100" dirty="0">
                <a:latin typeface="Consolas" panose="020B0609020204030204" pitchFamily="49" charset="0"/>
                <a:cs typeface="Consolas" panose="020B0609020204030204" pitchFamily="49" charset="0"/>
              </a:rPr>
              <a:t>(l == null &amp;&amp; r == null) continue;</a:t>
            </a:r>
          </a:p>
          <a:p>
            <a:r>
              <a:rPr lang="en-US" sz="1100" dirty="0">
                <a:latin typeface="Consolas" panose="020B0609020204030204" pitchFamily="49" charset="0"/>
                <a:cs typeface="Consolas" panose="020B0609020204030204" pitchFamily="49" charset="0"/>
              </a:rPr>
              <a:t>            if (l == null ||  r == null)  return false;</a:t>
            </a:r>
          </a:p>
          <a:p>
            <a:r>
              <a:rPr lang="en-US" sz="1100" dirty="0">
                <a:latin typeface="Consolas" panose="020B0609020204030204" pitchFamily="49" charset="0"/>
                <a:cs typeface="Consolas" panose="020B0609020204030204" pitchFamily="49" charset="0"/>
              </a:rPr>
              <a:t>            if (</a:t>
            </a:r>
            <a:r>
              <a:rPr lang="en-US" sz="1100" dirty="0" err="1">
                <a:latin typeface="Consolas" panose="020B0609020204030204" pitchFamily="49" charset="0"/>
                <a:cs typeface="Consolas" panose="020B0609020204030204" pitchFamily="49" charset="0"/>
              </a:rPr>
              <a:t>l.val</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r.val</a:t>
            </a:r>
            <a:r>
              <a:rPr lang="en-US" sz="1100" dirty="0">
                <a:latin typeface="Consolas" panose="020B0609020204030204" pitchFamily="49" charset="0"/>
                <a:cs typeface="Consolas" panose="020B0609020204030204" pitchFamily="49" charset="0"/>
              </a:rPr>
              <a:t>) return false;</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l.left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r.right</a:t>
            </a:r>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l.right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q.offer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r.left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return true;</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a:t>
            </a:r>
          </a:p>
        </p:txBody>
      </p:sp>
      <p:sp>
        <p:nvSpPr>
          <p:cNvPr id="9" name="Rectangle 8"/>
          <p:cNvSpPr/>
          <p:nvPr/>
        </p:nvSpPr>
        <p:spPr>
          <a:xfrm>
            <a:off x="4345640" y="4648200"/>
            <a:ext cx="4798359" cy="1754326"/>
          </a:xfrm>
          <a:prstGeom prst="rect">
            <a:avLst/>
          </a:prstGeom>
          <a:ln>
            <a:solidFill>
              <a:schemeClr val="accent1"/>
            </a:solidFill>
          </a:ln>
        </p:spPr>
        <p:txBody>
          <a:bodyPr wrap="square">
            <a:spAutoFit/>
          </a:bodyPr>
          <a:lstStyle/>
          <a:p>
            <a:r>
              <a:rPr lang="en-US" sz="1200" b="1" dirty="0">
                <a:latin typeface="Consolas" panose="020B0609020204030204" pitchFamily="49" charset="0"/>
                <a:cs typeface="Consolas" panose="020B0609020204030204" pitchFamily="49" charset="0"/>
              </a:rPr>
              <a:t>if (l == null &amp;&amp; r == null) return true</a:t>
            </a:r>
            <a:r>
              <a:rPr lang="en-US" sz="1200" b="1"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is wrong.</a:t>
            </a:r>
          </a:p>
          <a:p>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if </a:t>
            </a:r>
            <a:r>
              <a:rPr lang="en-US" sz="1200" dirty="0">
                <a:latin typeface="Consolas" panose="020B0609020204030204" pitchFamily="49" charset="0"/>
                <a:cs typeface="Consolas" panose="020B0609020204030204" pitchFamily="49" charset="0"/>
              </a:rPr>
              <a:t>(l != null &amp;&amp; r != null) continue;</a:t>
            </a:r>
          </a:p>
          <a:p>
            <a:r>
              <a:rPr lang="en-US" sz="1200" dirty="0">
                <a:latin typeface="Consolas" panose="020B0609020204030204" pitchFamily="49" charset="0"/>
                <a:cs typeface="Consolas" panose="020B0609020204030204" pitchFamily="49" charset="0"/>
              </a:rPr>
              <a:t>if (l != null ||  r != null)  return false</a:t>
            </a:r>
            <a:r>
              <a:rPr lang="en-US" sz="1200" dirty="0" smtClean="0">
                <a:latin typeface="Consolas" panose="020B0609020204030204" pitchFamily="49" charset="0"/>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NPE when [1]. Don’t know what to do with both null.</a:t>
            </a:r>
            <a:endParaRPr lang="en-US" sz="1200" dirty="0">
              <a:latin typeface="Consolas" panose="020B0609020204030204" pitchFamily="49" charset="0"/>
              <a:cs typeface="Consolas" panose="020B0609020204030204" pitchFamily="49" charset="0"/>
            </a:endParaRPr>
          </a:p>
          <a:p>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0" name="Rectangle 9"/>
          <p:cNvSpPr/>
          <p:nvPr/>
        </p:nvSpPr>
        <p:spPr>
          <a:xfrm>
            <a:off x="4345639" y="4876800"/>
            <a:ext cx="3274361" cy="461665"/>
          </a:xfrm>
          <a:prstGeom prst="rect">
            <a:avLst/>
          </a:prstGeom>
          <a:ln>
            <a:solidFill>
              <a:schemeClr val="accent1"/>
            </a:solidFill>
          </a:ln>
        </p:spPr>
        <p:txBody>
          <a:bodyPr wrap="square">
            <a:spAutoFit/>
          </a:bodyPr>
          <a:lstStyle/>
          <a:p>
            <a:r>
              <a:rPr lang="en-US" sz="1200" b="1" dirty="0">
                <a:latin typeface="Arial Black" panose="020B0A04020102020204" pitchFamily="34" charset="0"/>
                <a:cs typeface="Consolas" panose="020B0609020204030204" pitchFamily="49" charset="0"/>
              </a:rPr>
              <a:t>if (l == null &amp;&amp; r == null) continue;</a:t>
            </a:r>
          </a:p>
          <a:p>
            <a:r>
              <a:rPr lang="en-US" sz="1200" b="1" dirty="0">
                <a:latin typeface="Arial Black" panose="020B0A04020102020204" pitchFamily="34" charset="0"/>
                <a:cs typeface="Consolas" panose="020B0609020204030204" pitchFamily="49" charset="0"/>
              </a:rPr>
              <a:t>if (l == null ||  r == null)  return false;</a:t>
            </a:r>
          </a:p>
        </p:txBody>
      </p:sp>
    </p:spTree>
    <p:extLst>
      <p:ext uri="{BB962C8B-B14F-4D97-AF65-F5344CB8AC3E}">
        <p14:creationId xmlns:p14="http://schemas.microsoft.com/office/powerpoint/2010/main" val="178160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0" y="4173"/>
            <a:ext cx="9127218" cy="828404"/>
          </a:xfrm>
          <a:prstGeom prst="rect">
            <a:avLst/>
          </a:prstGeom>
          <a:solidFill>
            <a:srgbClr val="F9F2F4"/>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333333"/>
                </a:solidFill>
                <a:effectLst/>
                <a:latin typeface="Times New Roman" panose="02020603050405020304" pitchFamily="18" charset="0"/>
                <a:ea typeface="inherit"/>
                <a:cs typeface="Times New Roman" panose="02020603050405020304" pitchFamily="18" charset="0"/>
              </a:rPr>
              <a:t>5.1.1 </a:t>
            </a:r>
            <a:r>
              <a:rPr kumimoji="0" lang="zh-CN" altLang="zh-CN" sz="1800" b="0" i="0" u="none" strike="noStrike" cap="none" normalizeH="0" baseline="0" dirty="0" smtClean="0">
                <a:ln>
                  <a:noFill/>
                </a:ln>
                <a:solidFill>
                  <a:srgbClr val="333333"/>
                </a:solidFill>
                <a:effectLst/>
                <a:latin typeface="Times New Roman" panose="02020603050405020304" pitchFamily="18" charset="0"/>
                <a:ea typeface="inherit"/>
                <a:cs typeface="Times New Roman" panose="02020603050405020304" pitchFamily="18" charset="0"/>
              </a:rPr>
              <a:t>Binary Tree Preorder Traversal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Given a binary tree, return the </a:t>
            </a:r>
            <a:r>
              <a:rPr kumimoji="0" lang="zh-CN" altLang="zh-CN" sz="1000" b="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preorder</a:t>
            </a:r>
            <a: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traversal of its nodes'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For example:</a:t>
            </a:r>
            <a:b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br>
            <a: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Given binary tree </a:t>
            </a:r>
            <a:r>
              <a:rPr kumimoji="0" lang="zh-CN" altLang="zh-CN" sz="900" b="0" i="0" u="none" strike="noStrike" cap="none" normalizeH="0" baseline="0" dirty="0" smtClean="0">
                <a:ln>
                  <a:noFill/>
                </a:ln>
                <a:solidFill>
                  <a:srgbClr val="C7254E"/>
                </a:solidFill>
                <a:effectLst/>
                <a:latin typeface="Times New Roman" panose="02020603050405020304" pitchFamily="18" charset="0"/>
                <a:ea typeface="Menlo"/>
                <a:cs typeface="Times New Roman" panose="02020603050405020304" pitchFamily="18" charset="0"/>
              </a:rPr>
              <a:t>{1,#,2,3}</a:t>
            </a:r>
            <a:r>
              <a:rPr kumimoji="0" lang="zh-CN" altLang="zh-CN" sz="1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zh-CN" altLang="zh-CN" sz="900" b="0" i="0" u="none" strike="noStrike" cap="none" normalizeH="0" baseline="0" dirty="0" smtClean="0">
              <a:ln>
                <a:noFill/>
              </a:ln>
              <a:solidFill>
                <a:srgbClr val="333333"/>
              </a:solidFill>
              <a:effectLst/>
              <a:latin typeface="Times New Roman" panose="02020603050405020304" pitchFamily="18" charset="0"/>
              <a:ea typeface="Menlo"/>
              <a:cs typeface="Times New Roman" panose="02020603050405020304" pitchFamily="18" charset="0"/>
            </a:endParaRPr>
          </a:p>
        </p:txBody>
      </p:sp>
      <p:sp>
        <p:nvSpPr>
          <p:cNvPr id="7" name="矩形 6"/>
          <p:cNvSpPr/>
          <p:nvPr/>
        </p:nvSpPr>
        <p:spPr>
          <a:xfrm>
            <a:off x="0" y="1223733"/>
            <a:ext cx="5943600" cy="4708981"/>
          </a:xfrm>
          <a:prstGeom prst="rect">
            <a:avLst/>
          </a:prstGeom>
          <a:ln>
            <a:solidFill>
              <a:schemeClr val="accent1">
                <a:lumMod val="60000"/>
                <a:lumOff val="40000"/>
              </a:schemeClr>
            </a:solidFill>
          </a:ln>
        </p:spPr>
        <p:txBody>
          <a:bodyPr wrap="square">
            <a:spAutoFit/>
          </a:bodyPr>
          <a:lstStyle/>
          <a:p>
            <a:r>
              <a:rPr lang="en-US" altLang="zh-CN" sz="1200" dirty="0" smtClean="0">
                <a:latin typeface="Consolas" panose="020B0609020204030204" pitchFamily="49" charset="0"/>
                <a:cs typeface="Consolas" panose="020B0609020204030204" pitchFamily="49" charset="0"/>
              </a:rPr>
              <a:t>public class Solution {  </a:t>
            </a:r>
            <a:r>
              <a:rPr lang="en-US" altLang="zh-CN" sz="1200" b="1" dirty="0" smtClean="0">
                <a:solidFill>
                  <a:srgbClr val="00B050"/>
                </a:solidFill>
                <a:latin typeface="Consolas" panose="020B0609020204030204" pitchFamily="49" charset="0"/>
                <a:cs typeface="Consolas" panose="020B0609020204030204" pitchFamily="49" charset="0"/>
              </a:rPr>
              <a:t>//iterative</a:t>
            </a:r>
          </a:p>
          <a:p>
            <a:r>
              <a:rPr lang="en-US" altLang="zh-CN" sz="1200" dirty="0" smtClean="0">
                <a:latin typeface="Consolas" panose="020B0609020204030204" pitchFamily="49" charset="0"/>
                <a:cs typeface="Consolas" panose="020B0609020204030204" pitchFamily="49" charset="0"/>
              </a:rPr>
              <a:t>    public List&lt;Integer&gt; </a:t>
            </a:r>
            <a:r>
              <a:rPr lang="en-US" altLang="zh-CN" sz="1200" dirty="0" err="1" smtClean="0">
                <a:latin typeface="Consolas" panose="020B0609020204030204" pitchFamily="49" charset="0"/>
                <a:cs typeface="Consolas" panose="020B0609020204030204" pitchFamily="49" charset="0"/>
              </a:rPr>
              <a:t>preorderTraversal</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a:t>
            </a:r>
          </a:p>
          <a:p>
            <a:r>
              <a:rPr lang="en-US" altLang="zh-CN" sz="1200" dirty="0" smtClean="0">
                <a:latin typeface="Consolas" panose="020B0609020204030204" pitchFamily="49" charset="0"/>
                <a:cs typeface="Consolas" panose="020B0609020204030204" pitchFamily="49" charset="0"/>
              </a:rPr>
              <a:t>        List&lt;Integer&gt; res = new </a:t>
            </a:r>
            <a:r>
              <a:rPr lang="en-US" altLang="zh-CN" sz="1200" dirty="0" err="1" smtClean="0">
                <a:latin typeface="Consolas" panose="020B0609020204030204" pitchFamily="49" charset="0"/>
                <a:cs typeface="Consolas" panose="020B0609020204030204" pitchFamily="49" charset="0"/>
              </a:rPr>
              <a:t>ArrayList</a:t>
            </a:r>
            <a:r>
              <a:rPr lang="en-US" altLang="zh-CN" sz="1200" dirty="0" smtClean="0">
                <a:latin typeface="Consolas" panose="020B0609020204030204" pitchFamily="49" charset="0"/>
                <a:cs typeface="Consolas" panose="020B0609020204030204" pitchFamily="49" charset="0"/>
              </a:rPr>
              <a:t>&lt;Integer&gt;();</a:t>
            </a:r>
          </a:p>
          <a:p>
            <a:endParaRPr lang="en-US" altLang="zh-CN" sz="1200" dirty="0" smtClean="0">
              <a:latin typeface="Consolas" panose="020B0609020204030204" pitchFamily="49" charset="0"/>
              <a:cs typeface="Consolas" panose="020B0609020204030204" pitchFamily="49" charset="0"/>
            </a:endParaRPr>
          </a:p>
          <a:p>
            <a:r>
              <a:rPr lang="en-US" altLang="zh-CN" sz="1200" dirty="0" smtClean="0">
                <a:latin typeface="Consolas" panose="020B0609020204030204" pitchFamily="49" charset="0"/>
                <a:cs typeface="Consolas" panose="020B0609020204030204" pitchFamily="49" charset="0"/>
              </a:rPr>
              <a:t>        if (root == null) {</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p>
          <a:p>
            <a:endParaRPr lang="en-US" altLang="zh-CN" sz="1200" dirty="0" smtClean="0">
              <a:latin typeface="Consolas" panose="020B0609020204030204" pitchFamily="49" charset="0"/>
              <a:cs typeface="Consolas" panose="020B0609020204030204" pitchFamily="49" charset="0"/>
            </a:endParaRPr>
          </a:p>
          <a:p>
            <a:r>
              <a:rPr lang="en-US" altLang="zh-CN" sz="1200" dirty="0" smtClean="0">
                <a:latin typeface="Consolas" panose="020B0609020204030204" pitchFamily="49" charset="0"/>
                <a:cs typeface="Consolas" panose="020B0609020204030204" pitchFamily="49" charset="0"/>
              </a:rPr>
              <a:t>        Stack&lt;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&gt; stack = new Stack&lt;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&gt;();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stack.push</a:t>
            </a:r>
            <a:r>
              <a:rPr lang="en-US" altLang="zh-CN" sz="1200" dirty="0" smtClean="0">
                <a:latin typeface="Consolas" panose="020B0609020204030204" pitchFamily="49" charset="0"/>
                <a:cs typeface="Consolas" panose="020B0609020204030204" pitchFamily="49" charset="0"/>
              </a:rPr>
              <a:t>(root);</a:t>
            </a:r>
          </a:p>
          <a:p>
            <a:endParaRPr lang="en-US" altLang="zh-CN" sz="1200" dirty="0" smtClean="0">
              <a:latin typeface="Consolas" panose="020B0609020204030204" pitchFamily="49" charset="0"/>
              <a:cs typeface="Consolas" panose="020B0609020204030204" pitchFamily="49" charset="0"/>
            </a:endParaRPr>
          </a:p>
          <a:p>
            <a:r>
              <a:rPr lang="en-US" altLang="zh-CN" sz="1200" dirty="0" smtClean="0">
                <a:latin typeface="Consolas" panose="020B0609020204030204" pitchFamily="49" charset="0"/>
                <a:cs typeface="Consolas" panose="020B0609020204030204" pitchFamily="49" charset="0"/>
              </a:rPr>
              <a:t>        while (!</a:t>
            </a:r>
            <a:r>
              <a:rPr lang="en-US" altLang="zh-CN" sz="1200" dirty="0" err="1" smtClean="0">
                <a:latin typeface="Consolas" panose="020B0609020204030204" pitchFamily="49" charset="0"/>
                <a:cs typeface="Consolas" panose="020B0609020204030204" pitchFamily="49" charset="0"/>
              </a:rPr>
              <a:t>stack.empty</a:t>
            </a:r>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node = </a:t>
            </a:r>
            <a:r>
              <a:rPr lang="en-US" altLang="zh-CN" sz="1200" dirty="0" err="1" smtClean="0">
                <a:latin typeface="Consolas" panose="020B0609020204030204" pitchFamily="49" charset="0"/>
                <a:cs typeface="Consolas" panose="020B0609020204030204" pitchFamily="49" charset="0"/>
              </a:rPr>
              <a:t>stack.pop</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res.add</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node.val</a:t>
            </a:r>
            <a:r>
              <a:rPr lang="en-US" altLang="zh-CN" sz="1200" dirty="0" smtClean="0">
                <a:latin typeface="Consolas" panose="020B0609020204030204" pitchFamily="49" charset="0"/>
                <a:cs typeface="Consolas" panose="020B0609020204030204" pitchFamily="49" charset="0"/>
              </a:rPr>
              <a:t>);</a:t>
            </a:r>
          </a:p>
          <a:p>
            <a:endParaRPr lang="en-US" altLang="zh-CN" sz="1200" dirty="0" smtClean="0">
              <a:latin typeface="Consolas" panose="020B0609020204030204" pitchFamily="49" charset="0"/>
              <a:cs typeface="Consolas" panose="020B0609020204030204" pitchFamily="49" charset="0"/>
            </a:endParaRPr>
          </a:p>
          <a:p>
            <a:r>
              <a:rPr lang="en-US" altLang="zh-CN" sz="1200" dirty="0" smtClean="0">
                <a:latin typeface="Consolas" panose="020B0609020204030204" pitchFamily="49" charset="0"/>
                <a:cs typeface="Consolas" panose="020B0609020204030204" pitchFamily="49" charset="0"/>
              </a:rPr>
              <a:t>            if (</a:t>
            </a:r>
            <a:r>
              <a:rPr lang="en-US" altLang="zh-CN" sz="1200" dirty="0" err="1" smtClean="0">
                <a:latin typeface="Consolas" panose="020B0609020204030204" pitchFamily="49" charset="0"/>
                <a:cs typeface="Consolas" panose="020B0609020204030204" pitchFamily="49" charset="0"/>
              </a:rPr>
              <a:t>node.right</a:t>
            </a:r>
            <a:r>
              <a:rPr lang="en-US" altLang="zh-CN" sz="1200" dirty="0" smtClean="0">
                <a:latin typeface="Consolas" panose="020B0609020204030204" pitchFamily="49" charset="0"/>
                <a:cs typeface="Consolas" panose="020B0609020204030204" pitchFamily="49" charset="0"/>
              </a:rPr>
              <a:t> != null)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stack.push</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node.right</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if (</a:t>
            </a:r>
            <a:r>
              <a:rPr lang="en-US" altLang="zh-CN" sz="1200" dirty="0" err="1" smtClean="0">
                <a:latin typeface="Consolas" panose="020B0609020204030204" pitchFamily="49" charset="0"/>
                <a:cs typeface="Consolas" panose="020B0609020204030204" pitchFamily="49" charset="0"/>
              </a:rPr>
              <a:t>node.left</a:t>
            </a:r>
            <a:r>
              <a:rPr lang="en-US" altLang="zh-CN" sz="1200" dirty="0" smtClean="0">
                <a:latin typeface="Consolas" panose="020B0609020204030204" pitchFamily="49" charset="0"/>
                <a:cs typeface="Consolas" panose="020B0609020204030204" pitchFamily="49" charset="0"/>
              </a:rPr>
              <a:t> != null)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stack.push</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node.left</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
        <p:nvSpPr>
          <p:cNvPr id="8" name="矩形 7"/>
          <p:cNvSpPr/>
          <p:nvPr/>
        </p:nvSpPr>
        <p:spPr>
          <a:xfrm>
            <a:off x="3962400" y="23405"/>
            <a:ext cx="1219200" cy="1200329"/>
          </a:xfrm>
          <a:prstGeom prst="rect">
            <a:avLst/>
          </a:prstGeom>
        </p:spPr>
        <p:txBody>
          <a:bodyPr wrap="square">
            <a:spAutoFit/>
          </a:bodyPr>
          <a:lstStyle/>
          <a:p>
            <a:pPr lvl="0" eaLnBrk="0" fontAlgn="base" hangingPunct="0">
              <a:spcBef>
                <a:spcPct val="0"/>
              </a:spcBef>
              <a:spcAft>
                <a:spcPct val="0"/>
              </a:spcAft>
            </a:pPr>
            <a:r>
              <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1</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lvl="0" eaLnBrk="0" fontAlgn="base" hangingPunct="0">
              <a:spcBef>
                <a:spcPct val="0"/>
              </a:spcBef>
              <a:spcAft>
                <a:spcPct val="0"/>
              </a:spcAft>
            </a:pP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lvl="0" eaLnBrk="0" fontAlgn="base" hangingPunct="0">
              <a:spcBef>
                <a:spcPct val="0"/>
              </a:spcBef>
              <a:spcAft>
                <a:spcPct val="0"/>
              </a:spcAft>
            </a:pP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2</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lvl="0" eaLnBrk="0" fontAlgn="base" hangingPunct="0">
              <a:spcBef>
                <a:spcPct val="0"/>
              </a:spcBef>
              <a:spcAft>
                <a:spcPct val="0"/>
              </a:spcAft>
            </a:pPr>
            <a:r>
              <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lvl="0" eaLnBrk="0" fontAlgn="base" hangingPunct="0">
              <a:spcBef>
                <a:spcPct val="0"/>
              </a:spcBef>
              <a:spcAft>
                <a:spcPct val="0"/>
              </a:spcAft>
            </a:pP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3 </a:t>
            </a:r>
            <a:endParaRPr kumimoji="0" lang="zh-CN" altLang="zh-CN" sz="1200" b="0" i="0" u="none" strike="noStrike" cap="none" normalizeH="0" baseline="0" dirty="0" smtClean="0">
              <a:ln>
                <a:noFill/>
              </a:ln>
              <a:solidFill>
                <a:srgbClr val="333333"/>
              </a:solidFill>
              <a:effectLst/>
              <a:latin typeface="Helvetica Neue" pitchFamily="2"/>
              <a:ea typeface="宋体" pitchFamily="2" charset="-122"/>
              <a:cs typeface="宋体" pitchFamily="2" charset="-122"/>
            </a:endParaRPr>
          </a:p>
          <a:p>
            <a:pPr lvl="0" eaLnBrk="0" fontAlgn="base" hangingPunct="0">
              <a:spcBef>
                <a:spcPct val="0"/>
              </a:spcBef>
              <a:spcAft>
                <a:spcPct val="0"/>
              </a:spcAft>
            </a:pPr>
            <a:r>
              <a:rPr kumimoji="0" lang="zh-CN" altLang="zh-CN" sz="1200" b="0" i="0" u="none" strike="noStrike" cap="none" normalizeH="0" baseline="0" dirty="0" smtClean="0">
                <a:ln>
                  <a:noFill/>
                </a:ln>
                <a:solidFill>
                  <a:srgbClr val="333333"/>
                </a:solidFill>
                <a:effectLst/>
                <a:latin typeface="Helvetica Neue" pitchFamily="2"/>
                <a:ea typeface="宋体" pitchFamily="2" charset="-122"/>
                <a:cs typeface="宋体" pitchFamily="2" charset="-122"/>
              </a:rPr>
              <a:t>return</a:t>
            </a:r>
            <a:r>
              <a:rPr kumimoji="0" lang="zh-CN" altLang="zh-CN" sz="1200" b="0" i="0" u="none" strike="noStrike" cap="none" normalizeH="0" baseline="0" dirty="0" smtClean="0">
                <a:ln>
                  <a:noFill/>
                </a:ln>
                <a:solidFill>
                  <a:srgbClr val="333333"/>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C7254E"/>
                </a:solidFill>
                <a:effectLst/>
                <a:latin typeface="Arial Unicode MS" pitchFamily="34" charset="-122"/>
                <a:ea typeface="Menlo"/>
                <a:cs typeface="宋体" pitchFamily="2" charset="-122"/>
              </a:rPr>
              <a:t>[1,2,3]</a:t>
            </a:r>
            <a:r>
              <a:rPr kumimoji="0" lang="zh-CN" altLang="zh-CN" sz="1200" b="0" i="0" u="none" strike="noStrike" cap="none" normalizeH="0" baseline="0" dirty="0" smtClean="0">
                <a:ln>
                  <a:noFill/>
                </a:ln>
                <a:solidFill>
                  <a:srgbClr val="333333"/>
                </a:solidFill>
                <a:effectLst/>
                <a:latin typeface="Helvetica Neue" pitchFamily="2"/>
                <a:ea typeface="宋体" pitchFamily="2" charset="-122"/>
                <a:cs typeface="宋体" pitchFamily="2" charset="-122"/>
              </a:rPr>
              <a:t>.</a:t>
            </a:r>
            <a:endParaRPr lang="zh-CN" altLang="en-US" sz="1200" dirty="0"/>
          </a:p>
        </p:txBody>
      </p:sp>
      <p:sp>
        <p:nvSpPr>
          <p:cNvPr id="4" name="矩形 3"/>
          <p:cNvSpPr/>
          <p:nvPr/>
        </p:nvSpPr>
        <p:spPr>
          <a:xfrm>
            <a:off x="3810000" y="3072348"/>
            <a:ext cx="5334000" cy="3785652"/>
          </a:xfrm>
          <a:prstGeom prst="rect">
            <a:avLst/>
          </a:prstGeom>
          <a:solidFill>
            <a:schemeClr val="bg1"/>
          </a:solidFill>
          <a:ln>
            <a:solidFill>
              <a:schemeClr val="accent1">
                <a:lumMod val="60000"/>
                <a:lumOff val="40000"/>
              </a:schemeClr>
            </a:solidFill>
          </a:ln>
        </p:spPr>
        <p:txBody>
          <a:bodyPr wrap="square">
            <a:spAutoFit/>
          </a:bodyPr>
          <a:lstStyle/>
          <a:p>
            <a:r>
              <a:rPr lang="en-US" altLang="zh-CN" sz="1200" dirty="0" smtClean="0">
                <a:latin typeface="Consolas" panose="020B0609020204030204" pitchFamily="49" charset="0"/>
                <a:cs typeface="Consolas" panose="020B0609020204030204" pitchFamily="49" charset="0"/>
              </a:rPr>
              <a:t>public class Solution {  </a:t>
            </a:r>
            <a:r>
              <a:rPr lang="en-US" altLang="zh-CN" sz="1200" b="1" dirty="0" smtClean="0">
                <a:solidFill>
                  <a:srgbClr val="FF0000"/>
                </a:solidFill>
                <a:latin typeface="Consolas" panose="020B0609020204030204" pitchFamily="49" charset="0"/>
                <a:cs typeface="Consolas" panose="020B0609020204030204" pitchFamily="49" charset="0"/>
              </a:rPr>
              <a:t>//recursive</a:t>
            </a:r>
          </a:p>
          <a:p>
            <a:r>
              <a:rPr lang="en-US" altLang="zh-CN" sz="1200" dirty="0" smtClean="0">
                <a:latin typeface="Consolas" panose="020B0609020204030204" pitchFamily="49" charset="0"/>
                <a:cs typeface="Consolas" panose="020B0609020204030204" pitchFamily="49" charset="0"/>
              </a:rPr>
              <a:t>    public List&lt;Integer&gt; </a:t>
            </a:r>
            <a:r>
              <a:rPr lang="en-US" altLang="zh-CN" sz="1200" dirty="0" err="1" smtClean="0">
                <a:latin typeface="Consolas" panose="020B0609020204030204" pitchFamily="49" charset="0"/>
                <a:cs typeface="Consolas" panose="020B0609020204030204" pitchFamily="49" charset="0"/>
              </a:rPr>
              <a:t>preorderTraversal</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a:t>
            </a:r>
          </a:p>
          <a:p>
            <a:r>
              <a:rPr lang="en-US" altLang="zh-CN" sz="1200" dirty="0" smtClean="0">
                <a:latin typeface="Consolas" panose="020B0609020204030204" pitchFamily="49" charset="0"/>
                <a:cs typeface="Consolas" panose="020B0609020204030204" pitchFamily="49" charset="0"/>
              </a:rPr>
              <a:t>        List&lt;Integer&gt; res = new </a:t>
            </a:r>
            <a:r>
              <a:rPr lang="en-US" altLang="zh-CN" sz="1200" dirty="0" err="1" smtClean="0">
                <a:latin typeface="Consolas" panose="020B0609020204030204" pitchFamily="49" charset="0"/>
                <a:cs typeface="Consolas" panose="020B0609020204030204" pitchFamily="49" charset="0"/>
              </a:rPr>
              <a:t>ArrayList</a:t>
            </a:r>
            <a:r>
              <a:rPr lang="en-US" altLang="zh-CN" sz="1200" dirty="0" smtClean="0">
                <a:latin typeface="Consolas" panose="020B0609020204030204" pitchFamily="49" charset="0"/>
                <a:cs typeface="Consolas" panose="020B0609020204030204" pitchFamily="49" charset="0"/>
              </a:rPr>
              <a:t>&lt;Integer&gt;();</a:t>
            </a:r>
          </a:p>
          <a:p>
            <a:r>
              <a:rPr lang="en-US" altLang="zh-CN" sz="1200" dirty="0" smtClean="0">
                <a:latin typeface="Consolas" panose="020B0609020204030204" pitchFamily="49" charset="0"/>
                <a:cs typeface="Consolas" panose="020B0609020204030204" pitchFamily="49" charset="0"/>
              </a:rPr>
              <a:t>        //if(root == null)</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preOrder</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root,res</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public void </a:t>
            </a:r>
            <a:r>
              <a:rPr lang="en-US" altLang="zh-CN" sz="1200" dirty="0" err="1" smtClean="0">
                <a:latin typeface="Consolas" panose="020B0609020204030204" pitchFamily="49" charset="0"/>
                <a:cs typeface="Consolas" panose="020B0609020204030204" pitchFamily="49" charset="0"/>
              </a:rPr>
              <a:t>preOrder</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a:t>
            </a:r>
            <a:r>
              <a:rPr lang="en-US" altLang="zh-CN" sz="1200" b="1" dirty="0" smtClean="0">
                <a:solidFill>
                  <a:srgbClr val="FF0000"/>
                </a:solidFill>
                <a:latin typeface="Consolas" panose="020B0609020204030204" pitchFamily="49" charset="0"/>
                <a:cs typeface="Consolas" panose="020B0609020204030204" pitchFamily="49" charset="0"/>
              </a:rPr>
              <a:t>List</a:t>
            </a:r>
            <a:r>
              <a:rPr lang="en-US" altLang="zh-CN" sz="1200" dirty="0" smtClean="0">
                <a:latin typeface="Consolas" panose="020B0609020204030204" pitchFamily="49" charset="0"/>
                <a:cs typeface="Consolas" panose="020B0609020204030204" pitchFamily="49" charset="0"/>
              </a:rPr>
              <a:t>&lt;Integer&gt; res){</a:t>
            </a:r>
          </a:p>
          <a:p>
            <a:r>
              <a:rPr lang="en-US" altLang="zh-CN" sz="1200" dirty="0" smtClean="0">
                <a:latin typeface="Consolas" panose="020B0609020204030204" pitchFamily="49" charset="0"/>
                <a:cs typeface="Consolas" panose="020B0609020204030204" pitchFamily="49" charset="0"/>
              </a:rPr>
              <a:t>        if(root == null) </a:t>
            </a:r>
          </a:p>
          <a:p>
            <a:r>
              <a:rPr lang="en-US" altLang="zh-CN" sz="1200" dirty="0" smtClean="0">
                <a:latin typeface="Consolas" panose="020B0609020204030204" pitchFamily="49" charset="0"/>
                <a:cs typeface="Consolas" panose="020B0609020204030204" pitchFamily="49" charset="0"/>
              </a:rPr>
              <a:t>            return;</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res.add</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root.val</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preOrder</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root.left,res</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preOrder</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root.right,res</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a:t>
            </a:r>
          </a:p>
          <a:p>
            <a:r>
              <a:rPr lang="en-US" altLang="zh-CN" sz="1200" b="1" dirty="0" smtClean="0">
                <a:solidFill>
                  <a:srgbClr val="00B050"/>
                </a:solidFill>
                <a:latin typeface="Consolas" panose="020B0609020204030204" pitchFamily="49" charset="0"/>
                <a:cs typeface="Consolas" panose="020B0609020204030204" pitchFamily="49" charset="0"/>
              </a:rPr>
              <a:t>//</a:t>
            </a:r>
            <a:r>
              <a:rPr lang="zh-CN" altLang="en-US" sz="1200" b="1" dirty="0" smtClean="0">
                <a:solidFill>
                  <a:srgbClr val="00B050"/>
                </a:solidFill>
                <a:latin typeface="Consolas" panose="020B0609020204030204" pitchFamily="49" charset="0"/>
                <a:cs typeface="Consolas" panose="020B0609020204030204" pitchFamily="49" charset="0"/>
              </a:rPr>
              <a:t>返回值是 </a:t>
            </a:r>
            <a:r>
              <a:rPr lang="en-US" altLang="zh-CN" sz="1200" b="1" dirty="0" smtClean="0">
                <a:solidFill>
                  <a:srgbClr val="00B050"/>
                </a:solidFill>
                <a:latin typeface="Consolas" panose="020B0609020204030204" pitchFamily="49" charset="0"/>
                <a:cs typeface="Consolas" panose="020B0609020204030204" pitchFamily="49" charset="0"/>
              </a:rPr>
              <a:t>List </a:t>
            </a:r>
            <a:r>
              <a:rPr lang="zh-CN" altLang="en-US" sz="1200" b="1" dirty="0" smtClean="0">
                <a:solidFill>
                  <a:srgbClr val="00B050"/>
                </a:solidFill>
                <a:latin typeface="Consolas" panose="020B0609020204030204" pitchFamily="49" charset="0"/>
                <a:cs typeface="Consolas" panose="020B0609020204030204" pitchFamily="49" charset="0"/>
              </a:rPr>
              <a:t>可以</a:t>
            </a:r>
            <a:r>
              <a:rPr lang="en-US" altLang="zh-CN" sz="1200" b="1" dirty="0" smtClean="0">
                <a:solidFill>
                  <a:srgbClr val="00B050"/>
                </a:solidFill>
                <a:latin typeface="Consolas" panose="020B0609020204030204" pitchFamily="49" charset="0"/>
                <a:cs typeface="Consolas" panose="020B0609020204030204" pitchFamily="49" charset="0"/>
              </a:rPr>
              <a:t>return </a:t>
            </a:r>
            <a:r>
              <a:rPr lang="en-US" altLang="zh-CN" sz="1200" b="1" dirty="0" err="1" smtClean="0">
                <a:solidFill>
                  <a:srgbClr val="00B050"/>
                </a:solidFill>
                <a:latin typeface="Consolas" panose="020B0609020204030204" pitchFamily="49" charset="0"/>
                <a:cs typeface="Consolas" panose="020B0609020204030204" pitchFamily="49" charset="0"/>
              </a:rPr>
              <a:t>ArrayList</a:t>
            </a:r>
            <a:r>
              <a:rPr lang="en-US" altLang="zh-CN" sz="1200" b="1" dirty="0" smtClean="0">
                <a:solidFill>
                  <a:srgbClr val="00B050"/>
                </a:solidFill>
                <a:latin typeface="Consolas" panose="020B0609020204030204" pitchFamily="49" charset="0"/>
                <a:cs typeface="Consolas" panose="020B0609020204030204" pitchFamily="49" charset="0"/>
              </a:rPr>
              <a:t>, </a:t>
            </a:r>
            <a:r>
              <a:rPr lang="zh-CN" altLang="en-US" sz="1200" b="1" dirty="0" smtClean="0">
                <a:solidFill>
                  <a:srgbClr val="00B050"/>
                </a:solidFill>
                <a:latin typeface="Consolas" panose="020B0609020204030204" pitchFamily="49" charset="0"/>
                <a:cs typeface="Consolas" panose="020B0609020204030204" pitchFamily="49" charset="0"/>
              </a:rPr>
              <a:t>但是参数是 </a:t>
            </a:r>
            <a:r>
              <a:rPr lang="en-US" altLang="zh-CN" sz="1200" b="1" dirty="0" err="1" smtClean="0">
                <a:solidFill>
                  <a:srgbClr val="00B050"/>
                </a:solidFill>
                <a:latin typeface="Consolas" panose="020B0609020204030204" pitchFamily="49" charset="0"/>
                <a:cs typeface="Consolas" panose="020B0609020204030204" pitchFamily="49" charset="0"/>
              </a:rPr>
              <a:t>ArrayList</a:t>
            </a:r>
            <a:r>
              <a:rPr lang="en-US" altLang="zh-CN" sz="1200" b="1" dirty="0" smtClean="0">
                <a:solidFill>
                  <a:srgbClr val="00B050"/>
                </a:solidFill>
                <a:latin typeface="Consolas" panose="020B0609020204030204" pitchFamily="49" charset="0"/>
                <a:cs typeface="Consolas" panose="020B0609020204030204" pitchFamily="49" charset="0"/>
              </a:rPr>
              <a:t> </a:t>
            </a:r>
            <a:r>
              <a:rPr lang="zh-CN" altLang="en-US" sz="1200" b="1" dirty="0" smtClean="0">
                <a:solidFill>
                  <a:srgbClr val="00B050"/>
                </a:solidFill>
                <a:latin typeface="Consolas" panose="020B0609020204030204" pitchFamily="49" charset="0"/>
                <a:cs typeface="Consolas" panose="020B0609020204030204" pitchFamily="49" charset="0"/>
              </a:rPr>
              <a:t>不能 </a:t>
            </a:r>
            <a:r>
              <a:rPr lang="en-US" altLang="zh-CN" sz="1200" b="1" dirty="0" smtClean="0">
                <a:solidFill>
                  <a:srgbClr val="00B050"/>
                </a:solidFill>
                <a:latin typeface="Consolas" panose="020B0609020204030204" pitchFamily="49" charset="0"/>
                <a:cs typeface="Consolas" panose="020B0609020204030204" pitchFamily="49" charset="0"/>
              </a:rPr>
              <a:t>pass List,</a:t>
            </a:r>
          </a:p>
          <a:p>
            <a:endParaRPr lang="zh-CN" altLang="en-US" sz="1200" dirty="0">
              <a:latin typeface="Consolas" panose="020B0609020204030204" pitchFamily="49" charset="0"/>
              <a:cs typeface="Consolas" panose="020B0609020204030204" pitchFamily="49" charset="0"/>
            </a:endParaRPr>
          </a:p>
        </p:txBody>
      </p:sp>
      <p:sp>
        <p:nvSpPr>
          <p:cNvPr id="6" name="矩形 5"/>
          <p:cNvSpPr/>
          <p:nvPr/>
        </p:nvSpPr>
        <p:spPr>
          <a:xfrm>
            <a:off x="5105400" y="16148"/>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381469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8" y="847130"/>
            <a:ext cx="9133242" cy="2308324"/>
          </a:xfrm>
          <a:prstGeom prst="rect">
            <a:avLst/>
          </a:prstGeom>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p>
          <a:p>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boolean</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isBalanced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root) {</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if </a:t>
            </a:r>
            <a:r>
              <a:rPr lang="en-US" sz="1200" dirty="0">
                <a:latin typeface="Consolas" panose="020B0609020204030204" pitchFamily="49" charset="0"/>
                <a:cs typeface="Consolas" panose="020B0609020204030204" pitchFamily="49" charset="0"/>
              </a:rPr>
              <a:t>(root == null) return true;</a:t>
            </a:r>
          </a:p>
          <a:p>
            <a:r>
              <a:rPr lang="en-US" sz="1200" dirty="0" smtClean="0">
                <a:latin typeface="Consolas" panose="020B0609020204030204" pitchFamily="49" charset="0"/>
                <a:cs typeface="Consolas" panose="020B0609020204030204" pitchFamily="49" charset="0"/>
              </a:rPr>
              <a:t>       if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Math.abs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 &gt; 1) return false;</a:t>
            </a:r>
          </a:p>
          <a:p>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isBalanced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&amp;&amp; </a:t>
            </a:r>
            <a:r>
              <a:rPr lang="en-US" sz="1200" dirty="0" err="1">
                <a:latin typeface="Consolas" panose="020B0609020204030204" pitchFamily="49" charset="0"/>
                <a:cs typeface="Consolas" panose="020B0609020204030204" pitchFamily="49" charset="0"/>
              </a:rPr>
              <a:t>isBalanced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root) {</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if </a:t>
            </a:r>
            <a:r>
              <a:rPr lang="en-US" sz="1200" dirty="0">
                <a:latin typeface="Consolas" panose="020B0609020204030204" pitchFamily="49" charset="0"/>
                <a:cs typeface="Consolas" panose="020B0609020204030204" pitchFamily="49" charset="0"/>
              </a:rPr>
              <a:t>(root == null) return 0;</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Math.max</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 + 1;  </a:t>
            </a:r>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O(N), space-O(</a:t>
            </a:r>
            <a:r>
              <a:rPr lang="en-US" sz="1200" dirty="0" err="1" smtClean="0">
                <a:latin typeface="Consolas" panose="020B0609020204030204" pitchFamily="49" charset="0"/>
                <a:cs typeface="Consolas" panose="020B0609020204030204" pitchFamily="49" charset="0"/>
              </a:rPr>
              <a:t>logN</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5" name="Rectangle 4"/>
          <p:cNvSpPr/>
          <p:nvPr/>
        </p:nvSpPr>
        <p:spPr>
          <a:xfrm>
            <a:off x="2971800" y="2895600"/>
            <a:ext cx="6172200" cy="830997"/>
          </a:xfrm>
          <a:prstGeom prst="rect">
            <a:avLst/>
          </a:prstGeom>
          <a:solidFill>
            <a:schemeClr val="bg1"/>
          </a:solidFill>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this is wrong with directly return;</a:t>
            </a:r>
          </a:p>
          <a:p>
            <a:r>
              <a:rPr lang="en-US" sz="1200" dirty="0" smtClean="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Math.abs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))&gt;=1</a:t>
            </a:r>
            <a:r>
              <a:rPr lang="en-US" sz="1200" dirty="0" smtClean="0">
                <a:latin typeface="Consolas" panose="020B0609020204030204" pitchFamily="49" charset="0"/>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//or without other function, </a:t>
            </a:r>
            <a:r>
              <a:rPr lang="en-US" sz="1200" dirty="0" err="1" smtClean="0">
                <a:latin typeface="Consolas" panose="020B0609020204030204" pitchFamily="49" charset="0"/>
                <a:cs typeface="Consolas" panose="020B0609020204030204" pitchFamily="49" charset="0"/>
              </a:rPr>
              <a:t>directedly</a:t>
            </a:r>
            <a:r>
              <a:rPr lang="en-US" sz="1200" dirty="0" smtClean="0">
                <a:latin typeface="Consolas" panose="020B0609020204030204" pitchFamily="49" charset="0"/>
                <a:cs typeface="Consolas" panose="020B0609020204030204" pitchFamily="49" charset="0"/>
              </a:rPr>
              <a:t> return max(</a:t>
            </a:r>
            <a:r>
              <a:rPr lang="en-US" sz="1200" dirty="0" err="1" smtClean="0">
                <a:latin typeface="Consolas" panose="020B0609020204030204" pitchFamily="49" charset="0"/>
                <a:cs typeface="Consolas" panose="020B0609020204030204" pitchFamily="49" charset="0"/>
              </a:rPr>
              <a:t>left,right</a:t>
            </a:r>
            <a:r>
              <a:rPr lang="en-US" sz="1200" dirty="0" smtClean="0">
                <a:latin typeface="Consolas" panose="020B0609020204030204" pitchFamily="49" charset="0"/>
                <a:cs typeface="Consolas" panose="020B0609020204030204" pitchFamily="49" charset="0"/>
              </a:rPr>
              <a:t>)+1,</a:t>
            </a:r>
          </a:p>
          <a:p>
            <a:r>
              <a:rPr lang="en-US" sz="1200" dirty="0" smtClean="0">
                <a:latin typeface="Consolas" panose="020B0609020204030204" pitchFamily="49" charset="0"/>
                <a:cs typeface="Consolas" panose="020B0609020204030204" pitchFamily="49" charset="0"/>
              </a:rPr>
              <a:t>Error: //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cannot be converted to </a:t>
            </a:r>
            <a:r>
              <a:rPr lang="en-US" sz="1200" dirty="0" err="1">
                <a:latin typeface="Consolas" panose="020B0609020204030204" pitchFamily="49" charset="0"/>
                <a:cs typeface="Consolas" panose="020B0609020204030204" pitchFamily="49" charset="0"/>
              </a:rPr>
              <a:t>boolean</a:t>
            </a:r>
            <a:endParaRPr lang="en-US" sz="1200" dirty="0"/>
          </a:p>
        </p:txBody>
      </p:sp>
      <p:sp>
        <p:nvSpPr>
          <p:cNvPr id="6" name="Rectangle 5"/>
          <p:cNvSpPr/>
          <p:nvPr/>
        </p:nvSpPr>
        <p:spPr>
          <a:xfrm>
            <a:off x="-76201" y="-76200"/>
            <a:ext cx="9215717" cy="923330"/>
          </a:xfrm>
          <a:prstGeom prst="rect">
            <a:avLst/>
          </a:prstGeom>
        </p:spPr>
        <p:txBody>
          <a:bodyPr wrap="square">
            <a:spAutoFit/>
          </a:bodyPr>
          <a:lstStyle/>
          <a:p>
            <a:r>
              <a:rPr lang="en-US" dirty="0" smtClean="0">
                <a:solidFill>
                  <a:srgbClr val="333333"/>
                </a:solidFill>
                <a:latin typeface="Helvetica Neue"/>
              </a:rPr>
              <a:t>5.1.10 </a:t>
            </a:r>
            <a:r>
              <a:rPr lang="en-US" dirty="0"/>
              <a:t>Balanced Binary </a:t>
            </a:r>
            <a:r>
              <a:rPr lang="en-US" dirty="0" smtClean="0"/>
              <a:t>Tree</a:t>
            </a:r>
          </a:p>
          <a:p>
            <a:r>
              <a:rPr lang="en-US" sz="1200" dirty="0" smtClean="0">
                <a:solidFill>
                  <a:srgbClr val="333333"/>
                </a:solidFill>
                <a:latin typeface="Helvetica Neue"/>
              </a:rPr>
              <a:t>Given </a:t>
            </a:r>
            <a:r>
              <a:rPr lang="en-US" sz="1200" dirty="0">
                <a:solidFill>
                  <a:srgbClr val="333333"/>
                </a:solidFill>
                <a:latin typeface="Helvetica Neue"/>
              </a:rPr>
              <a:t>a binary tree, determine if it is height-balanced.</a:t>
            </a:r>
          </a:p>
          <a:p>
            <a:r>
              <a:rPr lang="en-US" sz="1200" dirty="0">
                <a:solidFill>
                  <a:srgbClr val="333333"/>
                </a:solidFill>
                <a:latin typeface="Helvetica Neue"/>
              </a:rPr>
              <a:t>For this problem, a height-balanced binary tree is defined as a binary tree in which the depth of the two </a:t>
            </a:r>
            <a:r>
              <a:rPr lang="en-US" sz="1200" dirty="0" err="1">
                <a:solidFill>
                  <a:srgbClr val="333333"/>
                </a:solidFill>
                <a:latin typeface="Helvetica Neue"/>
              </a:rPr>
              <a:t>subtrees</a:t>
            </a:r>
            <a:r>
              <a:rPr lang="en-US" sz="1200" dirty="0">
                <a:solidFill>
                  <a:srgbClr val="333333"/>
                </a:solidFill>
                <a:latin typeface="Helvetica Neue"/>
              </a:rPr>
              <a:t> of </a:t>
            </a:r>
            <a:r>
              <a:rPr lang="en-US" sz="1200" i="1" dirty="0">
                <a:solidFill>
                  <a:srgbClr val="333333"/>
                </a:solidFill>
                <a:latin typeface="Helvetica Neue"/>
              </a:rPr>
              <a:t>every</a:t>
            </a:r>
            <a:r>
              <a:rPr lang="en-US" sz="1200" dirty="0">
                <a:solidFill>
                  <a:srgbClr val="333333"/>
                </a:solidFill>
                <a:latin typeface="Helvetica Neue"/>
              </a:rPr>
              <a:t> node never differ by more than 1.</a:t>
            </a:r>
            <a:endParaRPr lang="en-US" sz="1200" b="0" i="0" dirty="0">
              <a:solidFill>
                <a:srgbClr val="333333"/>
              </a:solidFill>
              <a:effectLst/>
              <a:latin typeface="Helvetica Neue"/>
            </a:endParaRPr>
          </a:p>
        </p:txBody>
      </p:sp>
    </p:spTree>
    <p:extLst>
      <p:ext uri="{BB962C8B-B14F-4D97-AF65-F5344CB8AC3E}">
        <p14:creationId xmlns:p14="http://schemas.microsoft.com/office/powerpoint/2010/main" val="180686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0" y="935819"/>
            <a:ext cx="9144000" cy="3416320"/>
          </a:xfrm>
          <a:prstGeom prst="rect">
            <a:avLst/>
          </a:prstGeom>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a:t>
            </a:r>
            <a:r>
              <a:rPr lang="en-US" sz="1200" b="1" dirty="0" smtClean="0">
                <a:solidFill>
                  <a:schemeClr val="bg1">
                    <a:lumMod val="65000"/>
                  </a:schemeClr>
                </a:solidFill>
                <a:latin typeface="Consolas" panose="020B0609020204030204" pitchFamily="49" charset="0"/>
                <a:cs typeface="Consolas" panose="020B0609020204030204" pitchFamily="49" charset="0"/>
              </a:rPr>
              <a:t>//non-recursive</a:t>
            </a:r>
            <a:endParaRPr lang="en-US" sz="1200" b="1" dirty="0">
              <a:solidFill>
                <a:schemeClr val="bg1">
                  <a:lumMod val="65000"/>
                </a:schemeClr>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void flatten(</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root) {</a:t>
            </a:r>
          </a:p>
          <a:p>
            <a:r>
              <a:rPr lang="en-US" sz="1200" dirty="0">
                <a:latin typeface="Consolas" panose="020B0609020204030204" pitchFamily="49" charset="0"/>
                <a:cs typeface="Consolas" panose="020B0609020204030204" pitchFamily="49" charset="0"/>
              </a:rPr>
              <a:t>        if (root == null) return;</a:t>
            </a:r>
          </a:p>
          <a:p>
            <a:r>
              <a:rPr lang="en-US" sz="1200" dirty="0">
                <a:latin typeface="Consolas" panose="020B0609020204030204" pitchFamily="49" charset="0"/>
                <a:cs typeface="Consolas" panose="020B0609020204030204" pitchFamily="49" charset="0"/>
              </a:rPr>
              <a:t>        Stack&lt;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s = new Stack&lt;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s.push</a:t>
            </a:r>
            <a:r>
              <a:rPr lang="en-US" sz="1200" dirty="0">
                <a:latin typeface="Consolas" panose="020B0609020204030204" pitchFamily="49" charset="0"/>
                <a:cs typeface="Consolas" panose="020B0609020204030204" pitchFamily="49" charset="0"/>
              </a:rPr>
              <a:t>(root);</a:t>
            </a:r>
          </a:p>
          <a:p>
            <a:r>
              <a:rPr lang="en-US" sz="1200" dirty="0">
                <a:latin typeface="Consolas" panose="020B0609020204030204" pitchFamily="49" charset="0"/>
                <a:cs typeface="Consolas" panose="020B0609020204030204" pitchFamily="49" charset="0"/>
              </a:rPr>
              <a:t>        while (!</a:t>
            </a:r>
            <a:r>
              <a:rPr lang="en-US" sz="1200" dirty="0" err="1">
                <a:latin typeface="Consolas" panose="020B0609020204030204" pitchFamily="49" charset="0"/>
                <a:cs typeface="Consolas" panose="020B0609020204030204" pitchFamily="49" charset="0"/>
              </a:rPr>
              <a:t>s.isEmpty</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node = </a:t>
            </a:r>
            <a:r>
              <a:rPr lang="en-US" sz="1200" dirty="0" err="1">
                <a:latin typeface="Consolas" panose="020B0609020204030204" pitchFamily="49" charset="0"/>
                <a:cs typeface="Consolas" panose="020B0609020204030204" pitchFamily="49" charset="0"/>
              </a:rPr>
              <a:t>s.pop</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65000"/>
                  </a:schemeClr>
                </a:solidFill>
                <a:latin typeface="Consolas" panose="020B0609020204030204" pitchFamily="49" charset="0"/>
                <a:cs typeface="Consolas" panose="020B0609020204030204" pitchFamily="49" charset="0"/>
              </a:rPr>
              <a:t>//</a:t>
            </a:r>
            <a:r>
              <a:rPr lang="en-US" sz="1200" dirty="0">
                <a:solidFill>
                  <a:schemeClr val="bg1">
                    <a:lumMod val="65000"/>
                  </a:schemeClr>
                </a:solidFill>
                <a:latin typeface="Consolas" panose="020B0609020204030204" pitchFamily="49" charset="0"/>
                <a:cs typeface="Consolas" panose="020B0609020204030204" pitchFamily="49" charset="0"/>
              </a:rPr>
              <a:t>cannot use root again</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null) </a:t>
            </a:r>
            <a:r>
              <a:rPr lang="en-US" sz="1200" dirty="0" err="1">
                <a:latin typeface="Consolas" panose="020B0609020204030204" pitchFamily="49" charset="0"/>
                <a:cs typeface="Consolas" panose="020B0609020204030204" pitchFamily="49" charset="0"/>
              </a:rPr>
              <a:t>s.push</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null) </a:t>
            </a:r>
            <a:r>
              <a:rPr lang="en-US" sz="1200" dirty="0" err="1">
                <a:latin typeface="Consolas" panose="020B0609020204030204" pitchFamily="49" charset="0"/>
                <a:cs typeface="Consolas" panose="020B0609020204030204" pitchFamily="49" charset="0"/>
              </a:rPr>
              <a:t>s.push</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b="1" dirty="0">
                <a:solidFill>
                  <a:schemeClr val="bg1">
                    <a:lumMod val="65000"/>
                  </a:schemeClr>
                </a:solidFill>
                <a:latin typeface="Consolas" panose="020B0609020204030204" pitchFamily="49" charset="0"/>
                <a:cs typeface="Consolas" panose="020B0609020204030204" pitchFamily="49" charset="0"/>
              </a:rPr>
              <a:t>          //</a:t>
            </a:r>
            <a:r>
              <a:rPr lang="en-US" sz="1200" b="1" dirty="0" smtClean="0">
                <a:solidFill>
                  <a:schemeClr val="bg1">
                    <a:lumMod val="65000"/>
                  </a:schemeClr>
                </a:solidFill>
                <a:latin typeface="Consolas" panose="020B0609020204030204" pitchFamily="49" charset="0"/>
                <a:cs typeface="Consolas" panose="020B0609020204030204" pitchFamily="49" charset="0"/>
              </a:rPr>
              <a:t>create a </a:t>
            </a:r>
            <a:r>
              <a:rPr lang="en-US" sz="1200" b="1" dirty="0">
                <a:solidFill>
                  <a:schemeClr val="bg1">
                    <a:lumMod val="65000"/>
                  </a:schemeClr>
                </a:solidFill>
                <a:latin typeface="Consolas" panose="020B0609020204030204" pitchFamily="49" charset="0"/>
                <a:cs typeface="Consolas" panose="020B0609020204030204" pitchFamily="49" charset="0"/>
              </a:rPr>
              <a:t>new tree</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null;</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s.isEmpty</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s.peek</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p>
          <a:p>
            <a:r>
              <a:rPr lang="en-US" sz="1200" dirty="0" smtClean="0">
                <a:latin typeface="Consolas" panose="020B0609020204030204" pitchFamily="49" charset="0"/>
                <a:cs typeface="Consolas" panose="020B0609020204030204" pitchFamily="49" charset="0"/>
              </a:rPr>
              <a:t>}  Complexity: O(N) space (</a:t>
            </a:r>
            <a:r>
              <a:rPr lang="en-US" sz="1200" dirty="0" err="1" smtClean="0">
                <a:latin typeface="Consolas" panose="020B0609020204030204" pitchFamily="49" charset="0"/>
                <a:cs typeface="Consolas" panose="020B0609020204030204" pitchFamily="49" charset="0"/>
              </a:rPr>
              <a:t>logN</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5" name="Rectangle 2"/>
          <p:cNvSpPr>
            <a:spLocks noChangeArrowheads="1"/>
          </p:cNvSpPr>
          <p:nvPr/>
        </p:nvSpPr>
        <p:spPr bwMode="auto">
          <a:xfrm>
            <a:off x="0" y="0"/>
            <a:ext cx="9144000" cy="935819"/>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inherit"/>
              </a:rPr>
              <a:t>5.1.11Flatten Binary Tree to Linked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Given a binary tree, flatten it to a linked list in-place.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For example,</a:t>
            </a:r>
            <a:br>
              <a:rPr kumimoji="0" lang="en-US" sz="1000" b="0" i="0" u="none" strike="noStrike" cap="none" normalizeH="0" baseline="0" dirty="0" smtClean="0">
                <a:ln>
                  <a:noFill/>
                </a:ln>
                <a:solidFill>
                  <a:srgbClr val="333333"/>
                </a:solidFill>
                <a:effectLst/>
                <a:latin typeface="Helvetica Neue"/>
              </a:rPr>
            </a:br>
            <a:r>
              <a:rPr kumimoji="0" lang="en-US" sz="1000" b="0" i="0" u="none" strike="noStrike" cap="none" normalizeH="0" baseline="0" dirty="0" smtClean="0">
                <a:ln>
                  <a:noFill/>
                </a:ln>
                <a:solidFill>
                  <a:srgbClr val="333333"/>
                </a:solidFill>
                <a:effectLst/>
                <a:latin typeface="Helvetica Neue"/>
              </a:rPr>
              <a:t>Given</a:t>
            </a:r>
            <a:endParaRPr kumimoji="0" lang="en-US" sz="9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The flattened tree should look like: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343400" y="0"/>
            <a:ext cx="742511" cy="1015663"/>
          </a:xfrm>
          <a:prstGeom prst="rect">
            <a:avLst/>
          </a:prstGeom>
        </p:spPr>
        <p:txBody>
          <a:bodyPr wrap="none">
            <a:spAutoFit/>
          </a:bodyPr>
          <a:lstStyle/>
          <a:p>
            <a:pPr lvl="0" eaLnBrk="0" fontAlgn="base" hangingPunct="0">
              <a:spcBef>
                <a:spcPct val="0"/>
              </a:spcBef>
              <a:spcAft>
                <a:spcPct val="0"/>
              </a:spcAft>
            </a:pPr>
            <a:r>
              <a:rPr lang="en-US" sz="1200" b="1" dirty="0" smtClean="0">
                <a:solidFill>
                  <a:srgbClr val="333333"/>
                </a:solidFill>
                <a:latin typeface="Menlo"/>
              </a:rPr>
              <a:t>    1</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a:t>
            </a:r>
            <a:r>
              <a:rPr lang="en-US" sz="1200" b="1" dirty="0">
                <a:solidFill>
                  <a:srgbClr val="333333"/>
                </a:solidFill>
                <a:latin typeface="Menlo"/>
              </a:rPr>
              <a:t>/ </a:t>
            </a:r>
            <a:r>
              <a:rPr lang="en-US" sz="1200" b="1" dirty="0" smtClean="0">
                <a:solidFill>
                  <a:srgbClr val="333333"/>
                </a:solidFill>
                <a:latin typeface="Menlo"/>
              </a:rPr>
              <a:t>\</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2   5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 \    \</a:t>
            </a:r>
          </a:p>
          <a:p>
            <a:pPr lvl="0" eaLnBrk="0" fontAlgn="base" hangingPunct="0">
              <a:spcBef>
                <a:spcPct val="0"/>
              </a:spcBef>
              <a:spcAft>
                <a:spcPct val="0"/>
              </a:spcAft>
            </a:pPr>
            <a:r>
              <a:rPr lang="en-US" sz="1200" b="1" dirty="0" smtClean="0">
                <a:solidFill>
                  <a:srgbClr val="333333"/>
                </a:solidFill>
                <a:latin typeface="Menlo"/>
              </a:rPr>
              <a:t>3  4    6 </a:t>
            </a:r>
            <a:endParaRPr lang="en-US" sz="1200" b="1" dirty="0">
              <a:solidFill>
                <a:srgbClr val="333333"/>
              </a:solidFill>
              <a:latin typeface="Helvetica Neue"/>
            </a:endParaRPr>
          </a:p>
        </p:txBody>
      </p:sp>
      <p:sp>
        <p:nvSpPr>
          <p:cNvPr id="7" name="Rectangle 6"/>
          <p:cNvSpPr/>
          <p:nvPr/>
        </p:nvSpPr>
        <p:spPr>
          <a:xfrm>
            <a:off x="5105400" y="-9026"/>
            <a:ext cx="875561" cy="2123658"/>
          </a:xfrm>
          <a:prstGeom prst="rect">
            <a:avLst/>
          </a:prstGeom>
        </p:spPr>
        <p:txBody>
          <a:bodyPr wrap="none">
            <a:spAutoFit/>
          </a:bodyPr>
          <a:lstStyle/>
          <a:p>
            <a:pPr lvl="0" eaLnBrk="0" fontAlgn="base" hangingPunct="0">
              <a:spcBef>
                <a:spcPct val="0"/>
              </a:spcBef>
              <a:spcAft>
                <a:spcPct val="0"/>
              </a:spcAft>
            </a:pPr>
            <a:r>
              <a:rPr lang="en-US" sz="1200" b="1" dirty="0" smtClean="0">
                <a:solidFill>
                  <a:srgbClr val="333333"/>
                </a:solidFill>
                <a:latin typeface="Menlo"/>
              </a:rPr>
              <a:t>1</a:t>
            </a:r>
          </a:p>
          <a:p>
            <a:pPr lvl="0" eaLnBrk="0" fontAlgn="base" hangingPunct="0">
              <a:spcBef>
                <a:spcPct val="0"/>
              </a:spcBef>
              <a:spcAft>
                <a:spcPct val="0"/>
              </a:spcAft>
            </a:pPr>
            <a:r>
              <a:rPr lang="en-US" sz="1200" b="1" dirty="0" smtClean="0">
                <a:solidFill>
                  <a:srgbClr val="333333"/>
                </a:solidFill>
                <a:latin typeface="Menlo"/>
              </a:rPr>
              <a:t> </a:t>
            </a:r>
            <a:r>
              <a:rPr lang="en-US" sz="1200" b="1" dirty="0">
                <a:solidFill>
                  <a:srgbClr val="333333"/>
                </a:solidFill>
                <a:latin typeface="Menlo"/>
              </a:rPr>
              <a:t>\ </a:t>
            </a:r>
            <a:endParaRPr lang="en-US" sz="1200" b="1" dirty="0" smtClean="0">
              <a:solidFill>
                <a:srgbClr val="333333"/>
              </a:solidFill>
              <a:latin typeface="Menlo"/>
            </a:endParaRP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2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3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4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5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 </a:t>
            </a:r>
          </a:p>
          <a:p>
            <a:pPr lvl="0" eaLnBrk="0" fontAlgn="base" hangingPunct="0">
              <a:spcBef>
                <a:spcPct val="0"/>
              </a:spcBef>
              <a:spcAft>
                <a:spcPct val="0"/>
              </a:spcAft>
            </a:pPr>
            <a:r>
              <a:rPr lang="en-US" sz="1200" b="1" dirty="0">
                <a:solidFill>
                  <a:srgbClr val="333333"/>
                </a:solidFill>
                <a:latin typeface="Menlo"/>
              </a:rPr>
              <a:t> </a:t>
            </a:r>
            <a:r>
              <a:rPr lang="en-US" sz="1200" b="1" dirty="0" smtClean="0">
                <a:solidFill>
                  <a:srgbClr val="333333"/>
                </a:solidFill>
                <a:latin typeface="Menlo"/>
              </a:rPr>
              <a:t>             6</a:t>
            </a:r>
            <a:endParaRPr lang="en-US" sz="1200" b="1" dirty="0">
              <a:latin typeface="Arial" panose="020B0604020202020204" pitchFamily="34" charset="0"/>
            </a:endParaRPr>
          </a:p>
        </p:txBody>
      </p:sp>
      <p:sp>
        <p:nvSpPr>
          <p:cNvPr id="8" name="Rectangle 7"/>
          <p:cNvSpPr/>
          <p:nvPr/>
        </p:nvSpPr>
        <p:spPr>
          <a:xfrm>
            <a:off x="3124200" y="3429000"/>
            <a:ext cx="6019800" cy="3416320"/>
          </a:xfrm>
          <a:prstGeom prst="rect">
            <a:avLst/>
          </a:prstGeom>
          <a:solidFill>
            <a:schemeClr val="bg1"/>
          </a:solidFill>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65000"/>
                  </a:schemeClr>
                </a:solidFill>
                <a:latin typeface="Consolas" panose="020B0609020204030204" pitchFamily="49" charset="0"/>
                <a:cs typeface="Consolas" panose="020B0609020204030204" pitchFamily="49" charset="0"/>
              </a:rPr>
              <a:t>//recursive</a:t>
            </a:r>
            <a:endParaRPr lang="en-US" sz="1200" dirty="0">
              <a:solidFill>
                <a:schemeClr val="bg1">
                  <a:lumMod val="65000"/>
                </a:schemeClr>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void flatten(</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root) {</a:t>
            </a:r>
          </a:p>
          <a:p>
            <a:r>
              <a:rPr lang="en-US" sz="1200" dirty="0">
                <a:latin typeface="Consolas" panose="020B0609020204030204" pitchFamily="49" charset="0"/>
                <a:cs typeface="Consolas" panose="020B0609020204030204" pitchFamily="49" charset="0"/>
              </a:rPr>
              <a:t>        if (root == null) return;</a:t>
            </a:r>
          </a:p>
          <a:p>
            <a:r>
              <a:rPr lang="en-US" sz="1200" dirty="0">
                <a:latin typeface="Consolas" panose="020B0609020204030204" pitchFamily="49" charset="0"/>
                <a:cs typeface="Consolas" panose="020B0609020204030204" pitchFamily="49" charset="0"/>
              </a:rPr>
              <a:t>        flatten(</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flatten(</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 null) return;</a:t>
            </a:r>
          </a:p>
          <a:p>
            <a:r>
              <a:rPr lang="en-US" sz="1200" dirty="0">
                <a:latin typeface="Consolas" panose="020B0609020204030204" pitchFamily="49" charset="0"/>
                <a:cs typeface="Consolas" panose="020B0609020204030204" pitchFamily="49" charset="0"/>
              </a:rPr>
              <a:t>        </a:t>
            </a:r>
          </a:p>
          <a:p>
            <a:r>
              <a:rPr lang="en-US" sz="1200" b="1" dirty="0" smtClean="0">
                <a:solidFill>
                  <a:schemeClr val="bg1">
                    <a:lumMod val="65000"/>
                  </a:schemeClr>
                </a:solidFill>
                <a:latin typeface="Consolas" panose="020B0609020204030204" pitchFamily="49" charset="0"/>
                <a:cs typeface="Consolas" panose="020B0609020204030204" pitchFamily="49" charset="0"/>
              </a:rPr>
              <a:t>//</a:t>
            </a:r>
            <a:r>
              <a:rPr lang="en-US" sz="1200" b="1" dirty="0">
                <a:solidFill>
                  <a:schemeClr val="bg1">
                    <a:lumMod val="65000"/>
                  </a:schemeClr>
                </a:solidFill>
                <a:latin typeface="Consolas" panose="020B0609020204030204" pitchFamily="49" charset="0"/>
                <a:cs typeface="Consolas" panose="020B0609020204030204" pitchFamily="49" charset="0"/>
              </a:rPr>
              <a:t>combine, put left </a:t>
            </a:r>
            <a:r>
              <a:rPr lang="en-US" sz="1200" b="1" dirty="0" err="1">
                <a:solidFill>
                  <a:schemeClr val="bg1">
                    <a:lumMod val="65000"/>
                  </a:schemeClr>
                </a:solidFill>
                <a:latin typeface="Consolas" panose="020B0609020204030204" pitchFamily="49" charset="0"/>
                <a:cs typeface="Consolas" panose="020B0609020204030204" pitchFamily="49" charset="0"/>
              </a:rPr>
              <a:t>treelistnode</a:t>
            </a:r>
            <a:r>
              <a:rPr lang="en-US" sz="1200" b="1" dirty="0">
                <a:solidFill>
                  <a:schemeClr val="bg1">
                    <a:lumMod val="65000"/>
                  </a:schemeClr>
                </a:solidFill>
                <a:latin typeface="Consolas" panose="020B0609020204030204" pitchFamily="49" charset="0"/>
                <a:cs typeface="Consolas" panose="020B0609020204030204" pitchFamily="49" charset="0"/>
              </a:rPr>
              <a:t> between root and right tree </a:t>
            </a:r>
            <a:r>
              <a:rPr lang="en-US" sz="1200" b="1" dirty="0" err="1">
                <a:solidFill>
                  <a:schemeClr val="bg1">
                    <a:lumMod val="65000"/>
                  </a:schemeClr>
                </a:solidFill>
                <a:latin typeface="Consolas" panose="020B0609020204030204" pitchFamily="49" charset="0"/>
                <a:cs typeface="Consolas" panose="020B0609020204030204" pitchFamily="49" charset="0"/>
              </a:rPr>
              <a:t>listnode</a:t>
            </a:r>
            <a:endParaRPr lang="en-US" sz="1200" b="1" dirty="0">
              <a:solidFill>
                <a:schemeClr val="bg1">
                  <a:lumMod val="65000"/>
                </a:schemeClr>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p = </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while (</a:t>
            </a:r>
            <a:r>
              <a:rPr lang="en-US" sz="1200" dirty="0" err="1">
                <a:latin typeface="Consolas" panose="020B0609020204030204" pitchFamily="49" charset="0"/>
                <a:cs typeface="Consolas" panose="020B0609020204030204" pitchFamily="49" charset="0"/>
              </a:rPr>
              <a:t>p.right</a:t>
            </a:r>
            <a:r>
              <a:rPr lang="en-US" sz="1200" dirty="0">
                <a:latin typeface="Consolas" panose="020B0609020204030204" pitchFamily="49" charset="0"/>
                <a:cs typeface="Consolas" panose="020B0609020204030204" pitchFamily="49" charset="0"/>
              </a:rPr>
              <a:t> != null) {</a:t>
            </a:r>
          </a:p>
          <a:p>
            <a:r>
              <a:rPr lang="en-US" sz="1200" dirty="0">
                <a:latin typeface="Consolas" panose="020B0609020204030204" pitchFamily="49" charset="0"/>
                <a:cs typeface="Consolas" panose="020B0609020204030204" pitchFamily="49" charset="0"/>
              </a:rPr>
              <a:t>            p = </a:t>
            </a:r>
            <a:r>
              <a:rPr lang="en-US" sz="1200" dirty="0" err="1">
                <a:latin typeface="Consolas" panose="020B0609020204030204" pitchFamily="49" charset="0"/>
                <a:cs typeface="Consolas" panose="020B0609020204030204" pitchFamily="49" charset="0"/>
              </a:rPr>
              <a:t>p.right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p.right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root.right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root.left</a:t>
            </a:r>
            <a:r>
              <a:rPr lang="en-US" sz="1200" dirty="0">
                <a:latin typeface="Consolas" panose="020B0609020204030204" pitchFamily="49" charset="0"/>
                <a:cs typeface="Consolas" panose="020B0609020204030204" pitchFamily="49" charset="0"/>
              </a:rPr>
              <a:t> = null;</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11957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47800"/>
            <a:ext cx="9144000" cy="1569660"/>
          </a:xfrm>
          <a:prstGeom prst="rect">
            <a:avLst/>
          </a:prstGeom>
        </p:spPr>
        <p:txBody>
          <a:bodyPr wrap="square">
            <a:spAutoFit/>
          </a:bodyPr>
          <a:lstStyle/>
          <a:p>
            <a:r>
              <a:rPr lang="zh-CN" altLang="en-US" sz="1200" dirty="0"/>
              <a:t>这就意味着，深搜是不能用的，因为递归是需要栈的，因此空间复杂度将是 </a:t>
            </a:r>
            <a:r>
              <a:rPr lang="en-US" altLang="zh-CN" sz="1200" dirty="0"/>
              <a:t>O(</a:t>
            </a:r>
            <a:r>
              <a:rPr lang="en-US" altLang="zh-CN" sz="1200" dirty="0" err="1"/>
              <a:t>logn</a:t>
            </a:r>
            <a:r>
              <a:rPr lang="en-US" altLang="zh-CN" sz="1200" dirty="0"/>
              <a:t>)</a:t>
            </a:r>
            <a:r>
              <a:rPr lang="zh-CN" altLang="en-US" sz="1200" dirty="0"/>
              <a:t>。毫无疑问广搜也不能用，因为队列也是占用空间的，空间占用还高于 </a:t>
            </a:r>
            <a:r>
              <a:rPr lang="en-US" altLang="zh-CN" sz="1200" dirty="0"/>
              <a:t>O(</a:t>
            </a:r>
            <a:r>
              <a:rPr lang="en-US" altLang="zh-CN" sz="1200" dirty="0" err="1"/>
              <a:t>logn</a:t>
            </a:r>
            <a:r>
              <a:rPr lang="en-US" altLang="zh-CN" sz="1200" dirty="0"/>
              <a:t>)</a:t>
            </a:r>
          </a:p>
          <a:p>
            <a:r>
              <a:rPr lang="en-US" altLang="zh-CN" sz="1200" dirty="0"/>
              <a:t> </a:t>
            </a:r>
          </a:p>
          <a:p>
            <a:r>
              <a:rPr lang="zh-CN" altLang="en-US" sz="1200" dirty="0"/>
              <a:t>难就难在这里，深搜和广搜都不能用，怎么完成树的遍历？</a:t>
            </a:r>
          </a:p>
          <a:p>
            <a:r>
              <a:rPr lang="zh-CN" altLang="en-US" sz="1200" dirty="0"/>
              <a:t>我拿到题目的第一反应便是：用广搜，接着发现广搜不能用，便犯了难。</a:t>
            </a:r>
          </a:p>
          <a:p>
            <a:r>
              <a:rPr lang="zh-CN" altLang="en-US" sz="1200" dirty="0"/>
              <a:t>看了一些提示，有招了：核心仍然是广搜，但是我们可以借用 </a:t>
            </a:r>
            <a:r>
              <a:rPr lang="en-US" altLang="zh-CN" sz="1200" dirty="0"/>
              <a:t>next </a:t>
            </a:r>
            <a:r>
              <a:rPr lang="zh-CN" altLang="en-US" sz="1200" dirty="0"/>
              <a:t>指针，做到不需要队列就能完成广度搜索。</a:t>
            </a:r>
          </a:p>
          <a:p>
            <a:r>
              <a:rPr lang="zh-CN" altLang="en-US" sz="1200" b="1" dirty="0"/>
              <a:t> </a:t>
            </a:r>
            <a:r>
              <a:rPr lang="zh-CN" altLang="en-US" sz="1200" b="1" dirty="0" smtClean="0"/>
              <a:t>思路：</a:t>
            </a:r>
            <a:endParaRPr lang="zh-CN" altLang="en-US" sz="1200" b="1" dirty="0"/>
          </a:p>
          <a:p>
            <a:r>
              <a:rPr lang="zh-CN" altLang="en-US" sz="1200" b="1" dirty="0"/>
              <a:t>如果当前层所有结点的</a:t>
            </a:r>
            <a:r>
              <a:rPr lang="en-US" altLang="zh-CN" sz="1200" b="1" dirty="0"/>
              <a:t>next </a:t>
            </a:r>
            <a:r>
              <a:rPr lang="zh-CN" altLang="en-US" sz="1200" b="1" dirty="0"/>
              <a:t>指针已经设置好了，那么据此，下一层所有结点的</a:t>
            </a:r>
            <a:r>
              <a:rPr lang="en-US" altLang="zh-CN" sz="1200" b="1" dirty="0"/>
              <a:t>next</a:t>
            </a:r>
            <a:r>
              <a:rPr lang="zh-CN" altLang="en-US" sz="1200" b="1" dirty="0"/>
              <a:t>指针 也可以依次被设置</a:t>
            </a:r>
            <a:r>
              <a:rPr lang="zh-CN" altLang="en-US" sz="1200" b="1" dirty="0" smtClean="0"/>
              <a:t>。</a:t>
            </a:r>
            <a:endParaRPr lang="zh-CN" altLang="en-US" sz="1200" b="1" dirty="0"/>
          </a:p>
        </p:txBody>
      </p:sp>
      <p:sp>
        <p:nvSpPr>
          <p:cNvPr id="6" name="矩形 5"/>
          <p:cNvSpPr/>
          <p:nvPr/>
        </p:nvSpPr>
        <p:spPr>
          <a:xfrm>
            <a:off x="4876800" y="0"/>
            <a:ext cx="4267200" cy="1569660"/>
          </a:xfrm>
          <a:prstGeom prst="rect">
            <a:avLst/>
          </a:prstGeom>
        </p:spPr>
        <p:txBody>
          <a:bodyPr wrap="square">
            <a:spAutoFit/>
          </a:bodyPr>
          <a:lstStyle/>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 Definition for binary tree with next pointer.</a:t>
            </a:r>
          </a:p>
          <a:p>
            <a:r>
              <a:rPr lang="en-US" altLang="zh-CN" sz="1200" dirty="0">
                <a:latin typeface="Consolas" panose="020B0609020204030204" pitchFamily="49" charset="0"/>
                <a:cs typeface="Consolas" panose="020B0609020204030204" pitchFamily="49" charset="0"/>
              </a:rPr>
              <a:t> * public class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val</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left, right, next;</a:t>
            </a:r>
          </a:p>
          <a:p>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x) { </a:t>
            </a:r>
            <a:r>
              <a:rPr lang="en-US" altLang="zh-CN" sz="1200" dirty="0" err="1">
                <a:latin typeface="Consolas" panose="020B0609020204030204" pitchFamily="49" charset="0"/>
                <a:cs typeface="Consolas" panose="020B0609020204030204" pitchFamily="49" charset="0"/>
              </a:rPr>
              <a:t>val</a:t>
            </a:r>
            <a:r>
              <a:rPr lang="en-US" altLang="zh-CN" sz="1200" dirty="0">
                <a:latin typeface="Consolas" panose="020B0609020204030204" pitchFamily="49" charset="0"/>
                <a:cs typeface="Consolas" panose="020B0609020204030204" pitchFamily="49" charset="0"/>
              </a:rPr>
              <a:t> = x; }</a:t>
            </a:r>
          </a:p>
          <a:p>
            <a:r>
              <a:rPr lang="en-US" altLang="zh-CN" sz="1200" dirty="0">
                <a:latin typeface="Consolas" panose="020B0609020204030204" pitchFamily="49" charset="0"/>
                <a:cs typeface="Consolas" panose="020B0609020204030204" pitchFamily="49" charset="0"/>
              </a:rPr>
              <a:t> * }</a:t>
            </a:r>
          </a:p>
          <a:p>
            <a:r>
              <a:rPr lang="en-US" altLang="zh-CN" sz="1200" dirty="0">
                <a:latin typeface="Consolas" panose="020B0609020204030204" pitchFamily="49" charset="0"/>
                <a:cs typeface="Consolas" panose="020B0609020204030204" pitchFamily="49" charset="0"/>
              </a:rPr>
              <a:t> */</a:t>
            </a:r>
            <a:endParaRPr lang="zh-CN" altLang="en-US" sz="1200" dirty="0">
              <a:latin typeface="Consolas" panose="020B0609020204030204" pitchFamily="49" charset="0"/>
              <a:cs typeface="Consolas" panose="020B0609020204030204" pitchFamily="49" charset="0"/>
            </a:endParaRPr>
          </a:p>
        </p:txBody>
      </p:sp>
      <p:sp>
        <p:nvSpPr>
          <p:cNvPr id="7" name="矩形 6"/>
          <p:cNvSpPr/>
          <p:nvPr/>
        </p:nvSpPr>
        <p:spPr>
          <a:xfrm>
            <a:off x="0" y="2996148"/>
            <a:ext cx="8610600" cy="3785652"/>
          </a:xfrm>
          <a:prstGeom prst="rect">
            <a:avLst/>
          </a:prstGeom>
          <a:ln>
            <a:solidFill>
              <a:schemeClr val="accent1"/>
            </a:solidFill>
          </a:ln>
        </p:spPr>
        <p:txBody>
          <a:bodyPr wrap="square">
            <a:spAutoFit/>
          </a:bodyPr>
          <a:lstStyle/>
          <a:p>
            <a:r>
              <a:rPr lang="en-US" altLang="zh-CN" sz="1200" dirty="0">
                <a:latin typeface="Consolas" panose="020B0609020204030204" pitchFamily="49" charset="0"/>
                <a:cs typeface="Consolas" panose="020B0609020204030204" pitchFamily="49" charset="0"/>
              </a:rPr>
              <a:t>public class Solution {</a:t>
            </a:r>
          </a:p>
          <a:p>
            <a:r>
              <a:rPr lang="en-US" altLang="zh-CN" sz="1200" dirty="0">
                <a:latin typeface="Consolas" panose="020B0609020204030204" pitchFamily="49" charset="0"/>
                <a:cs typeface="Consolas" panose="020B0609020204030204" pitchFamily="49" charset="0"/>
              </a:rPr>
              <a:t>    public void connect(</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root) {</a:t>
            </a:r>
          </a:p>
          <a:p>
            <a:r>
              <a:rPr lang="en-US" altLang="zh-CN" sz="1200" dirty="0">
                <a:latin typeface="Consolas" panose="020B0609020204030204" pitchFamily="49" charset="0"/>
                <a:cs typeface="Consolas" panose="020B0609020204030204" pitchFamily="49" charset="0"/>
              </a:rPr>
              <a:t>        connect(root, null);</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public void connect(</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root,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sib) {</a:t>
            </a:r>
          </a:p>
          <a:p>
            <a:r>
              <a:rPr lang="en-US" altLang="zh-CN" sz="1200" dirty="0">
                <a:latin typeface="Consolas" panose="020B0609020204030204" pitchFamily="49" charset="0"/>
                <a:cs typeface="Consolas" panose="020B0609020204030204" pitchFamily="49" charset="0"/>
              </a:rPr>
              <a:t>        if (root == null) {</a:t>
            </a:r>
          </a:p>
          <a:p>
            <a:r>
              <a:rPr lang="en-US" altLang="zh-CN" sz="1200" dirty="0">
                <a:latin typeface="Consolas" panose="020B0609020204030204" pitchFamily="49" charset="0"/>
                <a:cs typeface="Consolas" panose="020B0609020204030204" pitchFamily="49" charset="0"/>
              </a:rPr>
              <a:t>            return;</a:t>
            </a:r>
          </a:p>
          <a:p>
            <a:r>
              <a:rPr lang="en-US" altLang="zh-CN" sz="1200" dirty="0">
                <a:latin typeface="Consolas" panose="020B0609020204030204" pitchFamily="49" charset="0"/>
                <a:cs typeface="Consolas" panose="020B0609020204030204" pitchFamily="49" charset="0"/>
              </a:rPr>
              <a:t>        } else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root.next</a:t>
            </a:r>
            <a:r>
              <a:rPr lang="en-US" altLang="zh-CN" sz="1200" dirty="0">
                <a:latin typeface="Consolas" panose="020B0609020204030204" pitchFamily="49" charset="0"/>
                <a:cs typeface="Consolas" panose="020B0609020204030204" pitchFamily="49" charset="0"/>
              </a:rPr>
              <a:t> = sib;</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connect(</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if (sib != null) {</a:t>
            </a:r>
          </a:p>
          <a:p>
            <a:r>
              <a:rPr lang="en-US" altLang="zh-CN" sz="1200" dirty="0">
                <a:latin typeface="Consolas" panose="020B0609020204030204" pitchFamily="49" charset="0"/>
                <a:cs typeface="Consolas" panose="020B0609020204030204" pitchFamily="49" charset="0"/>
              </a:rPr>
              <a:t>            connect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sib.left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 else {</a:t>
            </a:r>
          </a:p>
          <a:p>
            <a:r>
              <a:rPr lang="en-US" altLang="zh-CN" sz="1200" dirty="0">
                <a:latin typeface="Consolas" panose="020B0609020204030204" pitchFamily="49" charset="0"/>
                <a:cs typeface="Consolas" panose="020B0609020204030204" pitchFamily="49" charset="0"/>
              </a:rPr>
              <a:t>            connect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 null);</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
        <p:nvSpPr>
          <p:cNvPr id="8" name="矩形 7"/>
          <p:cNvSpPr/>
          <p:nvPr/>
        </p:nvSpPr>
        <p:spPr>
          <a:xfrm>
            <a:off x="-16574" y="0"/>
            <a:ext cx="4947380" cy="369332"/>
          </a:xfrm>
          <a:prstGeom prst="rect">
            <a:avLst/>
          </a:prstGeom>
        </p:spPr>
        <p:txBody>
          <a:bodyPr wrap="none">
            <a:spAutoFit/>
          </a:bodyPr>
          <a:lstStyle/>
          <a:p>
            <a:r>
              <a:rPr lang="en-US" altLang="zh-CN" dirty="0" smtClean="0"/>
              <a:t>5.1.12 Populating </a:t>
            </a:r>
            <a:r>
              <a:rPr lang="en-US" altLang="zh-CN" dirty="0"/>
              <a:t>Next Right Pointers in Each Node</a:t>
            </a:r>
            <a:endParaRPr lang="zh-CN" altLang="en-US" dirty="0"/>
          </a:p>
        </p:txBody>
      </p:sp>
      <p:sp>
        <p:nvSpPr>
          <p:cNvPr id="10" name="矩形 9"/>
          <p:cNvSpPr/>
          <p:nvPr/>
        </p:nvSpPr>
        <p:spPr>
          <a:xfrm>
            <a:off x="762000" y="356882"/>
            <a:ext cx="4572000" cy="1015663"/>
          </a:xfrm>
          <a:prstGeom prst="rect">
            <a:avLst/>
          </a:prstGeom>
        </p:spPr>
        <p:txBody>
          <a:bodyPr>
            <a:spAutoFit/>
          </a:bodyPr>
          <a:lstStyle/>
          <a:p>
            <a:r>
              <a:rPr lang="it-IT" altLang="zh-CN" sz="1200" b="1" dirty="0" smtClean="0"/>
              <a:t>            </a:t>
            </a:r>
            <a:r>
              <a:rPr lang="it-IT" altLang="zh-CN" sz="1200" b="1" dirty="0"/>
              <a:t>1 -&gt; NULL</a:t>
            </a:r>
          </a:p>
          <a:p>
            <a:r>
              <a:rPr lang="it-IT" altLang="zh-CN" sz="1200" b="1" dirty="0"/>
              <a:t>    </a:t>
            </a:r>
            <a:r>
              <a:rPr lang="it-IT" altLang="zh-CN" sz="1200" b="1" dirty="0" smtClean="0"/>
              <a:t>     </a:t>
            </a:r>
            <a:r>
              <a:rPr lang="it-IT" altLang="zh-CN" sz="1200" b="1" dirty="0"/>
              <a:t>/ </a:t>
            </a:r>
            <a:r>
              <a:rPr lang="it-IT" altLang="zh-CN" sz="1200" b="1" dirty="0" smtClean="0"/>
              <a:t>    </a:t>
            </a:r>
            <a:r>
              <a:rPr lang="it-IT" altLang="zh-CN" sz="1200" b="1" dirty="0"/>
              <a:t>\</a:t>
            </a:r>
          </a:p>
          <a:p>
            <a:r>
              <a:rPr lang="it-IT" altLang="zh-CN" sz="1200" b="1" dirty="0"/>
              <a:t>      </a:t>
            </a:r>
            <a:r>
              <a:rPr lang="it-IT" altLang="zh-CN" sz="1200" b="1" dirty="0" smtClean="0"/>
              <a:t>2    -&gt;  </a:t>
            </a:r>
            <a:r>
              <a:rPr lang="it-IT" altLang="zh-CN" sz="1200" b="1" dirty="0"/>
              <a:t>3 -&gt; NULL</a:t>
            </a:r>
          </a:p>
          <a:p>
            <a:r>
              <a:rPr lang="it-IT" altLang="zh-CN" sz="1200" b="1" dirty="0"/>
              <a:t>     / \ </a:t>
            </a:r>
            <a:r>
              <a:rPr lang="it-IT" altLang="zh-CN" sz="1200" b="1" dirty="0" smtClean="0"/>
              <a:t>       </a:t>
            </a:r>
            <a:r>
              <a:rPr lang="it-IT" altLang="zh-CN" sz="1200" b="1" dirty="0"/>
              <a:t>/ \</a:t>
            </a:r>
          </a:p>
          <a:p>
            <a:r>
              <a:rPr lang="it-IT" altLang="zh-CN" sz="1200" b="1" dirty="0"/>
              <a:t>    4-&gt;</a:t>
            </a:r>
            <a:r>
              <a:rPr lang="it-IT" altLang="zh-CN" sz="1200" b="1" dirty="0" smtClean="0"/>
              <a:t>5-&gt; 6-</a:t>
            </a:r>
            <a:r>
              <a:rPr lang="it-IT" altLang="zh-CN" sz="1200" b="1" dirty="0"/>
              <a:t>&gt;7 -&gt; NULL</a:t>
            </a:r>
            <a:endParaRPr lang="zh-CN" altLang="en-US" sz="1200" b="1" dirty="0"/>
          </a:p>
        </p:txBody>
      </p:sp>
    </p:spTree>
    <p:extLst>
      <p:ext uri="{BB962C8B-B14F-4D97-AF65-F5344CB8AC3E}">
        <p14:creationId xmlns:p14="http://schemas.microsoft.com/office/powerpoint/2010/main" val="256149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549900" y="445"/>
            <a:ext cx="2476500" cy="646331"/>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800" b="1" i="0" u="none" strike="noStrike" cap="none" normalizeH="0" dirty="0" smtClean="0">
                <a:ln>
                  <a:noFill/>
                </a:ln>
                <a:solidFill>
                  <a:schemeClr val="tx1"/>
                </a:solidFill>
                <a:effectLst/>
                <a:latin typeface="Arial" pitchFamily="34" charset="0"/>
                <a:ea typeface="宋体" pitchFamily="2" charset="-122"/>
                <a:cs typeface="宋体" pitchFamily="2" charset="-122"/>
              </a:rPr>
              <a:t> Operator: </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latin typeface="Arial" pitchFamily="34" charset="0"/>
                <a:ea typeface="宋体" pitchFamily="2" charset="-122"/>
                <a:cs typeface="宋体" pitchFamily="2" charset="-122"/>
              </a:rPr>
              <a:t>m</a:t>
            </a:r>
            <a:r>
              <a:rPr lang="en-US" altLang="zh-CN" b="1" baseline="0" dirty="0" smtClean="0">
                <a:latin typeface="Arial" pitchFamily="34" charset="0"/>
                <a:ea typeface="宋体" pitchFamily="2" charset="-122"/>
                <a:cs typeface="宋体" pitchFamily="2" charset="-122"/>
              </a:rPr>
              <a:t>ax = (a &gt; b) ? </a:t>
            </a:r>
            <a:r>
              <a:rPr lang="en-US" altLang="zh-CN" b="1" dirty="0" smtClean="0">
                <a:latin typeface="Arial" pitchFamily="34" charset="0"/>
                <a:ea typeface="宋体" pitchFamily="2" charset="-122"/>
                <a:cs typeface="宋体" pitchFamily="2" charset="-122"/>
              </a:rPr>
              <a:t>a : b;</a:t>
            </a:r>
          </a:p>
        </p:txBody>
      </p:sp>
      <p:sp>
        <p:nvSpPr>
          <p:cNvPr id="5" name="矩形 4"/>
          <p:cNvSpPr/>
          <p:nvPr/>
        </p:nvSpPr>
        <p:spPr>
          <a:xfrm>
            <a:off x="0" y="0"/>
            <a:ext cx="8026400" cy="2554545"/>
          </a:xfrm>
          <a:prstGeom prst="rect">
            <a:avLst/>
          </a:prstGeom>
          <a:ln>
            <a:solidFill>
              <a:schemeClr val="accent1"/>
            </a:solidFill>
          </a:ln>
        </p:spPr>
        <p:txBody>
          <a:bodyPr wrap="square">
            <a:spAutoFit/>
          </a:bodyPr>
          <a:lstStyle/>
          <a:p>
            <a:r>
              <a:rPr lang="en-US" altLang="zh-CN" sz="1200" dirty="0">
                <a:latin typeface="Consolas" panose="020B0609020204030204" pitchFamily="49" charset="0"/>
                <a:cs typeface="Consolas" panose="020B0609020204030204" pitchFamily="49" charset="0"/>
              </a:rPr>
              <a:t>public class Solution {</a:t>
            </a:r>
          </a:p>
          <a:p>
            <a:r>
              <a:rPr lang="en-US" altLang="zh-CN" sz="1200" dirty="0">
                <a:latin typeface="Consolas" panose="020B0609020204030204" pitchFamily="49" charset="0"/>
                <a:cs typeface="Consolas" panose="020B0609020204030204" pitchFamily="49" charset="0"/>
              </a:rPr>
              <a:t>    public void connect(</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root) {</a:t>
            </a:r>
          </a:p>
          <a:p>
            <a:r>
              <a:rPr lang="en-US" altLang="zh-CN" sz="1200" dirty="0">
                <a:latin typeface="Consolas" panose="020B0609020204030204" pitchFamily="49" charset="0"/>
                <a:cs typeface="Consolas" panose="020B0609020204030204" pitchFamily="49" charset="0"/>
              </a:rPr>
              <a:t>        if (root == null) return;</a:t>
            </a:r>
          </a:p>
          <a:p>
            <a:r>
              <a:rPr lang="en-US" altLang="zh-CN" sz="1200" dirty="0">
                <a:latin typeface="Consolas" panose="020B0609020204030204" pitchFamily="49" charset="0"/>
                <a:cs typeface="Consolas" panose="020B0609020204030204" pitchFamily="49" charset="0"/>
              </a:rPr>
              <a:t>        if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 != null)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root.left.next</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if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 != null) {</a:t>
            </a:r>
          </a:p>
          <a:p>
            <a:r>
              <a:rPr lang="en-US" altLang="zh-CN" sz="1600" b="1" dirty="0">
                <a:latin typeface="Consolas" panose="020B0609020204030204" pitchFamily="49" charset="0"/>
                <a:cs typeface="Consolas" panose="020B0609020204030204" pitchFamily="49" charset="0"/>
              </a:rPr>
              <a:t>        </a:t>
            </a:r>
            <a:r>
              <a:rPr lang="en-US" altLang="zh-CN" sz="1600" b="1" dirty="0" smtClean="0">
                <a:latin typeface="Consolas" panose="020B0609020204030204" pitchFamily="49" charset="0"/>
                <a:cs typeface="Consolas" panose="020B0609020204030204" pitchFamily="49" charset="0"/>
              </a:rPr>
              <a:t> </a:t>
            </a:r>
            <a:r>
              <a:rPr lang="en-US" altLang="zh-CN" sz="1200" b="1" dirty="0" err="1" smtClean="0">
                <a:latin typeface="Arial Black" panose="020B0A04020102020204" pitchFamily="34" charset="0"/>
                <a:cs typeface="Consolas" panose="020B0609020204030204" pitchFamily="49" charset="0"/>
              </a:rPr>
              <a:t>root.right.next</a:t>
            </a:r>
            <a:r>
              <a:rPr lang="en-US" altLang="zh-CN" sz="1200" b="1" dirty="0" smtClean="0">
                <a:latin typeface="Arial Black" panose="020B0A04020102020204" pitchFamily="34" charset="0"/>
                <a:cs typeface="Consolas" panose="020B0609020204030204" pitchFamily="49" charset="0"/>
              </a:rPr>
              <a:t> </a:t>
            </a:r>
            <a:r>
              <a:rPr lang="en-US" altLang="zh-CN" sz="1200" b="1" dirty="0">
                <a:latin typeface="Arial Black" panose="020B0A04020102020204" pitchFamily="34" charset="0"/>
                <a:cs typeface="Consolas" panose="020B0609020204030204" pitchFamily="49" charset="0"/>
              </a:rPr>
              <a:t>= (</a:t>
            </a:r>
            <a:r>
              <a:rPr lang="en-US" altLang="zh-CN" sz="1200" b="1" dirty="0" err="1">
                <a:latin typeface="Arial Black" panose="020B0A04020102020204" pitchFamily="34" charset="0"/>
                <a:cs typeface="Consolas" panose="020B0609020204030204" pitchFamily="49" charset="0"/>
              </a:rPr>
              <a:t>root.next</a:t>
            </a:r>
            <a:r>
              <a:rPr lang="en-US" altLang="zh-CN" sz="1200" b="1" dirty="0">
                <a:latin typeface="Arial Black" panose="020B0A04020102020204" pitchFamily="34" charset="0"/>
                <a:cs typeface="Consolas" panose="020B0609020204030204" pitchFamily="49" charset="0"/>
              </a:rPr>
              <a:t> !=null) ? </a:t>
            </a:r>
            <a:r>
              <a:rPr lang="en-US" altLang="zh-CN" sz="1200" b="1" dirty="0" err="1">
                <a:latin typeface="Arial Black" panose="020B0A04020102020204" pitchFamily="34" charset="0"/>
                <a:cs typeface="Consolas" panose="020B0609020204030204" pitchFamily="49" charset="0"/>
              </a:rPr>
              <a:t>root.next.left</a:t>
            </a:r>
            <a:r>
              <a:rPr lang="en-US" altLang="zh-CN" sz="1200" b="1" dirty="0">
                <a:latin typeface="Arial Black" panose="020B0A04020102020204" pitchFamily="34" charset="0"/>
                <a:cs typeface="Consolas" panose="020B0609020204030204" pitchFamily="49" charset="0"/>
              </a:rPr>
              <a:t> : null;</a:t>
            </a:r>
            <a:r>
              <a:rPr lang="en-US" altLang="zh-CN" sz="1200" dirty="0">
                <a:latin typeface="Arial Black" panose="020B0A04020102020204" pitchFamily="34" charset="0"/>
                <a:cs typeface="Consolas" panose="020B0609020204030204" pitchFamily="49" charset="0"/>
              </a:rPr>
              <a:t> </a:t>
            </a:r>
            <a:r>
              <a:rPr lang="en-US" altLang="zh-CN" sz="1200" dirty="0" smtClean="0">
                <a:latin typeface="Arial Black" panose="020B0A04020102020204" pitchFamily="34" charset="0"/>
                <a:cs typeface="Consolas" panose="020B0609020204030204" pitchFamily="49" charset="0"/>
              </a:rPr>
              <a:t> </a:t>
            </a:r>
            <a:endParaRPr lang="en-US" altLang="zh-CN" sz="1200" dirty="0">
              <a:latin typeface="Arial Black" panose="020B0A04020102020204" pitchFamily="34"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a:t>
            </a:r>
            <a:endParaRPr lang="en-US" altLang="zh-CN" sz="1200" dirty="0">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        connect(</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connect(</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
        <p:nvSpPr>
          <p:cNvPr id="7" name="矩形 6"/>
          <p:cNvSpPr/>
          <p:nvPr/>
        </p:nvSpPr>
        <p:spPr>
          <a:xfrm>
            <a:off x="-14514" y="2590800"/>
            <a:ext cx="8026400" cy="4247317"/>
          </a:xfrm>
          <a:prstGeom prst="rect">
            <a:avLst/>
          </a:prstGeom>
          <a:ln>
            <a:solidFill>
              <a:schemeClr val="accent1"/>
            </a:solidFill>
          </a:ln>
        </p:spPr>
        <p:txBody>
          <a:bodyPr wrap="square">
            <a:spAutoFit/>
          </a:bodyPr>
          <a:lstStyle/>
          <a:p>
            <a:r>
              <a:rPr lang="en-US" altLang="zh-CN" sz="1000" dirty="0">
                <a:latin typeface="Consolas" panose="020B0609020204030204" pitchFamily="49" charset="0"/>
                <a:cs typeface="Consolas" panose="020B0609020204030204" pitchFamily="49" charset="0"/>
              </a:rPr>
              <a:t>public class Solution {</a:t>
            </a:r>
          </a:p>
          <a:p>
            <a:r>
              <a:rPr lang="en-US" altLang="zh-CN" sz="1000" dirty="0">
                <a:latin typeface="Consolas" panose="020B0609020204030204" pitchFamily="49" charset="0"/>
                <a:cs typeface="Consolas" panose="020B0609020204030204" pitchFamily="49" charset="0"/>
              </a:rPr>
              <a:t>    public void connect(</a:t>
            </a:r>
            <a:r>
              <a:rPr lang="en-US" altLang="zh-CN" sz="1000" dirty="0" err="1">
                <a:latin typeface="Consolas" panose="020B0609020204030204" pitchFamily="49" charset="0"/>
                <a:cs typeface="Consolas" panose="020B0609020204030204" pitchFamily="49" charset="0"/>
              </a:rPr>
              <a:t>TreeLinkNode</a:t>
            </a:r>
            <a:r>
              <a:rPr lang="en-US" altLang="zh-CN" sz="1000" dirty="0">
                <a:latin typeface="Consolas" panose="020B0609020204030204" pitchFamily="49" charset="0"/>
                <a:cs typeface="Consolas" panose="020B0609020204030204" pitchFamily="49" charset="0"/>
              </a:rPr>
              <a:t> root) {</a:t>
            </a:r>
          </a:p>
          <a:p>
            <a:r>
              <a:rPr lang="en-US" altLang="zh-CN" sz="1000" dirty="0">
                <a:latin typeface="Consolas" panose="020B0609020204030204" pitchFamily="49" charset="0"/>
                <a:cs typeface="Consolas" panose="020B0609020204030204" pitchFamily="49" charset="0"/>
              </a:rPr>
              <a:t>        if (root == null) return;</a:t>
            </a:r>
          </a:p>
          <a:p>
            <a:r>
              <a:rPr lang="en-US" altLang="zh-CN" sz="1000" dirty="0">
                <a:latin typeface="Consolas" panose="020B0609020204030204" pitchFamily="49" charset="0"/>
                <a:cs typeface="Consolas" panose="020B0609020204030204" pitchFamily="49" charset="0"/>
              </a:rPr>
              <a:t>        Queue&lt;</a:t>
            </a:r>
            <a:r>
              <a:rPr lang="en-US" altLang="zh-CN" sz="1000" dirty="0" err="1">
                <a:latin typeface="Consolas" panose="020B0609020204030204" pitchFamily="49" charset="0"/>
                <a:cs typeface="Consolas" panose="020B0609020204030204" pitchFamily="49" charset="0"/>
              </a:rPr>
              <a:t>TreeLinkNode</a:t>
            </a:r>
            <a:r>
              <a:rPr lang="en-US" altLang="zh-CN" sz="1000" dirty="0">
                <a:latin typeface="Consolas" panose="020B0609020204030204" pitchFamily="49" charset="0"/>
                <a:cs typeface="Consolas" panose="020B0609020204030204" pitchFamily="49" charset="0"/>
              </a:rPr>
              <a:t>&gt; q = new </a:t>
            </a:r>
            <a:r>
              <a:rPr lang="en-US" altLang="zh-CN" sz="1000" dirty="0" err="1">
                <a:latin typeface="Consolas" panose="020B0609020204030204" pitchFamily="49" charset="0"/>
                <a:cs typeface="Consolas" panose="020B0609020204030204" pitchFamily="49" charset="0"/>
              </a:rPr>
              <a:t>LinkedList</a:t>
            </a:r>
            <a:r>
              <a:rPr lang="en-US" altLang="zh-CN" sz="1000" dirty="0">
                <a:latin typeface="Consolas" panose="020B0609020204030204" pitchFamily="49" charset="0"/>
                <a:cs typeface="Consolas" panose="020B0609020204030204" pitchFamily="49" charset="0"/>
              </a:rPr>
              <a:t>&lt;</a:t>
            </a:r>
            <a:r>
              <a:rPr lang="en-US" altLang="zh-CN" sz="1000" dirty="0" err="1">
                <a:latin typeface="Consolas" panose="020B0609020204030204" pitchFamily="49" charset="0"/>
                <a:cs typeface="Consolas" panose="020B0609020204030204" pitchFamily="49" charset="0"/>
              </a:rPr>
              <a:t>TreeLinkNode</a:t>
            </a:r>
            <a:r>
              <a:rPr lang="en-US" altLang="zh-CN" sz="1000" dirty="0">
                <a:latin typeface="Consolas" panose="020B0609020204030204" pitchFamily="49" charset="0"/>
                <a:cs typeface="Consolas" panose="020B0609020204030204" pitchFamily="49" charset="0"/>
              </a:rPr>
              <a:t>&gt;();</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q.offer</a:t>
            </a:r>
            <a:r>
              <a:rPr lang="en-US" altLang="zh-CN" sz="1000" dirty="0">
                <a:latin typeface="Consolas" panose="020B0609020204030204" pitchFamily="49" charset="0"/>
                <a:cs typeface="Consolas" panose="020B0609020204030204" pitchFamily="49" charset="0"/>
              </a:rPr>
              <a:t>(root);</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int</a:t>
            </a:r>
            <a:r>
              <a:rPr lang="en-US" altLang="zh-CN" sz="1000" dirty="0">
                <a:latin typeface="Consolas" panose="020B0609020204030204" pitchFamily="49" charset="0"/>
                <a:cs typeface="Consolas" panose="020B0609020204030204" pitchFamily="49" charset="0"/>
              </a:rPr>
              <a:t> row = 1;</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int</a:t>
            </a:r>
            <a:r>
              <a:rPr lang="en-US" altLang="zh-CN" sz="1000" dirty="0">
                <a:latin typeface="Consolas" panose="020B0609020204030204" pitchFamily="49" charset="0"/>
                <a:cs typeface="Consolas" panose="020B0609020204030204" pitchFamily="49" charset="0"/>
              </a:rPr>
              <a:t> count = 0;</a:t>
            </a:r>
          </a:p>
          <a:p>
            <a:r>
              <a:rPr lang="en-US" altLang="zh-CN" sz="1000" dirty="0">
                <a:latin typeface="Consolas" panose="020B0609020204030204" pitchFamily="49" charset="0"/>
                <a:cs typeface="Consolas" panose="020B0609020204030204" pitchFamily="49" charset="0"/>
              </a:rPr>
              <a:t>        while(!</a:t>
            </a:r>
            <a:r>
              <a:rPr lang="en-US" altLang="zh-CN" sz="1000" dirty="0" err="1">
                <a:latin typeface="Consolas" panose="020B0609020204030204" pitchFamily="49" charset="0"/>
                <a:cs typeface="Consolas" panose="020B0609020204030204" pitchFamily="49" charset="0"/>
              </a:rPr>
              <a:t>q.isEmpty</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TreeLinkNode</a:t>
            </a:r>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tmp</a:t>
            </a:r>
            <a:r>
              <a:rPr lang="en-US" altLang="zh-CN" sz="1000" dirty="0">
                <a:latin typeface="Consolas" panose="020B0609020204030204" pitchFamily="49" charset="0"/>
                <a:cs typeface="Consolas" panose="020B0609020204030204" pitchFamily="49" charset="0"/>
              </a:rPr>
              <a:t> = </a:t>
            </a:r>
            <a:r>
              <a:rPr lang="en-US" altLang="zh-CN" sz="1000" dirty="0" err="1">
                <a:latin typeface="Consolas" panose="020B0609020204030204" pitchFamily="49" charset="0"/>
                <a:cs typeface="Consolas" panose="020B0609020204030204" pitchFamily="49" charset="0"/>
              </a:rPr>
              <a:t>q.peek</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q.poll</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count++;</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            if(</a:t>
            </a:r>
            <a:r>
              <a:rPr lang="en-US" altLang="zh-CN" sz="1000" dirty="0" err="1">
                <a:latin typeface="Consolas" panose="020B0609020204030204" pitchFamily="49" charset="0"/>
                <a:cs typeface="Consolas" panose="020B0609020204030204" pitchFamily="49" charset="0"/>
              </a:rPr>
              <a:t>tmp.left</a:t>
            </a:r>
            <a:r>
              <a:rPr lang="en-US" altLang="zh-CN" sz="1000" dirty="0">
                <a:latin typeface="Consolas" panose="020B0609020204030204" pitchFamily="49" charset="0"/>
                <a:cs typeface="Consolas" panose="020B0609020204030204" pitchFamily="49" charset="0"/>
              </a:rPr>
              <a:t> != null) </a:t>
            </a:r>
            <a:r>
              <a:rPr lang="en-US" altLang="zh-CN" sz="1000" dirty="0" err="1">
                <a:latin typeface="Consolas" panose="020B0609020204030204" pitchFamily="49" charset="0"/>
                <a:cs typeface="Consolas" panose="020B0609020204030204" pitchFamily="49" charset="0"/>
              </a:rPr>
              <a:t>q.offer</a:t>
            </a:r>
            <a:r>
              <a:rPr lang="en-US" altLang="zh-CN" sz="1000" dirty="0">
                <a:latin typeface="Consolas" panose="020B0609020204030204" pitchFamily="49" charset="0"/>
                <a:cs typeface="Consolas" panose="020B0609020204030204" pitchFamily="49" charset="0"/>
              </a:rPr>
              <a:t>(</a:t>
            </a:r>
            <a:r>
              <a:rPr lang="en-US" altLang="zh-CN" sz="1000" dirty="0" err="1">
                <a:latin typeface="Consolas" panose="020B0609020204030204" pitchFamily="49" charset="0"/>
                <a:cs typeface="Consolas" panose="020B0609020204030204" pitchFamily="49" charset="0"/>
              </a:rPr>
              <a:t>tmp.left</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if(</a:t>
            </a:r>
            <a:r>
              <a:rPr lang="en-US" altLang="zh-CN" sz="1000" dirty="0" err="1">
                <a:latin typeface="Consolas" panose="020B0609020204030204" pitchFamily="49" charset="0"/>
                <a:cs typeface="Consolas" panose="020B0609020204030204" pitchFamily="49" charset="0"/>
              </a:rPr>
              <a:t>tmp.right</a:t>
            </a:r>
            <a:r>
              <a:rPr lang="en-US" altLang="zh-CN" sz="1000" dirty="0">
                <a:latin typeface="Consolas" panose="020B0609020204030204" pitchFamily="49" charset="0"/>
                <a:cs typeface="Consolas" panose="020B0609020204030204" pitchFamily="49" charset="0"/>
              </a:rPr>
              <a:t> != null) </a:t>
            </a:r>
            <a:r>
              <a:rPr lang="en-US" altLang="zh-CN" sz="1000" dirty="0" err="1">
                <a:latin typeface="Consolas" panose="020B0609020204030204" pitchFamily="49" charset="0"/>
                <a:cs typeface="Consolas" panose="020B0609020204030204" pitchFamily="49" charset="0"/>
              </a:rPr>
              <a:t>q.offer</a:t>
            </a:r>
            <a:r>
              <a:rPr lang="en-US" altLang="zh-CN" sz="1000" dirty="0">
                <a:latin typeface="Consolas" panose="020B0609020204030204" pitchFamily="49" charset="0"/>
                <a:cs typeface="Consolas" panose="020B0609020204030204" pitchFamily="49" charset="0"/>
              </a:rPr>
              <a:t>(</a:t>
            </a:r>
            <a:r>
              <a:rPr lang="en-US" altLang="zh-CN" sz="1000" dirty="0" err="1">
                <a:latin typeface="Consolas" panose="020B0609020204030204" pitchFamily="49" charset="0"/>
                <a:cs typeface="Consolas" panose="020B0609020204030204" pitchFamily="49" charset="0"/>
              </a:rPr>
              <a:t>tmp.right</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            if(count == row){</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tmp.next</a:t>
            </a:r>
            <a:r>
              <a:rPr lang="en-US" altLang="zh-CN" sz="1000" dirty="0">
                <a:latin typeface="Consolas" panose="020B0609020204030204" pitchFamily="49" charset="0"/>
                <a:cs typeface="Consolas" panose="020B0609020204030204" pitchFamily="49" charset="0"/>
              </a:rPr>
              <a:t> = null;</a:t>
            </a:r>
          </a:p>
          <a:p>
            <a:r>
              <a:rPr lang="en-US" altLang="zh-CN" sz="1000" dirty="0">
                <a:latin typeface="Consolas" panose="020B0609020204030204" pitchFamily="49" charset="0"/>
                <a:cs typeface="Consolas" panose="020B0609020204030204" pitchFamily="49" charset="0"/>
              </a:rPr>
              <a:t>                count = 0;</a:t>
            </a:r>
          </a:p>
          <a:p>
            <a:r>
              <a:rPr lang="en-US" altLang="zh-CN" sz="1000" dirty="0">
                <a:latin typeface="Consolas" panose="020B0609020204030204" pitchFamily="49" charset="0"/>
                <a:cs typeface="Consolas" panose="020B0609020204030204" pitchFamily="49" charset="0"/>
              </a:rPr>
              <a:t>                row *= 2;</a:t>
            </a:r>
          </a:p>
          <a:p>
            <a:r>
              <a:rPr lang="en-US" altLang="zh-CN" sz="1000" dirty="0">
                <a:latin typeface="Consolas" panose="020B0609020204030204" pitchFamily="49" charset="0"/>
                <a:cs typeface="Consolas" panose="020B0609020204030204" pitchFamily="49" charset="0"/>
              </a:rPr>
              <a:t>            } else {</a:t>
            </a:r>
          </a:p>
          <a:p>
            <a:r>
              <a:rPr lang="en-US" altLang="zh-CN" sz="1000" dirty="0">
                <a:latin typeface="Consolas" panose="020B0609020204030204" pitchFamily="49" charset="0"/>
                <a:cs typeface="Consolas" panose="020B0609020204030204" pitchFamily="49" charset="0"/>
              </a:rPr>
              <a:t>                </a:t>
            </a:r>
            <a:r>
              <a:rPr lang="en-US" altLang="zh-CN" sz="1000" dirty="0" err="1">
                <a:latin typeface="Consolas" panose="020B0609020204030204" pitchFamily="49" charset="0"/>
                <a:cs typeface="Consolas" panose="020B0609020204030204" pitchFamily="49" charset="0"/>
              </a:rPr>
              <a:t>tmp.next</a:t>
            </a:r>
            <a:r>
              <a:rPr lang="en-US" altLang="zh-CN" sz="1000" dirty="0">
                <a:latin typeface="Consolas" panose="020B0609020204030204" pitchFamily="49" charset="0"/>
                <a:cs typeface="Consolas" panose="020B0609020204030204" pitchFamily="49" charset="0"/>
              </a:rPr>
              <a:t> = </a:t>
            </a:r>
            <a:r>
              <a:rPr lang="en-US" altLang="zh-CN" sz="1000" dirty="0" err="1">
                <a:latin typeface="Consolas" panose="020B0609020204030204" pitchFamily="49" charset="0"/>
                <a:cs typeface="Consolas" panose="020B0609020204030204" pitchFamily="49" charset="0"/>
              </a:rPr>
              <a:t>q.peek</a:t>
            </a:r>
            <a:r>
              <a:rPr lang="en-US" altLang="zh-CN" sz="1000" dirty="0">
                <a:latin typeface="Consolas" panose="020B0609020204030204" pitchFamily="49" charset="0"/>
                <a:cs typeface="Consolas" panose="020B0609020204030204" pitchFamily="49" charset="0"/>
              </a:rPr>
              <a:t>();</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    }</a:t>
            </a:r>
          </a:p>
          <a:p>
            <a:r>
              <a:rPr lang="en-US" altLang="zh-CN" sz="1000" dirty="0">
                <a:latin typeface="Consolas" panose="020B0609020204030204" pitchFamily="49" charset="0"/>
                <a:cs typeface="Consolas" panose="020B0609020204030204" pitchFamily="49" charset="0"/>
              </a:rPr>
              <a:t>}</a:t>
            </a:r>
          </a:p>
          <a:p>
            <a:endParaRPr lang="en-US" altLang="zh-CN" sz="1000" dirty="0">
              <a:latin typeface="Consolas" panose="020B0609020204030204" pitchFamily="49" charset="0"/>
              <a:cs typeface="Consolas" panose="020B0609020204030204" pitchFamily="49" charset="0"/>
            </a:endParaRPr>
          </a:p>
        </p:txBody>
      </p:sp>
      <p:sp>
        <p:nvSpPr>
          <p:cNvPr id="8" name="矩形 7"/>
          <p:cNvSpPr/>
          <p:nvPr/>
        </p:nvSpPr>
        <p:spPr>
          <a:xfrm>
            <a:off x="4267200" y="2540223"/>
            <a:ext cx="4724400" cy="323165"/>
          </a:xfrm>
          <a:prstGeom prst="rect">
            <a:avLst/>
          </a:prstGeom>
        </p:spPr>
        <p:txBody>
          <a:bodyPr wrap="square">
            <a:spAutoFit/>
          </a:bodyPr>
          <a:lstStyle/>
          <a:p>
            <a:r>
              <a:rPr lang="zh-CN" altLang="en-US" sz="1500" b="1" dirty="0"/>
              <a:t> </a:t>
            </a:r>
            <a:r>
              <a:rPr lang="en-US" altLang="zh-CN" sz="1500" b="1" dirty="0"/>
              <a:t>Queue </a:t>
            </a:r>
            <a:r>
              <a:rPr lang="zh-CN" altLang="en-US" sz="1500" b="1" dirty="0"/>
              <a:t>没有递归的层次限制，可以使用很大的二叉树</a:t>
            </a:r>
          </a:p>
        </p:txBody>
      </p:sp>
    </p:spTree>
    <p:extLst>
      <p:ext uri="{BB962C8B-B14F-4D97-AF65-F5344CB8AC3E}">
        <p14:creationId xmlns:p14="http://schemas.microsoft.com/office/powerpoint/2010/main" val="323189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矩形 10"/>
          <p:cNvSpPr/>
          <p:nvPr/>
        </p:nvSpPr>
        <p:spPr>
          <a:xfrm>
            <a:off x="30162" y="502706"/>
            <a:ext cx="9113837" cy="5632311"/>
          </a:xfrm>
          <a:prstGeom prst="rect">
            <a:avLst/>
          </a:prstGeom>
          <a:ln>
            <a:solidFill>
              <a:schemeClr val="accent1"/>
            </a:solidFill>
          </a:ln>
        </p:spPr>
        <p:txBody>
          <a:bodyPr wrap="square">
            <a:spAutoFit/>
          </a:bodyPr>
          <a:lstStyle/>
          <a:p>
            <a:r>
              <a:rPr lang="en-US" altLang="zh-CN" sz="1500" dirty="0">
                <a:latin typeface="Consolas" panose="020B0609020204030204" pitchFamily="49" charset="0"/>
                <a:cs typeface="Consolas" panose="020B0609020204030204" pitchFamily="49" charset="0"/>
              </a:rPr>
              <a:t>public void connect(</a:t>
            </a:r>
            <a:r>
              <a:rPr lang="en-US" altLang="zh-CN" sz="1500" dirty="0" err="1">
                <a:latin typeface="Consolas" panose="020B0609020204030204" pitchFamily="49" charset="0"/>
                <a:cs typeface="Consolas" panose="020B0609020204030204" pitchFamily="49" charset="0"/>
              </a:rPr>
              <a:t>TreeLinkNode</a:t>
            </a:r>
            <a:r>
              <a:rPr lang="en-US" altLang="zh-CN" sz="1500" dirty="0">
                <a:latin typeface="Consolas" panose="020B0609020204030204" pitchFamily="49" charset="0"/>
                <a:cs typeface="Consolas" panose="020B0609020204030204" pitchFamily="49" charset="0"/>
              </a:rPr>
              <a:t> root) {</a:t>
            </a:r>
          </a:p>
          <a:p>
            <a:r>
              <a:rPr lang="en-US" altLang="zh-CN" sz="1500" dirty="0">
                <a:latin typeface="Consolas" panose="020B0609020204030204" pitchFamily="49" charset="0"/>
                <a:cs typeface="Consolas" panose="020B0609020204030204" pitchFamily="49" charset="0"/>
              </a:rPr>
              <a:t>    if(root==null) return;  // base</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TreeLinkNode</a:t>
            </a:r>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rootNext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root.next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TreeLinkNode</a:t>
            </a:r>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nodeNext</a:t>
            </a:r>
            <a:r>
              <a:rPr lang="en-US" altLang="zh-CN" sz="1500" dirty="0">
                <a:latin typeface="Consolas" panose="020B0609020204030204" pitchFamily="49" charset="0"/>
                <a:cs typeface="Consolas" panose="020B0609020204030204" pitchFamily="49" charset="0"/>
              </a:rPr>
              <a:t> = null;</a:t>
            </a:r>
          </a:p>
          <a:p>
            <a:r>
              <a:rPr lang="en-US" altLang="zh-CN" sz="1500" dirty="0">
                <a:latin typeface="Consolas" panose="020B0609020204030204" pitchFamily="49" charset="0"/>
                <a:cs typeface="Consolas" panose="020B0609020204030204" pitchFamily="49" charset="0"/>
              </a:rPr>
              <a:t>    while(</a:t>
            </a:r>
            <a:r>
              <a:rPr lang="en-US" altLang="zh-CN" sz="1500" dirty="0" err="1">
                <a:latin typeface="Consolas" panose="020B0609020204030204" pitchFamily="49" charset="0"/>
                <a:cs typeface="Consolas" panose="020B0609020204030204" pitchFamily="49" charset="0"/>
              </a:rPr>
              <a:t>rootNext</a:t>
            </a:r>
            <a:r>
              <a:rPr lang="en-US" altLang="zh-CN" sz="1500" dirty="0">
                <a:latin typeface="Consolas" panose="020B0609020204030204" pitchFamily="49" charset="0"/>
                <a:cs typeface="Consolas" panose="020B0609020204030204" pitchFamily="49" charset="0"/>
              </a:rPr>
              <a:t>!=null) { // find next node</a:t>
            </a:r>
          </a:p>
          <a:p>
            <a:r>
              <a:rPr lang="en-US" altLang="zh-CN" sz="1500" dirty="0">
                <a:latin typeface="Consolas" panose="020B0609020204030204" pitchFamily="49" charset="0"/>
                <a:cs typeface="Consolas" panose="020B0609020204030204" pitchFamily="49" charset="0"/>
              </a:rPr>
              <a:t>        if(</a:t>
            </a:r>
            <a:r>
              <a:rPr lang="en-US" altLang="zh-CN" sz="1500" dirty="0" err="1">
                <a:latin typeface="Consolas" panose="020B0609020204030204" pitchFamily="49" charset="0"/>
                <a:cs typeface="Consolas" panose="020B0609020204030204" pitchFamily="49" charset="0"/>
              </a:rPr>
              <a:t>rootNext.left</a:t>
            </a:r>
            <a:r>
              <a:rPr lang="en-US" altLang="zh-CN" sz="1500" dirty="0">
                <a:latin typeface="Consolas" panose="020B0609020204030204" pitchFamily="49" charset="0"/>
                <a:cs typeface="Consolas" panose="020B0609020204030204" pitchFamily="49" charset="0"/>
              </a:rPr>
              <a:t>!=null) {</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nodeNext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rootNext.left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break;</a:t>
            </a:r>
          </a:p>
          <a:p>
            <a:r>
              <a:rPr lang="en-US" altLang="zh-CN" sz="1500" dirty="0">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if(</a:t>
            </a:r>
            <a:r>
              <a:rPr lang="en-US" altLang="zh-CN" sz="1500" dirty="0" err="1">
                <a:latin typeface="Consolas" panose="020B0609020204030204" pitchFamily="49" charset="0"/>
                <a:cs typeface="Consolas" panose="020B0609020204030204" pitchFamily="49" charset="0"/>
              </a:rPr>
              <a:t>rootNext.right</a:t>
            </a:r>
            <a:r>
              <a:rPr lang="en-US" altLang="zh-CN" sz="1500" dirty="0">
                <a:latin typeface="Consolas" panose="020B0609020204030204" pitchFamily="49" charset="0"/>
                <a:cs typeface="Consolas" panose="020B0609020204030204" pitchFamily="49" charset="0"/>
              </a:rPr>
              <a:t>!=null) {</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nodeNext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rootNext.right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break;</a:t>
            </a:r>
          </a:p>
          <a:p>
            <a:r>
              <a:rPr lang="en-US" altLang="zh-CN" sz="1500" dirty="0">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rootNext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rootNext.next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if(</a:t>
            </a:r>
            <a:r>
              <a:rPr lang="en-US" altLang="zh-CN" sz="1500" dirty="0" err="1">
                <a:latin typeface="Consolas" panose="020B0609020204030204" pitchFamily="49" charset="0"/>
                <a:cs typeface="Consolas" panose="020B0609020204030204" pitchFamily="49" charset="0"/>
              </a:rPr>
              <a:t>root.right</a:t>
            </a:r>
            <a:r>
              <a:rPr lang="en-US" altLang="zh-CN" sz="1500" dirty="0">
                <a:latin typeface="Consolas" panose="020B0609020204030204" pitchFamily="49" charset="0"/>
                <a:cs typeface="Consolas" panose="020B0609020204030204" pitchFamily="49" charset="0"/>
              </a:rPr>
              <a:t>!=null) {  // connect</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root.right.next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nodeNext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if(</a:t>
            </a:r>
            <a:r>
              <a:rPr lang="en-US" altLang="zh-CN" sz="1500" dirty="0" err="1">
                <a:latin typeface="Consolas" panose="020B0609020204030204" pitchFamily="49" charset="0"/>
                <a:cs typeface="Consolas" panose="020B0609020204030204" pitchFamily="49" charset="0"/>
              </a:rPr>
              <a:t>root.left</a:t>
            </a:r>
            <a:r>
              <a:rPr lang="en-US" altLang="zh-CN" sz="1500" dirty="0">
                <a:latin typeface="Consolas" panose="020B0609020204030204" pitchFamily="49" charset="0"/>
                <a:cs typeface="Consolas" panose="020B0609020204030204" pitchFamily="49" charset="0"/>
              </a:rPr>
              <a:t>!=null) {</a:t>
            </a:r>
          </a:p>
          <a:p>
            <a:r>
              <a:rPr lang="en-US" altLang="zh-CN" sz="1500" dirty="0">
                <a:latin typeface="Consolas" panose="020B0609020204030204" pitchFamily="49" charset="0"/>
                <a:cs typeface="Consolas" panose="020B0609020204030204" pitchFamily="49" charset="0"/>
              </a:rPr>
              <a:t>        </a:t>
            </a:r>
            <a:r>
              <a:rPr lang="en-US" altLang="zh-CN" sz="1500" dirty="0" err="1">
                <a:latin typeface="Consolas" panose="020B0609020204030204" pitchFamily="49" charset="0"/>
                <a:cs typeface="Consolas" panose="020B0609020204030204" pitchFamily="49" charset="0"/>
              </a:rPr>
              <a:t>root.left.next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root.right</a:t>
            </a:r>
            <a:r>
              <a:rPr lang="en-US" altLang="zh-CN" sz="1500" dirty="0">
                <a:latin typeface="Consolas" panose="020B0609020204030204" pitchFamily="49" charset="0"/>
                <a:cs typeface="Consolas" panose="020B0609020204030204" pitchFamily="49" charset="0"/>
              </a:rPr>
              <a:t>==null ? </a:t>
            </a:r>
            <a:r>
              <a:rPr lang="en-US" altLang="zh-CN" sz="1500" dirty="0" err="1">
                <a:latin typeface="Consolas" panose="020B0609020204030204" pitchFamily="49" charset="0"/>
                <a:cs typeface="Consolas" panose="020B0609020204030204" pitchFamily="49" charset="0"/>
              </a:rPr>
              <a:t>nodeNext</a:t>
            </a:r>
            <a:r>
              <a:rPr lang="en-US" altLang="zh-CN" sz="1500" dirty="0">
                <a:latin typeface="Consolas" panose="020B0609020204030204" pitchFamily="49" charset="0"/>
                <a:cs typeface="Consolas" panose="020B0609020204030204" pitchFamily="49" charset="0"/>
              </a:rPr>
              <a:t> : </a:t>
            </a:r>
            <a:r>
              <a:rPr lang="en-US" altLang="zh-CN" sz="1500" dirty="0" err="1">
                <a:latin typeface="Consolas" panose="020B0609020204030204" pitchFamily="49" charset="0"/>
                <a:cs typeface="Consolas" panose="020B0609020204030204" pitchFamily="49" charset="0"/>
              </a:rPr>
              <a:t>root.right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connect(</a:t>
            </a:r>
            <a:r>
              <a:rPr lang="en-US" altLang="zh-CN" sz="1500" dirty="0" err="1">
                <a:latin typeface="Consolas" panose="020B0609020204030204" pitchFamily="49" charset="0"/>
                <a:cs typeface="Consolas" panose="020B0609020204030204" pitchFamily="49" charset="0"/>
              </a:rPr>
              <a:t>root.right</a:t>
            </a:r>
            <a:r>
              <a:rPr lang="en-US" altLang="zh-CN" sz="1500" dirty="0">
                <a:latin typeface="Consolas" panose="020B0609020204030204" pitchFamily="49" charset="0"/>
                <a:cs typeface="Consolas" panose="020B0609020204030204" pitchFamily="49" charset="0"/>
              </a:rPr>
              <a:t>);    // right </a:t>
            </a:r>
            <a:r>
              <a:rPr lang="en-US" altLang="zh-CN" sz="1500" dirty="0" err="1">
                <a:latin typeface="Consolas" panose="020B0609020204030204" pitchFamily="49" charset="0"/>
                <a:cs typeface="Consolas" panose="020B0609020204030204" pitchFamily="49" charset="0"/>
              </a:rPr>
              <a:t>frist</a:t>
            </a:r>
            <a:endParaRPr lang="en-US" altLang="zh-CN" sz="1500" dirty="0">
              <a:latin typeface="Consolas" panose="020B0609020204030204" pitchFamily="49" charset="0"/>
              <a:cs typeface="Consolas" panose="020B0609020204030204" pitchFamily="49" charset="0"/>
            </a:endParaRPr>
          </a:p>
          <a:p>
            <a:r>
              <a:rPr lang="en-US" altLang="zh-CN" sz="1500" dirty="0">
                <a:latin typeface="Consolas" panose="020B0609020204030204" pitchFamily="49" charset="0"/>
                <a:cs typeface="Consolas" panose="020B0609020204030204" pitchFamily="49" charset="0"/>
              </a:rPr>
              <a:t>    connect(</a:t>
            </a:r>
            <a:r>
              <a:rPr lang="en-US" altLang="zh-CN" sz="1500" dirty="0" err="1">
                <a:latin typeface="Consolas" panose="020B0609020204030204" pitchFamily="49" charset="0"/>
                <a:cs typeface="Consolas" panose="020B0609020204030204" pitchFamily="49" charset="0"/>
              </a:rPr>
              <a:t>root.left</a:t>
            </a:r>
            <a:r>
              <a:rPr lang="en-US" altLang="zh-CN" sz="1500" dirty="0">
                <a:latin typeface="Consolas" panose="020B0609020204030204" pitchFamily="49" charset="0"/>
                <a:cs typeface="Consolas" panose="020B0609020204030204" pitchFamily="49" charset="0"/>
              </a:rPr>
              <a:t>);</a:t>
            </a:r>
          </a:p>
          <a:p>
            <a:r>
              <a:rPr lang="en-US" altLang="zh-CN" sz="1500" dirty="0">
                <a:latin typeface="Consolas" panose="020B0609020204030204" pitchFamily="49" charset="0"/>
                <a:cs typeface="Consolas" panose="020B0609020204030204" pitchFamily="49" charset="0"/>
              </a:rPr>
              <a:t>}</a:t>
            </a:r>
            <a:endParaRPr lang="zh-CN" altLang="en-US" sz="1500" dirty="0">
              <a:latin typeface="Consolas" panose="020B0609020204030204" pitchFamily="49" charset="0"/>
              <a:cs typeface="Consolas" panose="020B0609020204030204" pitchFamily="49" charset="0"/>
            </a:endParaRPr>
          </a:p>
        </p:txBody>
      </p:sp>
      <p:sp>
        <p:nvSpPr>
          <p:cNvPr id="4" name="矩形 3"/>
          <p:cNvSpPr/>
          <p:nvPr/>
        </p:nvSpPr>
        <p:spPr>
          <a:xfrm>
            <a:off x="-16574" y="0"/>
            <a:ext cx="7520392" cy="369332"/>
          </a:xfrm>
          <a:prstGeom prst="rect">
            <a:avLst/>
          </a:prstGeom>
        </p:spPr>
        <p:txBody>
          <a:bodyPr wrap="none">
            <a:spAutoFit/>
          </a:bodyPr>
          <a:lstStyle/>
          <a:p>
            <a:r>
              <a:rPr lang="en-US" altLang="zh-CN" dirty="0" smtClean="0"/>
              <a:t>5.1.12 Populating </a:t>
            </a:r>
            <a:r>
              <a:rPr lang="en-US" altLang="zh-CN" dirty="0"/>
              <a:t>Next Right Pointers in Each </a:t>
            </a:r>
            <a:r>
              <a:rPr lang="en-US" altLang="zh-CN" dirty="0" smtClean="0"/>
              <a:t>Node II also need constant space</a:t>
            </a:r>
            <a:endParaRPr lang="zh-CN" altLang="en-US" dirty="0"/>
          </a:p>
        </p:txBody>
      </p:sp>
      <p:sp>
        <p:nvSpPr>
          <p:cNvPr id="5" name="矩形 4"/>
          <p:cNvSpPr/>
          <p:nvPr/>
        </p:nvSpPr>
        <p:spPr>
          <a:xfrm>
            <a:off x="7086600" y="369331"/>
            <a:ext cx="1600200" cy="1015663"/>
          </a:xfrm>
          <a:prstGeom prst="rect">
            <a:avLst/>
          </a:prstGeom>
        </p:spPr>
        <p:txBody>
          <a:bodyPr wrap="square">
            <a:spAutoFit/>
          </a:bodyPr>
          <a:lstStyle/>
          <a:p>
            <a:r>
              <a:rPr lang="it-IT" altLang="zh-CN" sz="1200" b="1" dirty="0" smtClean="0"/>
              <a:t>            </a:t>
            </a:r>
            <a:r>
              <a:rPr lang="it-IT" altLang="zh-CN" sz="1200" b="1" dirty="0"/>
              <a:t>1 -&gt; NULL</a:t>
            </a:r>
          </a:p>
          <a:p>
            <a:r>
              <a:rPr lang="it-IT" altLang="zh-CN" sz="1200" b="1" dirty="0"/>
              <a:t>    </a:t>
            </a:r>
            <a:r>
              <a:rPr lang="it-IT" altLang="zh-CN" sz="1200" b="1" dirty="0" smtClean="0"/>
              <a:t>     </a:t>
            </a:r>
            <a:r>
              <a:rPr lang="it-IT" altLang="zh-CN" sz="1200" b="1" dirty="0"/>
              <a:t>/ </a:t>
            </a:r>
            <a:r>
              <a:rPr lang="it-IT" altLang="zh-CN" sz="1200" b="1" dirty="0" smtClean="0"/>
              <a:t>    </a:t>
            </a:r>
            <a:r>
              <a:rPr lang="it-IT" altLang="zh-CN" sz="1200" b="1" dirty="0"/>
              <a:t>\</a:t>
            </a:r>
          </a:p>
          <a:p>
            <a:r>
              <a:rPr lang="it-IT" altLang="zh-CN" sz="1200" b="1" dirty="0"/>
              <a:t>      </a:t>
            </a:r>
            <a:r>
              <a:rPr lang="it-IT" altLang="zh-CN" sz="1200" b="1" dirty="0" smtClean="0"/>
              <a:t>2    -&gt;  </a:t>
            </a:r>
            <a:r>
              <a:rPr lang="it-IT" altLang="zh-CN" sz="1200" b="1" dirty="0"/>
              <a:t>3 -&gt; NULL</a:t>
            </a:r>
          </a:p>
          <a:p>
            <a:r>
              <a:rPr lang="it-IT" altLang="zh-CN" sz="1200" b="1" dirty="0"/>
              <a:t>     / \ </a:t>
            </a:r>
            <a:r>
              <a:rPr lang="it-IT" altLang="zh-CN" sz="1200" b="1" dirty="0" smtClean="0"/>
              <a:t>          </a:t>
            </a:r>
            <a:r>
              <a:rPr lang="it-IT" altLang="zh-CN" sz="1200" b="1" dirty="0"/>
              <a:t>\</a:t>
            </a:r>
          </a:p>
          <a:p>
            <a:r>
              <a:rPr lang="it-IT" altLang="zh-CN" sz="1200" b="1" dirty="0"/>
              <a:t>    4-&gt;</a:t>
            </a:r>
            <a:r>
              <a:rPr lang="it-IT" altLang="zh-CN" sz="1200" b="1" dirty="0" smtClean="0"/>
              <a:t>5    -&gt;  7 </a:t>
            </a:r>
            <a:r>
              <a:rPr lang="it-IT" altLang="zh-CN" sz="1200" b="1" dirty="0"/>
              <a:t>-&gt; NULL</a:t>
            </a:r>
            <a:endParaRPr lang="zh-CN" altLang="en-US" sz="1200" b="1" dirty="0"/>
          </a:p>
        </p:txBody>
      </p:sp>
      <p:sp>
        <p:nvSpPr>
          <p:cNvPr id="7" name="矩形 6"/>
          <p:cNvSpPr/>
          <p:nvPr/>
        </p:nvSpPr>
        <p:spPr>
          <a:xfrm>
            <a:off x="4572000" y="1866543"/>
            <a:ext cx="4572000" cy="2400657"/>
          </a:xfrm>
          <a:prstGeom prst="rect">
            <a:avLst/>
          </a:prstGeom>
          <a:ln>
            <a:solidFill>
              <a:schemeClr val="accent1"/>
            </a:solidFill>
          </a:ln>
        </p:spPr>
        <p:txBody>
          <a:bodyPr>
            <a:spAutoFit/>
          </a:bodyPr>
          <a:lstStyle/>
          <a:p>
            <a:r>
              <a:rPr lang="zh-CN" altLang="en-US" sz="1500" dirty="0"/>
              <a:t>这道题跟</a:t>
            </a:r>
            <a:r>
              <a:rPr lang="en-US" altLang="zh-CN" sz="1500" dirty="0"/>
              <a:t>I</a:t>
            </a:r>
            <a:r>
              <a:rPr lang="zh-CN" altLang="en-US" sz="1500" dirty="0"/>
              <a:t>的区别就是</a:t>
            </a:r>
            <a:r>
              <a:rPr lang="en-US" altLang="zh-CN" sz="1500" dirty="0"/>
              <a:t>binary tree</a:t>
            </a:r>
            <a:r>
              <a:rPr lang="zh-CN" altLang="en-US" sz="1500" dirty="0"/>
              <a:t>不是完全二叉树。</a:t>
            </a:r>
            <a:br>
              <a:rPr lang="zh-CN" altLang="en-US" sz="1500" dirty="0"/>
            </a:br>
            <a:r>
              <a:rPr lang="zh-CN" altLang="en-US" sz="1500" dirty="0"/>
              <a:t>所以</a:t>
            </a:r>
            <a:r>
              <a:rPr lang="en-US" altLang="zh-CN" sz="1500" dirty="0" err="1"/>
              <a:t>root.right.next</a:t>
            </a:r>
            <a:r>
              <a:rPr lang="zh-CN" altLang="en-US" sz="1500" dirty="0"/>
              <a:t>就不一定等于</a:t>
            </a:r>
            <a:r>
              <a:rPr lang="en-US" altLang="zh-CN" sz="1500" dirty="0" err="1"/>
              <a:t>root.next.left</a:t>
            </a:r>
            <a:r>
              <a:rPr lang="zh-CN" altLang="en-US" sz="1500" dirty="0"/>
              <a:t>。</a:t>
            </a:r>
            <a:br>
              <a:rPr lang="zh-CN" altLang="en-US" sz="1500" dirty="0"/>
            </a:br>
            <a:r>
              <a:rPr lang="zh-CN" altLang="en-US" sz="1500" dirty="0"/>
              <a:t>所以，目标就是先确定好</a:t>
            </a:r>
            <a:r>
              <a:rPr lang="en-US" altLang="zh-CN" sz="1500" dirty="0"/>
              <a:t>root</a:t>
            </a:r>
            <a:r>
              <a:rPr lang="zh-CN" altLang="en-US" sz="1500" dirty="0"/>
              <a:t>的右孩子的第一个有效</a:t>
            </a:r>
            <a:r>
              <a:rPr lang="en-US" altLang="zh-CN" sz="1500" dirty="0"/>
              <a:t>next</a:t>
            </a:r>
            <a:r>
              <a:rPr lang="zh-CN" altLang="en-US" sz="1500" dirty="0"/>
              <a:t>连接点，然后再处理左孩子</a:t>
            </a:r>
            <a:r>
              <a:rPr lang="zh-CN" altLang="en-US" sz="1500" dirty="0" smtClean="0"/>
              <a:t>。</a:t>
            </a:r>
            <a:endParaRPr lang="en-US" altLang="zh-CN" sz="1500" dirty="0" smtClean="0"/>
          </a:p>
          <a:p>
            <a:r>
              <a:rPr lang="en-US" altLang="zh-CN" sz="1500" dirty="0">
                <a:solidFill>
                  <a:schemeClr val="bg1">
                    <a:lumMod val="65000"/>
                  </a:schemeClr>
                </a:solidFill>
                <a:latin typeface="Consolas" panose="020B0609020204030204" pitchFamily="49" charset="0"/>
                <a:cs typeface="Consolas" panose="020B0609020204030204" pitchFamily="49" charset="0"/>
              </a:rPr>
              <a:t> /*</a:t>
            </a:r>
          </a:p>
          <a:p>
            <a:r>
              <a:rPr lang="en-US" altLang="zh-CN" sz="1500" dirty="0">
                <a:latin typeface="Consolas" panose="020B0609020204030204" pitchFamily="49" charset="0"/>
                <a:cs typeface="Consolas" panose="020B0609020204030204" pitchFamily="49" charset="0"/>
              </a:rPr>
              <a:t>        </a:t>
            </a:r>
            <a:r>
              <a:rPr lang="zh-CN" altLang="en-US" sz="1500" dirty="0">
                <a:latin typeface="Consolas" panose="020B0609020204030204" pitchFamily="49" charset="0"/>
                <a:cs typeface="Consolas" panose="020B0609020204030204" pitchFamily="49" charset="0"/>
              </a:rPr>
              <a:t>因此，这道题目首要是找到右孩子的第一个有效的</a:t>
            </a:r>
            <a:r>
              <a:rPr lang="en-US" altLang="zh-CN" sz="1500" dirty="0">
                <a:latin typeface="Consolas" panose="020B0609020204030204" pitchFamily="49" charset="0"/>
                <a:cs typeface="Consolas" panose="020B0609020204030204" pitchFamily="49" charset="0"/>
              </a:rPr>
              <a:t>next</a:t>
            </a:r>
            <a:r>
              <a:rPr lang="zh-CN" altLang="en-US" sz="1500" dirty="0">
                <a:latin typeface="Consolas" panose="020B0609020204030204" pitchFamily="49" charset="0"/>
                <a:cs typeface="Consolas" panose="020B0609020204030204" pitchFamily="49" charset="0"/>
              </a:rPr>
              <a:t>链接节点，然后再处理左孩子。然后依次递归处理右孩子，左孩子</a:t>
            </a:r>
          </a:p>
          <a:p>
            <a:r>
              <a:rPr lang="zh-CN" altLang="en-US" sz="1500" dirty="0">
                <a:solidFill>
                  <a:schemeClr val="bg1">
                    <a:lumMod val="65000"/>
                  </a:schemeClr>
                </a:solidFill>
                <a:latin typeface="Consolas" panose="020B0609020204030204" pitchFamily="49" charset="0"/>
                <a:cs typeface="Consolas" panose="020B0609020204030204" pitchFamily="49" charset="0"/>
              </a:rPr>
              <a:t>        *</a:t>
            </a:r>
            <a:r>
              <a:rPr lang="en-US" altLang="zh-CN" sz="1500" dirty="0">
                <a:solidFill>
                  <a:schemeClr val="bg1">
                    <a:lumMod val="65000"/>
                  </a:schemeClr>
                </a:solidFill>
                <a:latin typeface="Consolas" panose="020B0609020204030204" pitchFamily="49" charset="0"/>
                <a:cs typeface="Consolas" panose="020B0609020204030204" pitchFamily="49" charset="0"/>
              </a:rPr>
              <a:t>/</a:t>
            </a:r>
            <a:r>
              <a:rPr lang="zh-CN" altLang="en-US" sz="1500" dirty="0"/>
              <a:t/>
            </a:r>
            <a:br>
              <a:rPr lang="zh-CN" altLang="en-US" sz="1500" dirty="0"/>
            </a:br>
            <a:endParaRPr lang="zh-CN" altLang="en-US" sz="1500" dirty="0"/>
          </a:p>
        </p:txBody>
      </p:sp>
      <p:sp>
        <p:nvSpPr>
          <p:cNvPr id="10" name="Rectangle 2"/>
          <p:cNvSpPr>
            <a:spLocks noChangeArrowheads="1"/>
          </p:cNvSpPr>
          <p:nvPr/>
        </p:nvSpPr>
        <p:spPr bwMode="auto">
          <a:xfrm>
            <a:off x="2243138" y="1577975"/>
            <a:ext cx="73025" cy="0"/>
          </a:xfrm>
          <a:prstGeom prst="rect">
            <a:avLst/>
          </a:prstGeom>
          <a:solidFill>
            <a:srgbClr val="D4D0C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A0A0A0"/>
                </a:solidFill>
                <a:effectLst/>
                <a:latin typeface="Consolas" pitchFamily="49" charset="0"/>
                <a:ea typeface="宋体" pitchFamily="2" charset="-122"/>
                <a:cs typeface="Consolas" pitchFamily="49" charset="0"/>
                <a:hlinkClick r:id="rId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27225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0" y="0"/>
            <a:ext cx="9144000" cy="1384995"/>
          </a:xfrm>
          <a:prstGeom prst="rect">
            <a:avLst/>
          </a:prstGeom>
        </p:spPr>
        <p:txBody>
          <a:bodyPr wrap="square">
            <a:spAutoFit/>
          </a:bodyPr>
          <a:lstStyle/>
          <a:p>
            <a:r>
              <a:rPr lang="en-US" altLang="zh-CN" sz="1200" dirty="0">
                <a:latin typeface="Consolas" panose="020B0609020204030204" pitchFamily="49" charset="0"/>
                <a:cs typeface="Consolas" panose="020B0609020204030204" pitchFamily="49" charset="0"/>
              </a:rPr>
              <a:t>1. Iteration(Best)</a:t>
            </a:r>
            <a:r>
              <a:rPr lang="zh-CN" altLang="en-US" sz="1200" dirty="0">
                <a:latin typeface="Consolas" panose="020B0609020204030204" pitchFamily="49" charset="0"/>
                <a:cs typeface="Consolas" panose="020B0609020204030204" pitchFamily="49" charset="0"/>
              </a:rPr>
              <a:t>： 横着连就是 </a:t>
            </a:r>
            <a:r>
              <a:rPr lang="en-US" altLang="zh-CN" sz="1200" dirty="0">
                <a:latin typeface="Consolas" panose="020B0609020204030204" pitchFamily="49" charset="0"/>
                <a:cs typeface="Consolas" panose="020B0609020204030204" pitchFamily="49" charset="0"/>
              </a:rPr>
              <a:t>level order traversal. </a:t>
            </a:r>
            <a:r>
              <a:rPr lang="zh-CN" altLang="en-US" sz="1200" dirty="0">
                <a:latin typeface="Consolas" panose="020B0609020204030204" pitchFamily="49" charset="0"/>
                <a:cs typeface="Consolas" panose="020B0609020204030204" pitchFamily="49" charset="0"/>
              </a:rPr>
              <a:t>通常使用</a:t>
            </a:r>
            <a:r>
              <a:rPr lang="en-US" altLang="zh-CN" sz="1200" dirty="0">
                <a:latin typeface="Consolas" panose="020B0609020204030204" pitchFamily="49" charset="0"/>
                <a:cs typeface="Consolas" panose="020B0609020204030204" pitchFamily="49" charset="0"/>
              </a:rPr>
              <a:t>BFS</a:t>
            </a:r>
            <a:r>
              <a:rPr lang="zh-CN" altLang="en-US" sz="1200" dirty="0">
                <a:latin typeface="Consolas" panose="020B0609020204030204" pitchFamily="49" charset="0"/>
                <a:cs typeface="Consolas" panose="020B0609020204030204" pitchFamily="49" charset="0"/>
              </a:rPr>
              <a:t>，但是题目中每个</a:t>
            </a:r>
            <a:r>
              <a:rPr lang="en-US" altLang="zh-CN" sz="1200" dirty="0">
                <a:latin typeface="Consolas" panose="020B0609020204030204" pitchFamily="49" charset="0"/>
                <a:cs typeface="Consolas" panose="020B0609020204030204" pitchFamily="49" charset="0"/>
              </a:rPr>
              <a:t>node</a:t>
            </a:r>
            <a:r>
              <a:rPr lang="zh-CN" altLang="en-US" sz="1200" dirty="0">
                <a:latin typeface="Consolas" panose="020B0609020204030204" pitchFamily="49" charset="0"/>
                <a:cs typeface="Consolas" panose="020B0609020204030204" pitchFamily="49" charset="0"/>
              </a:rPr>
              <a:t>自带</a:t>
            </a:r>
            <a:r>
              <a:rPr lang="en-US" altLang="zh-CN" sz="1200" dirty="0">
                <a:latin typeface="Consolas" panose="020B0609020204030204" pitchFamily="49" charset="0"/>
                <a:cs typeface="Consolas" panose="020B0609020204030204" pitchFamily="49" charset="0"/>
              </a:rPr>
              <a:t>next</a:t>
            </a:r>
            <a:r>
              <a:rPr lang="zh-CN" altLang="en-US" sz="1200" dirty="0">
                <a:latin typeface="Consolas" panose="020B0609020204030204" pitchFamily="49" charset="0"/>
                <a:cs typeface="Consolas" panose="020B0609020204030204" pitchFamily="49" charset="0"/>
              </a:rPr>
              <a:t>指针，相当于就是自带</a:t>
            </a:r>
            <a:r>
              <a:rPr lang="en-US" altLang="zh-CN" sz="1200" dirty="0">
                <a:latin typeface="Consolas" panose="020B0609020204030204" pitchFamily="49" charset="0"/>
                <a:cs typeface="Consolas" panose="020B0609020204030204" pitchFamily="49" charset="0"/>
              </a:rPr>
              <a:t>Queue</a:t>
            </a:r>
            <a:r>
              <a:rPr lang="zh-CN" altLang="en-US" sz="1200" dirty="0">
                <a:latin typeface="Consolas" panose="020B0609020204030204" pitchFamily="49" charset="0"/>
                <a:cs typeface="Consolas" panose="020B0609020204030204" pitchFamily="49" charset="0"/>
              </a:rPr>
              <a:t>了。所以，从上向下一层一层的连接即可。</a:t>
            </a:r>
            <a:br>
              <a:rPr lang="zh-CN" altLang="en-US" sz="1200" dirty="0">
                <a:latin typeface="Consolas" panose="020B0609020204030204" pitchFamily="49" charset="0"/>
                <a:cs typeface="Consolas" panose="020B0609020204030204" pitchFamily="49" charset="0"/>
              </a:rPr>
            </a:br>
            <a:r>
              <a:rPr lang="zh-CN" altLang="en-US" sz="1200" dirty="0">
                <a:latin typeface="Consolas" panose="020B0609020204030204" pitchFamily="49" charset="0"/>
                <a:cs typeface="Consolas" panose="020B0609020204030204" pitchFamily="49" charset="0"/>
              </a:rPr>
              <a:t>每层： </a:t>
            </a:r>
            <a:r>
              <a:rPr lang="en-US" altLang="zh-CN" sz="1200" dirty="0">
                <a:latin typeface="Consolas" panose="020B0609020204030204" pitchFamily="49" charset="0"/>
                <a:cs typeface="Consolas" panose="020B0609020204030204" pitchFamily="49" charset="0"/>
              </a:rPr>
              <a:t>a. </a:t>
            </a:r>
            <a:r>
              <a:rPr lang="zh-CN" altLang="en-US" sz="1200" dirty="0">
                <a:latin typeface="Consolas" panose="020B0609020204030204" pitchFamily="49" charset="0"/>
                <a:cs typeface="Consolas" panose="020B0609020204030204" pitchFamily="49" charset="0"/>
              </a:rPr>
              <a:t>记录下一层的开始点 </a:t>
            </a:r>
            <a:r>
              <a:rPr lang="en-US" altLang="zh-CN" sz="1200" dirty="0">
                <a:latin typeface="Consolas" panose="020B0609020204030204" pitchFamily="49" charset="0"/>
                <a:cs typeface="Consolas" panose="020B0609020204030204" pitchFamily="49" charset="0"/>
              </a:rPr>
              <a:t>b. </a:t>
            </a:r>
            <a:r>
              <a:rPr lang="zh-CN" altLang="en-US" sz="1200" dirty="0">
                <a:latin typeface="Consolas" panose="020B0609020204030204" pitchFamily="49" charset="0"/>
                <a:cs typeface="Consolas" panose="020B0609020204030204" pitchFamily="49" charset="0"/>
              </a:rPr>
              <a:t>连接各个</a:t>
            </a:r>
            <a:r>
              <a:rPr lang="en-US" altLang="zh-CN" sz="1200" dirty="0">
                <a:latin typeface="Consolas" panose="020B0609020204030204" pitchFamily="49" charset="0"/>
                <a:cs typeface="Consolas" panose="020B0609020204030204" pitchFamily="49" charset="0"/>
              </a:rPr>
              <a:t>Nodes</a:t>
            </a:r>
            <a:br>
              <a:rPr lang="en-US" altLang="zh-CN" sz="1200" dirty="0">
                <a:latin typeface="Consolas" panose="020B0609020204030204" pitchFamily="49" charset="0"/>
                <a:cs typeface="Consolas" panose="020B0609020204030204" pitchFamily="49" charset="0"/>
              </a:rPr>
            </a:br>
            <a:r>
              <a:rPr lang="en-US" altLang="zh-CN" sz="1200" dirty="0">
                <a:latin typeface="Consolas" panose="020B0609020204030204" pitchFamily="49" charset="0"/>
                <a:cs typeface="Consolas" panose="020B0609020204030204" pitchFamily="49" charset="0"/>
              </a:rPr>
              <a:t>2. Recursion: Actually, using recursion doesn't make much sense. Just for practice:</a:t>
            </a:r>
            <a:br>
              <a:rPr lang="en-US" altLang="zh-CN" sz="1200" dirty="0">
                <a:latin typeface="Consolas" panose="020B0609020204030204" pitchFamily="49" charset="0"/>
                <a:cs typeface="Consolas" panose="020B0609020204030204" pitchFamily="49" charset="0"/>
              </a:rPr>
            </a:br>
            <a:r>
              <a:rPr lang="en-US" altLang="zh-CN" sz="1200" dirty="0">
                <a:latin typeface="Consolas" panose="020B0609020204030204" pitchFamily="49" charset="0"/>
                <a:cs typeface="Consolas" panose="020B0609020204030204" pitchFamily="49" charset="0"/>
              </a:rPr>
              <a:t>for each root, connect L-&gt;R, and R-&gt;Next node</a:t>
            </a:r>
            <a:br>
              <a:rPr lang="en-US" altLang="zh-CN" sz="1200" dirty="0">
                <a:latin typeface="Consolas" panose="020B0609020204030204" pitchFamily="49" charset="0"/>
                <a:cs typeface="Consolas" panose="020B0609020204030204" pitchFamily="49" charset="0"/>
              </a:rPr>
            </a:br>
            <a:r>
              <a:rPr lang="zh-CN" altLang="en-US" sz="1200" dirty="0">
                <a:latin typeface="Consolas" panose="020B0609020204030204" pitchFamily="49" charset="0"/>
                <a:cs typeface="Consolas" panose="020B0609020204030204" pitchFamily="49" charset="0"/>
              </a:rPr>
              <a:t>因为可能要向右一直搜索，直到找到一个</a:t>
            </a:r>
            <a:r>
              <a:rPr lang="en-US" altLang="zh-CN" sz="1200" dirty="0" err="1">
                <a:latin typeface="Consolas" panose="020B0609020204030204" pitchFamily="49" charset="0"/>
                <a:cs typeface="Consolas" panose="020B0609020204030204" pitchFamily="49" charset="0"/>
              </a:rPr>
              <a:t>nextNode</a:t>
            </a:r>
            <a:r>
              <a:rPr lang="zh-CN" altLang="en-US" sz="1200" dirty="0">
                <a:latin typeface="Consolas" panose="020B0609020204030204" pitchFamily="49" charset="0"/>
                <a:cs typeface="Consolas" panose="020B0609020204030204" pitchFamily="49" charset="0"/>
              </a:rPr>
              <a:t>，所以递归时要先连右子树，再连左子树。</a:t>
            </a:r>
            <a:br>
              <a:rPr lang="zh-CN" altLang="en-US" sz="1200" dirty="0">
                <a:latin typeface="Consolas" panose="020B0609020204030204" pitchFamily="49" charset="0"/>
                <a:cs typeface="Consolas" panose="020B0609020204030204" pitchFamily="49" charset="0"/>
              </a:rPr>
            </a:br>
            <a:r>
              <a:rPr lang="en-US" altLang="zh-CN" sz="1200" dirty="0">
                <a:latin typeface="Consolas" panose="020B0609020204030204" pitchFamily="49" charset="0"/>
                <a:cs typeface="Consolas" panose="020B0609020204030204" pitchFamily="49" charset="0"/>
              </a:rPr>
              <a:t>3. </a:t>
            </a:r>
            <a:r>
              <a:rPr lang="zh-CN" altLang="en-US" sz="1200" dirty="0">
                <a:latin typeface="Consolas" panose="020B0609020204030204" pitchFamily="49" charset="0"/>
                <a:cs typeface="Consolas" panose="020B0609020204030204" pitchFamily="49" charset="0"/>
              </a:rPr>
              <a:t>因为循环要做左右两个</a:t>
            </a:r>
            <a:r>
              <a:rPr lang="en-US" altLang="zh-CN" sz="1200" dirty="0">
                <a:latin typeface="Consolas" panose="020B0609020204030204" pitchFamily="49" charset="0"/>
                <a:cs typeface="Consolas" panose="020B0609020204030204" pitchFamily="49" charset="0"/>
              </a:rPr>
              <a:t>children</a:t>
            </a:r>
            <a:r>
              <a:rPr lang="zh-CN" altLang="en-US" sz="1200" dirty="0">
                <a:latin typeface="Consolas" panose="020B0609020204030204" pitchFamily="49" charset="0"/>
                <a:cs typeface="Consolas" panose="020B0609020204030204" pitchFamily="49" charset="0"/>
              </a:rPr>
              <a:t>，把代码写得简洁明了不太容易。</a:t>
            </a:r>
          </a:p>
        </p:txBody>
      </p:sp>
      <p:sp>
        <p:nvSpPr>
          <p:cNvPr id="8" name="矩形 7"/>
          <p:cNvSpPr/>
          <p:nvPr/>
        </p:nvSpPr>
        <p:spPr>
          <a:xfrm>
            <a:off x="0" y="1371600"/>
            <a:ext cx="9144000" cy="5078313"/>
          </a:xfrm>
          <a:prstGeom prst="rect">
            <a:avLst/>
          </a:prstGeom>
          <a:ln>
            <a:solidFill>
              <a:schemeClr val="accent1"/>
            </a:solidFill>
          </a:ln>
        </p:spPr>
        <p:txBody>
          <a:bodyPr wrap="square">
            <a:spAutoFit/>
          </a:bodyPr>
          <a:lstStyle/>
          <a:p>
            <a:r>
              <a:rPr lang="en-US" altLang="zh-CN" sz="1200" dirty="0">
                <a:latin typeface="Consolas" panose="020B0609020204030204" pitchFamily="49" charset="0"/>
                <a:cs typeface="Consolas" panose="020B0609020204030204" pitchFamily="49" charset="0"/>
              </a:rPr>
              <a:t>public class Solution {</a:t>
            </a:r>
          </a:p>
          <a:p>
            <a:r>
              <a:rPr lang="en-US" altLang="zh-CN" sz="1200" dirty="0">
                <a:latin typeface="Consolas" panose="020B0609020204030204" pitchFamily="49" charset="0"/>
                <a:cs typeface="Consolas" panose="020B0609020204030204" pitchFamily="49" charset="0"/>
              </a:rPr>
              <a:t>    public void connect(</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root) {</a:t>
            </a:r>
          </a:p>
          <a:p>
            <a:r>
              <a:rPr lang="en-US" altLang="zh-CN" sz="1200" dirty="0">
                <a:latin typeface="Consolas" panose="020B0609020204030204" pitchFamily="49" charset="0"/>
                <a:cs typeface="Consolas" panose="020B0609020204030204" pitchFamily="49" charset="0"/>
              </a:rPr>
              <a:t>        while (root != null)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pre = null;</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TreeLinkNode</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startLevel</a:t>
            </a:r>
            <a:r>
              <a:rPr lang="en-US" altLang="zh-CN" sz="1200" dirty="0">
                <a:latin typeface="Consolas" panose="020B0609020204030204" pitchFamily="49" charset="0"/>
                <a:cs typeface="Consolas" panose="020B0609020204030204" pitchFamily="49" charset="0"/>
              </a:rPr>
              <a:t> = null;</a:t>
            </a:r>
          </a:p>
          <a:p>
            <a:r>
              <a:rPr lang="en-US" altLang="zh-CN" sz="1200" dirty="0">
                <a:latin typeface="Consolas" panose="020B0609020204030204" pitchFamily="49" charset="0"/>
                <a:cs typeface="Consolas" panose="020B0609020204030204" pitchFamily="49" charset="0"/>
              </a:rPr>
              <a:t>            for(; root != null; root = </a:t>
            </a:r>
            <a:r>
              <a:rPr lang="en-US" altLang="zh-CN" sz="1200" dirty="0" err="1">
                <a:latin typeface="Consolas" panose="020B0609020204030204" pitchFamily="49" charset="0"/>
                <a:cs typeface="Consolas" panose="020B0609020204030204" pitchFamily="49" charset="0"/>
              </a:rPr>
              <a:t>root.next</a:t>
            </a:r>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if (</a:t>
            </a:r>
            <a:r>
              <a:rPr lang="en-US" altLang="zh-CN" sz="1200" dirty="0" err="1">
                <a:latin typeface="Consolas" panose="020B0609020204030204" pitchFamily="49" charset="0"/>
                <a:cs typeface="Consolas" panose="020B0609020204030204" pitchFamily="49" charset="0"/>
              </a:rPr>
              <a:t>startLevel</a:t>
            </a:r>
            <a:r>
              <a:rPr lang="en-US" altLang="zh-CN" sz="1200" dirty="0">
                <a:latin typeface="Consolas" panose="020B0609020204030204" pitchFamily="49" charset="0"/>
                <a:cs typeface="Consolas" panose="020B0609020204030204" pitchFamily="49" charset="0"/>
              </a:rPr>
              <a:t> == null)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startLevel</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 == null) ?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if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 != null) {</a:t>
            </a:r>
          </a:p>
          <a:p>
            <a:r>
              <a:rPr lang="en-US" altLang="zh-CN" sz="1200" dirty="0">
                <a:latin typeface="Consolas" panose="020B0609020204030204" pitchFamily="49" charset="0"/>
                <a:cs typeface="Consolas" panose="020B0609020204030204" pitchFamily="49" charset="0"/>
              </a:rPr>
              <a:t>                    if(pre != null)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pre.next</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pre = </a:t>
            </a:r>
            <a:r>
              <a:rPr lang="en-US" altLang="zh-CN" sz="1200" dirty="0" err="1">
                <a:latin typeface="Consolas" panose="020B0609020204030204" pitchFamily="49" charset="0"/>
                <a:cs typeface="Consolas" panose="020B0609020204030204" pitchFamily="49" charset="0"/>
              </a:rPr>
              <a:t>root.left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if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 != null) {</a:t>
            </a:r>
          </a:p>
          <a:p>
            <a:r>
              <a:rPr lang="en-US" altLang="zh-CN" sz="1200" dirty="0">
                <a:latin typeface="Consolas" panose="020B0609020204030204" pitchFamily="49" charset="0"/>
                <a:cs typeface="Consolas" panose="020B0609020204030204" pitchFamily="49" charset="0"/>
              </a:rPr>
              <a:t>                    if (pre != null)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pre.next</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pre = </a:t>
            </a:r>
            <a:r>
              <a:rPr lang="en-US" altLang="zh-CN" sz="1200" dirty="0" err="1">
                <a:latin typeface="Consolas" panose="020B0609020204030204" pitchFamily="49" charset="0"/>
                <a:cs typeface="Consolas" panose="020B0609020204030204" pitchFamily="49" charset="0"/>
              </a:rPr>
              <a:t>root.right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root = </a:t>
            </a:r>
            <a:r>
              <a:rPr lang="en-US" altLang="zh-CN" sz="1200" dirty="0" err="1">
                <a:latin typeface="Consolas" panose="020B0609020204030204" pitchFamily="49" charset="0"/>
                <a:cs typeface="Consolas" panose="020B0609020204030204" pitchFamily="49" charset="0"/>
              </a:rPr>
              <a:t>startLevel</a:t>
            </a:r>
            <a:r>
              <a:rPr lang="en-US" altLang="zh-CN" sz="1200" dirty="0">
                <a:latin typeface="Consolas" panose="020B0609020204030204" pitchFamily="49" charset="0"/>
                <a:cs typeface="Consolas" panose="020B0609020204030204" pitchFamily="49" charset="0"/>
              </a:rPr>
              <a:t>; //go to another level</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6996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8100" y="152400"/>
            <a:ext cx="9067800" cy="2578156"/>
          </a:xfrm>
          <a:prstGeom prst="rect">
            <a:avLst/>
          </a:prstGeom>
          <a:solidFill>
            <a:srgbClr val="F5F5F5"/>
          </a:solid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79331" rIns="0" bIns="179331"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方法是，画一棵树出来，比如：</a:t>
            </a:r>
            <a:endParaRPr kumimoji="0" lang="zh-CN" altLang="zh-CN" sz="1000" b="0" i="0" u="none" strike="noStrike" cap="none" normalizeH="0" baseline="0" dirty="0" smtClean="0">
              <a:ln>
                <a:noFill/>
              </a:ln>
              <a:solidFill>
                <a:srgbClr val="666666"/>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这棵树好用，在于其中包含了所有的可能性，（2度，1度（左右），0度节点都有）。</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它的preorder是：1,2,4,3,5</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他的inorder是：2,4,1,5,3</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那么递归的看这个问题，首先preorder的第一个必然是根（1），然后此节点在inorder中的下标是2，那么在inorder中，处于1之前的两个节点2,4是左子树的；反之5，3是右子树的。</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针对左子树，2，4就是它的inorder，而在preorder中，除开第一个根，数两个节点的子序列正好是2，4，这是左子树的preorder。这样这个问题就自然变成递归了：</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即，其左子树的preorder是（2，4），inorder是（2，4）；类似有右子树preorder（3，5），inorder（5，3）。</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然后边界情况是某数的preorder和inorder遍历的长度都是1，比如{x}，那么这棵树就是以x为值的节点。</a:t>
            </a:r>
            <a:b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br>
            <a:r>
              <a:rPr kumimoji="0" lang="zh-CN" altLang="zh-CN" sz="1200" b="0" i="0" u="none" strike="noStrike" cap="none" normalizeH="0" baseline="0" dirty="0" smtClean="0">
                <a:ln>
                  <a:noFill/>
                </a:ln>
                <a:solidFill>
                  <a:srgbClr val="141412"/>
                </a:solidFill>
                <a:effectLst/>
                <a:latin typeface="Consolas" panose="020B0609020204030204" pitchFamily="49" charset="0"/>
                <a:ea typeface="Source Sans Pro"/>
                <a:cs typeface="Consolas" panose="020B0609020204030204" pitchFamily="49" charset="0"/>
              </a:rPr>
              <a:t>这样就可以写出代码了。</a:t>
            </a:r>
            <a:endParaRPr kumimoji="0" lang="zh-CN" altLang="zh-CN" sz="8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4" name="矩形 3"/>
          <p:cNvSpPr/>
          <p:nvPr/>
        </p:nvSpPr>
        <p:spPr>
          <a:xfrm>
            <a:off x="0" y="0"/>
            <a:ext cx="9144000" cy="369332"/>
          </a:xfrm>
          <a:prstGeom prst="rect">
            <a:avLst/>
          </a:prstGeom>
        </p:spPr>
        <p:txBody>
          <a:bodyPr wrap="square">
            <a:spAutoFit/>
          </a:bodyPr>
          <a:lstStyle/>
          <a:p>
            <a:r>
              <a:rPr lang="en-US" altLang="zh-CN" dirty="0" smtClean="0"/>
              <a:t>5.2.1 Construct </a:t>
            </a:r>
            <a:r>
              <a:rPr lang="en-US" altLang="zh-CN" dirty="0"/>
              <a:t>Binary Tree from Preorder and </a:t>
            </a:r>
            <a:r>
              <a:rPr lang="en-US" altLang="zh-CN" dirty="0" err="1"/>
              <a:t>Inorder</a:t>
            </a:r>
            <a:r>
              <a:rPr lang="en-US" altLang="zh-CN" dirty="0"/>
              <a:t> Traversal</a:t>
            </a:r>
            <a:endParaRPr lang="zh-CN" altLang="en-US" dirty="0"/>
          </a:p>
        </p:txBody>
      </p:sp>
      <p:sp>
        <p:nvSpPr>
          <p:cNvPr id="7" name="矩形 6"/>
          <p:cNvSpPr/>
          <p:nvPr/>
        </p:nvSpPr>
        <p:spPr>
          <a:xfrm>
            <a:off x="6172200" y="195383"/>
            <a:ext cx="685800" cy="1015663"/>
          </a:xfrm>
          <a:prstGeom prst="rect">
            <a:avLst/>
          </a:prstGeom>
        </p:spPr>
        <p:txBody>
          <a:bodyPr wrap="square">
            <a:spAutoFit/>
          </a:bodyPr>
          <a:lstStyle/>
          <a:p>
            <a:r>
              <a:rPr lang="zh-CN" altLang="en-US" sz="1200" b="1" dirty="0"/>
              <a:t> </a:t>
            </a:r>
            <a:r>
              <a:rPr lang="zh-CN" altLang="en-US" sz="1200" b="1" dirty="0" smtClean="0"/>
              <a:t>  </a:t>
            </a:r>
            <a:r>
              <a:rPr lang="en-US" altLang="zh-CN" sz="1200" b="1" dirty="0" smtClean="0"/>
              <a:t>1</a:t>
            </a:r>
            <a:endParaRPr lang="en-US" altLang="zh-CN" sz="1200" b="1" dirty="0"/>
          </a:p>
          <a:p>
            <a:r>
              <a:rPr lang="en-US" altLang="zh-CN" sz="1200" b="1" dirty="0"/>
              <a:t> /   \</a:t>
            </a:r>
          </a:p>
          <a:p>
            <a:r>
              <a:rPr lang="en-US" altLang="zh-CN" sz="1200" b="1" dirty="0"/>
              <a:t>2     3</a:t>
            </a:r>
          </a:p>
          <a:p>
            <a:r>
              <a:rPr lang="en-US" altLang="zh-CN" sz="1200" b="1" dirty="0"/>
              <a:t> \    /</a:t>
            </a:r>
          </a:p>
          <a:p>
            <a:r>
              <a:rPr lang="en-US" altLang="zh-CN" sz="1200" b="1" dirty="0"/>
              <a:t>  4  5</a:t>
            </a:r>
            <a:endParaRPr lang="zh-CN" altLang="en-US" sz="1200" b="1" dirty="0"/>
          </a:p>
        </p:txBody>
      </p:sp>
      <p:sp>
        <p:nvSpPr>
          <p:cNvPr id="2" name="TextBox 1"/>
          <p:cNvSpPr txBox="1"/>
          <p:nvPr/>
        </p:nvSpPr>
        <p:spPr>
          <a:xfrm>
            <a:off x="2057400" y="4038600"/>
            <a:ext cx="1556580" cy="369332"/>
          </a:xfrm>
          <a:prstGeom prst="rect">
            <a:avLst/>
          </a:prstGeom>
          <a:noFill/>
        </p:spPr>
        <p:txBody>
          <a:bodyPr wrap="none" rtlCol="0">
            <a:spAutoFit/>
          </a:bodyPr>
          <a:lstStyle/>
          <a:p>
            <a:r>
              <a:rPr lang="en-US" dirty="0" smtClean="0"/>
              <a:t>Complexity???</a:t>
            </a:r>
            <a:endParaRPr lang="en-US" dirty="0"/>
          </a:p>
        </p:txBody>
      </p:sp>
    </p:spTree>
    <p:extLst>
      <p:ext uri="{BB962C8B-B14F-4D97-AF65-F5344CB8AC3E}">
        <p14:creationId xmlns:p14="http://schemas.microsoft.com/office/powerpoint/2010/main" val="373917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214"/>
            <a:ext cx="9105900" cy="6001643"/>
          </a:xfrm>
          <a:prstGeom prst="rect">
            <a:avLst/>
          </a:prstGeom>
          <a:ln>
            <a:solidFill>
              <a:schemeClr val="accent1"/>
            </a:solidFill>
          </a:ln>
        </p:spPr>
        <p:txBody>
          <a:bodyPr wrap="square">
            <a:spAutoFit/>
          </a:bodyPr>
          <a:lstStyle/>
          <a:p>
            <a:r>
              <a:rPr lang="en-US" altLang="zh-CN" sz="1200" dirty="0">
                <a:latin typeface="Consolas" panose="020B0609020204030204" pitchFamily="49" charset="0"/>
                <a:cs typeface="Consolas" panose="020B0609020204030204" pitchFamily="49" charset="0"/>
              </a:rPr>
              <a:t>public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preorder,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 = 0;</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preEnd</a:t>
            </a:r>
            <a:r>
              <a:rPr lang="en-US" altLang="zh-CN" sz="1200" dirty="0">
                <a:latin typeface="Consolas" panose="020B0609020204030204" pitchFamily="49" charset="0"/>
                <a:cs typeface="Consolas" panose="020B0609020204030204" pitchFamily="49" charset="0"/>
              </a:rPr>
              <a:t> = preorder.length-1;</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 0;</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 = inorder.length-1;</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return construct(preorder, </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preEnd</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public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 construct(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preorder,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preEnd</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if(</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&gt;</a:t>
            </a:r>
            <a:r>
              <a:rPr lang="en-US" altLang="zh-CN" sz="1200" dirty="0" err="1">
                <a:latin typeface="Consolas" panose="020B0609020204030204" pitchFamily="49" charset="0"/>
                <a:cs typeface="Consolas" panose="020B0609020204030204" pitchFamily="49" charset="0"/>
              </a:rPr>
              <a:t>preEnd</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&gt;</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return null;</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val</a:t>
            </a:r>
            <a:r>
              <a:rPr lang="en-US" altLang="zh-CN" sz="1200" dirty="0">
                <a:latin typeface="Consolas" panose="020B0609020204030204" pitchFamily="49" charset="0"/>
                <a:cs typeface="Consolas" panose="020B0609020204030204" pitchFamily="49" charset="0"/>
              </a:rPr>
              <a:t> = preorder[</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 p = new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val</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//find parent element index from </a:t>
            </a:r>
            <a:r>
              <a:rPr lang="en-US" altLang="zh-CN" sz="1200" dirty="0" err="1">
                <a:latin typeface="Consolas" panose="020B0609020204030204" pitchFamily="49" charset="0"/>
                <a:cs typeface="Consolas" panose="020B0609020204030204" pitchFamily="49" charset="0"/>
              </a:rPr>
              <a:t>inorder</a:t>
            </a:r>
            <a:endParaRPr lang="en-US" altLang="zh-CN" sz="1200" dirty="0">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k=0;</a:t>
            </a:r>
          </a:p>
          <a:p>
            <a:r>
              <a:rPr lang="en-US" altLang="zh-CN" sz="1200" dirty="0">
                <a:latin typeface="Consolas" panose="020B0609020204030204" pitchFamily="49" charset="0"/>
                <a:cs typeface="Consolas" panose="020B0609020204030204" pitchFamily="49" charset="0"/>
              </a:rPr>
              <a:t>    for(</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=0;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&lt;</a:t>
            </a:r>
            <a:r>
              <a:rPr lang="en-US" altLang="zh-CN" sz="1200" dirty="0" err="1">
                <a:latin typeface="Consolas" panose="020B0609020204030204" pitchFamily="49" charset="0"/>
                <a:cs typeface="Consolas" panose="020B0609020204030204" pitchFamily="49" charset="0"/>
              </a:rPr>
              <a:t>inorder.length</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if(</a:t>
            </a:r>
            <a:r>
              <a:rPr lang="en-US" altLang="zh-CN" sz="1200" dirty="0" err="1">
                <a:latin typeface="Consolas" panose="020B0609020204030204" pitchFamily="49" charset="0"/>
                <a:cs typeface="Consolas" panose="020B0609020204030204" pitchFamily="49" charset="0"/>
              </a:rPr>
              <a:t>val</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k=</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break;</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p.left</a:t>
            </a:r>
            <a:r>
              <a:rPr lang="en-US" altLang="zh-CN" sz="1200" dirty="0">
                <a:latin typeface="Consolas" panose="020B0609020204030204" pitchFamily="49" charset="0"/>
                <a:cs typeface="Consolas" panose="020B0609020204030204" pitchFamily="49" charset="0"/>
              </a:rPr>
              <a:t> = construct(preorder, preStart+1, </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+(k-</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k-1);</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p.right</a:t>
            </a:r>
            <a:r>
              <a:rPr lang="en-US" altLang="zh-CN" sz="1200" dirty="0">
                <a:latin typeface="Consolas" panose="020B0609020204030204" pitchFamily="49" charset="0"/>
                <a:cs typeface="Consolas" panose="020B0609020204030204" pitchFamily="49" charset="0"/>
              </a:rPr>
              <a:t>= construct(preorder, </a:t>
            </a:r>
            <a:r>
              <a:rPr lang="en-US" altLang="zh-CN" sz="1200" dirty="0" err="1">
                <a:latin typeface="Consolas" panose="020B0609020204030204" pitchFamily="49" charset="0"/>
                <a:cs typeface="Consolas" panose="020B0609020204030204" pitchFamily="49" charset="0"/>
              </a:rPr>
              <a:t>preStart</a:t>
            </a:r>
            <a:r>
              <a:rPr lang="en-US" altLang="zh-CN" sz="1200" dirty="0">
                <a:latin typeface="Consolas" panose="020B0609020204030204" pitchFamily="49" charset="0"/>
                <a:cs typeface="Consolas" panose="020B0609020204030204" pitchFamily="49" charset="0"/>
              </a:rPr>
              <a:t>+(k-</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)+1, </a:t>
            </a:r>
            <a:r>
              <a:rPr lang="en-US" altLang="zh-CN" sz="1200" dirty="0" err="1">
                <a:latin typeface="Consolas" panose="020B0609020204030204" pitchFamily="49" charset="0"/>
                <a:cs typeface="Consolas" panose="020B0609020204030204" pitchFamily="49" charset="0"/>
              </a:rPr>
              <a:t>preEnd</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k+1 ,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return p;</a:t>
            </a:r>
          </a:p>
          <a:p>
            <a:r>
              <a:rPr lang="en-US" altLang="zh-CN" sz="1200" dirty="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9947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92"/>
            <a:ext cx="9144000" cy="369332"/>
          </a:xfrm>
          <a:prstGeom prst="rect">
            <a:avLst/>
          </a:prstGeom>
        </p:spPr>
        <p:txBody>
          <a:bodyPr wrap="square">
            <a:spAutoFit/>
          </a:bodyPr>
          <a:lstStyle/>
          <a:p>
            <a:r>
              <a:rPr lang="en-US" altLang="zh-CN" dirty="0" smtClean="0"/>
              <a:t>5.2.2 Construct </a:t>
            </a:r>
            <a:r>
              <a:rPr lang="en-US" altLang="zh-CN" dirty="0"/>
              <a:t>Binary Tree from </a:t>
            </a:r>
            <a:r>
              <a:rPr lang="en-US" altLang="zh-CN" dirty="0" err="1"/>
              <a:t>Inorder</a:t>
            </a:r>
            <a:r>
              <a:rPr lang="en-US" altLang="zh-CN" dirty="0"/>
              <a:t> and </a:t>
            </a:r>
            <a:r>
              <a:rPr lang="en-US" altLang="zh-CN" dirty="0" err="1"/>
              <a:t>Postorder</a:t>
            </a:r>
            <a:r>
              <a:rPr lang="en-US" altLang="zh-CN" dirty="0"/>
              <a:t> Traversal</a:t>
            </a:r>
            <a:endParaRPr lang="zh-CN" altLang="en-US" dirty="0"/>
          </a:p>
        </p:txBody>
      </p:sp>
      <p:sp>
        <p:nvSpPr>
          <p:cNvPr id="6" name="矩形 5"/>
          <p:cNvSpPr/>
          <p:nvPr/>
        </p:nvSpPr>
        <p:spPr>
          <a:xfrm>
            <a:off x="0" y="457200"/>
            <a:ext cx="9180286" cy="5816977"/>
          </a:xfrm>
          <a:prstGeom prst="rect">
            <a:avLst/>
          </a:prstGeom>
          <a:ln>
            <a:solidFill>
              <a:schemeClr val="accent1">
                <a:lumMod val="60000"/>
                <a:lumOff val="40000"/>
              </a:schemeClr>
            </a:solidFill>
          </a:ln>
        </p:spPr>
        <p:txBody>
          <a:bodyPr wrap="square">
            <a:spAutoFit/>
          </a:bodyPr>
          <a:lstStyle/>
          <a:p>
            <a:r>
              <a:rPr lang="en-US" altLang="zh-CN" sz="1200" dirty="0">
                <a:latin typeface="Consolas" panose="020B0609020204030204" pitchFamily="49" charset="0"/>
                <a:cs typeface="Consolas" panose="020B0609020204030204" pitchFamily="49" charset="0"/>
              </a:rPr>
              <a:t>public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 0</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inorder.length</a:t>
            </a:r>
            <a:r>
              <a:rPr lang="en-US" altLang="zh-CN" sz="1200" dirty="0">
                <a:latin typeface="Consolas" panose="020B0609020204030204" pitchFamily="49" charset="0"/>
                <a:cs typeface="Consolas" panose="020B0609020204030204" pitchFamily="49" charset="0"/>
              </a:rPr>
              <a:t> - 1;</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postStart</a:t>
            </a:r>
            <a:r>
              <a:rPr lang="en-US" altLang="zh-CN" sz="1200" dirty="0">
                <a:latin typeface="Consolas" panose="020B0609020204030204" pitchFamily="49" charset="0"/>
                <a:cs typeface="Consolas" panose="020B0609020204030204" pitchFamily="49" charset="0"/>
              </a:rPr>
              <a:t> = 0;</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postorder.length</a:t>
            </a:r>
            <a:r>
              <a:rPr lang="en-US" altLang="zh-CN" sz="1200" dirty="0">
                <a:latin typeface="Consolas" panose="020B0609020204030204" pitchFamily="49" charset="0"/>
                <a:cs typeface="Consolas" panose="020B0609020204030204" pitchFamily="49" charset="0"/>
              </a:rPr>
              <a:t> - 1;</a:t>
            </a:r>
          </a:p>
          <a:p>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return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public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if </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&gt;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postStart</a:t>
            </a:r>
            <a:r>
              <a:rPr lang="en-US" altLang="zh-CN" sz="1200" dirty="0">
                <a:latin typeface="Consolas" panose="020B0609020204030204" pitchFamily="49" charset="0"/>
                <a:cs typeface="Consolas" panose="020B0609020204030204" pitchFamily="49" charset="0"/>
              </a:rPr>
              <a:t> &gt; </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return </a:t>
            </a:r>
            <a:r>
              <a:rPr lang="en-US" altLang="zh-CN" sz="1200" dirty="0">
                <a:latin typeface="Consolas" panose="020B0609020204030204" pitchFamily="49" charset="0"/>
                <a:cs typeface="Consolas" panose="020B0609020204030204" pitchFamily="49" charset="0"/>
              </a:rPr>
              <a:t>null;</a:t>
            </a:r>
          </a:p>
          <a:p>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rootValue</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root = new </a:t>
            </a:r>
            <a:r>
              <a:rPr lang="en-US" altLang="zh-CN" sz="1200" dirty="0" err="1">
                <a:latin typeface="Consolas" panose="020B0609020204030204" pitchFamily="49" charset="0"/>
                <a:cs typeface="Consolas" panose="020B0609020204030204" pitchFamily="49" charset="0"/>
              </a:rPr>
              <a:t>TreeNode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rootValue</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int</a:t>
            </a:r>
            <a:r>
              <a:rPr lang="en-US" altLang="zh-CN" sz="1200" dirty="0" smtClean="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k = 0;</a:t>
            </a:r>
          </a:p>
          <a:p>
            <a:r>
              <a:rPr lang="en-US" altLang="zh-CN" sz="1200" dirty="0" smtClean="0">
                <a:latin typeface="Consolas" panose="020B0609020204030204" pitchFamily="49" charset="0"/>
                <a:cs typeface="Consolas" panose="020B0609020204030204" pitchFamily="49" charset="0"/>
              </a:rPr>
              <a:t>  for </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 = 0;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 &lt; </a:t>
            </a:r>
            <a:r>
              <a:rPr lang="en-US" altLang="zh-CN" sz="1200" dirty="0" err="1">
                <a:latin typeface="Consolas" panose="020B0609020204030204" pitchFamily="49" charset="0"/>
                <a:cs typeface="Consolas" panose="020B0609020204030204" pitchFamily="49" charset="0"/>
              </a:rPr>
              <a:t>inorder.length</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if </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rootValue</a:t>
            </a:r>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k </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break;</a:t>
            </a:r>
          </a:p>
          <a:p>
            <a:r>
              <a:rPr lang="en-US" altLang="zh-CN" sz="1200" dirty="0" smtClean="0">
                <a:latin typeface="Consolas" panose="020B0609020204030204" pitchFamily="49" charset="0"/>
                <a:cs typeface="Consolas" panose="020B0609020204030204" pitchFamily="49" charset="0"/>
              </a:rPr>
              <a:t>      }</a:t>
            </a:r>
            <a:endParaRPr lang="en-US" altLang="zh-CN" sz="1200" dirty="0">
              <a:latin typeface="Consolas" panose="020B0609020204030204" pitchFamily="49" charset="0"/>
              <a:cs typeface="Consolas" panose="020B0609020204030204" pitchFamily="49" charset="0"/>
            </a:endParaRPr>
          </a:p>
          <a:p>
            <a:r>
              <a:rPr lang="en-US" altLang="zh-CN" sz="1200" dirty="0" smtClean="0">
                <a:latin typeface="Consolas" panose="020B0609020204030204" pitchFamily="49" charset="0"/>
                <a:cs typeface="Consolas" panose="020B0609020204030204" pitchFamily="49" charset="0"/>
              </a:rPr>
              <a:t>   }</a:t>
            </a:r>
            <a:endParaRPr lang="en-US" altLang="zh-CN" sz="1200" dirty="0">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root.left</a:t>
            </a:r>
            <a:r>
              <a:rPr lang="en-US" altLang="zh-CN" sz="1200" dirty="0" smtClean="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k - 1,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postStart</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postStart</a:t>
            </a:r>
            <a:r>
              <a:rPr lang="en-US" altLang="zh-CN" sz="1200" dirty="0" smtClean="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 k -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+ 1));</a:t>
            </a:r>
          </a:p>
          <a:p>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Becuase</a:t>
            </a:r>
            <a:r>
              <a:rPr lang="en-US" altLang="zh-CN" sz="1200" dirty="0">
                <a:latin typeface="Consolas" panose="020B0609020204030204" pitchFamily="49" charset="0"/>
                <a:cs typeface="Consolas" panose="020B0609020204030204" pitchFamily="49" charset="0"/>
              </a:rPr>
              <a:t> k is not the length, it </a:t>
            </a:r>
            <a:r>
              <a:rPr lang="en-US" altLang="zh-CN" sz="1200" dirty="0" err="1">
                <a:latin typeface="Consolas" panose="020B0609020204030204" pitchFamily="49" charset="0"/>
                <a:cs typeface="Consolas" panose="020B0609020204030204" pitchFamily="49" charset="0"/>
              </a:rPr>
              <a:t>it</a:t>
            </a:r>
            <a:r>
              <a:rPr lang="en-US" altLang="zh-CN" sz="1200" dirty="0">
                <a:latin typeface="Consolas" panose="020B0609020204030204" pitchFamily="49" charset="0"/>
                <a:cs typeface="Consolas" panose="020B0609020204030204" pitchFamily="49" charset="0"/>
              </a:rPr>
              <a:t> need to -(inStart+1) to get the </a:t>
            </a:r>
            <a:r>
              <a:rPr lang="en-US" altLang="zh-CN" sz="1200" dirty="0" smtClean="0">
                <a:latin typeface="Consolas" panose="020B0609020204030204" pitchFamily="49" charset="0"/>
                <a:cs typeface="Consolas" panose="020B0609020204030204" pitchFamily="49" charset="0"/>
              </a:rPr>
              <a:t>length</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root.right</a:t>
            </a:r>
            <a:r>
              <a:rPr lang="en-US" altLang="zh-CN" sz="1200" dirty="0" smtClean="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buildTree</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inorder</a:t>
            </a:r>
            <a:r>
              <a:rPr lang="en-US" altLang="zh-CN" sz="1200" dirty="0">
                <a:latin typeface="Consolas" panose="020B0609020204030204" pitchFamily="49" charset="0"/>
                <a:cs typeface="Consolas" panose="020B0609020204030204" pitchFamily="49" charset="0"/>
              </a:rPr>
              <a:t>, k + 1, </a:t>
            </a:r>
            <a:r>
              <a:rPr lang="en-US" altLang="zh-CN" sz="1200" dirty="0" err="1">
                <a:latin typeface="Consolas" panose="020B0609020204030204" pitchFamily="49" charset="0"/>
                <a:cs typeface="Consolas" panose="020B0609020204030204" pitchFamily="49" charset="0"/>
              </a:rPr>
              <a:t>inEnd</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postorder</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postStart</a:t>
            </a:r>
            <a:r>
              <a:rPr lang="en-US" altLang="zh-CN" sz="1200" dirty="0">
                <a:latin typeface="Consolas" panose="020B0609020204030204" pitchFamily="49" charset="0"/>
                <a:cs typeface="Consolas" panose="020B0609020204030204" pitchFamily="49" charset="0"/>
              </a:rPr>
              <a:t> + k- </a:t>
            </a:r>
            <a:r>
              <a:rPr lang="en-US" altLang="zh-CN" sz="1200" dirty="0" err="1">
                <a:latin typeface="Consolas" panose="020B0609020204030204" pitchFamily="49" charset="0"/>
                <a:cs typeface="Consolas" panose="020B0609020204030204" pitchFamily="49" charset="0"/>
              </a:rPr>
              <a:t>inStart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postEnd</a:t>
            </a:r>
            <a:r>
              <a:rPr lang="en-US" altLang="zh-CN" sz="1200" dirty="0">
                <a:latin typeface="Consolas" panose="020B0609020204030204" pitchFamily="49" charset="0"/>
                <a:cs typeface="Consolas" panose="020B0609020204030204" pitchFamily="49" charset="0"/>
              </a:rPr>
              <a:t> - 1);</a:t>
            </a:r>
          </a:p>
          <a:p>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postStart+k-inStart</a:t>
            </a:r>
            <a:r>
              <a:rPr lang="en-US" altLang="zh-CN" sz="1200" dirty="0">
                <a:latin typeface="Consolas" panose="020B0609020204030204" pitchFamily="49" charset="0"/>
                <a:cs typeface="Consolas" panose="020B0609020204030204" pitchFamily="49" charset="0"/>
              </a:rPr>
              <a:t> = </a:t>
            </a:r>
            <a:r>
              <a:rPr lang="en-US" altLang="zh-CN" sz="1200" dirty="0" err="1">
                <a:latin typeface="Consolas" panose="020B0609020204030204" pitchFamily="49" charset="0"/>
                <a:cs typeface="Consolas" panose="020B0609020204030204" pitchFamily="49" charset="0"/>
              </a:rPr>
              <a:t>postStart+k</a:t>
            </a:r>
            <a:r>
              <a:rPr lang="en-US" altLang="zh-CN" sz="1200" dirty="0">
                <a:latin typeface="Consolas" panose="020B0609020204030204" pitchFamily="49" charset="0"/>
                <a:cs typeface="Consolas" panose="020B0609020204030204" pitchFamily="49" charset="0"/>
              </a:rPr>
              <a:t>-(inStart+1) +1</a:t>
            </a:r>
          </a:p>
          <a:p>
            <a:r>
              <a:rPr lang="en-US" altLang="zh-CN" sz="1200" dirty="0" smtClean="0">
                <a:latin typeface="Consolas" panose="020B0609020204030204" pitchFamily="49" charset="0"/>
                <a:cs typeface="Consolas" panose="020B0609020204030204" pitchFamily="49" charset="0"/>
              </a:rPr>
              <a:t>   return </a:t>
            </a:r>
            <a:r>
              <a:rPr lang="en-US" altLang="zh-CN" sz="1200" dirty="0">
                <a:latin typeface="Consolas" panose="020B0609020204030204" pitchFamily="49" charset="0"/>
                <a:cs typeface="Consolas" panose="020B0609020204030204" pitchFamily="49" charset="0"/>
              </a:rPr>
              <a:t>root;</a:t>
            </a:r>
          </a:p>
          <a:p>
            <a:r>
              <a:rPr lang="en-US" altLang="zh-CN" sz="1200" dirty="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0453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5379" y="825199"/>
            <a:ext cx="4572000" cy="1015663"/>
          </a:xfrm>
          <a:prstGeom prst="rect">
            <a:avLst/>
          </a:prstGeom>
        </p:spPr>
        <p:txBody>
          <a:bodyPr>
            <a:spAutoFit/>
          </a:bodyPr>
          <a:lstStyle/>
          <a:p>
            <a:r>
              <a:rPr lang="en-US" sz="1200" b="1" dirty="0"/>
              <a:t> 1         </a:t>
            </a:r>
            <a:r>
              <a:rPr lang="en-US" sz="1200" b="1" dirty="0" smtClean="0"/>
              <a:t>   3     </a:t>
            </a:r>
            <a:r>
              <a:rPr lang="en-US" sz="1200" b="1" dirty="0"/>
              <a:t>3     </a:t>
            </a:r>
            <a:r>
              <a:rPr lang="en-US" sz="1200" b="1" dirty="0" smtClean="0"/>
              <a:t>2      </a:t>
            </a:r>
            <a:r>
              <a:rPr lang="en-US" sz="1200" b="1" dirty="0"/>
              <a:t>1</a:t>
            </a:r>
          </a:p>
          <a:p>
            <a:r>
              <a:rPr lang="en-US" sz="1200" b="1" dirty="0"/>
              <a:t>    \      </a:t>
            </a:r>
            <a:r>
              <a:rPr lang="en-US" sz="1200" b="1" dirty="0" smtClean="0"/>
              <a:t>  </a:t>
            </a:r>
            <a:r>
              <a:rPr lang="en-US" sz="1200" b="1" dirty="0"/>
              <a:t>/     /      / \      \</a:t>
            </a:r>
          </a:p>
          <a:p>
            <a:r>
              <a:rPr lang="en-US" sz="1200" b="1" dirty="0"/>
              <a:t>     3     2     1      1   3      2</a:t>
            </a:r>
          </a:p>
          <a:p>
            <a:r>
              <a:rPr lang="en-US" sz="1200" b="1" dirty="0"/>
              <a:t>    /     /       \                </a:t>
            </a:r>
            <a:r>
              <a:rPr lang="en-US" sz="1200" b="1" dirty="0" smtClean="0"/>
              <a:t>      </a:t>
            </a:r>
            <a:r>
              <a:rPr lang="en-US" sz="1200" b="1" dirty="0"/>
              <a:t>\</a:t>
            </a:r>
          </a:p>
          <a:p>
            <a:r>
              <a:rPr lang="en-US" sz="1200" b="1" dirty="0"/>
              <a:t>   2     1         2              </a:t>
            </a:r>
            <a:r>
              <a:rPr lang="en-US" sz="1200" b="1" dirty="0" smtClean="0"/>
              <a:t>        </a:t>
            </a:r>
            <a:r>
              <a:rPr lang="en-US" sz="1200" b="1" dirty="0"/>
              <a:t>3</a:t>
            </a:r>
          </a:p>
        </p:txBody>
      </p:sp>
      <p:sp>
        <p:nvSpPr>
          <p:cNvPr id="5" name="Rectangle 2"/>
          <p:cNvSpPr>
            <a:spLocks noChangeArrowheads="1"/>
          </p:cNvSpPr>
          <p:nvPr/>
        </p:nvSpPr>
        <p:spPr bwMode="auto">
          <a:xfrm>
            <a:off x="5379" y="0"/>
            <a:ext cx="5269391" cy="8251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85698"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inherit"/>
              </a:rPr>
              <a:t>5.3.1 Unique Binary Search Trees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Given </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 how many structurally unique </a:t>
            </a:r>
            <a:r>
              <a:rPr kumimoji="0" lang="en-US" sz="1000" b="1" i="0" u="none" strike="noStrike" cap="none" normalizeH="0" baseline="0" dirty="0" smtClean="0">
                <a:ln>
                  <a:noFill/>
                </a:ln>
                <a:solidFill>
                  <a:srgbClr val="333333"/>
                </a:solidFill>
                <a:effectLst/>
                <a:latin typeface="Helvetica Neue"/>
              </a:rPr>
              <a:t>BST's</a:t>
            </a:r>
            <a:r>
              <a:rPr kumimoji="0" lang="en-US" sz="1000" b="0" i="0" u="none" strike="noStrike" cap="none" normalizeH="0" baseline="0" dirty="0" smtClean="0">
                <a:ln>
                  <a:noFill/>
                </a:ln>
                <a:solidFill>
                  <a:srgbClr val="333333"/>
                </a:solidFill>
                <a:effectLst/>
                <a:latin typeface="Helvetica Neue"/>
              </a:rPr>
              <a:t> (binary search trees) that store values 1...</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Helvetica Neue"/>
              </a:rPr>
              <a:t>For example,</a:t>
            </a:r>
            <a:br>
              <a:rPr kumimoji="0" lang="en-US" sz="1000" b="0" i="0" u="none" strike="noStrike" cap="none" normalizeH="0" baseline="0" dirty="0" smtClean="0">
                <a:ln>
                  <a:noFill/>
                </a:ln>
                <a:solidFill>
                  <a:srgbClr val="333333"/>
                </a:solidFill>
                <a:effectLst/>
                <a:latin typeface="Helvetica Neue"/>
              </a:rPr>
            </a:br>
            <a:r>
              <a:rPr kumimoji="0" lang="en-US" sz="1000" b="0" i="0" u="none" strike="noStrike" cap="none" normalizeH="0" baseline="0" dirty="0" smtClean="0">
                <a:ln>
                  <a:noFill/>
                </a:ln>
                <a:solidFill>
                  <a:srgbClr val="333333"/>
                </a:solidFill>
                <a:effectLst/>
                <a:latin typeface="Helvetica Neue"/>
              </a:rPr>
              <a:t>Given </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 = 3, there are a total of 5 unique BST's.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505200" y="548201"/>
            <a:ext cx="5486400" cy="1384995"/>
          </a:xfrm>
          <a:prstGeom prst="rect">
            <a:avLst/>
          </a:prstGeom>
          <a:ln>
            <a:solidFill>
              <a:schemeClr val="accent1"/>
            </a:solidFill>
          </a:ln>
        </p:spPr>
        <p:txBody>
          <a:bodyPr wrap="square">
            <a:spAutoFit/>
          </a:bodyPr>
          <a:lstStyle/>
          <a:p>
            <a:r>
              <a:rPr lang="en-US" sz="1200" dirty="0"/>
              <a:t> </a:t>
            </a:r>
            <a:r>
              <a:rPr lang="en-US" sz="1200" dirty="0" err="1"/>
              <a:t>这题想了好久才想清楚。其实如果把上例的顺序改一下，就可以看出规律了</a:t>
            </a:r>
            <a:r>
              <a:rPr lang="en-US" sz="1200" dirty="0"/>
              <a:t>。 </a:t>
            </a:r>
          </a:p>
          <a:p>
            <a:endParaRPr lang="en-US" sz="1200" dirty="0"/>
          </a:p>
          <a:p>
            <a:r>
              <a:rPr lang="en-US" sz="1200" dirty="0"/>
              <a:t>      </a:t>
            </a:r>
            <a:r>
              <a:rPr lang="en-US" sz="1200" dirty="0" smtClean="0"/>
              <a:t>1          1                       2                       3              3</a:t>
            </a:r>
          </a:p>
          <a:p>
            <a:r>
              <a:rPr lang="en-US" sz="1200" dirty="0" smtClean="0"/>
              <a:t>       \            \                  /     \                   /              /</a:t>
            </a:r>
          </a:p>
          <a:p>
            <a:r>
              <a:rPr lang="en-US" sz="1200" dirty="0" smtClean="0"/>
              <a:t>        3           2               1        3               2              1</a:t>
            </a:r>
          </a:p>
          <a:p>
            <a:r>
              <a:rPr lang="en-US" sz="1200" dirty="0"/>
              <a:t> </a:t>
            </a:r>
            <a:r>
              <a:rPr lang="en-US" sz="1200" dirty="0" smtClean="0"/>
              <a:t>      /               \                                       /                  \</a:t>
            </a:r>
          </a:p>
          <a:p>
            <a:r>
              <a:rPr lang="en-US" sz="1200" dirty="0"/>
              <a:t> </a:t>
            </a:r>
            <a:r>
              <a:rPr lang="en-US" sz="1200" dirty="0" smtClean="0"/>
              <a:t>     2                 3                                   1                     2</a:t>
            </a:r>
            <a:endParaRPr lang="en-US" sz="1200" dirty="0"/>
          </a:p>
        </p:txBody>
      </p:sp>
      <p:sp>
        <p:nvSpPr>
          <p:cNvPr id="8" name="Rectangle 7"/>
          <p:cNvSpPr/>
          <p:nvPr/>
        </p:nvSpPr>
        <p:spPr>
          <a:xfrm>
            <a:off x="38548" y="6400800"/>
            <a:ext cx="2447529" cy="369332"/>
          </a:xfrm>
          <a:prstGeom prst="rect">
            <a:avLst/>
          </a:prstGeom>
        </p:spPr>
        <p:txBody>
          <a:bodyPr wrap="none">
            <a:spAutoFit/>
          </a:bodyPr>
          <a:lstStyle/>
          <a:p>
            <a:r>
              <a:rPr lang="en-US" dirty="0"/>
              <a:t>The complexity </a:t>
            </a:r>
            <a:r>
              <a:rPr lang="en-US" dirty="0" smtClean="0"/>
              <a:t>is </a:t>
            </a:r>
            <a:r>
              <a:rPr lang="en-US" dirty="0"/>
              <a:t>O(n2).</a:t>
            </a:r>
          </a:p>
        </p:txBody>
      </p:sp>
      <p:sp>
        <p:nvSpPr>
          <p:cNvPr id="10" name="Rectangle 9"/>
          <p:cNvSpPr/>
          <p:nvPr/>
        </p:nvSpPr>
        <p:spPr>
          <a:xfrm>
            <a:off x="38548" y="1933196"/>
            <a:ext cx="6286052" cy="4339650"/>
          </a:xfrm>
          <a:prstGeom prst="rect">
            <a:avLst/>
          </a:prstGeom>
        </p:spPr>
        <p:txBody>
          <a:bodyPr wrap="square">
            <a:spAutoFit/>
          </a:bodyPr>
          <a:lstStyle/>
          <a:p>
            <a:r>
              <a:rPr lang="en-US" sz="1200" dirty="0"/>
              <a:t>Let count[</a:t>
            </a:r>
            <a:r>
              <a:rPr lang="en-US" sz="1200" dirty="0" err="1"/>
              <a:t>i</a:t>
            </a:r>
            <a:r>
              <a:rPr lang="en-US" sz="1200" dirty="0"/>
              <a:t>] be the number of unique binary search trees for </a:t>
            </a:r>
            <a:r>
              <a:rPr lang="en-US" sz="1200" dirty="0" err="1"/>
              <a:t>i</a:t>
            </a:r>
            <a:r>
              <a:rPr lang="en-US" sz="1200" dirty="0"/>
              <a:t>. The number of trees are determined by the number of </a:t>
            </a:r>
            <a:r>
              <a:rPr lang="en-US" sz="1200" dirty="0" err="1"/>
              <a:t>subtrees</a:t>
            </a:r>
            <a:r>
              <a:rPr lang="en-US" sz="1200" dirty="0"/>
              <a:t> which have different root node. For example,</a:t>
            </a:r>
          </a:p>
          <a:p>
            <a:endParaRPr lang="en-US" sz="1200" dirty="0"/>
          </a:p>
          <a:p>
            <a:r>
              <a:rPr lang="en-US" sz="1200" dirty="0" err="1"/>
              <a:t>i</a:t>
            </a:r>
            <a:r>
              <a:rPr lang="en-US" sz="1200" dirty="0"/>
              <a:t>=0, count[0]=1 //empty tree</a:t>
            </a:r>
          </a:p>
          <a:p>
            <a:endParaRPr lang="en-US" sz="1200" dirty="0"/>
          </a:p>
          <a:p>
            <a:r>
              <a:rPr lang="en-US" sz="1200" dirty="0" err="1"/>
              <a:t>i</a:t>
            </a:r>
            <a:r>
              <a:rPr lang="en-US" sz="1200" dirty="0"/>
              <a:t>=1, count[1]=1 //one </a:t>
            </a:r>
            <a:r>
              <a:rPr lang="en-US" sz="1200" dirty="0" smtClean="0"/>
              <a:t>tree</a:t>
            </a:r>
            <a:endParaRPr lang="en-US" sz="1200" dirty="0"/>
          </a:p>
          <a:p>
            <a:endParaRPr lang="en-US" sz="1200" dirty="0"/>
          </a:p>
          <a:p>
            <a:r>
              <a:rPr lang="en-US" sz="1200" dirty="0" err="1"/>
              <a:t>i</a:t>
            </a:r>
            <a:r>
              <a:rPr lang="en-US" sz="1200" dirty="0"/>
              <a:t>=2, count[2]=count[0]*count[1] // 0 is root</a:t>
            </a:r>
          </a:p>
          <a:p>
            <a:r>
              <a:rPr lang="en-US" sz="1200" dirty="0"/>
              <a:t>            + count[1]*count[0] // 1 is root</a:t>
            </a:r>
          </a:p>
          <a:p>
            <a:endParaRPr lang="en-US" sz="1200" dirty="0"/>
          </a:p>
          <a:p>
            <a:r>
              <a:rPr lang="en-US" sz="1200" dirty="0" err="1"/>
              <a:t>i</a:t>
            </a:r>
            <a:r>
              <a:rPr lang="en-US" sz="1200" dirty="0"/>
              <a:t>=3, count[3]=count[0]*count[2] // 1 is root</a:t>
            </a:r>
          </a:p>
          <a:p>
            <a:r>
              <a:rPr lang="en-US" sz="1200" dirty="0"/>
              <a:t>            + count[1]*count[1] // 2 is root</a:t>
            </a:r>
          </a:p>
          <a:p>
            <a:r>
              <a:rPr lang="en-US" sz="1200" dirty="0"/>
              <a:t>            + count[2]*count[0] // 3 is root</a:t>
            </a:r>
          </a:p>
          <a:p>
            <a:endParaRPr lang="en-US" sz="1200" dirty="0"/>
          </a:p>
          <a:p>
            <a:r>
              <a:rPr lang="en-US" sz="1200" dirty="0" err="1"/>
              <a:t>i</a:t>
            </a:r>
            <a:r>
              <a:rPr lang="en-US" sz="1200" dirty="0"/>
              <a:t>=4, count[4]=count[0]*count[3] // 1 is root</a:t>
            </a:r>
          </a:p>
          <a:p>
            <a:r>
              <a:rPr lang="en-US" sz="1200" dirty="0"/>
              <a:t>            + count[1]*count[2] // 2 is root</a:t>
            </a:r>
          </a:p>
          <a:p>
            <a:r>
              <a:rPr lang="en-US" sz="1200" dirty="0"/>
              <a:t>            + count[2]*count[1] // 3 is root</a:t>
            </a:r>
          </a:p>
          <a:p>
            <a:r>
              <a:rPr lang="en-US" sz="1200" dirty="0"/>
              <a:t>            + count[3]*count[0] // 4 is root</a:t>
            </a:r>
          </a:p>
          <a:p>
            <a:r>
              <a:rPr lang="en-US" sz="1200" dirty="0"/>
              <a:t>..</a:t>
            </a:r>
          </a:p>
          <a:p>
            <a:r>
              <a:rPr lang="en-US" sz="1200" dirty="0"/>
              <a:t>..</a:t>
            </a:r>
          </a:p>
          <a:p>
            <a:pPr lvl="0"/>
            <a:r>
              <a:rPr lang="en-US" sz="1200" dirty="0" err="1" smtClean="0">
                <a:solidFill>
                  <a:srgbClr val="222222"/>
                </a:solidFill>
                <a:latin typeface="Consolas" panose="020B0609020204030204" pitchFamily="49" charset="0"/>
                <a:cs typeface="Consolas" panose="020B0609020204030204" pitchFamily="49" charset="0"/>
              </a:rPr>
              <a:t>i</a:t>
            </a:r>
            <a:r>
              <a:rPr lang="en-US" sz="1200" dirty="0" smtClean="0">
                <a:solidFill>
                  <a:srgbClr val="222222"/>
                </a:solidFill>
                <a:latin typeface="Consolas" panose="020B0609020204030204" pitchFamily="49" charset="0"/>
                <a:cs typeface="Consolas" panose="020B0609020204030204" pitchFamily="49" charset="0"/>
              </a:rPr>
              <a:t>=n</a:t>
            </a:r>
            <a:r>
              <a:rPr lang="en-US" sz="1200" dirty="0">
                <a:solidFill>
                  <a:srgbClr val="222222"/>
                </a:solidFill>
                <a:latin typeface="Consolas" panose="020B0609020204030204" pitchFamily="49" charset="0"/>
                <a:cs typeface="Consolas" panose="020B0609020204030204" pitchFamily="49" charset="0"/>
              </a:rPr>
              <a:t>, </a:t>
            </a:r>
            <a:r>
              <a:rPr lang="en-US" sz="1200" dirty="0">
                <a:solidFill>
                  <a:srgbClr val="222222"/>
                </a:solidFill>
                <a:latin typeface="Arial Black" panose="020B0A04020102020204" pitchFamily="34" charset="0"/>
                <a:cs typeface="Consolas" panose="020B0609020204030204" pitchFamily="49" charset="0"/>
              </a:rPr>
              <a:t>count[n] = sum(count[0..k</a:t>
            </a:r>
            <a:r>
              <a:rPr lang="en-US" sz="1200" dirty="0" smtClean="0">
                <a:solidFill>
                  <a:srgbClr val="222222"/>
                </a:solidFill>
                <a:latin typeface="Arial Black" panose="020B0A04020102020204" pitchFamily="34" charset="0"/>
                <a:cs typeface="Consolas" panose="020B0609020204030204" pitchFamily="49" charset="0"/>
              </a:rPr>
              <a:t>] * count[k + 1</a:t>
            </a:r>
            <a:r>
              <a:rPr lang="en-US" sz="1200" dirty="0">
                <a:solidFill>
                  <a:srgbClr val="222222"/>
                </a:solidFill>
                <a:latin typeface="Arial Black" panose="020B0A04020102020204" pitchFamily="34" charset="0"/>
                <a:cs typeface="Consolas" panose="020B0609020204030204" pitchFamily="49" charset="0"/>
              </a:rPr>
              <a:t>...n]) </a:t>
            </a:r>
            <a:r>
              <a:rPr lang="en-US" sz="1200" dirty="0" smtClean="0">
                <a:solidFill>
                  <a:srgbClr val="222222"/>
                </a:solidFill>
                <a:latin typeface="Arial Black" panose="020B0A04020102020204" pitchFamily="34" charset="0"/>
                <a:cs typeface="Consolas" panose="020B0609020204030204" pitchFamily="49" charset="0"/>
              </a:rPr>
              <a:t>   ( </a:t>
            </a:r>
            <a:r>
              <a:rPr lang="en-US" sz="1200" dirty="0" smtClean="0">
                <a:solidFill>
                  <a:srgbClr val="222222"/>
                </a:solidFill>
                <a:latin typeface="Consolas" panose="020B0609020204030204" pitchFamily="49" charset="0"/>
                <a:cs typeface="Consolas" panose="020B0609020204030204" pitchFamily="49" charset="0"/>
              </a:rPr>
              <a:t>0 </a:t>
            </a:r>
            <a:r>
              <a:rPr lang="en-US" sz="1200" dirty="0">
                <a:solidFill>
                  <a:srgbClr val="222222"/>
                </a:solidFill>
                <a:latin typeface="Consolas" panose="020B0609020204030204" pitchFamily="49" charset="0"/>
                <a:cs typeface="Consolas" panose="020B0609020204030204" pitchFamily="49" charset="0"/>
              </a:rPr>
              <a:t>&lt;= k &lt; </a:t>
            </a:r>
            <a:r>
              <a:rPr lang="en-US" sz="1200" dirty="0" smtClean="0">
                <a:solidFill>
                  <a:srgbClr val="222222"/>
                </a:solidFill>
                <a:latin typeface="Consolas" panose="020B0609020204030204" pitchFamily="49" charset="0"/>
                <a:cs typeface="Consolas" panose="020B0609020204030204" pitchFamily="49" charset="0"/>
              </a:rPr>
              <a:t>n – 1 </a:t>
            </a:r>
            <a:r>
              <a:rPr lang="en-US" sz="1200" dirty="0">
                <a:solidFill>
                  <a:srgbClr val="222222"/>
                </a:solidFill>
                <a:latin typeface="Arial Black" panose="020B0A04020102020204" pitchFamily="34" charset="0"/>
                <a:cs typeface="Consolas" panose="020B0609020204030204" pitchFamily="49" charset="0"/>
              </a:rPr>
              <a:t>) </a:t>
            </a:r>
          </a:p>
          <a:p>
            <a:pPr lvl="0"/>
            <a:r>
              <a:rPr lang="en-US" sz="1200" dirty="0" smtClean="0">
                <a:latin typeface="Arial" panose="020B0604020202020204" pitchFamily="34" charset="0"/>
              </a:rPr>
              <a:t>DP to solve the problem</a:t>
            </a:r>
            <a:endParaRPr lang="en-US" sz="1200" dirty="0">
              <a:latin typeface="Arial" panose="020B0604020202020204" pitchFamily="34" charset="0"/>
            </a:endParaRPr>
          </a:p>
          <a:p>
            <a:endParaRPr lang="en-US" sz="1200" dirty="0"/>
          </a:p>
        </p:txBody>
      </p:sp>
      <p:sp>
        <p:nvSpPr>
          <p:cNvPr id="12" name="Rectangle 6"/>
          <p:cNvSpPr>
            <a:spLocks noChangeArrowheads="1"/>
          </p:cNvSpPr>
          <p:nvPr/>
        </p:nvSpPr>
        <p:spPr bwMode="auto">
          <a:xfrm>
            <a:off x="0" y="35615"/>
            <a:ext cx="65" cy="385969"/>
          </a:xfrm>
          <a:prstGeom prst="rect">
            <a:avLst/>
          </a:prstGeom>
          <a:solidFill>
            <a:srgbClr val="FAF8E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429000" y="2964877"/>
            <a:ext cx="5715000" cy="2492990"/>
          </a:xfrm>
          <a:prstGeom prst="rect">
            <a:avLst/>
          </a:prstGeom>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numTrees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n) {</a:t>
            </a:r>
          </a:p>
          <a:p>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count = new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[n + 1</a:t>
            </a:r>
            <a:r>
              <a:rPr lang="en-US" sz="1200" dirty="0" smtClean="0">
                <a:latin typeface="Consolas" panose="020B0609020204030204" pitchFamily="49" charset="0"/>
                <a:cs typeface="Consolas" panose="020B0609020204030204" pitchFamily="49" charset="0"/>
              </a:rPr>
              <a:t>];  </a:t>
            </a:r>
            <a:r>
              <a:rPr lang="en-US" sz="1200" b="1" dirty="0" smtClean="0">
                <a:latin typeface="Arial Black" panose="020B0A04020102020204" pitchFamily="34" charset="0"/>
                <a:cs typeface="Consolas" panose="020B0609020204030204" pitchFamily="49" charset="0"/>
              </a:rPr>
              <a:t>//n+1;</a:t>
            </a:r>
            <a:endParaRPr lang="en-US" sz="1200" b="1" dirty="0">
              <a:latin typeface="Arial Black" panose="020B0A04020102020204" pitchFamily="34"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p>
          <a:p>
            <a:r>
              <a:rPr lang="en-US" sz="1200" dirty="0" smtClean="0">
                <a:latin typeface="Consolas" panose="020B0609020204030204" pitchFamily="49" charset="0"/>
                <a:cs typeface="Consolas" panose="020B0609020204030204" pitchFamily="49" charset="0"/>
              </a:rPr>
              <a:t>    count[0</a:t>
            </a:r>
            <a:r>
              <a:rPr lang="en-US" sz="1200" dirty="0">
                <a:latin typeface="Consolas" panose="020B0609020204030204" pitchFamily="49" charset="0"/>
                <a:cs typeface="Consolas" panose="020B0609020204030204" pitchFamily="49" charset="0"/>
              </a:rPr>
              <a:t>] = 1</a:t>
            </a:r>
            <a:r>
              <a:rPr lang="en-US" sz="1200" dirty="0" smtClean="0">
                <a:latin typeface="Consolas" panose="020B0609020204030204" pitchFamily="49" charset="0"/>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count[1</a:t>
            </a:r>
            <a:r>
              <a:rPr lang="en-US" sz="1200" dirty="0">
                <a:latin typeface="Consolas" panose="020B0609020204030204" pitchFamily="49" charset="0"/>
                <a:cs typeface="Consolas" panose="020B0609020204030204" pitchFamily="49" charset="0"/>
              </a:rPr>
              <a:t>] = 1;</a:t>
            </a:r>
          </a:p>
          <a:p>
            <a:r>
              <a:rPr lang="en-US" sz="1200" dirty="0">
                <a:latin typeface="Consolas" panose="020B0609020204030204" pitchFamily="49" charset="0"/>
                <a:cs typeface="Consolas" panose="020B0609020204030204" pitchFamily="49" charset="0"/>
              </a:rPr>
              <a:t> </a:t>
            </a:r>
          </a:p>
          <a:p>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2;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&lt;= n;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p>
          <a:p>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k </a:t>
            </a:r>
            <a:r>
              <a:rPr lang="en-US" sz="1200" dirty="0">
                <a:latin typeface="Consolas" panose="020B0609020204030204" pitchFamily="49" charset="0"/>
                <a:cs typeface="Consolas" panose="020B0609020204030204" pitchFamily="49" charset="0"/>
              </a:rPr>
              <a:t>= 0; </a:t>
            </a:r>
            <a:r>
              <a:rPr lang="en-US" sz="1200" dirty="0" smtClean="0">
                <a:latin typeface="Consolas" panose="020B0609020204030204" pitchFamily="49" charset="0"/>
                <a:cs typeface="Consolas" panose="020B0609020204030204" pitchFamily="49" charset="0"/>
              </a:rPr>
              <a:t>k </a:t>
            </a:r>
            <a:r>
              <a:rPr lang="en-US" sz="1200" dirty="0">
                <a:latin typeface="Consolas" panose="020B0609020204030204" pitchFamily="49" charset="0"/>
                <a:cs typeface="Consolas" panose="020B0609020204030204" pitchFamily="49" charset="0"/>
              </a:rPr>
              <a:t>&lt;=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- 1; </a:t>
            </a:r>
            <a:r>
              <a:rPr lang="en-US" sz="1200" dirty="0" smtClean="0">
                <a:latin typeface="Consolas" panose="020B0609020204030204" pitchFamily="49" charset="0"/>
                <a:cs typeface="Consolas" panose="020B0609020204030204" pitchFamily="49" charset="0"/>
              </a:rPr>
              <a:t>k++) {   </a:t>
            </a:r>
            <a:r>
              <a:rPr lang="en-US" sz="1200" b="1" dirty="0" smtClean="0">
                <a:solidFill>
                  <a:schemeClr val="bg1">
                    <a:lumMod val="65000"/>
                  </a:schemeClr>
                </a:solidFill>
                <a:latin typeface="Consolas" panose="020B0609020204030204" pitchFamily="49" charset="0"/>
                <a:cs typeface="Consolas" panose="020B0609020204030204" pitchFamily="49" charset="0"/>
              </a:rPr>
              <a:t>//k=0; count[k]</a:t>
            </a:r>
            <a:endParaRPr lang="en-US" sz="1200" b="1" dirty="0">
              <a:solidFill>
                <a:schemeClr val="bg1">
                  <a:lumMod val="65000"/>
                </a:schemeClr>
              </a:solidFill>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count[</a:t>
            </a:r>
            <a:r>
              <a:rPr lang="en-US" sz="1200" dirty="0" err="1" smtClean="0">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count[k] </a:t>
            </a:r>
            <a:r>
              <a:rPr lang="en-US" sz="1200" dirty="0">
                <a:latin typeface="Consolas" panose="020B0609020204030204" pitchFamily="49" charset="0"/>
                <a:cs typeface="Consolas" panose="020B0609020204030204" pitchFamily="49" charset="0"/>
              </a:rPr>
              <a:t>* count[</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k </a:t>
            </a:r>
            <a:r>
              <a:rPr lang="en-US" sz="1200" dirty="0">
                <a:latin typeface="Consolas" panose="020B0609020204030204" pitchFamily="49" charset="0"/>
                <a:cs typeface="Consolas" panose="020B0609020204030204" pitchFamily="49" charset="0"/>
              </a:rPr>
              <a:t>- 1];</a:t>
            </a:r>
          </a:p>
          <a:p>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count[n];</a:t>
            </a:r>
          </a:p>
          <a:p>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15" name="Rectangle 14"/>
          <p:cNvSpPr/>
          <p:nvPr/>
        </p:nvSpPr>
        <p:spPr>
          <a:xfrm>
            <a:off x="2895600" y="6240573"/>
            <a:ext cx="6324600" cy="553998"/>
          </a:xfrm>
          <a:prstGeom prst="rect">
            <a:avLst/>
          </a:prstGeom>
          <a:ln>
            <a:solidFill>
              <a:schemeClr val="accent1"/>
            </a:solidFill>
          </a:ln>
        </p:spPr>
        <p:txBody>
          <a:bodyPr wrap="square">
            <a:spAutoFit/>
          </a:bodyPr>
          <a:lstStyle/>
          <a:p>
            <a:r>
              <a:rPr lang="ja-JP" altLang="en-US" sz="1500" dirty="0">
                <a:solidFill>
                  <a:srgbClr val="222222"/>
                </a:solidFill>
                <a:latin typeface="Arial" panose="020B0604020202020204" pitchFamily="34" charset="0"/>
              </a:rPr>
              <a:t>首先注意这里是</a:t>
            </a:r>
            <a:r>
              <a:rPr lang="en-US" sz="1500" dirty="0">
                <a:solidFill>
                  <a:srgbClr val="222222"/>
                </a:solidFill>
                <a:latin typeface="Arial" panose="020B0604020202020204" pitchFamily="34" charset="0"/>
              </a:rPr>
              <a:t>BST</a:t>
            </a:r>
            <a:r>
              <a:rPr lang="ja-JP" altLang="en-US" sz="1500" dirty="0">
                <a:solidFill>
                  <a:srgbClr val="222222"/>
                </a:solidFill>
                <a:latin typeface="Arial" panose="020B0604020202020204" pitchFamily="34" charset="0"/>
              </a:rPr>
              <a:t>而不是普通的</a:t>
            </a:r>
            <a:r>
              <a:rPr lang="en-US" sz="1500" dirty="0">
                <a:solidFill>
                  <a:srgbClr val="222222"/>
                </a:solidFill>
                <a:latin typeface="Arial" panose="020B0604020202020204" pitchFamily="34" charset="0"/>
              </a:rPr>
              <a:t>Binary Tree，</a:t>
            </a:r>
            <a:r>
              <a:rPr lang="ja-JP" altLang="en-US" sz="1500" dirty="0">
                <a:solidFill>
                  <a:srgbClr val="222222"/>
                </a:solidFill>
                <a:latin typeface="Arial" panose="020B0604020202020204" pitchFamily="34" charset="0"/>
              </a:rPr>
              <a:t>所以数字会对插入的位置有影响。这类找</a:t>
            </a:r>
            <a:r>
              <a:rPr lang="en-US" sz="1500" dirty="0">
                <a:solidFill>
                  <a:srgbClr val="222222"/>
                </a:solidFill>
                <a:latin typeface="Arial" panose="020B0604020202020204" pitchFamily="34" charset="0"/>
              </a:rPr>
              <a:t>combination/permutation</a:t>
            </a:r>
            <a:r>
              <a:rPr lang="ja-JP" altLang="en-US" sz="1500" dirty="0">
                <a:solidFill>
                  <a:srgbClr val="222222"/>
                </a:solidFill>
                <a:latin typeface="Arial" panose="020B0604020202020204" pitchFamily="34" charset="0"/>
              </a:rPr>
              <a:t>的题都需要找找规律。</a:t>
            </a:r>
            <a:endParaRPr lang="en-US" sz="1500" dirty="0"/>
          </a:p>
        </p:txBody>
      </p:sp>
    </p:spTree>
    <p:extLst>
      <p:ext uri="{BB962C8B-B14F-4D97-AF65-F5344CB8AC3E}">
        <p14:creationId xmlns:p14="http://schemas.microsoft.com/office/powerpoint/2010/main" val="480289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740307"/>
          </a:xfrm>
          <a:prstGeom prst="rect">
            <a:avLst/>
          </a:prstGeom>
          <a:ln>
            <a:solidFill>
              <a:schemeClr val="accent1">
                <a:lumMod val="60000"/>
                <a:lumOff val="40000"/>
              </a:schemeClr>
            </a:solidFill>
          </a:ln>
        </p:spPr>
        <p:txBody>
          <a:bodyPr wrap="square">
            <a:spAutoFit/>
          </a:bodyPr>
          <a:lstStyle/>
          <a:p>
            <a:r>
              <a:rPr lang="en-US" sz="1200" dirty="0">
                <a:solidFill>
                  <a:srgbClr val="333333"/>
                </a:solidFill>
                <a:latin typeface="Consolas" panose="020B0609020204030204" pitchFamily="49" charset="0"/>
                <a:cs typeface="Consolas" panose="020B0609020204030204" pitchFamily="49" charset="0"/>
              </a:rPr>
              <a:t>Preorder</a:t>
            </a:r>
            <a:r>
              <a:rPr lang="ja-JP" altLang="en-US" sz="1200" dirty="0">
                <a:solidFill>
                  <a:srgbClr val="333333"/>
                </a:solidFill>
                <a:latin typeface="Consolas" panose="020B0609020204030204" pitchFamily="49" charset="0"/>
                <a:cs typeface="Consolas" panose="020B0609020204030204" pitchFamily="49" charset="0"/>
              </a:rPr>
              <a:t>和</a:t>
            </a:r>
            <a:r>
              <a:rPr lang="en-US" sz="1200" dirty="0" err="1">
                <a:solidFill>
                  <a:srgbClr val="333333"/>
                </a:solidFill>
                <a:latin typeface="Consolas" panose="020B0609020204030204" pitchFamily="49" charset="0"/>
                <a:cs typeface="Consolas" panose="020B0609020204030204" pitchFamily="49" charset="0"/>
              </a:rPr>
              <a:t>Inorder</a:t>
            </a:r>
            <a:r>
              <a:rPr lang="ja-JP" altLang="en-US" sz="1200" dirty="0">
                <a:solidFill>
                  <a:srgbClr val="333333"/>
                </a:solidFill>
                <a:latin typeface="Consolas" panose="020B0609020204030204" pitchFamily="49" charset="0"/>
                <a:cs typeface="Consolas" panose="020B0609020204030204" pitchFamily="49" charset="0"/>
              </a:rPr>
              <a:t>只有一句不同，就是把输出的位置调一下。很容易想：</a:t>
            </a:r>
            <a:r>
              <a:rPr lang="ja-JP" altLang="en-US" sz="1200" dirty="0">
                <a:latin typeface="Consolas" panose="020B0609020204030204" pitchFamily="49" charset="0"/>
                <a:cs typeface="Consolas" panose="020B0609020204030204" pitchFamily="49" charset="0"/>
              </a:rPr>
              <a:t/>
            </a:r>
            <a:br>
              <a:rPr lang="ja-JP" altLang="en-US" sz="1200" dirty="0">
                <a:latin typeface="Consolas" panose="020B0609020204030204" pitchFamily="49" charset="0"/>
                <a:cs typeface="Consolas" panose="020B0609020204030204" pitchFamily="49" charset="0"/>
              </a:rPr>
            </a:br>
            <a:r>
              <a:rPr lang="ja-JP" altLang="en-US" sz="1200" dirty="0">
                <a:solidFill>
                  <a:srgbClr val="4E9072"/>
                </a:solidFill>
                <a:latin typeface="Consolas" panose="020B0609020204030204" pitchFamily="49" charset="0"/>
                <a:cs typeface="Consolas" panose="020B0609020204030204" pitchFamily="49" charset="0"/>
              </a:rPr>
              <a:t>        </a:t>
            </a:r>
            <a:r>
              <a:rPr lang="en-US" altLang="ja-JP" sz="1200" dirty="0">
                <a:solidFill>
                  <a:srgbClr val="4E9072"/>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Function to </a:t>
            </a:r>
            <a:r>
              <a:rPr lang="en-US" sz="1200" u="sng" dirty="0">
                <a:solidFill>
                  <a:srgbClr val="4E9072"/>
                </a:solidFill>
                <a:latin typeface="Consolas" panose="020B0609020204030204" pitchFamily="49" charset="0"/>
                <a:cs typeface="Consolas" panose="020B0609020204030204" pitchFamily="49" charset="0"/>
              </a:rPr>
              <a:t>pre</a:t>
            </a:r>
            <a:r>
              <a:rPr lang="en-US" sz="1200" dirty="0">
                <a:solidFill>
                  <a:srgbClr val="4E9072"/>
                </a:solidFill>
                <a:latin typeface="Consolas" panose="020B0609020204030204" pitchFamily="49" charset="0"/>
                <a:cs typeface="Consolas" panose="020B0609020204030204" pitchFamily="49" charset="0"/>
              </a:rPr>
              <a:t>-order traverse binary tree without recursion and without stack</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a:t>
            </a:r>
            <a:r>
              <a:rPr lang="en-US" sz="1200" u="sng" dirty="0">
                <a:solidFill>
                  <a:srgbClr val="4E9072"/>
                </a:solidFill>
                <a:latin typeface="Consolas" panose="020B0609020204030204" pitchFamily="49" charset="0"/>
                <a:cs typeface="Consolas" panose="020B0609020204030204" pitchFamily="49" charset="0"/>
              </a:rPr>
              <a:t>Morris</a:t>
            </a:r>
            <a:r>
              <a:rPr lang="en-US" sz="1200" dirty="0">
                <a:solidFill>
                  <a:srgbClr val="4E9072"/>
                </a:solidFill>
                <a:latin typeface="Consolas" panose="020B0609020204030204" pitchFamily="49" charset="0"/>
                <a:cs typeface="Consolas" panose="020B0609020204030204" pitchFamily="49" charset="0"/>
              </a:rPr>
              <a:t> Traversal works only when we have write permission</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public</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void</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PreorderMorrisTraversal</a:t>
            </a:r>
            <a:r>
              <a:rPr lang="en-US" sz="1200" dirty="0">
                <a:solidFill>
                  <a:srgbClr val="333333"/>
                </a:solidFill>
                <a:latin typeface="Consolas" panose="020B0609020204030204" pitchFamily="49" charset="0"/>
                <a:cs typeface="Consolas" panose="020B0609020204030204" pitchFamily="49" charset="0"/>
              </a:rPr>
              <a:t>(</a:t>
            </a:r>
            <a:r>
              <a:rPr lang="en-US" sz="1200" dirty="0" err="1">
                <a:solidFill>
                  <a:srgbClr val="333333"/>
                </a:solidFill>
                <a:latin typeface="Consolas" panose="020B0609020204030204" pitchFamily="49" charset="0"/>
                <a:cs typeface="Consolas" panose="020B0609020204030204" pitchFamily="49" charset="0"/>
              </a:rPr>
              <a:t>TreeNode</a:t>
            </a:r>
            <a:r>
              <a:rPr lang="en-US" sz="1200" dirty="0">
                <a:solidFill>
                  <a:srgbClr val="333333"/>
                </a:solidFill>
                <a:latin typeface="Consolas" panose="020B0609020204030204" pitchFamily="49" charset="0"/>
                <a:cs typeface="Consolas" panose="020B0609020204030204" pitchFamily="49" charset="0"/>
              </a:rPr>
              <a:t> root) {</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if</a:t>
            </a:r>
            <a:r>
              <a:rPr lang="en-US" sz="1200" dirty="0">
                <a:solidFill>
                  <a:srgbClr val="333333"/>
                </a:solidFill>
                <a:latin typeface="Consolas" panose="020B0609020204030204" pitchFamily="49" charset="0"/>
                <a:cs typeface="Consolas" panose="020B0609020204030204" pitchFamily="49" charset="0"/>
              </a:rPr>
              <a:t> (root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return</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TreeNode</a:t>
            </a:r>
            <a:r>
              <a:rPr lang="en-US" sz="1200" dirty="0">
                <a:solidFill>
                  <a:srgbClr val="333333"/>
                </a:solidFill>
                <a:latin typeface="Consolas" panose="020B0609020204030204" pitchFamily="49" charset="0"/>
                <a:cs typeface="Consolas" panose="020B0609020204030204" pitchFamily="49" charset="0"/>
              </a:rPr>
              <a:t> cur = root;</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TreeNode</a:t>
            </a:r>
            <a:r>
              <a:rPr lang="en-US" sz="1200" dirty="0">
                <a:solidFill>
                  <a:srgbClr val="333333"/>
                </a:solidFill>
                <a:latin typeface="Consolas" panose="020B0609020204030204" pitchFamily="49" charset="0"/>
                <a:cs typeface="Consolas" panose="020B0609020204030204" pitchFamily="49" charset="0"/>
              </a:rPr>
              <a:t> pre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while</a:t>
            </a:r>
            <a:r>
              <a:rPr lang="en-US" sz="1200" dirty="0">
                <a:solidFill>
                  <a:srgbClr val="333333"/>
                </a:solidFill>
                <a:latin typeface="Consolas" panose="020B0609020204030204" pitchFamily="49" charset="0"/>
                <a:cs typeface="Consolas" panose="020B0609020204030204" pitchFamily="49" charset="0"/>
              </a:rPr>
              <a:t> (cur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if</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left</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System.</a:t>
            </a:r>
            <a:r>
              <a:rPr lang="en-US" sz="1200" dirty="0" err="1">
                <a:solidFill>
                  <a:srgbClr val="0326CC"/>
                </a:solidFill>
                <a:latin typeface="Consolas" panose="020B0609020204030204" pitchFamily="49" charset="0"/>
                <a:cs typeface="Consolas" panose="020B0609020204030204" pitchFamily="49" charset="0"/>
              </a:rPr>
              <a:t>out</a:t>
            </a:r>
            <a:r>
              <a:rPr lang="en-US" sz="1200" dirty="0" err="1">
                <a:solidFill>
                  <a:srgbClr val="333333"/>
                </a:solidFill>
                <a:latin typeface="Consolas" panose="020B0609020204030204" pitchFamily="49" charset="0"/>
                <a:cs typeface="Consolas" panose="020B0609020204030204" pitchFamily="49" charset="0"/>
              </a:rPr>
              <a:t>.println</a:t>
            </a:r>
            <a:r>
              <a:rPr lang="en-US" sz="1200" dirty="0">
                <a:solidFill>
                  <a:srgbClr val="333333"/>
                </a:solidFill>
                <a:latin typeface="Consolas" panose="020B0609020204030204" pitchFamily="49" charset="0"/>
                <a:cs typeface="Consolas" panose="020B0609020204030204" pitchFamily="49" charset="0"/>
              </a:rPr>
              <a:t>(</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val</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cur = </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else</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Find the </a:t>
            </a:r>
            <a:r>
              <a:rPr lang="en-US" sz="1200" u="sng" dirty="0" err="1">
                <a:solidFill>
                  <a:srgbClr val="4E9072"/>
                </a:solidFill>
                <a:latin typeface="Consolas" panose="020B0609020204030204" pitchFamily="49" charset="0"/>
                <a:cs typeface="Consolas" panose="020B0609020204030204" pitchFamily="49" charset="0"/>
              </a:rPr>
              <a:t>inorder</a:t>
            </a:r>
            <a:r>
              <a:rPr lang="en-US" sz="1200" dirty="0">
                <a:solidFill>
                  <a:srgbClr val="4E9072"/>
                </a:solidFill>
                <a:latin typeface="Consolas" panose="020B0609020204030204" pitchFamily="49" charset="0"/>
                <a:cs typeface="Consolas" panose="020B0609020204030204" pitchFamily="49" charset="0"/>
              </a:rPr>
              <a:t> predecessor of current</a:t>
            </a:r>
          </a:p>
          <a:p>
            <a:r>
              <a:rPr lang="en-US" sz="1200" dirty="0">
                <a:solidFill>
                  <a:srgbClr val="333333"/>
                </a:solidFill>
                <a:latin typeface="Consolas" panose="020B0609020204030204" pitchFamily="49" charset="0"/>
                <a:cs typeface="Consolas" panose="020B0609020204030204" pitchFamily="49" charset="0"/>
              </a:rPr>
              <a:t>                    pre = </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left</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while</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&amp;&amp;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 != cur) {</a:t>
            </a:r>
          </a:p>
          <a:p>
            <a:r>
              <a:rPr lang="en-US" sz="1200" dirty="0">
                <a:solidFill>
                  <a:srgbClr val="333333"/>
                </a:solidFill>
                <a:latin typeface="Consolas" panose="020B0609020204030204" pitchFamily="49" charset="0"/>
                <a:cs typeface="Consolas" panose="020B0609020204030204" pitchFamily="49" charset="0"/>
              </a:rPr>
              <a:t>                        pre =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Make current as right child of its </a:t>
            </a:r>
            <a:r>
              <a:rPr lang="en-US" sz="1200" u="sng" dirty="0" err="1">
                <a:solidFill>
                  <a:srgbClr val="4E9072"/>
                </a:solidFill>
                <a:latin typeface="Consolas" panose="020B0609020204030204" pitchFamily="49" charset="0"/>
                <a:cs typeface="Consolas" panose="020B0609020204030204" pitchFamily="49" charset="0"/>
              </a:rPr>
              <a:t>inorder</a:t>
            </a:r>
            <a:r>
              <a:rPr lang="en-US" sz="1200" dirty="0">
                <a:solidFill>
                  <a:srgbClr val="4E9072"/>
                </a:solidFill>
                <a:latin typeface="Consolas" panose="020B0609020204030204" pitchFamily="49" charset="0"/>
                <a:cs typeface="Consolas" panose="020B0609020204030204" pitchFamily="49" charset="0"/>
              </a:rPr>
              <a:t> predecessor</a:t>
            </a:r>
          </a:p>
          <a:p>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931A68"/>
                </a:solidFill>
                <a:latin typeface="Consolas" panose="020B0609020204030204" pitchFamily="49" charset="0"/>
                <a:cs typeface="Consolas" panose="020B0609020204030204" pitchFamily="49" charset="0"/>
              </a:rPr>
              <a:t>if</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The only different line from in-order traversal! Think about it!</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System.</a:t>
            </a:r>
            <a:r>
              <a:rPr lang="en-US" sz="1200" dirty="0" err="1">
                <a:solidFill>
                  <a:srgbClr val="0326CC"/>
                </a:solidFill>
                <a:latin typeface="Consolas" panose="020B0609020204030204" pitchFamily="49" charset="0"/>
                <a:cs typeface="Consolas" panose="020B0609020204030204" pitchFamily="49" charset="0"/>
              </a:rPr>
              <a:t>out</a:t>
            </a:r>
            <a:r>
              <a:rPr lang="en-US" sz="1200" dirty="0" err="1">
                <a:solidFill>
                  <a:srgbClr val="333333"/>
                </a:solidFill>
                <a:latin typeface="Consolas" panose="020B0609020204030204" pitchFamily="49" charset="0"/>
                <a:cs typeface="Consolas" panose="020B0609020204030204" pitchFamily="49" charset="0"/>
              </a:rPr>
              <a:t>.println</a:t>
            </a:r>
            <a:r>
              <a:rPr lang="en-US" sz="1200" dirty="0">
                <a:solidFill>
                  <a:srgbClr val="333333"/>
                </a:solidFill>
                <a:latin typeface="Consolas" panose="020B0609020204030204" pitchFamily="49" charset="0"/>
                <a:cs typeface="Consolas" panose="020B0609020204030204" pitchFamily="49" charset="0"/>
              </a:rPr>
              <a:t>(</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val</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 = cur;</a:t>
            </a:r>
          </a:p>
          <a:p>
            <a:r>
              <a:rPr lang="en-US" sz="1200" dirty="0">
                <a:solidFill>
                  <a:srgbClr val="333333"/>
                </a:solidFill>
                <a:latin typeface="Consolas" panose="020B0609020204030204" pitchFamily="49" charset="0"/>
                <a:cs typeface="Consolas" panose="020B0609020204030204" pitchFamily="49" charset="0"/>
              </a:rPr>
              <a:t>                        cur = </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left</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else</a:t>
            </a:r>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Revert the changes made in if part to restore the original tree</a:t>
            </a:r>
          </a:p>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4E9072"/>
                </a:solidFill>
                <a:latin typeface="Consolas" panose="020B0609020204030204" pitchFamily="49" charset="0"/>
                <a:cs typeface="Consolas" panose="020B0609020204030204" pitchFamily="49" charset="0"/>
              </a:rPr>
              <a:t>// i.e., fix the right child of predecessor</a:t>
            </a:r>
          </a:p>
          <a:p>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pre.</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931A68"/>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cur = </a:t>
            </a:r>
            <a:r>
              <a:rPr lang="en-US" sz="1200" dirty="0" err="1">
                <a:solidFill>
                  <a:srgbClr val="333333"/>
                </a:solidFill>
                <a:latin typeface="Consolas" panose="020B0609020204030204" pitchFamily="49" charset="0"/>
                <a:cs typeface="Consolas" panose="020B0609020204030204" pitchFamily="49" charset="0"/>
              </a:rPr>
              <a:t>cur.</a:t>
            </a:r>
            <a:r>
              <a:rPr lang="en-US" sz="1200" dirty="0" err="1">
                <a:solidFill>
                  <a:srgbClr val="0326CC"/>
                </a:solidFill>
                <a:latin typeface="Consolas" panose="020B0609020204030204" pitchFamily="49" charset="0"/>
                <a:cs typeface="Consolas" panose="020B0609020204030204" pitchFamily="49" charset="0"/>
              </a:rPr>
              <a:t>right</a:t>
            </a:r>
            <a:r>
              <a:rPr lang="en-US" sz="1200" dirty="0">
                <a:solidFill>
                  <a:srgbClr val="333333"/>
                </a:solidFill>
                <a:latin typeface="Consolas" panose="020B0609020204030204" pitchFamily="49" charset="0"/>
                <a:cs typeface="Consolas" panose="020B0609020204030204" pitchFamily="49" charset="0"/>
              </a:rPr>
              <a:t>;</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p>
          <a:p>
            <a:r>
              <a:rPr lang="en-US" sz="1200" dirty="0">
                <a:solidFill>
                  <a:srgbClr val="333333"/>
                </a:solidFill>
                <a:latin typeface="Consolas" panose="020B0609020204030204" pitchFamily="49" charset="0"/>
                <a:cs typeface="Consolas" panose="020B0609020204030204" pitchFamily="49" charset="0"/>
              </a:rPr>
              <a:t>        </a:t>
            </a:r>
            <a:r>
              <a:rPr lang="en-US" sz="1200" dirty="0" smtClean="0">
                <a:solidFill>
                  <a:srgbClr val="333333"/>
                </a:solidFill>
                <a:latin typeface="Consolas" panose="020B0609020204030204" pitchFamily="49" charset="0"/>
                <a:cs typeface="Consolas" panose="020B0609020204030204" pitchFamily="49" charset="0"/>
              </a:rPr>
              <a:t>}  // </a:t>
            </a:r>
            <a:r>
              <a:rPr lang="en-US" sz="1200" dirty="0" err="1" smtClean="0">
                <a:solidFill>
                  <a:srgbClr val="333333"/>
                </a:solidFill>
                <a:latin typeface="Consolas" panose="020B0609020204030204" pitchFamily="49" charset="0"/>
                <a:cs typeface="Consolas" panose="020B0609020204030204" pitchFamily="49" charset="0"/>
              </a:rPr>
              <a:t>Postorder</a:t>
            </a:r>
            <a:r>
              <a:rPr lang="ja-JP" altLang="en-US" sz="1200" dirty="0">
                <a:solidFill>
                  <a:srgbClr val="333333"/>
                </a:solidFill>
                <a:latin typeface="Consolas" panose="020B0609020204030204" pitchFamily="49" charset="0"/>
                <a:cs typeface="Consolas" panose="020B0609020204030204" pitchFamily="49" charset="0"/>
              </a:rPr>
              <a:t>略显复杂了。。。下次再写。。。参考这个链接</a:t>
            </a:r>
            <a:r>
              <a:rPr lang="ja-JP" altLang="en-US" sz="1200" dirty="0" smtClean="0">
                <a:solidFill>
                  <a:srgbClr val="333333"/>
                </a:solidFill>
                <a:latin typeface="Consolas" panose="020B0609020204030204" pitchFamily="49" charset="0"/>
                <a:cs typeface="Consolas" panose="020B0609020204030204" pitchFamily="49" charset="0"/>
              </a:rPr>
              <a:t>： </a:t>
            </a:r>
            <a:r>
              <a:rPr lang="en-US" sz="1200" dirty="0" smtClean="0">
                <a:solidFill>
                  <a:srgbClr val="333333"/>
                </a:solidFill>
                <a:latin typeface="Consolas" panose="020B0609020204030204" pitchFamily="49" charset="0"/>
                <a:cs typeface="Consolas" panose="020B0609020204030204" pitchFamily="49" charset="0"/>
              </a:rPr>
              <a:t>http</a:t>
            </a:r>
            <a:r>
              <a:rPr lang="en-US" sz="1200" dirty="0">
                <a:solidFill>
                  <a:srgbClr val="333333"/>
                </a:solidFill>
                <a:latin typeface="Consolas" panose="020B0609020204030204" pitchFamily="49" charset="0"/>
                <a:cs typeface="Consolas" panose="020B0609020204030204" pitchFamily="49" charset="0"/>
              </a:rPr>
              <a:t>://</a:t>
            </a:r>
            <a:r>
              <a:rPr lang="en-US" sz="1200" dirty="0" smtClean="0">
                <a:solidFill>
                  <a:srgbClr val="333333"/>
                </a:solidFill>
                <a:latin typeface="Consolas" panose="020B0609020204030204" pitchFamily="49" charset="0"/>
                <a:cs typeface="Consolas" panose="020B0609020204030204" pitchFamily="49" charset="0"/>
              </a:rPr>
              <a:t>www.cnblogs.com/AnnieKim/archive/2013/06/15/MorrisTraversal.htm</a:t>
            </a:r>
            <a:endParaRPr lang="en-US" sz="1200" b="0" i="0" dirty="0">
              <a:solidFill>
                <a:srgbClr val="333333"/>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0191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5379" y="0"/>
            <a:ext cx="5840125" cy="6713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85698"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sz="1800" b="0" i="0" u="none" strike="noStrike" cap="none" normalizeH="0" baseline="0" dirty="0" smtClean="0">
                <a:ln>
                  <a:noFill/>
                </a:ln>
                <a:solidFill>
                  <a:srgbClr val="333333"/>
                </a:solidFill>
                <a:effectLst/>
                <a:latin typeface="inherit"/>
              </a:rPr>
              <a:t>5.3.2 Unique Binary Search Trees II-</a:t>
            </a:r>
            <a:r>
              <a:rPr lang="zh-CN" altLang="en-US" sz="1500" dirty="0">
                <a:solidFill>
                  <a:srgbClr val="333333"/>
                </a:solidFill>
                <a:latin typeface="inherit"/>
              </a:rPr>
              <a:t>输出二叉树的所有组合</a:t>
            </a:r>
            <a:endParaRPr kumimoji="0" lang="en-US" sz="1500" b="0" i="0" u="none" strike="noStrike" cap="none" normalizeH="0" baseline="0" dirty="0" smtClean="0">
              <a:ln>
                <a:noFill/>
              </a:ln>
              <a:solidFill>
                <a:srgbClr val="333333"/>
              </a:solidFill>
              <a:effectLst/>
              <a:latin typeface="inherit"/>
            </a:endParaRPr>
          </a:p>
          <a:p>
            <a:pPr lvl="0"/>
            <a:r>
              <a:rPr kumimoji="0" lang="en-US" sz="1000" b="0" i="0" u="none" strike="noStrike" cap="none" normalizeH="0" baseline="0" dirty="0" smtClean="0">
                <a:ln>
                  <a:noFill/>
                </a:ln>
                <a:solidFill>
                  <a:srgbClr val="333333"/>
                </a:solidFill>
                <a:effectLst/>
                <a:latin typeface="Helvetica Neue"/>
              </a:rPr>
              <a:t>Given </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 </a:t>
            </a:r>
            <a:r>
              <a:rPr lang="en-US" sz="1000" dirty="0"/>
              <a:t> generate all structurally unique </a:t>
            </a:r>
            <a:r>
              <a:rPr lang="en-US" sz="1000" b="1" dirty="0"/>
              <a:t>BST's</a:t>
            </a:r>
            <a:r>
              <a:rPr lang="en-US" sz="1000" dirty="0"/>
              <a:t> (binary search trees) that store values 1...</a:t>
            </a:r>
            <a:r>
              <a:rPr lang="en-US" sz="1000" i="1" dirty="0"/>
              <a:t>n</a:t>
            </a:r>
            <a:r>
              <a:rPr lang="en-US" sz="1000" dirty="0" smtClean="0"/>
              <a:t>.</a:t>
            </a:r>
          </a:p>
          <a:p>
            <a:pPr lvl="0"/>
            <a:r>
              <a:rPr kumimoji="0" lang="en-US" sz="1000" b="0" i="0" u="none" strike="noStrike" cap="none" normalizeH="0" baseline="0" dirty="0" smtClean="0">
                <a:ln>
                  <a:noFill/>
                </a:ln>
                <a:solidFill>
                  <a:srgbClr val="333333"/>
                </a:solidFill>
                <a:effectLst/>
                <a:latin typeface="Helvetica Neue"/>
              </a:rPr>
              <a:t>For example, given </a:t>
            </a:r>
            <a:r>
              <a:rPr kumimoji="0" lang="en-US" sz="1000" b="0" i="1" u="none" strike="noStrike" cap="none" normalizeH="0" baseline="0" dirty="0" smtClean="0">
                <a:ln>
                  <a:noFill/>
                </a:ln>
                <a:solidFill>
                  <a:srgbClr val="333333"/>
                </a:solidFill>
                <a:effectLst/>
                <a:latin typeface="Helvetica Neue"/>
              </a:rPr>
              <a:t>n</a:t>
            </a:r>
            <a:r>
              <a:rPr kumimoji="0" lang="en-US" sz="1000" b="0" i="0" u="none" strike="noStrike" cap="none" normalizeH="0" baseline="0" dirty="0" smtClean="0">
                <a:ln>
                  <a:noFill/>
                </a:ln>
                <a:solidFill>
                  <a:srgbClr val="333333"/>
                </a:solidFill>
                <a:effectLst/>
                <a:latin typeface="Helvetica Neue"/>
              </a:rPr>
              <a:t> = 3, there are a total of 5 unique BST's, </a:t>
            </a:r>
            <a:r>
              <a:rPr lang="en-US" sz="1000" dirty="0" smtClean="0">
                <a:solidFill>
                  <a:srgbClr val="333333"/>
                </a:solidFill>
                <a:latin typeface="Helvetica Neue"/>
              </a:rPr>
              <a:t>print them all.</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6894" y="670414"/>
            <a:ext cx="9109934" cy="461665"/>
          </a:xfrm>
          <a:prstGeom prst="rect">
            <a:avLst/>
          </a:prstGeom>
        </p:spPr>
        <p:txBody>
          <a:bodyPr wrap="square">
            <a:spAutoFit/>
          </a:bodyPr>
          <a:lstStyle/>
          <a:p>
            <a:r>
              <a:rPr lang="zh-CN" altLang="en-US" sz="1200" dirty="0">
                <a:solidFill>
                  <a:srgbClr val="444444"/>
                </a:solidFill>
                <a:latin typeface="Consolas" panose="020B0609020204030204" pitchFamily="49" charset="0"/>
                <a:cs typeface="Consolas" panose="020B0609020204030204" pitchFamily="49" charset="0"/>
              </a:rPr>
              <a:t>参见</a:t>
            </a:r>
            <a:r>
              <a:rPr lang="en-US" altLang="zh-CN" sz="1200" dirty="0">
                <a:solidFill>
                  <a:srgbClr val="CD4517"/>
                </a:solidFill>
                <a:latin typeface="Consolas" panose="020B0609020204030204" pitchFamily="49" charset="0"/>
                <a:cs typeface="Consolas" panose="020B0609020204030204" pitchFamily="49" charset="0"/>
                <a:hlinkClick r:id="rId2"/>
              </a:rPr>
              <a:t>Unique Binary Search Trees</a:t>
            </a:r>
            <a:r>
              <a:rPr lang="zh-CN" altLang="en-US" sz="1200" dirty="0">
                <a:solidFill>
                  <a:srgbClr val="444444"/>
                </a:solidFill>
                <a:latin typeface="Consolas" panose="020B0609020204030204" pitchFamily="49" charset="0"/>
                <a:cs typeface="Consolas" panose="020B0609020204030204" pitchFamily="49" charset="0"/>
              </a:rPr>
              <a:t>了解</a:t>
            </a:r>
            <a:r>
              <a:rPr lang="en-US" altLang="zh-CN" sz="1200" dirty="0">
                <a:solidFill>
                  <a:srgbClr val="444444"/>
                </a:solidFill>
                <a:latin typeface="Consolas" panose="020B0609020204030204" pitchFamily="49" charset="0"/>
                <a:cs typeface="Consolas" panose="020B0609020204030204" pitchFamily="49" charset="0"/>
              </a:rPr>
              <a:t>BST</a:t>
            </a:r>
            <a:r>
              <a:rPr lang="zh-CN" altLang="en-US" sz="1200" dirty="0">
                <a:solidFill>
                  <a:srgbClr val="444444"/>
                </a:solidFill>
                <a:latin typeface="Consolas" panose="020B0609020204030204" pitchFamily="49" charset="0"/>
                <a:cs typeface="Consolas" panose="020B0609020204030204" pitchFamily="49" charset="0"/>
              </a:rPr>
              <a:t>构成的基本思路。可行解的大小是一个</a:t>
            </a:r>
            <a:r>
              <a:rPr lang="zh-CN" altLang="en-US" sz="1200" dirty="0">
                <a:solidFill>
                  <a:srgbClr val="CD4517"/>
                </a:solidFill>
                <a:latin typeface="Consolas" panose="020B0609020204030204" pitchFamily="49" charset="0"/>
                <a:cs typeface="Consolas" panose="020B0609020204030204" pitchFamily="49" charset="0"/>
                <a:hlinkClick r:id="rId3"/>
              </a:rPr>
              <a:t>卡特兰数</a:t>
            </a:r>
            <a:r>
              <a:rPr lang="zh-CN" altLang="en-US" sz="1200" dirty="0">
                <a:solidFill>
                  <a:srgbClr val="444444"/>
                </a:solidFill>
                <a:latin typeface="Consolas" panose="020B0609020204030204" pitchFamily="49" charset="0"/>
                <a:cs typeface="Consolas" panose="020B0609020204030204" pitchFamily="49" charset="0"/>
              </a:rPr>
              <a:t>，不是一个多项式时间的数量级。思路就是每次取一个值作为</a:t>
            </a:r>
            <a:r>
              <a:rPr lang="en-US" altLang="zh-CN" sz="1200" dirty="0">
                <a:solidFill>
                  <a:srgbClr val="444444"/>
                </a:solidFill>
                <a:latin typeface="Consolas" panose="020B0609020204030204" pitchFamily="49" charset="0"/>
                <a:cs typeface="Consolas" panose="020B0609020204030204" pitchFamily="49" charset="0"/>
              </a:rPr>
              <a:t>root</a:t>
            </a:r>
            <a:r>
              <a:rPr lang="zh-CN" altLang="en-US" sz="1200" dirty="0">
                <a:solidFill>
                  <a:srgbClr val="444444"/>
                </a:solidFill>
                <a:latin typeface="Consolas" panose="020B0609020204030204" pitchFamily="49" charset="0"/>
                <a:cs typeface="Consolas" panose="020B0609020204030204" pitchFamily="49" charset="0"/>
              </a:rPr>
              <a:t>节点，然后递归求得左右两子树，最后再从左右子树的集合中依次选取搭配。</a:t>
            </a:r>
            <a:endParaRPr lang="en-US" sz="1200" dirty="0">
              <a:latin typeface="Consolas" panose="020B0609020204030204" pitchFamily="49" charset="0"/>
              <a:cs typeface="Consolas" panose="020B0609020204030204" pitchFamily="49" charset="0"/>
            </a:endParaRPr>
          </a:p>
        </p:txBody>
      </p:sp>
      <p:sp>
        <p:nvSpPr>
          <p:cNvPr id="7" name="Rectangle 6"/>
          <p:cNvSpPr/>
          <p:nvPr/>
        </p:nvSpPr>
        <p:spPr>
          <a:xfrm>
            <a:off x="0" y="1143000"/>
            <a:ext cx="9144000" cy="5078313"/>
          </a:xfrm>
          <a:prstGeom prst="rect">
            <a:avLst/>
          </a:prstGeom>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65000"/>
                  </a:schemeClr>
                </a:solidFill>
                <a:latin typeface="Consolas" panose="020B0609020204030204" pitchFamily="49" charset="0"/>
                <a:cs typeface="Consolas" panose="020B0609020204030204" pitchFamily="49" charset="0"/>
              </a:rPr>
              <a:t>// divide and conquer</a:t>
            </a:r>
            <a:endParaRPr lang="en-US" sz="1200" dirty="0">
              <a:solidFill>
                <a:schemeClr val="bg1">
                  <a:lumMod val="65000"/>
                </a:schemeClr>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n) {</a:t>
            </a:r>
          </a:p>
          <a:p>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(1, n);</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public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start,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end) {</a:t>
            </a:r>
          </a:p>
          <a:p>
            <a:r>
              <a:rPr lang="en-US" sz="1200" dirty="0">
                <a:latin typeface="Consolas" panose="020B0609020204030204" pitchFamily="49" charset="0"/>
                <a:cs typeface="Consolas" panose="020B0609020204030204" pitchFamily="49" charset="0"/>
              </a:rPr>
              <a:t>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list = new </a:t>
            </a:r>
            <a:r>
              <a:rPr lang="en-US" sz="1200" dirty="0" err="1">
                <a:latin typeface="Consolas" panose="020B0609020204030204" pitchFamily="49" charset="0"/>
                <a:cs typeface="Consolas" panose="020B0609020204030204" pitchFamily="49" charset="0"/>
              </a:rPr>
              <a:t>LinkedList</a:t>
            </a:r>
            <a:r>
              <a:rPr lang="en-US" sz="1200" dirty="0">
                <a:latin typeface="Consolas" panose="020B0609020204030204" pitchFamily="49" charset="0"/>
                <a:cs typeface="Consolas" panose="020B0609020204030204" pitchFamily="49" charset="0"/>
              </a:rPr>
              <a:t>&lt;&gt;();</a:t>
            </a:r>
          </a:p>
          <a:p>
            <a:r>
              <a:rPr lang="en-US" sz="1200" dirty="0">
                <a:latin typeface="Consolas" panose="020B0609020204030204" pitchFamily="49" charset="0"/>
                <a:cs typeface="Consolas" panose="020B0609020204030204" pitchFamily="49" charset="0"/>
              </a:rPr>
              <a:t>        if (start &gt; end)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list.add</a:t>
            </a:r>
            <a:r>
              <a:rPr lang="en-US" sz="1200" dirty="0">
                <a:latin typeface="Consolas" panose="020B0609020204030204" pitchFamily="49" charset="0"/>
                <a:cs typeface="Consolas" panose="020B0609020204030204" pitchFamily="49" charset="0"/>
              </a:rPr>
              <a:t>(null);</a:t>
            </a:r>
          </a:p>
          <a:p>
            <a:r>
              <a:rPr lang="en-US" sz="1200" dirty="0">
                <a:latin typeface="Consolas" panose="020B0609020204030204" pitchFamily="49" charset="0"/>
                <a:cs typeface="Consolas" panose="020B0609020204030204" pitchFamily="49" charset="0"/>
              </a:rPr>
              <a:t>            return list;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start;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&lt;= end;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lefts =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(start,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- 1);</a:t>
            </a:r>
          </a:p>
          <a:p>
            <a:r>
              <a:rPr lang="en-US" sz="1200" dirty="0">
                <a:latin typeface="Consolas" panose="020B0609020204030204" pitchFamily="49" charset="0"/>
                <a:cs typeface="Consolas" panose="020B0609020204030204" pitchFamily="49" charset="0"/>
              </a:rPr>
              <a:t>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rights =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+ 1, end</a:t>
            </a:r>
            <a:r>
              <a:rPr lang="en-US" sz="1200" dirty="0" smtClean="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left : lefts) {</a:t>
            </a:r>
          </a:p>
          <a:p>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right : rights)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node = new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left;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right;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list.add</a:t>
            </a:r>
            <a:r>
              <a:rPr lang="en-US" sz="1200" dirty="0">
                <a:latin typeface="Consolas" panose="020B0609020204030204" pitchFamily="49" charset="0"/>
                <a:cs typeface="Consolas" panose="020B0609020204030204" pitchFamily="49" charset="0"/>
              </a:rPr>
              <a:t>(node);</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list;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endParaRPr lang="en-US" sz="1200" b="0" i="0" dirty="0">
              <a:effectLst/>
              <a:latin typeface="Consolas" panose="020B0609020204030204" pitchFamily="49" charset="0"/>
              <a:cs typeface="Consolas" panose="020B0609020204030204" pitchFamily="49" charset="0"/>
            </a:endParaRPr>
          </a:p>
        </p:txBody>
      </p:sp>
      <p:sp>
        <p:nvSpPr>
          <p:cNvPr id="8" name="Rectangle 7"/>
          <p:cNvSpPr/>
          <p:nvPr/>
        </p:nvSpPr>
        <p:spPr>
          <a:xfrm>
            <a:off x="4953000" y="5377019"/>
            <a:ext cx="4191000" cy="830997"/>
          </a:xfrm>
          <a:prstGeom prst="rect">
            <a:avLst/>
          </a:prstGeom>
          <a:ln>
            <a:solidFill>
              <a:schemeClr val="accent1"/>
            </a:solidFill>
          </a:ln>
        </p:spPr>
        <p:txBody>
          <a:bodyPr wrap="square">
            <a:spAutoFit/>
          </a:bodyPr>
          <a:lstStyle/>
          <a:p>
            <a:r>
              <a:rPr lang="en-US" sz="1200" dirty="0">
                <a:solidFill>
                  <a:srgbClr val="333333"/>
                </a:solidFill>
                <a:latin typeface="Consolas" panose="020B0609020204030204" pitchFamily="49" charset="0"/>
                <a:cs typeface="Consolas" panose="020B0609020204030204" pitchFamily="49" charset="0"/>
              </a:rPr>
              <a:t>If you know the number of total trees is a </a:t>
            </a:r>
            <a:r>
              <a:rPr lang="en-US" sz="1200" dirty="0">
                <a:solidFill>
                  <a:srgbClr val="428BCA"/>
                </a:solidFill>
                <a:latin typeface="Consolas" panose="020B0609020204030204" pitchFamily="49" charset="0"/>
                <a:cs typeface="Consolas" panose="020B0609020204030204" pitchFamily="49" charset="0"/>
                <a:hlinkClick r:id="rId4"/>
              </a:rPr>
              <a:t>Catalan Number</a:t>
            </a:r>
            <a:r>
              <a:rPr lang="en-US" sz="1200" dirty="0">
                <a:solidFill>
                  <a:srgbClr val="333333"/>
                </a:solidFill>
                <a:latin typeface="Consolas" panose="020B0609020204030204" pitchFamily="49" charset="0"/>
                <a:cs typeface="Consolas" panose="020B0609020204030204" pitchFamily="49" charset="0"/>
              </a:rPr>
              <a:t>, then its time complexity </a:t>
            </a:r>
            <a:r>
              <a:rPr lang="en-US" sz="1200" dirty="0" err="1">
                <a:solidFill>
                  <a:srgbClr val="333333"/>
                </a:solidFill>
                <a:latin typeface="Consolas" panose="020B0609020204030204" pitchFamily="49" charset="0"/>
                <a:cs typeface="Consolas" panose="020B0609020204030204" pitchFamily="49" charset="0"/>
              </a:rPr>
              <a:t>shoule</a:t>
            </a:r>
            <a:r>
              <a:rPr lang="en-US" sz="1200" dirty="0">
                <a:solidFill>
                  <a:srgbClr val="333333"/>
                </a:solidFill>
                <a:latin typeface="Consolas" panose="020B0609020204030204" pitchFamily="49" charset="0"/>
                <a:cs typeface="Consolas" panose="020B0609020204030204" pitchFamily="49" charset="0"/>
              </a:rPr>
              <a:t> be O((2n)!/((n+1)!*n</a:t>
            </a:r>
            <a:r>
              <a:rPr lang="en-US" sz="1200" dirty="0" smtClean="0">
                <a:solidFill>
                  <a:srgbClr val="333333"/>
                </a:solidFill>
                <a:latin typeface="Consolas" panose="020B0609020204030204" pitchFamily="49" charset="0"/>
                <a:cs typeface="Consolas" panose="020B0609020204030204" pitchFamily="49" charset="0"/>
              </a:rPr>
              <a:t>!))</a:t>
            </a:r>
            <a:r>
              <a:rPr lang="pt-BR" sz="1200" dirty="0">
                <a:latin typeface="Consolas" panose="020B0609020204030204" pitchFamily="49" charset="0"/>
                <a:cs typeface="Consolas" panose="020B0609020204030204" pitchFamily="49" charset="0"/>
              </a:rPr>
              <a:t> Catalan Number T(n) = C(n,2n)/(n+1), so it's about O(n^(n-1))</a:t>
            </a:r>
            <a:endParaRPr lang="en-US" sz="1200" dirty="0">
              <a:latin typeface="Consolas" panose="020B0609020204030204" pitchFamily="49" charset="0"/>
              <a:cs typeface="Consolas" panose="020B0609020204030204" pitchFamily="49" charset="0"/>
            </a:endParaRPr>
          </a:p>
        </p:txBody>
      </p:sp>
      <p:sp>
        <p:nvSpPr>
          <p:cNvPr id="9" name="Rectangle 8"/>
          <p:cNvSpPr/>
          <p:nvPr/>
        </p:nvSpPr>
        <p:spPr>
          <a:xfrm>
            <a:off x="6172200" y="3633043"/>
            <a:ext cx="2971800" cy="1754326"/>
          </a:xfrm>
          <a:prstGeom prst="rect">
            <a:avLst/>
          </a:prstGeom>
          <a:ln>
            <a:solidFill>
              <a:schemeClr val="accent1"/>
            </a:solidFill>
          </a:ln>
        </p:spPr>
        <p:txBody>
          <a:bodyPr wrap="square">
            <a:spAutoFit/>
          </a:bodyPr>
          <a:lstStyle/>
          <a:p>
            <a:r>
              <a:rPr lang="en-US" sz="1200" dirty="0">
                <a:solidFill>
                  <a:srgbClr val="333333"/>
                </a:solidFill>
                <a:latin typeface="Helvetica Neue"/>
              </a:rPr>
              <a:t>I tried my own version of DP and also test the above. It fails when n&gt;=13. (Not enough heap space). I guess it has to. Think about it, with n = 13, you are generation a result list with, </a:t>
            </a:r>
            <a:r>
              <a:rPr lang="en-US" sz="1200" dirty="0" err="1">
                <a:solidFill>
                  <a:srgbClr val="333333"/>
                </a:solidFill>
                <a:latin typeface="Helvetica Neue"/>
              </a:rPr>
              <a:t>er</a:t>
            </a:r>
            <a:r>
              <a:rPr lang="en-US" sz="1200" dirty="0">
                <a:solidFill>
                  <a:srgbClr val="333333"/>
                </a:solidFill>
                <a:latin typeface="Helvetica Neue"/>
              </a:rPr>
              <a:t>.. 742900 trees. Each tree has 13 nodes; each node has one </a:t>
            </a:r>
            <a:r>
              <a:rPr lang="en-US" sz="1200" dirty="0" err="1">
                <a:solidFill>
                  <a:srgbClr val="333333"/>
                </a:solidFill>
                <a:latin typeface="Helvetica Neue"/>
              </a:rPr>
              <a:t>int</a:t>
            </a:r>
            <a:r>
              <a:rPr lang="en-US" sz="1200" dirty="0">
                <a:solidFill>
                  <a:srgbClr val="333333"/>
                </a:solidFill>
                <a:latin typeface="Helvetica Neue"/>
              </a:rPr>
              <a:t> and three pointers. That will roughly result in... at least 270 </a:t>
            </a:r>
            <a:r>
              <a:rPr lang="en-US" sz="1200" dirty="0" err="1">
                <a:solidFill>
                  <a:srgbClr val="333333"/>
                </a:solidFill>
                <a:latin typeface="Helvetica Neue"/>
              </a:rPr>
              <a:t>mb</a:t>
            </a:r>
            <a:r>
              <a:rPr lang="en-US" sz="1200" dirty="0">
                <a:solidFill>
                  <a:srgbClr val="333333"/>
                </a:solidFill>
                <a:latin typeface="Helvetica Neue"/>
              </a:rPr>
              <a:t> memory.</a:t>
            </a:r>
          </a:p>
        </p:txBody>
      </p:sp>
      <p:sp>
        <p:nvSpPr>
          <p:cNvPr id="10" name="Rectangle 9"/>
          <p:cNvSpPr/>
          <p:nvPr/>
        </p:nvSpPr>
        <p:spPr>
          <a:xfrm>
            <a:off x="6182061" y="2641937"/>
            <a:ext cx="2961939" cy="1015663"/>
          </a:xfrm>
          <a:prstGeom prst="rect">
            <a:avLst/>
          </a:prstGeom>
          <a:solidFill>
            <a:schemeClr val="bg1"/>
          </a:solidFill>
          <a:ln>
            <a:solidFill>
              <a:schemeClr val="accent1"/>
            </a:solidFill>
          </a:ln>
        </p:spPr>
        <p:txBody>
          <a:bodyPr wrap="square">
            <a:spAutoFit/>
          </a:bodyPr>
          <a:lstStyle/>
          <a:p>
            <a:r>
              <a:rPr lang="en-US" sz="1200" dirty="0">
                <a:solidFill>
                  <a:srgbClr val="333333"/>
                </a:solidFill>
                <a:latin typeface="Helvetica Neue"/>
              </a:rPr>
              <a:t>Seems it is not a DP, but just a divide-and-conquer one. Because algorithm could generate the same </a:t>
            </a:r>
            <a:r>
              <a:rPr lang="en-US" sz="1200" dirty="0" err="1">
                <a:solidFill>
                  <a:srgbClr val="333333"/>
                </a:solidFill>
                <a:latin typeface="Helvetica Neue"/>
              </a:rPr>
              <a:t>subtree</a:t>
            </a:r>
            <a:r>
              <a:rPr lang="en-US" sz="1200" dirty="0">
                <a:solidFill>
                  <a:srgbClr val="333333"/>
                </a:solidFill>
                <a:latin typeface="Helvetica Neue"/>
              </a:rPr>
              <a:t> for twice as it did not record the tree it generated before.</a:t>
            </a:r>
            <a:endParaRPr lang="en-US" sz="1200" dirty="0"/>
          </a:p>
        </p:txBody>
      </p:sp>
    </p:spTree>
    <p:extLst>
      <p:ext uri="{BB962C8B-B14F-4D97-AF65-F5344CB8AC3E}">
        <p14:creationId xmlns:p14="http://schemas.microsoft.com/office/powerpoint/2010/main" val="421223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9144000" cy="5816977"/>
          </a:xfrm>
          <a:prstGeom prst="rect">
            <a:avLst/>
          </a:prstGeom>
          <a:ln>
            <a:solidFill>
              <a:schemeClr val="accent1"/>
            </a:solidFill>
          </a:ln>
        </p:spPr>
        <p:txBody>
          <a:bodyPr wrap="square">
            <a:spAutoFit/>
          </a:bodyPr>
          <a:lstStyle/>
          <a:p>
            <a:r>
              <a:rPr lang="en-US" sz="1200" dirty="0">
                <a:latin typeface="Consolas" panose="020B0609020204030204" pitchFamily="49" charset="0"/>
                <a:cs typeface="Consolas" panose="020B0609020204030204" pitchFamily="49" charset="0"/>
              </a:rPr>
              <a:t>public class Solution </a:t>
            </a:r>
            <a:r>
              <a:rPr lang="en-US" sz="1200" dirty="0" smtClean="0">
                <a:latin typeface="Consolas" panose="020B0609020204030204" pitchFamily="49" charset="0"/>
                <a:cs typeface="Consolas" panose="020B0609020204030204" pitchFamily="49" charset="0"/>
              </a:rPr>
              <a:t>{   //DP AC</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public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a:t>
            </a:r>
            <a:r>
              <a:rPr lang="en-US" sz="1200" dirty="0" err="1">
                <a:latin typeface="Consolas" panose="020B0609020204030204" pitchFamily="49" charset="0"/>
                <a:cs typeface="Consolas" panose="020B0609020204030204" pitchFamily="49" charset="0"/>
              </a:rPr>
              <a:t>generateTrees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n) {</a:t>
            </a:r>
          </a:p>
          <a:p>
            <a:r>
              <a:rPr lang="en-US" sz="1200" dirty="0">
                <a:latin typeface="Consolas" panose="020B0609020204030204" pitchFamily="49" charset="0"/>
                <a:cs typeface="Consolas" panose="020B0609020204030204" pitchFamily="49" charset="0"/>
              </a:rPr>
              <a:t>        List&lt;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 result = new </a:t>
            </a:r>
            <a:r>
              <a:rPr lang="en-US" sz="1200" dirty="0" smtClean="0">
                <a:latin typeface="Consolas" panose="020B0609020204030204" pitchFamily="49" charset="0"/>
                <a:cs typeface="Consolas" panose="020B0609020204030204" pitchFamily="49" charset="0"/>
              </a:rPr>
              <a:t>List[n + 1</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result[0] = new </a:t>
            </a:r>
            <a:r>
              <a:rPr lang="en-US" sz="1200" dirty="0" err="1">
                <a:latin typeface="Consolas" panose="020B0609020204030204" pitchFamily="49" charset="0"/>
                <a:cs typeface="Consolas" panose="020B0609020204030204" pitchFamily="49" charset="0"/>
              </a:rPr>
              <a:t>ArrayList</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a:t>
            </a:r>
          </a:p>
          <a:p>
            <a:r>
              <a:rPr lang="en-US" sz="1200" dirty="0">
                <a:latin typeface="Consolas" panose="020B0609020204030204" pitchFamily="49" charset="0"/>
                <a:cs typeface="Consolas" panose="020B0609020204030204" pitchFamily="49" charset="0"/>
              </a:rPr>
              <a:t>        result[0].add(null);</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for(</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 = 1; </a:t>
            </a:r>
            <a:r>
              <a:rPr lang="en-US" sz="1200" dirty="0" err="1">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 &lt;= n; </a:t>
            </a:r>
            <a:r>
              <a:rPr lang="en-US" sz="1200" dirty="0" err="1">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result[</a:t>
            </a:r>
            <a:r>
              <a:rPr lang="en-US" sz="1200" dirty="0" err="1">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 = new </a:t>
            </a:r>
            <a:r>
              <a:rPr lang="en-US" sz="1200" dirty="0" err="1">
                <a:latin typeface="Consolas" panose="020B0609020204030204" pitchFamily="49" charset="0"/>
                <a:cs typeface="Consolas" panose="020B0609020204030204" pitchFamily="49" charset="0"/>
              </a:rPr>
              <a:t>ArrayList</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&gt;();</a:t>
            </a:r>
          </a:p>
          <a:p>
            <a:r>
              <a:rPr lang="en-US" sz="1200" dirty="0">
                <a:latin typeface="Consolas" panose="020B0609020204030204" pitchFamily="49" charset="0"/>
                <a:cs typeface="Consolas" panose="020B0609020204030204" pitchFamily="49" charset="0"/>
              </a:rPr>
              <a:t>            for(</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j = 0</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j &lt; </a:t>
            </a:r>
            <a:r>
              <a:rPr lang="en-US" sz="1200" dirty="0" err="1" smtClean="0">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 j++){</a:t>
            </a:r>
          </a:p>
          <a:p>
            <a:r>
              <a:rPr lang="en-US" sz="1200" dirty="0">
                <a:latin typeface="Consolas" panose="020B0609020204030204" pitchFamily="49" charset="0"/>
                <a:cs typeface="Consolas" panose="020B0609020204030204" pitchFamily="49" charset="0"/>
              </a:rPr>
              <a:t>                for(</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nodeL</a:t>
            </a:r>
            <a:r>
              <a:rPr lang="en-US" sz="1200" dirty="0">
                <a:latin typeface="Consolas" panose="020B0609020204030204" pitchFamily="49" charset="0"/>
                <a:cs typeface="Consolas" panose="020B0609020204030204" pitchFamily="49" charset="0"/>
              </a:rPr>
              <a:t> : result[j]){</a:t>
            </a:r>
          </a:p>
          <a:p>
            <a:r>
              <a:rPr lang="en-US" sz="1200" dirty="0">
                <a:latin typeface="Consolas" panose="020B0609020204030204" pitchFamily="49" charset="0"/>
                <a:cs typeface="Consolas" panose="020B0609020204030204" pitchFamily="49" charset="0"/>
              </a:rPr>
              <a:t>                    for(</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nodeR</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result[</a:t>
            </a:r>
            <a:r>
              <a:rPr lang="en-US" sz="1200" dirty="0" err="1" smtClean="0">
                <a:latin typeface="Consolas" panose="020B0609020204030204" pitchFamily="49" charset="0"/>
                <a:cs typeface="Consolas" panose="020B0609020204030204" pitchFamily="49" charset="0"/>
              </a:rPr>
              <a:t>len</a:t>
            </a:r>
            <a:r>
              <a:rPr lang="en-US" sz="1200" dirty="0" smtClean="0">
                <a:latin typeface="Consolas" panose="020B0609020204030204" pitchFamily="49" charset="0"/>
                <a:cs typeface="Consolas" panose="020B0609020204030204" pitchFamily="49" charset="0"/>
              </a:rPr>
              <a:t> – j - 1</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node = new </a:t>
            </a:r>
            <a:r>
              <a:rPr lang="en-US" sz="1200" dirty="0" err="1" smtClean="0">
                <a:latin typeface="Consolas" panose="020B0609020204030204" pitchFamily="49" charset="0"/>
                <a:cs typeface="Consolas" panose="020B0609020204030204" pitchFamily="49" charset="0"/>
              </a:rPr>
              <a:t>TreeNode</a:t>
            </a:r>
            <a:r>
              <a:rPr lang="en-US" sz="1200" dirty="0" smtClean="0">
                <a:latin typeface="Consolas" panose="020B0609020204030204" pitchFamily="49" charset="0"/>
                <a:cs typeface="Consolas" panose="020B0609020204030204" pitchFamily="49" charset="0"/>
              </a:rPr>
              <a:t>(j + 1</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nodeL</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clone(</a:t>
            </a:r>
            <a:r>
              <a:rPr lang="en-US" sz="1200" dirty="0" err="1">
                <a:latin typeface="Consolas" panose="020B0609020204030204" pitchFamily="49" charset="0"/>
                <a:cs typeface="Consolas" panose="020B0609020204030204" pitchFamily="49" charset="0"/>
              </a:rPr>
              <a:t>nodeR</a:t>
            </a:r>
            <a:r>
              <a:rPr lang="en-US" sz="1200" dirty="0">
                <a:latin typeface="Consolas" panose="020B0609020204030204" pitchFamily="49" charset="0"/>
                <a:cs typeface="Consolas" panose="020B0609020204030204" pitchFamily="49" charset="0"/>
              </a:rPr>
              <a:t>, j+1);</a:t>
            </a:r>
          </a:p>
          <a:p>
            <a:r>
              <a:rPr lang="en-US" sz="1200" dirty="0">
                <a:latin typeface="Consolas" panose="020B0609020204030204" pitchFamily="49" charset="0"/>
                <a:cs typeface="Consolas" panose="020B0609020204030204" pitchFamily="49" charset="0"/>
              </a:rPr>
              <a:t>                        result[</a:t>
            </a:r>
            <a:r>
              <a:rPr lang="en-US" sz="1200" dirty="0" err="1">
                <a:latin typeface="Consolas" panose="020B0609020204030204" pitchFamily="49" charset="0"/>
                <a:cs typeface="Consolas" panose="020B0609020204030204" pitchFamily="49" charset="0"/>
              </a:rPr>
              <a:t>len</a:t>
            </a:r>
            <a:r>
              <a:rPr lang="en-US" sz="1200" dirty="0">
                <a:latin typeface="Consolas" panose="020B0609020204030204" pitchFamily="49" charset="0"/>
                <a:cs typeface="Consolas" panose="020B0609020204030204" pitchFamily="49" charset="0"/>
              </a:rPr>
              <a:t>].add(node);</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result[n];</a:t>
            </a:r>
          </a:p>
          <a:p>
            <a:r>
              <a:rPr lang="en-US" sz="1200" dirty="0">
                <a:latin typeface="Consolas" panose="020B0609020204030204" pitchFamily="49" charset="0"/>
                <a:cs typeface="Consolas" panose="020B0609020204030204" pitchFamily="49" charset="0"/>
              </a:rPr>
              <a:t>    }</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private static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clone(</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offset){</a:t>
            </a:r>
          </a:p>
          <a:p>
            <a:r>
              <a:rPr lang="en-US" sz="1200" dirty="0">
                <a:latin typeface="Consolas" panose="020B0609020204030204" pitchFamily="49" charset="0"/>
                <a:cs typeface="Consolas" panose="020B0609020204030204" pitchFamily="49" charset="0"/>
              </a:rPr>
              <a:t>        if(n == null)</a:t>
            </a:r>
          </a:p>
          <a:p>
            <a:r>
              <a:rPr lang="en-US" sz="1200" dirty="0">
                <a:latin typeface="Consolas" panose="020B0609020204030204" pitchFamily="49" charset="0"/>
                <a:cs typeface="Consolas" panose="020B0609020204030204" pitchFamily="49" charset="0"/>
              </a:rPr>
              <a:t>            return null;</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 node = new </a:t>
            </a:r>
            <a:r>
              <a:rPr lang="en-US" sz="1200" dirty="0" err="1">
                <a:latin typeface="Consolas" panose="020B0609020204030204" pitchFamily="49" charset="0"/>
                <a:cs typeface="Consolas" panose="020B0609020204030204" pitchFamily="49" charset="0"/>
              </a:rPr>
              <a:t>TreeNode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n.val</a:t>
            </a:r>
            <a:r>
              <a:rPr lang="en-US" sz="1200" dirty="0">
                <a:latin typeface="Consolas" panose="020B0609020204030204" pitchFamily="49" charset="0"/>
                <a:cs typeface="Consolas" panose="020B0609020204030204" pitchFamily="49" charset="0"/>
              </a:rPr>
              <a:t> + offset);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node.left</a:t>
            </a:r>
            <a:r>
              <a:rPr lang="en-US" sz="1200" dirty="0">
                <a:latin typeface="Consolas" panose="020B0609020204030204" pitchFamily="49" charset="0"/>
                <a:cs typeface="Consolas" panose="020B0609020204030204" pitchFamily="49" charset="0"/>
              </a:rPr>
              <a:t> = clone(</a:t>
            </a:r>
            <a:r>
              <a:rPr lang="en-US" sz="1200" dirty="0" err="1">
                <a:latin typeface="Consolas" panose="020B0609020204030204" pitchFamily="49" charset="0"/>
                <a:cs typeface="Consolas" panose="020B0609020204030204" pitchFamily="49" charset="0"/>
              </a:rPr>
              <a:t>n.left</a:t>
            </a:r>
            <a:r>
              <a:rPr lang="en-US" sz="1200" dirty="0">
                <a:latin typeface="Consolas" panose="020B0609020204030204" pitchFamily="49" charset="0"/>
                <a:cs typeface="Consolas" panose="020B0609020204030204" pitchFamily="49" charset="0"/>
              </a:rPr>
              <a:t>, offset);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node.right</a:t>
            </a:r>
            <a:r>
              <a:rPr lang="en-US" sz="1200" dirty="0">
                <a:latin typeface="Consolas" panose="020B0609020204030204" pitchFamily="49" charset="0"/>
                <a:cs typeface="Consolas" panose="020B0609020204030204" pitchFamily="49" charset="0"/>
              </a:rPr>
              <a:t> = clone(</a:t>
            </a:r>
            <a:r>
              <a:rPr lang="en-US" sz="1200" dirty="0" err="1">
                <a:latin typeface="Consolas" panose="020B0609020204030204" pitchFamily="49" charset="0"/>
                <a:cs typeface="Consolas" panose="020B0609020204030204" pitchFamily="49" charset="0"/>
              </a:rPr>
              <a:t>n.right</a:t>
            </a:r>
            <a:r>
              <a:rPr lang="en-US" sz="1200" dirty="0">
                <a:latin typeface="Consolas" panose="020B0609020204030204" pitchFamily="49" charset="0"/>
                <a:cs typeface="Consolas" panose="020B0609020204030204" pitchFamily="49" charset="0"/>
              </a:rPr>
              <a:t>, offset);</a:t>
            </a:r>
          </a:p>
          <a:p>
            <a:r>
              <a:rPr lang="en-US" sz="1200" dirty="0">
                <a:latin typeface="Consolas" panose="020B0609020204030204" pitchFamily="49" charset="0"/>
                <a:cs typeface="Consolas" panose="020B0609020204030204" pitchFamily="49" charset="0"/>
              </a:rPr>
              <a:t>        return node;</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48295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5529"/>
            <a:ext cx="8382000" cy="646331"/>
          </a:xfrm>
          <a:prstGeom prst="rect">
            <a:avLst/>
          </a:prstGeom>
        </p:spPr>
        <p:txBody>
          <a:bodyPr wrap="square">
            <a:spAutoFit/>
          </a:bodyPr>
          <a:lstStyle/>
          <a:p>
            <a:r>
              <a:rPr lang="en-US" dirty="0" smtClean="0">
                <a:latin typeface="Inherit"/>
                <a:cs typeface="Inherit"/>
              </a:rPr>
              <a:t>5.3. Validate </a:t>
            </a:r>
            <a:r>
              <a:rPr lang="en-US" dirty="0">
                <a:latin typeface="Inherit"/>
                <a:cs typeface="Inherit"/>
              </a:rPr>
              <a:t>Binary Search Tree </a:t>
            </a:r>
            <a:r>
              <a:rPr lang="zh-CN" altLang="en-US" dirty="0" smtClean="0">
                <a:latin typeface="Inherit"/>
                <a:cs typeface="Inherit"/>
              </a:rPr>
              <a:t> </a:t>
            </a:r>
            <a:endParaRPr lang="en-US" altLang="zh-CN" dirty="0" smtClean="0">
              <a:latin typeface="Inherit"/>
              <a:cs typeface="Inherit"/>
            </a:endParaRPr>
          </a:p>
          <a:p>
            <a:r>
              <a:rPr lang="en-US" dirty="0" smtClean="0"/>
              <a:t>Given </a:t>
            </a:r>
            <a:r>
              <a:rPr lang="en-US" dirty="0"/>
              <a:t>a binary tree, determine if it is a valid binary search tree (BST).</a:t>
            </a:r>
          </a:p>
        </p:txBody>
      </p:sp>
      <p:sp>
        <p:nvSpPr>
          <p:cNvPr id="6" name="Rectangle 5"/>
          <p:cNvSpPr/>
          <p:nvPr/>
        </p:nvSpPr>
        <p:spPr>
          <a:xfrm>
            <a:off x="0" y="914400"/>
            <a:ext cx="9144000" cy="3093154"/>
          </a:xfrm>
          <a:prstGeom prst="rect">
            <a:avLst/>
          </a:prstGeom>
          <a:ln>
            <a:solidFill>
              <a:srgbClr val="5B9BD5"/>
            </a:solidFill>
          </a:ln>
        </p:spPr>
        <p:txBody>
          <a:bodyPr wrap="square">
            <a:spAutoFit/>
          </a:bodyPr>
          <a:lstStyle/>
          <a:p>
            <a:r>
              <a:rPr lang="en-US" sz="1500" dirty="0">
                <a:latin typeface="Consolas"/>
                <a:cs typeface="Consolas"/>
              </a:rPr>
              <a:t>public class Solution {</a:t>
            </a:r>
          </a:p>
          <a:p>
            <a:r>
              <a:rPr lang="en-US" sz="1500" dirty="0">
                <a:latin typeface="Consolas"/>
                <a:cs typeface="Consolas"/>
              </a:rPr>
              <a:t>  </a:t>
            </a:r>
            <a:r>
              <a:rPr lang="en-US" sz="1500" dirty="0" smtClean="0">
                <a:latin typeface="Consolas"/>
                <a:cs typeface="Consolas"/>
              </a:rPr>
              <a:t>public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isValidBST</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p>
          <a:p>
            <a:r>
              <a:rPr lang="zh-CN" altLang="en-US" sz="1500" dirty="0" smtClean="0">
                <a:latin typeface="Consolas"/>
                <a:cs typeface="Consolas"/>
              </a:rPr>
              <a:t>       </a:t>
            </a:r>
            <a:r>
              <a:rPr lang="nl-NL" sz="1500" dirty="0" smtClean="0">
                <a:latin typeface="Consolas"/>
                <a:cs typeface="Consolas"/>
              </a:rPr>
              <a:t>return </a:t>
            </a:r>
            <a:r>
              <a:rPr lang="nl-NL" sz="1500" dirty="0" err="1" smtClean="0">
                <a:latin typeface="Consolas"/>
                <a:cs typeface="Consolas"/>
              </a:rPr>
              <a:t>checkBST</a:t>
            </a:r>
            <a:r>
              <a:rPr lang="nl-NL" sz="1500" dirty="0" smtClean="0">
                <a:latin typeface="Consolas"/>
                <a:cs typeface="Consolas"/>
              </a:rPr>
              <a:t>(root, </a:t>
            </a:r>
            <a:r>
              <a:rPr lang="nl-NL" sz="1500" dirty="0" err="1" smtClean="0">
                <a:latin typeface="Aharoni" panose="02010803020104030203" pitchFamily="2" charset="-79"/>
                <a:cs typeface="Aharoni" panose="02010803020104030203" pitchFamily="2" charset="-79"/>
              </a:rPr>
              <a:t>Double.NEGATIVE_INFINITY</a:t>
            </a:r>
            <a:r>
              <a:rPr lang="nl-NL" sz="1500" dirty="0" smtClean="0">
                <a:latin typeface="Aharoni" panose="02010803020104030203" pitchFamily="2" charset="-79"/>
                <a:cs typeface="Aharoni" panose="02010803020104030203" pitchFamily="2" charset="-79"/>
              </a:rPr>
              <a:t>, </a:t>
            </a:r>
            <a:r>
              <a:rPr lang="nl-NL" sz="1500" dirty="0" err="1" smtClean="0">
                <a:latin typeface="Aharoni" panose="02010803020104030203" pitchFamily="2" charset="-79"/>
                <a:cs typeface="Aharoni" panose="02010803020104030203" pitchFamily="2" charset="-79"/>
              </a:rPr>
              <a:t>Double.POSITIVE_INFINITY</a:t>
            </a:r>
            <a:r>
              <a:rPr lang="nl-NL" sz="1500" dirty="0" smtClean="0">
                <a:latin typeface="Consolas"/>
                <a:cs typeface="Consolas"/>
              </a:rPr>
              <a:t>);</a:t>
            </a:r>
          </a:p>
          <a:p>
            <a:r>
              <a:rPr lang="nl-NL" sz="1500" dirty="0" smtClean="0">
                <a:latin typeface="Consolas"/>
                <a:cs typeface="Consolas"/>
              </a:rPr>
              <a:t>  </a:t>
            </a:r>
            <a:r>
              <a:rPr lang="nl-NL" sz="1500" dirty="0">
                <a:latin typeface="Consolas"/>
                <a:cs typeface="Consolas"/>
              </a:rPr>
              <a:t>}</a:t>
            </a:r>
          </a:p>
          <a:p>
            <a:r>
              <a:rPr lang="nl-NL" sz="1500" dirty="0">
                <a:latin typeface="Consolas"/>
                <a:cs typeface="Consolas"/>
              </a:rPr>
              <a:t>  </a:t>
            </a:r>
          </a:p>
          <a:p>
            <a:r>
              <a:rPr lang="nl-NL" sz="1500" dirty="0">
                <a:latin typeface="Consolas"/>
                <a:cs typeface="Consolas"/>
              </a:rPr>
              <a:t>  public </a:t>
            </a:r>
            <a:r>
              <a:rPr lang="nl-NL" sz="1500" dirty="0" err="1">
                <a:latin typeface="Consolas"/>
                <a:cs typeface="Consolas"/>
              </a:rPr>
              <a:t>boolean</a:t>
            </a:r>
            <a:r>
              <a:rPr lang="nl-NL" sz="1500" dirty="0">
                <a:latin typeface="Consolas"/>
                <a:cs typeface="Consolas"/>
              </a:rPr>
              <a:t> </a:t>
            </a:r>
            <a:r>
              <a:rPr lang="nl-NL" sz="1500" dirty="0" err="1">
                <a:latin typeface="Consolas"/>
                <a:cs typeface="Consolas"/>
              </a:rPr>
              <a:t>checkBST</a:t>
            </a:r>
            <a:r>
              <a:rPr lang="nl-NL" sz="1500" dirty="0">
                <a:latin typeface="Consolas"/>
                <a:cs typeface="Consolas"/>
              </a:rPr>
              <a:t>(</a:t>
            </a:r>
            <a:r>
              <a:rPr lang="nl-NL" sz="1500" dirty="0" err="1">
                <a:latin typeface="Consolas"/>
                <a:cs typeface="Consolas"/>
              </a:rPr>
              <a:t>TreeNode</a:t>
            </a:r>
            <a:r>
              <a:rPr lang="nl-NL" sz="1500" dirty="0">
                <a:latin typeface="Consolas"/>
                <a:cs typeface="Consolas"/>
              </a:rPr>
              <a:t> root,</a:t>
            </a:r>
            <a:r>
              <a:rPr lang="nl-NL" sz="1500" dirty="0">
                <a:latin typeface="Arial Black"/>
                <a:cs typeface="Arial Black"/>
              </a:rPr>
              <a:t> double </a:t>
            </a:r>
            <a:r>
              <a:rPr lang="nl-NL" sz="1500" dirty="0">
                <a:latin typeface="Consolas"/>
                <a:cs typeface="Consolas"/>
              </a:rPr>
              <a:t>min,</a:t>
            </a:r>
            <a:r>
              <a:rPr lang="nl-NL" sz="1500" dirty="0">
                <a:latin typeface="Arial Black"/>
                <a:cs typeface="Arial Black"/>
              </a:rPr>
              <a:t> double </a:t>
            </a:r>
            <a:r>
              <a:rPr lang="nl-NL" sz="1500" dirty="0">
                <a:latin typeface="Consolas"/>
                <a:cs typeface="Consolas"/>
              </a:rPr>
              <a:t>max ) </a:t>
            </a:r>
            <a:r>
              <a:rPr lang="nl-NL" sz="1500" dirty="0" smtClean="0">
                <a:latin typeface="Consolas"/>
                <a:cs typeface="Consolas"/>
              </a:rPr>
              <a:t>{</a:t>
            </a:r>
          </a:p>
          <a:p>
            <a:r>
              <a:rPr lang="zh-CN" altLang="en-US" sz="1500" dirty="0" smtClean="0">
                <a:latin typeface="Consolas"/>
                <a:cs typeface="Consolas"/>
              </a:rPr>
              <a:t>    </a:t>
            </a:r>
            <a:r>
              <a:rPr lang="nl-NL" sz="1500" dirty="0" err="1" smtClean="0">
                <a:latin typeface="Consolas"/>
                <a:cs typeface="Consolas"/>
              </a:rPr>
              <a:t>if</a:t>
            </a:r>
            <a:r>
              <a:rPr lang="nl-NL" sz="1500" dirty="0" smtClean="0">
                <a:latin typeface="Consolas"/>
                <a:cs typeface="Consolas"/>
              </a:rPr>
              <a:t> (root == </a:t>
            </a:r>
            <a:r>
              <a:rPr lang="nl-NL" sz="1500" dirty="0" err="1" smtClean="0">
                <a:latin typeface="Consolas"/>
                <a:cs typeface="Consolas"/>
              </a:rPr>
              <a:t>null</a:t>
            </a:r>
            <a:r>
              <a:rPr lang="nl-NL" sz="1500" dirty="0" smtClean="0">
                <a:latin typeface="Consolas"/>
                <a:cs typeface="Consolas"/>
              </a:rPr>
              <a:t>) return </a:t>
            </a:r>
            <a:r>
              <a:rPr lang="nl-NL" sz="1500" dirty="0" err="1" smtClean="0">
                <a:latin typeface="Consolas"/>
                <a:cs typeface="Consolas"/>
              </a:rPr>
              <a:t>true</a:t>
            </a:r>
            <a:r>
              <a:rPr lang="nl-NL" sz="1500" dirty="0" smtClean="0">
                <a:latin typeface="Consolas"/>
                <a:cs typeface="Consolas"/>
              </a:rPr>
              <a:t>;  </a:t>
            </a:r>
            <a:r>
              <a:rPr lang="nl-NL" sz="1500" dirty="0" smtClean="0">
                <a:solidFill>
                  <a:srgbClr val="7F7F7F"/>
                </a:solidFill>
                <a:latin typeface="Consolas"/>
                <a:cs typeface="Consolas"/>
              </a:rPr>
              <a:t>//</a:t>
            </a:r>
            <a:r>
              <a:rPr lang="nl-NL" sz="1500" dirty="0" err="1" smtClean="0">
                <a:solidFill>
                  <a:srgbClr val="7F7F7F"/>
                </a:solidFill>
                <a:latin typeface="Consolas"/>
                <a:cs typeface="Consolas"/>
              </a:rPr>
              <a:t>一定要把null的basecase写在这里，如果写在前面NPE</a:t>
            </a:r>
            <a:endParaRPr lang="nl-NL" sz="1500" dirty="0" smtClean="0">
              <a:solidFill>
                <a:srgbClr val="7F7F7F"/>
              </a:solidFill>
              <a:latin typeface="Consolas"/>
              <a:cs typeface="Consolas"/>
            </a:endParaRPr>
          </a:p>
          <a:p>
            <a:r>
              <a:rPr lang="en-US" sz="1500" dirty="0" smtClean="0">
                <a:latin typeface="Consolas"/>
                <a:cs typeface="Consolas"/>
              </a:rPr>
              <a:t>    </a:t>
            </a:r>
            <a:r>
              <a:rPr lang="en-US" sz="1500" dirty="0">
                <a:latin typeface="Consolas"/>
                <a:cs typeface="Consolas"/>
              </a:rPr>
              <a:t>if (</a:t>
            </a:r>
            <a:r>
              <a:rPr lang="en-US" sz="1500" dirty="0" err="1">
                <a:latin typeface="Consolas"/>
                <a:cs typeface="Consolas"/>
              </a:rPr>
              <a:t>root.val</a:t>
            </a:r>
            <a:r>
              <a:rPr lang="en-US" sz="1500" dirty="0">
                <a:latin typeface="Consolas"/>
                <a:cs typeface="Consolas"/>
              </a:rPr>
              <a:t> &lt;= min || </a:t>
            </a:r>
            <a:r>
              <a:rPr lang="en-US" sz="1500" dirty="0" err="1">
                <a:latin typeface="Consolas"/>
                <a:cs typeface="Consolas"/>
              </a:rPr>
              <a:t>root.val</a:t>
            </a:r>
            <a:r>
              <a:rPr lang="en-US" sz="1500" dirty="0">
                <a:latin typeface="Consolas"/>
                <a:cs typeface="Consolas"/>
              </a:rPr>
              <a:t> &gt;= max) {</a:t>
            </a:r>
          </a:p>
          <a:p>
            <a:r>
              <a:rPr lang="en-US" sz="1500" dirty="0">
                <a:latin typeface="Consolas"/>
                <a:cs typeface="Consolas"/>
              </a:rPr>
              <a:t>      </a:t>
            </a:r>
            <a:r>
              <a:rPr lang="zh-CN" altLang="en-US" sz="1500" dirty="0" smtClean="0">
                <a:latin typeface="Consolas"/>
                <a:cs typeface="Consolas"/>
              </a:rPr>
              <a:t> </a:t>
            </a:r>
            <a:r>
              <a:rPr lang="en-US" sz="1500" dirty="0" smtClean="0">
                <a:latin typeface="Consolas"/>
                <a:cs typeface="Consolas"/>
              </a:rPr>
              <a:t>return </a:t>
            </a:r>
            <a:r>
              <a:rPr lang="en-US" sz="1500" dirty="0">
                <a:latin typeface="Consolas"/>
                <a:cs typeface="Consolas"/>
              </a:rPr>
              <a:t>false;</a:t>
            </a:r>
          </a:p>
          <a:p>
            <a:r>
              <a:rPr lang="en-US" sz="1500" dirty="0">
                <a:latin typeface="Consolas"/>
                <a:cs typeface="Consolas"/>
              </a:rPr>
              <a:t>    }</a:t>
            </a:r>
          </a:p>
          <a:p>
            <a:r>
              <a:rPr lang="en-US" sz="1500" dirty="0">
                <a:latin typeface="Consolas"/>
                <a:cs typeface="Consolas"/>
              </a:rPr>
              <a:t>    return </a:t>
            </a:r>
            <a:r>
              <a:rPr lang="en-US" sz="1500" dirty="0" err="1">
                <a:latin typeface="Consolas"/>
                <a:cs typeface="Consolas"/>
              </a:rPr>
              <a:t>checkBST</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 min, </a:t>
            </a:r>
            <a:r>
              <a:rPr lang="en-US" sz="1500" dirty="0" err="1">
                <a:latin typeface="Consolas"/>
                <a:cs typeface="Consolas"/>
              </a:rPr>
              <a:t>root.val</a:t>
            </a:r>
            <a:r>
              <a:rPr lang="en-US" sz="1500" dirty="0">
                <a:latin typeface="Consolas"/>
                <a:cs typeface="Consolas"/>
              </a:rPr>
              <a:t>) &amp;&amp; </a:t>
            </a:r>
            <a:r>
              <a:rPr lang="en-US" sz="1500" dirty="0" err="1">
                <a:latin typeface="Consolas"/>
                <a:cs typeface="Consolas"/>
              </a:rPr>
              <a:t>checkBST</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 </a:t>
            </a:r>
            <a:r>
              <a:rPr lang="en-US" sz="1500" dirty="0" err="1">
                <a:latin typeface="Consolas"/>
                <a:cs typeface="Consolas"/>
              </a:rPr>
              <a:t>root.val</a:t>
            </a:r>
            <a:r>
              <a:rPr lang="en-US" sz="1500" dirty="0">
                <a:latin typeface="Consolas"/>
                <a:cs typeface="Consolas"/>
              </a:rPr>
              <a:t>, max);</a:t>
            </a:r>
          </a:p>
          <a:p>
            <a:r>
              <a:rPr lang="en-US" sz="1500" dirty="0">
                <a:latin typeface="Consolas"/>
                <a:cs typeface="Consolas"/>
              </a:rPr>
              <a:t>  }</a:t>
            </a:r>
          </a:p>
          <a:p>
            <a:r>
              <a:rPr lang="en-US" sz="1500" dirty="0">
                <a:latin typeface="Consolas"/>
                <a:cs typeface="Consolas"/>
              </a:rPr>
              <a:t>}</a:t>
            </a:r>
          </a:p>
        </p:txBody>
      </p:sp>
      <p:sp>
        <p:nvSpPr>
          <p:cNvPr id="7" name="Rectangle 6"/>
          <p:cNvSpPr/>
          <p:nvPr/>
        </p:nvSpPr>
        <p:spPr>
          <a:xfrm>
            <a:off x="4572000" y="4038600"/>
            <a:ext cx="4572000" cy="1938992"/>
          </a:xfrm>
          <a:prstGeom prst="rect">
            <a:avLst/>
          </a:prstGeom>
          <a:ln>
            <a:solidFill>
              <a:schemeClr val="accent1"/>
            </a:solidFill>
          </a:ln>
        </p:spPr>
        <p:txBody>
          <a:bodyPr>
            <a:spAutoFit/>
          </a:bodyPr>
          <a:lstStyle/>
          <a:p>
            <a:r>
              <a:rPr lang="nl-NL" sz="1500" dirty="0">
                <a:latin typeface="Consolas"/>
                <a:cs typeface="Consolas"/>
              </a:rPr>
              <a:t>// return </a:t>
            </a:r>
            <a:r>
              <a:rPr lang="nl-NL" sz="1500" dirty="0" err="1">
                <a:latin typeface="Consolas"/>
                <a:cs typeface="Consolas"/>
              </a:rPr>
              <a:t>checkBST</a:t>
            </a:r>
            <a:r>
              <a:rPr lang="nl-NL" sz="1500" dirty="0">
                <a:latin typeface="Consolas"/>
                <a:cs typeface="Consolas"/>
              </a:rPr>
              <a:t>(root, </a:t>
            </a:r>
            <a:r>
              <a:rPr lang="nl-NL" sz="1500" dirty="0" err="1">
                <a:latin typeface="Consolas"/>
                <a:cs typeface="Consolas"/>
              </a:rPr>
              <a:t>Integer.MIN_VALUE</a:t>
            </a:r>
            <a:r>
              <a:rPr lang="nl-NL" sz="1500" dirty="0">
                <a:latin typeface="Consolas"/>
                <a:cs typeface="Consolas"/>
              </a:rPr>
              <a:t>, </a:t>
            </a:r>
            <a:r>
              <a:rPr lang="nl-NL" sz="1500" dirty="0" err="1">
                <a:latin typeface="Consolas"/>
                <a:cs typeface="Consolas"/>
              </a:rPr>
              <a:t>Integer.MAX_VALUE</a:t>
            </a:r>
            <a:r>
              <a:rPr lang="nl-NL" sz="1500" dirty="0">
                <a:latin typeface="Consolas"/>
                <a:cs typeface="Consolas"/>
              </a:rPr>
              <a:t>); error: [-2147483648,-2147483648]</a:t>
            </a:r>
            <a:r>
              <a:rPr lang="nl-NL" sz="1500" dirty="0" err="1">
                <a:latin typeface="Consolas"/>
                <a:cs typeface="Consolas"/>
              </a:rPr>
              <a:t>true</a:t>
            </a:r>
            <a:r>
              <a:rPr lang="nl-NL" sz="1500" dirty="0">
                <a:latin typeface="Consolas"/>
                <a:cs typeface="Consolas"/>
              </a:rPr>
              <a:t>; </a:t>
            </a:r>
            <a:r>
              <a:rPr lang="nl-NL" sz="1500" dirty="0" err="1">
                <a:latin typeface="Consolas"/>
                <a:cs typeface="Consolas"/>
              </a:rPr>
              <a:t>expected:false</a:t>
            </a:r>
            <a:r>
              <a:rPr lang="nl-NL" sz="1500" dirty="0" smtClean="0">
                <a:latin typeface="Consolas"/>
                <a:cs typeface="Consolas"/>
              </a:rPr>
              <a:t>;</a:t>
            </a:r>
            <a:r>
              <a:rPr lang="zh-CN" altLang="en-US" sz="1500" dirty="0" smtClean="0">
                <a:latin typeface="Consolas"/>
                <a:cs typeface="Consolas"/>
              </a:rPr>
              <a:t> </a:t>
            </a:r>
            <a:r>
              <a:rPr lang="en-US" altLang="zh-CN" sz="1500" dirty="0" smtClean="0">
                <a:latin typeface="Consolas"/>
                <a:cs typeface="Consolas"/>
              </a:rPr>
              <a:t>test</a:t>
            </a:r>
            <a:r>
              <a:rPr lang="zh-CN" altLang="en-US" sz="1500" dirty="0" smtClean="0">
                <a:latin typeface="Consolas"/>
                <a:cs typeface="Consolas"/>
              </a:rPr>
              <a:t> </a:t>
            </a:r>
            <a:r>
              <a:rPr lang="en-US" altLang="zh-CN" sz="1500" dirty="0" smtClean="0">
                <a:latin typeface="Consolas"/>
                <a:cs typeface="Consolas"/>
              </a:rPr>
              <a:t>case</a:t>
            </a:r>
            <a:r>
              <a:rPr lang="zh-CN" altLang="en-US" sz="1500" dirty="0" smtClean="0">
                <a:latin typeface="Consolas"/>
                <a:cs typeface="Consolas"/>
              </a:rPr>
              <a:t>有增加了。</a:t>
            </a:r>
            <a:endParaRPr lang="nl-NL" sz="1500" dirty="0" smtClean="0">
              <a:latin typeface="Consolas"/>
              <a:cs typeface="Consolas"/>
            </a:endParaRPr>
          </a:p>
          <a:p>
            <a:r>
              <a:rPr lang="nl-NL" sz="1500" dirty="0">
                <a:latin typeface="Consolas"/>
                <a:cs typeface="Consolas"/>
              </a:rPr>
              <a:t>//int change </a:t>
            </a:r>
            <a:r>
              <a:rPr lang="nl-NL" sz="1500" dirty="0" err="1">
                <a:latin typeface="Consolas"/>
                <a:cs typeface="Consolas"/>
              </a:rPr>
              <a:t>to</a:t>
            </a:r>
            <a:r>
              <a:rPr lang="nl-NL" sz="1500" dirty="0">
                <a:latin typeface="Consolas"/>
                <a:cs typeface="Consolas"/>
              </a:rPr>
              <a:t> double</a:t>
            </a:r>
          </a:p>
          <a:p>
            <a:r>
              <a:rPr lang="nl-NL" sz="1500" dirty="0" smtClean="0">
                <a:latin typeface="Consolas"/>
                <a:cs typeface="Consolas"/>
              </a:rPr>
              <a:t>/</a:t>
            </a:r>
            <a:r>
              <a:rPr lang="nl-NL" sz="1500" dirty="0">
                <a:latin typeface="Consolas"/>
                <a:cs typeface="Consolas"/>
              </a:rPr>
              <a:t>/</a:t>
            </a:r>
            <a:r>
              <a:rPr lang="nl-NL" sz="1500" dirty="0" err="1">
                <a:latin typeface="Consolas"/>
                <a:cs typeface="Consolas"/>
              </a:rPr>
              <a:t>if</a:t>
            </a:r>
            <a:r>
              <a:rPr lang="nl-NL" sz="1500" dirty="0">
                <a:latin typeface="Consolas"/>
                <a:cs typeface="Consolas"/>
              </a:rPr>
              <a:t> (root == </a:t>
            </a:r>
            <a:r>
              <a:rPr lang="nl-NL" sz="1500" dirty="0" err="1">
                <a:latin typeface="Consolas"/>
                <a:cs typeface="Consolas"/>
              </a:rPr>
              <a:t>null</a:t>
            </a:r>
            <a:r>
              <a:rPr lang="nl-NL" sz="1500" dirty="0">
                <a:latin typeface="Consolas"/>
                <a:cs typeface="Consolas"/>
              </a:rPr>
              <a:t>) return </a:t>
            </a:r>
            <a:r>
              <a:rPr lang="nl-NL" sz="1500" dirty="0" err="1">
                <a:latin typeface="Consolas"/>
                <a:cs typeface="Consolas"/>
              </a:rPr>
              <a:t>true</a:t>
            </a:r>
            <a:r>
              <a:rPr lang="nl-NL" sz="1500" dirty="0">
                <a:latin typeface="Consolas"/>
                <a:cs typeface="Consolas"/>
              </a:rPr>
              <a:t>; </a:t>
            </a:r>
            <a:r>
              <a:rPr lang="zh-CN" altLang="en-US" sz="1500" dirty="0" smtClean="0">
                <a:latin typeface="Consolas"/>
                <a:cs typeface="Consolas"/>
              </a:rPr>
              <a:t>一定要写在后面递归的里面，不然会</a:t>
            </a:r>
            <a:r>
              <a:rPr lang="en-US" altLang="zh-CN" sz="1500" dirty="0" smtClean="0">
                <a:latin typeface="Consolas"/>
                <a:cs typeface="Consolas"/>
              </a:rPr>
              <a:t>NPE</a:t>
            </a:r>
            <a:endParaRPr lang="nl-NL" sz="1500" dirty="0">
              <a:latin typeface="Consolas"/>
              <a:cs typeface="Consolas"/>
            </a:endParaRPr>
          </a:p>
          <a:p>
            <a:endParaRPr lang="nl-NL" sz="1500" dirty="0">
              <a:latin typeface="Consolas"/>
              <a:cs typeface="Consolas"/>
            </a:endParaRPr>
          </a:p>
        </p:txBody>
      </p:sp>
      <p:sp>
        <p:nvSpPr>
          <p:cNvPr id="8" name="TextBox 7"/>
          <p:cNvSpPr txBox="1"/>
          <p:nvPr/>
        </p:nvSpPr>
        <p:spPr>
          <a:xfrm>
            <a:off x="0" y="533400"/>
            <a:ext cx="1875108" cy="369332"/>
          </a:xfrm>
          <a:prstGeom prst="rect">
            <a:avLst/>
          </a:prstGeom>
          <a:noFill/>
        </p:spPr>
        <p:txBody>
          <a:bodyPr wrap="none" rtlCol="0">
            <a:spAutoFit/>
          </a:bodyPr>
          <a:lstStyle/>
          <a:p>
            <a:r>
              <a:rPr lang="zh-CN" altLang="en-US" dirty="0" smtClean="0"/>
              <a:t>解法</a:t>
            </a:r>
            <a:r>
              <a:rPr lang="en-US" altLang="zh-CN" dirty="0" smtClean="0"/>
              <a:t>1</a:t>
            </a:r>
            <a:r>
              <a:rPr lang="zh-CN" altLang="en-US" dirty="0" smtClean="0"/>
              <a:t>：</a:t>
            </a:r>
            <a:r>
              <a:rPr lang="en-US" altLang="zh-CN" dirty="0" smtClean="0"/>
              <a:t>recursion</a:t>
            </a:r>
            <a:r>
              <a:rPr lang="zh-CN" altLang="en-US" dirty="0" smtClean="0"/>
              <a:t> </a:t>
            </a:r>
            <a:endParaRPr lang="en-US" dirty="0"/>
          </a:p>
        </p:txBody>
      </p:sp>
    </p:spTree>
    <p:extLst>
      <p:ext uri="{BB962C8B-B14F-4D97-AF65-F5344CB8AC3E}">
        <p14:creationId xmlns:p14="http://schemas.microsoft.com/office/powerpoint/2010/main" val="415078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6247"/>
            <a:ext cx="8001000" cy="6401753"/>
          </a:xfrm>
          <a:prstGeom prst="rect">
            <a:avLst/>
          </a:prstGeom>
          <a:ln>
            <a:solidFill>
              <a:srgbClr val="5B9BD5"/>
            </a:solidFill>
          </a:ln>
        </p:spPr>
        <p:txBody>
          <a:bodyPr wrap="square">
            <a:spAutoFit/>
          </a:bodyPr>
          <a:lstStyle/>
          <a:p>
            <a:r>
              <a:rPr lang="en-US" sz="1500" dirty="0">
                <a:latin typeface="Consolas"/>
                <a:cs typeface="Consolas"/>
              </a:rPr>
              <a:t>public class Solution {</a:t>
            </a:r>
          </a:p>
          <a:p>
            <a:r>
              <a:rPr lang="en-US" sz="1500" dirty="0">
                <a:latin typeface="Consolas"/>
                <a:cs typeface="Consolas"/>
              </a:rPr>
              <a:t>    public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isValidBST</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p>
          <a:p>
            <a:r>
              <a:rPr lang="en-US" sz="1500" dirty="0">
                <a:latin typeface="Consolas"/>
                <a:cs typeface="Consolas"/>
              </a:rPr>
              <a:t>        if (root == null) return true;</a:t>
            </a:r>
          </a:p>
          <a:p>
            <a:r>
              <a:rPr lang="en-US" sz="1500" dirty="0">
                <a:latin typeface="Consolas"/>
                <a:cs typeface="Consolas"/>
              </a:rPr>
              <a:t>        Stack&lt;</a:t>
            </a:r>
            <a:r>
              <a:rPr lang="en-US" sz="1500" dirty="0" err="1">
                <a:latin typeface="Consolas"/>
                <a:cs typeface="Consolas"/>
              </a:rPr>
              <a:t>TreeNode</a:t>
            </a:r>
            <a:r>
              <a:rPr lang="en-US" sz="1500" dirty="0">
                <a:latin typeface="Consolas"/>
                <a:cs typeface="Consolas"/>
              </a:rPr>
              <a:t>&gt; s = new Stack&lt;</a:t>
            </a:r>
            <a:r>
              <a:rPr lang="en-US" sz="1500" dirty="0" err="1">
                <a:latin typeface="Consolas"/>
                <a:cs typeface="Consolas"/>
              </a:rPr>
              <a:t>TreeNode</a:t>
            </a:r>
            <a:r>
              <a:rPr lang="en-US" sz="1500" dirty="0">
                <a:latin typeface="Consolas"/>
                <a:cs typeface="Consolas"/>
              </a:rPr>
              <a:t>&gt;();</a:t>
            </a:r>
          </a:p>
          <a:p>
            <a:r>
              <a:rPr lang="en-US" sz="1500" dirty="0">
                <a:latin typeface="Consolas"/>
                <a:cs typeface="Consolas"/>
              </a:rPr>
              <a:t>        </a:t>
            </a:r>
            <a:r>
              <a:rPr lang="en-US" sz="1500" dirty="0" err="1">
                <a:latin typeface="Consolas"/>
                <a:cs typeface="Consolas"/>
              </a:rPr>
              <a:t>TreeNode</a:t>
            </a:r>
            <a:r>
              <a:rPr lang="en-US" sz="1500" dirty="0">
                <a:latin typeface="Consolas"/>
                <a:cs typeface="Consolas"/>
              </a:rPr>
              <a:t> node = root;</a:t>
            </a:r>
          </a:p>
          <a:p>
            <a:r>
              <a:rPr lang="en-US" sz="1500" dirty="0">
                <a:latin typeface="Consolas"/>
                <a:cs typeface="Consolas"/>
              </a:rPr>
              <a:t>        double min = </a:t>
            </a:r>
            <a:r>
              <a:rPr lang="en-US" sz="1500" dirty="0" err="1">
                <a:latin typeface="Consolas"/>
                <a:cs typeface="Consolas"/>
              </a:rPr>
              <a:t>Double.NEGATIVE_INFINITY</a:t>
            </a:r>
            <a:r>
              <a:rPr lang="en-US" sz="1500" dirty="0" smtClean="0">
                <a:latin typeface="Consolas"/>
                <a:cs typeface="Consolas"/>
              </a:rPr>
              <a:t>;</a:t>
            </a:r>
            <a:r>
              <a:rPr lang="zh-CN" altLang="en-US" sz="1500" dirty="0" smtClean="0">
                <a:latin typeface="Consolas"/>
                <a:cs typeface="Consolas"/>
              </a:rPr>
              <a:t>   </a:t>
            </a:r>
            <a:r>
              <a:rPr lang="en-US" altLang="zh-CN" sz="1500" dirty="0" smtClean="0">
                <a:latin typeface="Consolas"/>
                <a:cs typeface="Consolas"/>
              </a:rPr>
              <a:t>//</a:t>
            </a:r>
            <a:r>
              <a:rPr lang="zh-CN" altLang="en-US" sz="1500" dirty="0" smtClean="0">
                <a:latin typeface="Consolas"/>
                <a:cs typeface="Consolas"/>
              </a:rPr>
              <a:t>这里面试改成</a:t>
            </a:r>
            <a:r>
              <a:rPr lang="en-US" altLang="zh-CN" sz="1500" dirty="0" err="1" smtClean="0">
                <a:latin typeface="Consolas"/>
                <a:cs typeface="Consolas"/>
              </a:rPr>
              <a:t>int</a:t>
            </a:r>
            <a:r>
              <a:rPr lang="zh-CN" altLang="en-US" sz="1500" dirty="0" smtClean="0">
                <a:latin typeface="Consolas"/>
                <a:cs typeface="Consolas"/>
              </a:rPr>
              <a:t>也是对的</a:t>
            </a:r>
            <a:endParaRPr lang="en-US" sz="1500" dirty="0">
              <a:latin typeface="Consolas"/>
              <a:cs typeface="Consolas"/>
            </a:endParaRPr>
          </a:p>
          <a:p>
            <a:r>
              <a:rPr lang="en-US" sz="1500" dirty="0">
                <a:latin typeface="Consolas"/>
                <a:cs typeface="Consolas"/>
              </a:rPr>
              <a:t>        while (!</a:t>
            </a:r>
            <a:r>
              <a:rPr lang="en-US" sz="1500" dirty="0" err="1">
                <a:latin typeface="Consolas"/>
                <a:cs typeface="Consolas"/>
              </a:rPr>
              <a:t>s.isEmpty</a:t>
            </a:r>
            <a:r>
              <a:rPr lang="en-US" sz="1500" dirty="0">
                <a:latin typeface="Consolas"/>
                <a:cs typeface="Consolas"/>
              </a:rPr>
              <a:t>()</a:t>
            </a:r>
            <a:r>
              <a:rPr lang="en-US" sz="1500" dirty="0">
                <a:latin typeface="Arial Black"/>
                <a:cs typeface="Arial Black"/>
              </a:rPr>
              <a:t> </a:t>
            </a:r>
            <a:r>
              <a:rPr lang="en-US" sz="2000" dirty="0">
                <a:latin typeface="Arial Black"/>
                <a:cs typeface="Arial Black"/>
              </a:rPr>
              <a:t>|| </a:t>
            </a:r>
            <a:r>
              <a:rPr lang="en-US" sz="1500" dirty="0">
                <a:latin typeface="Consolas"/>
                <a:cs typeface="Consolas"/>
              </a:rPr>
              <a:t>node != null) {  </a:t>
            </a:r>
            <a:r>
              <a:rPr lang="zh-CN" altLang="en-US" sz="1500" dirty="0" smtClean="0">
                <a:latin typeface="Consolas"/>
                <a:cs typeface="Consolas"/>
              </a:rPr>
              <a:t>    </a:t>
            </a:r>
            <a:r>
              <a:rPr lang="en-US" sz="1500" dirty="0" smtClean="0">
                <a:solidFill>
                  <a:srgbClr val="A6A6A6"/>
                </a:solidFill>
                <a:latin typeface="Consolas"/>
                <a:cs typeface="Consolas"/>
              </a:rPr>
              <a:t>/</a:t>
            </a:r>
            <a:r>
              <a:rPr lang="en-US" sz="1500" dirty="0">
                <a:solidFill>
                  <a:srgbClr val="A6A6A6"/>
                </a:solidFill>
                <a:latin typeface="Consolas"/>
                <a:cs typeface="Consolas"/>
              </a:rPr>
              <a:t>/NOT &amp;&amp;</a:t>
            </a:r>
          </a:p>
          <a:p>
            <a:r>
              <a:rPr lang="en-US" sz="1500" dirty="0">
                <a:latin typeface="Consolas"/>
                <a:cs typeface="Consolas"/>
              </a:rPr>
              <a:t>            if (node != null) {  </a:t>
            </a:r>
            <a:r>
              <a:rPr lang="en-US" sz="1500" dirty="0">
                <a:solidFill>
                  <a:srgbClr val="A6A6A6"/>
                </a:solidFill>
                <a:latin typeface="Consolas"/>
                <a:cs typeface="Consolas"/>
              </a:rPr>
              <a:t>//move to left, push into the stack;</a:t>
            </a:r>
          </a:p>
          <a:p>
            <a:r>
              <a:rPr lang="en-US" sz="1500" dirty="0">
                <a:latin typeface="Consolas"/>
                <a:cs typeface="Consolas"/>
              </a:rPr>
              <a:t>                </a:t>
            </a:r>
            <a:r>
              <a:rPr lang="en-US" sz="1500" dirty="0" err="1">
                <a:latin typeface="Consolas"/>
                <a:cs typeface="Consolas"/>
              </a:rPr>
              <a:t>s.push</a:t>
            </a:r>
            <a:r>
              <a:rPr lang="en-US" sz="1500" dirty="0">
                <a:latin typeface="Consolas"/>
                <a:cs typeface="Consolas"/>
              </a:rPr>
              <a:t>(node);</a:t>
            </a:r>
          </a:p>
          <a:p>
            <a:r>
              <a:rPr lang="en-US" sz="1500" dirty="0">
                <a:latin typeface="Consolas"/>
                <a:cs typeface="Consolas"/>
              </a:rPr>
              <a:t>                if (</a:t>
            </a:r>
            <a:r>
              <a:rPr lang="en-US" sz="1500" dirty="0" err="1">
                <a:latin typeface="Consolas"/>
                <a:cs typeface="Consolas"/>
              </a:rPr>
              <a:t>node.left</a:t>
            </a:r>
            <a:r>
              <a:rPr lang="en-US" sz="1500" dirty="0">
                <a:latin typeface="Consolas"/>
                <a:cs typeface="Consolas"/>
              </a:rPr>
              <a:t> != null &amp;&amp; </a:t>
            </a:r>
            <a:r>
              <a:rPr lang="en-US" sz="1500" dirty="0" err="1">
                <a:latin typeface="Consolas"/>
                <a:cs typeface="Consolas"/>
              </a:rPr>
              <a:t>node.val</a:t>
            </a:r>
            <a:r>
              <a:rPr lang="en-US" sz="1500" dirty="0">
                <a:latin typeface="Consolas"/>
                <a:cs typeface="Consolas"/>
              </a:rPr>
              <a:t> &lt; </a:t>
            </a:r>
            <a:r>
              <a:rPr lang="en-US" sz="1500" dirty="0" err="1">
                <a:latin typeface="Consolas"/>
                <a:cs typeface="Consolas"/>
              </a:rPr>
              <a:t>node.left.val</a:t>
            </a:r>
            <a:r>
              <a:rPr lang="en-US" sz="1500" dirty="0">
                <a:latin typeface="Consolas"/>
                <a:cs typeface="Consolas"/>
              </a:rPr>
              <a:t>) {</a:t>
            </a:r>
          </a:p>
          <a:p>
            <a:r>
              <a:rPr lang="nb-NO" sz="1500" dirty="0">
                <a:latin typeface="Consolas"/>
                <a:cs typeface="Consolas"/>
              </a:rPr>
              <a:t>                    </a:t>
            </a:r>
            <a:r>
              <a:rPr lang="nb-NO" sz="1500" dirty="0" err="1">
                <a:latin typeface="Consolas"/>
                <a:cs typeface="Consolas"/>
              </a:rPr>
              <a:t>return</a:t>
            </a:r>
            <a:r>
              <a:rPr lang="nb-NO" sz="1500" dirty="0">
                <a:latin typeface="Consolas"/>
                <a:cs typeface="Consolas"/>
              </a:rPr>
              <a:t> false;</a:t>
            </a:r>
          </a:p>
          <a:p>
            <a:r>
              <a:rPr lang="nb-NO" sz="1500" dirty="0">
                <a:latin typeface="Consolas"/>
                <a:cs typeface="Consolas"/>
              </a:rPr>
              <a:t>                } </a:t>
            </a:r>
            <a:r>
              <a:rPr lang="nb-NO" sz="1500" dirty="0">
                <a:solidFill>
                  <a:srgbClr val="A6A6A6"/>
                </a:solidFill>
                <a:latin typeface="Consolas"/>
                <a:cs typeface="Consolas"/>
              </a:rPr>
              <a:t>//node </a:t>
            </a:r>
            <a:r>
              <a:rPr lang="nb-NO" sz="1500" dirty="0" err="1">
                <a:solidFill>
                  <a:srgbClr val="A6A6A6"/>
                </a:solidFill>
                <a:latin typeface="Consolas"/>
                <a:cs typeface="Consolas"/>
              </a:rPr>
              <a:t>walk</a:t>
            </a:r>
            <a:r>
              <a:rPr lang="nb-NO" sz="1500" dirty="0">
                <a:solidFill>
                  <a:srgbClr val="A6A6A6"/>
                </a:solidFill>
                <a:latin typeface="Consolas"/>
                <a:cs typeface="Consolas"/>
              </a:rPr>
              <a:t> to </a:t>
            </a:r>
            <a:r>
              <a:rPr lang="nb-NO" sz="1500" dirty="0" err="1">
                <a:solidFill>
                  <a:srgbClr val="A6A6A6"/>
                </a:solidFill>
                <a:latin typeface="Consolas"/>
                <a:cs typeface="Consolas"/>
              </a:rPr>
              <a:t>left</a:t>
            </a:r>
            <a:r>
              <a:rPr lang="nb-NO" sz="1500" dirty="0">
                <a:solidFill>
                  <a:srgbClr val="A6A6A6"/>
                </a:solidFill>
                <a:latin typeface="Consolas"/>
                <a:cs typeface="Consolas"/>
              </a:rPr>
              <a:t>;(</a:t>
            </a:r>
            <a:r>
              <a:rPr lang="nb-NO" sz="1500" dirty="0" err="1">
                <a:solidFill>
                  <a:srgbClr val="A6A6A6"/>
                </a:solidFill>
                <a:latin typeface="Consolas"/>
                <a:cs typeface="Consolas"/>
              </a:rPr>
              <a:t>before</a:t>
            </a:r>
            <a:r>
              <a:rPr lang="nb-NO" sz="1500" dirty="0">
                <a:solidFill>
                  <a:srgbClr val="A6A6A6"/>
                </a:solidFill>
                <a:latin typeface="Consolas"/>
                <a:cs typeface="Consolas"/>
              </a:rPr>
              <a:t> </a:t>
            </a:r>
            <a:r>
              <a:rPr lang="nb-NO" sz="1500" dirty="0" err="1">
                <a:solidFill>
                  <a:srgbClr val="A6A6A6"/>
                </a:solidFill>
                <a:latin typeface="Consolas"/>
                <a:cs typeface="Consolas"/>
              </a:rPr>
              <a:t>go</a:t>
            </a:r>
            <a:r>
              <a:rPr lang="nb-NO" sz="1500" dirty="0">
                <a:solidFill>
                  <a:srgbClr val="A6A6A6"/>
                </a:solidFill>
                <a:latin typeface="Consolas"/>
                <a:cs typeface="Consolas"/>
              </a:rPr>
              <a:t> </a:t>
            </a:r>
            <a:r>
              <a:rPr lang="nb-NO" sz="1500" dirty="0" err="1">
                <a:solidFill>
                  <a:srgbClr val="A6A6A6"/>
                </a:solidFill>
                <a:latin typeface="Consolas"/>
                <a:cs typeface="Consolas"/>
              </a:rPr>
              <a:t>left</a:t>
            </a:r>
            <a:r>
              <a:rPr lang="nb-NO" sz="1500" dirty="0">
                <a:solidFill>
                  <a:srgbClr val="A6A6A6"/>
                </a:solidFill>
                <a:latin typeface="Consolas"/>
                <a:cs typeface="Consolas"/>
              </a:rPr>
              <a:t>, </a:t>
            </a:r>
            <a:r>
              <a:rPr lang="nb-NO" sz="1500" dirty="0" err="1">
                <a:solidFill>
                  <a:srgbClr val="A6A6A6"/>
                </a:solidFill>
                <a:latin typeface="Consolas"/>
                <a:cs typeface="Consolas"/>
              </a:rPr>
              <a:t>check</a:t>
            </a:r>
            <a:r>
              <a:rPr lang="nb-NO" sz="1500" dirty="0">
                <a:solidFill>
                  <a:srgbClr val="A6A6A6"/>
                </a:solidFill>
                <a:latin typeface="Consolas"/>
                <a:cs typeface="Consolas"/>
              </a:rPr>
              <a:t> null and val)</a:t>
            </a:r>
          </a:p>
          <a:p>
            <a:r>
              <a:rPr lang="nb-NO" sz="1500" dirty="0">
                <a:latin typeface="Consolas"/>
                <a:cs typeface="Consolas"/>
              </a:rPr>
              <a:t>                node = </a:t>
            </a:r>
            <a:r>
              <a:rPr lang="nb-NO" sz="1500" dirty="0" err="1">
                <a:latin typeface="Consolas"/>
                <a:cs typeface="Consolas"/>
              </a:rPr>
              <a:t>node.left</a:t>
            </a:r>
            <a:r>
              <a:rPr lang="nb-NO" sz="1500" dirty="0">
                <a:latin typeface="Consolas"/>
                <a:cs typeface="Consolas"/>
              </a:rPr>
              <a:t>;</a:t>
            </a:r>
          </a:p>
          <a:p>
            <a:r>
              <a:rPr lang="en-US" sz="1500" dirty="0">
                <a:latin typeface="Consolas"/>
                <a:cs typeface="Consolas"/>
              </a:rPr>
              <a:t>            } else {  </a:t>
            </a:r>
            <a:r>
              <a:rPr lang="zh-CN" altLang="en-US" sz="1500" dirty="0" smtClean="0">
                <a:latin typeface="Consolas"/>
                <a:cs typeface="Consolas"/>
              </a:rPr>
              <a:t>   </a:t>
            </a:r>
            <a:r>
              <a:rPr lang="en-US" sz="1500" dirty="0" smtClean="0">
                <a:solidFill>
                  <a:schemeClr val="bg1">
                    <a:lumMod val="65000"/>
                  </a:schemeClr>
                </a:solidFill>
                <a:latin typeface="Consolas"/>
                <a:cs typeface="Consolas"/>
              </a:rPr>
              <a:t>/</a:t>
            </a:r>
            <a:r>
              <a:rPr lang="en-US" sz="1500" dirty="0">
                <a:solidFill>
                  <a:schemeClr val="bg1">
                    <a:lumMod val="65000"/>
                  </a:schemeClr>
                </a:solidFill>
                <a:latin typeface="Consolas"/>
                <a:cs typeface="Consolas"/>
              </a:rPr>
              <a:t>/move to right</a:t>
            </a:r>
          </a:p>
          <a:p>
            <a:r>
              <a:rPr lang="nl-NL" sz="1500" dirty="0">
                <a:latin typeface="Consolas"/>
                <a:cs typeface="Consolas"/>
              </a:rPr>
              <a:t>                node = </a:t>
            </a:r>
            <a:r>
              <a:rPr lang="nl-NL" sz="1500" dirty="0" err="1">
                <a:latin typeface="Consolas"/>
                <a:cs typeface="Consolas"/>
              </a:rPr>
              <a:t>s.peek</a:t>
            </a:r>
            <a:r>
              <a:rPr lang="nl-NL" sz="1500" dirty="0">
                <a:latin typeface="Consolas"/>
                <a:cs typeface="Consolas"/>
              </a:rPr>
              <a:t>();</a:t>
            </a:r>
          </a:p>
          <a:p>
            <a:r>
              <a:rPr lang="nl-NL" sz="1500" dirty="0">
                <a:latin typeface="Consolas"/>
                <a:cs typeface="Consolas"/>
              </a:rPr>
              <a:t>                </a:t>
            </a:r>
            <a:r>
              <a:rPr lang="nl-NL" sz="1500" dirty="0" err="1">
                <a:latin typeface="Consolas"/>
                <a:cs typeface="Consolas"/>
              </a:rPr>
              <a:t>s.pop</a:t>
            </a:r>
            <a:r>
              <a:rPr lang="nl-NL" sz="1500" dirty="0">
                <a:latin typeface="Consolas"/>
                <a:cs typeface="Consolas"/>
              </a:rPr>
              <a:t>();</a:t>
            </a:r>
          </a:p>
          <a:p>
            <a:r>
              <a:rPr lang="tr-TR" sz="1500" dirty="0">
                <a:latin typeface="Consolas"/>
                <a:cs typeface="Consolas"/>
              </a:rPr>
              <a:t>                </a:t>
            </a:r>
            <a:r>
              <a:rPr lang="tr-TR" sz="1500" dirty="0" err="1">
                <a:latin typeface="Consolas"/>
                <a:cs typeface="Consolas"/>
              </a:rPr>
              <a:t>if</a:t>
            </a:r>
            <a:r>
              <a:rPr lang="tr-TR" sz="1500" dirty="0">
                <a:latin typeface="Consolas"/>
                <a:cs typeface="Consolas"/>
              </a:rPr>
              <a:t>(</a:t>
            </a:r>
            <a:r>
              <a:rPr lang="tr-TR" sz="1500" dirty="0" err="1">
                <a:latin typeface="Consolas"/>
                <a:cs typeface="Consolas"/>
              </a:rPr>
              <a:t>min</a:t>
            </a:r>
            <a:r>
              <a:rPr lang="tr-TR" sz="1500" dirty="0">
                <a:latin typeface="Consolas"/>
                <a:cs typeface="Consolas"/>
              </a:rPr>
              <a:t> &lt; </a:t>
            </a:r>
            <a:r>
              <a:rPr lang="tr-TR" sz="1500" dirty="0" err="1">
                <a:latin typeface="Consolas"/>
                <a:cs typeface="Consolas"/>
              </a:rPr>
              <a:t>node.val</a:t>
            </a:r>
            <a:r>
              <a:rPr lang="tr-TR" sz="1500" dirty="0">
                <a:latin typeface="Consolas"/>
                <a:cs typeface="Consolas"/>
              </a:rPr>
              <a:t>) {</a:t>
            </a:r>
          </a:p>
          <a:p>
            <a:r>
              <a:rPr lang="fi-FI" sz="1500" dirty="0">
                <a:latin typeface="Consolas"/>
                <a:cs typeface="Consolas"/>
              </a:rPr>
              <a:t>                    min = </a:t>
            </a:r>
            <a:r>
              <a:rPr lang="fi-FI" sz="1500" dirty="0" err="1">
                <a:latin typeface="Consolas"/>
                <a:cs typeface="Consolas"/>
              </a:rPr>
              <a:t>node.val</a:t>
            </a:r>
            <a:r>
              <a:rPr lang="fi-FI" sz="1500" dirty="0">
                <a:latin typeface="Consolas"/>
                <a:cs typeface="Consolas"/>
              </a:rPr>
              <a:t>;</a:t>
            </a:r>
          </a:p>
          <a:p>
            <a:r>
              <a:rPr lang="da-DK" sz="1500" dirty="0">
                <a:latin typeface="Consolas"/>
                <a:cs typeface="Consolas"/>
              </a:rPr>
              <a:t>                } </a:t>
            </a:r>
            <a:r>
              <a:rPr lang="da-DK" sz="1500" dirty="0" err="1">
                <a:latin typeface="Consolas"/>
                <a:cs typeface="Consolas"/>
              </a:rPr>
              <a:t>else</a:t>
            </a:r>
            <a:r>
              <a:rPr lang="da-DK" sz="1500" dirty="0">
                <a:latin typeface="Consolas"/>
                <a:cs typeface="Consolas"/>
              </a:rPr>
              <a:t> {</a:t>
            </a:r>
          </a:p>
          <a:p>
            <a:r>
              <a:rPr lang="nb-NO" sz="1500" dirty="0">
                <a:latin typeface="Consolas"/>
                <a:cs typeface="Consolas"/>
              </a:rPr>
              <a:t>                    </a:t>
            </a:r>
            <a:r>
              <a:rPr lang="nb-NO" sz="1500" dirty="0" err="1">
                <a:latin typeface="Consolas"/>
                <a:cs typeface="Consolas"/>
              </a:rPr>
              <a:t>return</a:t>
            </a:r>
            <a:r>
              <a:rPr lang="nb-NO" sz="1500" dirty="0">
                <a:latin typeface="Consolas"/>
                <a:cs typeface="Consolas"/>
              </a:rPr>
              <a:t> false;</a:t>
            </a:r>
          </a:p>
          <a:p>
            <a:r>
              <a:rPr lang="nb-NO" sz="1500" dirty="0">
                <a:latin typeface="Consolas"/>
                <a:cs typeface="Consolas"/>
              </a:rPr>
              <a:t>                }</a:t>
            </a:r>
          </a:p>
          <a:p>
            <a:r>
              <a:rPr lang="en-US" sz="1500" dirty="0">
                <a:latin typeface="Consolas"/>
                <a:cs typeface="Consolas"/>
              </a:rPr>
              <a:t>                node = </a:t>
            </a:r>
            <a:r>
              <a:rPr lang="en-US" sz="1500" dirty="0" err="1">
                <a:latin typeface="Consolas"/>
                <a:cs typeface="Consolas"/>
              </a:rPr>
              <a:t>node.right</a:t>
            </a:r>
            <a:r>
              <a:rPr lang="en-US" sz="1500" dirty="0">
                <a:latin typeface="Consolas"/>
                <a:cs typeface="Consolas"/>
              </a:rPr>
              <a:t>;</a:t>
            </a:r>
          </a:p>
          <a:p>
            <a:r>
              <a:rPr lang="en-US" sz="1500" dirty="0">
                <a:latin typeface="Consolas"/>
                <a:cs typeface="Consolas"/>
              </a:rPr>
              <a:t>            }</a:t>
            </a:r>
          </a:p>
          <a:p>
            <a:r>
              <a:rPr lang="en-US" sz="1500" dirty="0">
                <a:latin typeface="Consolas"/>
                <a:cs typeface="Consolas"/>
              </a:rPr>
              <a:t>        };</a:t>
            </a:r>
          </a:p>
          <a:p>
            <a:r>
              <a:rPr lang="is-IS" sz="1500" dirty="0">
                <a:latin typeface="Consolas"/>
                <a:cs typeface="Consolas"/>
              </a:rPr>
              <a:t>        return true;</a:t>
            </a:r>
          </a:p>
          <a:p>
            <a:r>
              <a:rPr lang="is-IS" sz="1500" dirty="0">
                <a:latin typeface="Consolas"/>
                <a:cs typeface="Consolas"/>
              </a:rPr>
              <a:t>    }</a:t>
            </a:r>
          </a:p>
          <a:p>
            <a:r>
              <a:rPr lang="is-IS" sz="1500" dirty="0">
                <a:latin typeface="Consolas"/>
                <a:cs typeface="Consolas"/>
              </a:rPr>
              <a:t>}</a:t>
            </a:r>
            <a:endParaRPr lang="en-US" sz="1500" dirty="0">
              <a:latin typeface="Consolas"/>
              <a:cs typeface="Consolas"/>
            </a:endParaRPr>
          </a:p>
        </p:txBody>
      </p:sp>
      <p:sp>
        <p:nvSpPr>
          <p:cNvPr id="4" name="TextBox 3"/>
          <p:cNvSpPr txBox="1"/>
          <p:nvPr/>
        </p:nvSpPr>
        <p:spPr>
          <a:xfrm>
            <a:off x="152400" y="18124"/>
            <a:ext cx="1783248" cy="369332"/>
          </a:xfrm>
          <a:prstGeom prst="rect">
            <a:avLst/>
          </a:prstGeom>
          <a:noFill/>
        </p:spPr>
        <p:txBody>
          <a:bodyPr wrap="none" rtlCol="0">
            <a:spAutoFit/>
          </a:bodyPr>
          <a:lstStyle/>
          <a:p>
            <a:r>
              <a:rPr lang="zh-CN" altLang="en-US" dirty="0" smtClean="0"/>
              <a:t>解法</a:t>
            </a:r>
            <a:r>
              <a:rPr lang="en-US" altLang="zh-CN" dirty="0" smtClean="0"/>
              <a:t>2</a:t>
            </a:r>
            <a:r>
              <a:rPr lang="zh-CN" altLang="en-US" dirty="0" smtClean="0"/>
              <a:t>：</a:t>
            </a:r>
            <a:r>
              <a:rPr lang="en-US" dirty="0" smtClean="0"/>
              <a:t>Iterative</a:t>
            </a:r>
            <a:r>
              <a:rPr lang="zh-CN" altLang="en-US" dirty="0" smtClean="0"/>
              <a:t> </a:t>
            </a:r>
            <a:endParaRPr lang="en-US" dirty="0"/>
          </a:p>
        </p:txBody>
      </p:sp>
    </p:spTree>
    <p:extLst>
      <p:ext uri="{BB962C8B-B14F-4D97-AF65-F5344CB8AC3E}">
        <p14:creationId xmlns:p14="http://schemas.microsoft.com/office/powerpoint/2010/main" val="15314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75" y="533400"/>
            <a:ext cx="6781800" cy="4247317"/>
          </a:xfrm>
          <a:prstGeom prst="rect">
            <a:avLst/>
          </a:prstGeom>
          <a:ln>
            <a:solidFill>
              <a:srgbClr val="5B9BD5"/>
            </a:solidFill>
          </a:ln>
        </p:spPr>
        <p:txBody>
          <a:bodyPr wrap="square">
            <a:spAutoFit/>
          </a:bodyPr>
          <a:lstStyle/>
          <a:p>
            <a:r>
              <a:rPr lang="en-US" sz="1500" dirty="0">
                <a:latin typeface="Consolas"/>
                <a:cs typeface="Consolas"/>
              </a:rPr>
              <a:t>public class Solution {</a:t>
            </a:r>
          </a:p>
          <a:p>
            <a:r>
              <a:rPr lang="en-US" sz="1500" dirty="0">
                <a:latin typeface="Consolas"/>
                <a:cs typeface="Consolas"/>
              </a:rPr>
              <a:t>    public </a:t>
            </a:r>
            <a:r>
              <a:rPr lang="en-US" sz="1500" dirty="0" err="1">
                <a:latin typeface="Consolas"/>
                <a:cs typeface="Consolas"/>
              </a:rPr>
              <a:t>TreeNode</a:t>
            </a:r>
            <a:r>
              <a:rPr lang="en-US" sz="1500" dirty="0">
                <a:latin typeface="Consolas"/>
                <a:cs typeface="Consolas"/>
              </a:rPr>
              <a:t> </a:t>
            </a:r>
            <a:r>
              <a:rPr lang="en-US" sz="1500" dirty="0" err="1">
                <a:latin typeface="Consolas"/>
                <a:cs typeface="Consolas"/>
              </a:rPr>
              <a:t>sortedArrayToBST</a:t>
            </a:r>
            <a:r>
              <a:rPr lang="en-US" sz="1500" dirty="0">
                <a:latin typeface="Consolas"/>
                <a:cs typeface="Consolas"/>
              </a:rPr>
              <a:t>(</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nums</a:t>
            </a:r>
            <a:r>
              <a:rPr lang="en-US" sz="1500" dirty="0">
                <a:latin typeface="Consolas"/>
                <a:cs typeface="Consolas"/>
              </a:rPr>
              <a:t>) {</a:t>
            </a:r>
          </a:p>
          <a:p>
            <a:r>
              <a:rPr lang="en-US" sz="1500" dirty="0">
                <a:latin typeface="Consolas"/>
                <a:cs typeface="Consolas"/>
              </a:rPr>
              <a:t>        return sort (</a:t>
            </a:r>
            <a:r>
              <a:rPr lang="en-US" sz="1500" dirty="0" err="1">
                <a:latin typeface="Consolas"/>
                <a:cs typeface="Consolas"/>
              </a:rPr>
              <a:t>nums</a:t>
            </a:r>
            <a:r>
              <a:rPr lang="en-US" sz="1500" dirty="0">
                <a:latin typeface="Consolas"/>
                <a:cs typeface="Consolas"/>
              </a:rPr>
              <a:t>, 0, </a:t>
            </a:r>
            <a:r>
              <a:rPr lang="en-US" sz="1500" dirty="0" err="1">
                <a:latin typeface="Consolas"/>
                <a:cs typeface="Consolas"/>
              </a:rPr>
              <a:t>nums.length</a:t>
            </a:r>
            <a:r>
              <a:rPr lang="en-US" sz="1500" dirty="0">
                <a:latin typeface="Consolas"/>
                <a:cs typeface="Consolas"/>
              </a:rPr>
              <a:t> - 1);</a:t>
            </a:r>
          </a:p>
          <a:p>
            <a:r>
              <a:rPr lang="en-US" sz="1500" dirty="0">
                <a:latin typeface="Consolas"/>
                <a:cs typeface="Consolas"/>
              </a:rPr>
              <a:t>    }</a:t>
            </a:r>
          </a:p>
          <a:p>
            <a:r>
              <a:rPr lang="en-US" sz="1500" dirty="0">
                <a:latin typeface="Consolas"/>
                <a:cs typeface="Consolas"/>
              </a:rPr>
              <a:t>    public </a:t>
            </a:r>
            <a:r>
              <a:rPr lang="en-US" sz="1500" dirty="0" err="1">
                <a:latin typeface="Consolas"/>
                <a:cs typeface="Consolas"/>
              </a:rPr>
              <a:t>TreeNode</a:t>
            </a:r>
            <a:r>
              <a:rPr lang="en-US" sz="1500" dirty="0">
                <a:latin typeface="Consolas"/>
                <a:cs typeface="Consolas"/>
              </a:rPr>
              <a:t> sort(</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nums</a:t>
            </a:r>
            <a:r>
              <a:rPr lang="en-US" sz="1500" dirty="0">
                <a:latin typeface="Consolas"/>
                <a:cs typeface="Consolas"/>
              </a:rPr>
              <a:t>, </a:t>
            </a:r>
            <a:r>
              <a:rPr lang="en-US" sz="1500" dirty="0" err="1">
                <a:latin typeface="Consolas"/>
                <a:cs typeface="Consolas"/>
              </a:rPr>
              <a:t>int</a:t>
            </a:r>
            <a:r>
              <a:rPr lang="en-US" sz="1500" dirty="0">
                <a:latin typeface="Consolas"/>
                <a:cs typeface="Consolas"/>
              </a:rPr>
              <a:t> left, </a:t>
            </a:r>
            <a:r>
              <a:rPr lang="en-US" sz="1500" dirty="0" err="1">
                <a:latin typeface="Consolas"/>
                <a:cs typeface="Consolas"/>
              </a:rPr>
              <a:t>int</a:t>
            </a:r>
            <a:r>
              <a:rPr lang="en-US" sz="1500" dirty="0">
                <a:latin typeface="Consolas"/>
                <a:cs typeface="Consolas"/>
              </a:rPr>
              <a:t> right) {</a:t>
            </a:r>
          </a:p>
          <a:p>
            <a:r>
              <a:rPr lang="en-US" sz="1500" dirty="0">
                <a:latin typeface="Consolas"/>
                <a:cs typeface="Consolas"/>
              </a:rPr>
              <a:t>        //base case</a:t>
            </a:r>
          </a:p>
          <a:p>
            <a:r>
              <a:rPr lang="en-US" sz="1500" dirty="0">
                <a:latin typeface="Consolas"/>
                <a:cs typeface="Consolas"/>
              </a:rPr>
              <a:t>        if (</a:t>
            </a:r>
            <a:r>
              <a:rPr lang="en-US" sz="1500" dirty="0" err="1">
                <a:latin typeface="Consolas"/>
                <a:cs typeface="Consolas"/>
              </a:rPr>
              <a:t>nums</a:t>
            </a:r>
            <a:r>
              <a:rPr lang="en-US" sz="1500" dirty="0">
                <a:latin typeface="Consolas"/>
                <a:cs typeface="Consolas"/>
              </a:rPr>
              <a:t> == null || </a:t>
            </a:r>
            <a:r>
              <a:rPr lang="en-US" sz="1500" dirty="0" err="1">
                <a:latin typeface="Consolas"/>
                <a:cs typeface="Consolas"/>
              </a:rPr>
              <a:t>nums.length</a:t>
            </a:r>
            <a:r>
              <a:rPr lang="en-US" sz="1500" dirty="0">
                <a:latin typeface="Consolas"/>
                <a:cs typeface="Consolas"/>
              </a:rPr>
              <a:t> == 0) return null</a:t>
            </a:r>
            <a:r>
              <a:rPr lang="en-US" sz="1500" dirty="0" smtClean="0">
                <a:latin typeface="Consolas"/>
                <a:cs typeface="Consolas"/>
              </a:rPr>
              <a:t>;</a:t>
            </a:r>
          </a:p>
          <a:p>
            <a:endParaRPr lang="en-US" sz="1500" dirty="0">
              <a:latin typeface="Consolas"/>
              <a:cs typeface="Consolas"/>
            </a:endParaRPr>
          </a:p>
          <a:p>
            <a:r>
              <a:rPr lang="en-US" sz="1500" dirty="0">
                <a:latin typeface="Consolas"/>
                <a:cs typeface="Consolas"/>
              </a:rPr>
              <a:t>        if (left &gt; right) return null;</a:t>
            </a:r>
          </a:p>
          <a:p>
            <a:r>
              <a:rPr lang="en-US" sz="1500" dirty="0">
                <a:latin typeface="Consolas"/>
                <a:cs typeface="Consolas"/>
              </a:rPr>
              <a:t>        </a:t>
            </a:r>
            <a:r>
              <a:rPr lang="en-US" sz="1500" dirty="0" err="1">
                <a:latin typeface="Consolas"/>
                <a:cs typeface="Consolas"/>
              </a:rPr>
              <a:t>int</a:t>
            </a:r>
            <a:r>
              <a:rPr lang="en-US" sz="1500" dirty="0">
                <a:latin typeface="Consolas"/>
                <a:cs typeface="Consolas"/>
              </a:rPr>
              <a:t> mid = left + (right - left) / 2; </a:t>
            </a:r>
          </a:p>
          <a:p>
            <a:r>
              <a:rPr lang="en-US" sz="1500" dirty="0">
                <a:latin typeface="Consolas"/>
                <a:cs typeface="Consolas"/>
              </a:rPr>
              <a:t>        </a:t>
            </a:r>
            <a:r>
              <a:rPr lang="en-US" sz="1500" dirty="0" err="1">
                <a:latin typeface="Consolas"/>
                <a:cs typeface="Consolas"/>
              </a:rPr>
              <a:t>TreeNode</a:t>
            </a:r>
            <a:r>
              <a:rPr lang="en-US" sz="1500" dirty="0">
                <a:latin typeface="Consolas"/>
                <a:cs typeface="Consolas"/>
              </a:rPr>
              <a:t> root = new </a:t>
            </a:r>
            <a:r>
              <a:rPr lang="en-US" sz="1500" dirty="0" err="1">
                <a:latin typeface="Consolas"/>
                <a:cs typeface="Consolas"/>
              </a:rPr>
              <a:t>TreeNode</a:t>
            </a:r>
            <a:r>
              <a:rPr lang="en-US" sz="1500" dirty="0">
                <a:latin typeface="Consolas"/>
                <a:cs typeface="Consolas"/>
              </a:rPr>
              <a:t>(</a:t>
            </a:r>
            <a:r>
              <a:rPr lang="en-US" sz="1500" dirty="0" err="1">
                <a:latin typeface="Consolas"/>
                <a:cs typeface="Consolas"/>
              </a:rPr>
              <a:t>nums</a:t>
            </a:r>
            <a:r>
              <a:rPr lang="en-US" sz="1500" dirty="0">
                <a:latin typeface="Consolas"/>
                <a:cs typeface="Consolas"/>
              </a:rPr>
              <a:t>[mid]);</a:t>
            </a:r>
          </a:p>
          <a:p>
            <a:r>
              <a:rPr lang="en-US" sz="1500" dirty="0">
                <a:latin typeface="Consolas"/>
                <a:cs typeface="Consolas"/>
              </a:rPr>
              <a:t>        </a:t>
            </a:r>
          </a:p>
          <a:p>
            <a:r>
              <a:rPr lang="nl-NL" sz="1500" dirty="0">
                <a:latin typeface="Consolas"/>
                <a:cs typeface="Consolas"/>
              </a:rPr>
              <a:t>        </a:t>
            </a:r>
            <a:r>
              <a:rPr lang="nl-NL" sz="1500" dirty="0" err="1">
                <a:latin typeface="Consolas"/>
                <a:cs typeface="Consolas"/>
              </a:rPr>
              <a:t>root.left</a:t>
            </a:r>
            <a:r>
              <a:rPr lang="nl-NL" sz="1500" dirty="0">
                <a:latin typeface="Consolas"/>
                <a:cs typeface="Consolas"/>
              </a:rPr>
              <a:t> = </a:t>
            </a:r>
            <a:r>
              <a:rPr lang="nl-NL" sz="1500" dirty="0" err="1">
                <a:latin typeface="Consolas"/>
                <a:cs typeface="Consolas"/>
              </a:rPr>
              <a:t>sort</a:t>
            </a:r>
            <a:r>
              <a:rPr lang="nl-NL" sz="1500" dirty="0">
                <a:latin typeface="Consolas"/>
                <a:cs typeface="Consolas"/>
              </a:rPr>
              <a:t>(</a:t>
            </a:r>
            <a:r>
              <a:rPr lang="nl-NL" sz="1500" dirty="0" err="1">
                <a:latin typeface="Consolas"/>
                <a:cs typeface="Consolas"/>
              </a:rPr>
              <a:t>nums</a:t>
            </a:r>
            <a:r>
              <a:rPr lang="nl-NL" sz="1500" dirty="0">
                <a:latin typeface="Consolas"/>
                <a:cs typeface="Consolas"/>
              </a:rPr>
              <a:t>, </a:t>
            </a:r>
            <a:r>
              <a:rPr lang="nl-NL" sz="1500" dirty="0" err="1">
                <a:latin typeface="Consolas"/>
                <a:cs typeface="Consolas"/>
              </a:rPr>
              <a:t>left</a:t>
            </a:r>
            <a:r>
              <a:rPr lang="nl-NL" sz="1500" dirty="0">
                <a:latin typeface="Consolas"/>
                <a:cs typeface="Consolas"/>
              </a:rPr>
              <a:t>, </a:t>
            </a:r>
            <a:r>
              <a:rPr lang="nl-NL" sz="1500" dirty="0" err="1">
                <a:latin typeface="Consolas"/>
                <a:cs typeface="Consolas"/>
              </a:rPr>
              <a:t>mid</a:t>
            </a:r>
            <a:r>
              <a:rPr lang="nl-NL" sz="1500" dirty="0">
                <a:latin typeface="Consolas"/>
                <a:cs typeface="Consolas"/>
              </a:rPr>
              <a:t> - 1);</a:t>
            </a:r>
          </a:p>
          <a:p>
            <a:r>
              <a:rPr lang="nl-NL" sz="1500" dirty="0">
                <a:latin typeface="Consolas"/>
                <a:cs typeface="Consolas"/>
              </a:rPr>
              <a:t>        </a:t>
            </a:r>
            <a:r>
              <a:rPr lang="nl-NL" sz="1500" dirty="0" err="1">
                <a:latin typeface="Consolas"/>
                <a:cs typeface="Consolas"/>
              </a:rPr>
              <a:t>root.right</a:t>
            </a:r>
            <a:r>
              <a:rPr lang="nl-NL" sz="1500" dirty="0">
                <a:latin typeface="Consolas"/>
                <a:cs typeface="Consolas"/>
              </a:rPr>
              <a:t> = </a:t>
            </a:r>
            <a:r>
              <a:rPr lang="nl-NL" sz="1500" dirty="0" err="1">
                <a:latin typeface="Consolas"/>
                <a:cs typeface="Consolas"/>
              </a:rPr>
              <a:t>sort</a:t>
            </a:r>
            <a:r>
              <a:rPr lang="nl-NL" sz="1500" dirty="0">
                <a:latin typeface="Consolas"/>
                <a:cs typeface="Consolas"/>
              </a:rPr>
              <a:t>(</a:t>
            </a:r>
            <a:r>
              <a:rPr lang="nl-NL" sz="1500" dirty="0" err="1">
                <a:latin typeface="Consolas"/>
                <a:cs typeface="Consolas"/>
              </a:rPr>
              <a:t>nums</a:t>
            </a:r>
            <a:r>
              <a:rPr lang="nl-NL" sz="1500" dirty="0">
                <a:latin typeface="Consolas"/>
                <a:cs typeface="Consolas"/>
              </a:rPr>
              <a:t>, </a:t>
            </a:r>
            <a:r>
              <a:rPr lang="nl-NL" sz="1500" dirty="0" err="1">
                <a:latin typeface="Consolas"/>
                <a:cs typeface="Consolas"/>
              </a:rPr>
              <a:t>mid</a:t>
            </a:r>
            <a:r>
              <a:rPr lang="nl-NL" sz="1500" dirty="0">
                <a:latin typeface="Consolas"/>
                <a:cs typeface="Consolas"/>
              </a:rPr>
              <a:t> + 1, right);</a:t>
            </a:r>
          </a:p>
          <a:p>
            <a:r>
              <a:rPr lang="nl-NL" sz="1500" dirty="0">
                <a:latin typeface="Consolas"/>
                <a:cs typeface="Consolas"/>
              </a:rPr>
              <a:t>        </a:t>
            </a:r>
          </a:p>
          <a:p>
            <a:r>
              <a:rPr lang="nl-NL" sz="1500" dirty="0">
                <a:latin typeface="Consolas"/>
                <a:cs typeface="Consolas"/>
              </a:rPr>
              <a:t>        </a:t>
            </a:r>
            <a:r>
              <a:rPr lang="nl-NL" sz="1500" dirty="0">
                <a:latin typeface="Arial Black"/>
                <a:cs typeface="Arial Black"/>
              </a:rPr>
              <a:t>return root</a:t>
            </a:r>
            <a:r>
              <a:rPr lang="nl-NL" sz="1500" dirty="0">
                <a:latin typeface="Consolas"/>
                <a:cs typeface="Consolas"/>
              </a:rPr>
              <a:t>;</a:t>
            </a:r>
          </a:p>
          <a:p>
            <a:r>
              <a:rPr lang="nl-NL" sz="1500" dirty="0">
                <a:latin typeface="Consolas"/>
                <a:cs typeface="Consolas"/>
              </a:rPr>
              <a:t>    }</a:t>
            </a:r>
          </a:p>
          <a:p>
            <a:r>
              <a:rPr lang="nl-NL" sz="1500" dirty="0">
                <a:latin typeface="Consolas"/>
                <a:cs typeface="Consolas"/>
              </a:rPr>
              <a:t>}</a:t>
            </a:r>
            <a:endParaRPr lang="en-US" sz="1500" dirty="0">
              <a:latin typeface="Consolas"/>
              <a:cs typeface="Consolas"/>
            </a:endParaRPr>
          </a:p>
        </p:txBody>
      </p:sp>
      <p:sp>
        <p:nvSpPr>
          <p:cNvPr id="6" name="Rectangle 5"/>
          <p:cNvSpPr/>
          <p:nvPr/>
        </p:nvSpPr>
        <p:spPr>
          <a:xfrm>
            <a:off x="0" y="0"/>
            <a:ext cx="9144000" cy="553998"/>
          </a:xfrm>
          <a:prstGeom prst="rect">
            <a:avLst/>
          </a:prstGeom>
        </p:spPr>
        <p:txBody>
          <a:bodyPr wrap="square">
            <a:spAutoFit/>
          </a:bodyPr>
          <a:lstStyle/>
          <a:p>
            <a:r>
              <a:rPr lang="en-US" dirty="0" smtClean="0"/>
              <a:t>5.3.4 Convert </a:t>
            </a:r>
            <a:r>
              <a:rPr lang="en-US" dirty="0"/>
              <a:t>Sorted Array to Binary Search Tree </a:t>
            </a:r>
            <a:r>
              <a:rPr lang="en-US" dirty="0" smtClean="0"/>
              <a:t>– High </a:t>
            </a:r>
            <a:r>
              <a:rPr lang="en-US" dirty="0" err="1" smtClean="0"/>
              <a:t>freq</a:t>
            </a:r>
            <a:r>
              <a:rPr lang="en-US" dirty="0" smtClean="0"/>
              <a:t>- bug free</a:t>
            </a:r>
            <a:endParaRPr lang="en-US" dirty="0" smtClean="0"/>
          </a:p>
          <a:p>
            <a:r>
              <a:rPr lang="en-US" sz="1200" dirty="0" smtClean="0"/>
              <a:t>Given </a:t>
            </a:r>
            <a:r>
              <a:rPr lang="en-US" sz="1200" dirty="0"/>
              <a:t>an array where elements are sorted in ascending order, convert it to a height balanced BST</a:t>
            </a:r>
          </a:p>
        </p:txBody>
      </p:sp>
    </p:spTree>
    <p:extLst>
      <p:ext uri="{BB962C8B-B14F-4D97-AF65-F5344CB8AC3E}">
        <p14:creationId xmlns:p14="http://schemas.microsoft.com/office/powerpoint/2010/main" val="2586508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38664"/>
          </a:xfrm>
          <a:prstGeom prst="rect">
            <a:avLst/>
          </a:prstGeom>
        </p:spPr>
        <p:txBody>
          <a:bodyPr wrap="square">
            <a:spAutoFit/>
          </a:bodyPr>
          <a:lstStyle/>
          <a:p>
            <a:r>
              <a:rPr lang="en-US" dirty="0" smtClean="0"/>
              <a:t>5.3.5 Convert </a:t>
            </a:r>
            <a:r>
              <a:rPr lang="en-US" dirty="0"/>
              <a:t>Sorted </a:t>
            </a:r>
            <a:r>
              <a:rPr lang="en-US" dirty="0" smtClean="0"/>
              <a:t>List </a:t>
            </a:r>
            <a:r>
              <a:rPr lang="en-US" dirty="0"/>
              <a:t>to Binary Search Tree </a:t>
            </a:r>
            <a:endParaRPr lang="en-US" dirty="0" smtClean="0"/>
          </a:p>
          <a:p>
            <a:r>
              <a:rPr lang="en-US" sz="1200" dirty="0" smtClean="0"/>
              <a:t>Given a list where </a:t>
            </a:r>
            <a:r>
              <a:rPr lang="en-US" sz="1200" dirty="0"/>
              <a:t>elements are sorted in ascending order, </a:t>
            </a:r>
            <a:endParaRPr lang="en-US" sz="1200" dirty="0" smtClean="0"/>
          </a:p>
          <a:p>
            <a:r>
              <a:rPr lang="en-US" sz="1200" dirty="0" smtClean="0"/>
              <a:t>convert </a:t>
            </a:r>
            <a:r>
              <a:rPr lang="en-US" sz="1200" dirty="0"/>
              <a:t>it to a height balanced BST</a:t>
            </a:r>
          </a:p>
        </p:txBody>
      </p:sp>
      <p:sp>
        <p:nvSpPr>
          <p:cNvPr id="6" name="Rectangle 5"/>
          <p:cNvSpPr/>
          <p:nvPr/>
        </p:nvSpPr>
        <p:spPr>
          <a:xfrm>
            <a:off x="0" y="1569771"/>
            <a:ext cx="7130562" cy="4185761"/>
          </a:xfrm>
          <a:prstGeom prst="rect">
            <a:avLst/>
          </a:prstGeom>
          <a:ln>
            <a:solidFill>
              <a:schemeClr val="accent1"/>
            </a:solidFill>
          </a:ln>
        </p:spPr>
        <p:txBody>
          <a:bodyPr wrap="square">
            <a:spAutoFit/>
          </a:bodyPr>
          <a:lstStyle/>
          <a:p>
            <a:r>
              <a:rPr lang="en-US" sz="1400" dirty="0">
                <a:latin typeface="Consolas" panose="020B0609020204030204" pitchFamily="49" charset="0"/>
                <a:cs typeface="Consolas" panose="020B0609020204030204" pitchFamily="49" charset="0"/>
              </a:rPr>
              <a:t>public class Solution {</a:t>
            </a:r>
          </a:p>
          <a:p>
            <a:r>
              <a:rPr lang="en-US" sz="1400" dirty="0">
                <a:latin typeface="Consolas" panose="020B0609020204030204" pitchFamily="49" charset="0"/>
                <a:cs typeface="Consolas" panose="020B0609020204030204" pitchFamily="49" charset="0"/>
              </a:rPr>
              <a:t>    public </a:t>
            </a:r>
            <a:r>
              <a:rPr lang="en-US" sz="1400" dirty="0" err="1">
                <a:latin typeface="Consolas" panose="020B0609020204030204" pitchFamily="49" charset="0"/>
                <a:cs typeface="Consolas" panose="020B0609020204030204" pitchFamily="49" charset="0"/>
              </a:rPr>
              <a:t>TreeNode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sortedListToBST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ListNode</a:t>
            </a:r>
            <a:r>
              <a:rPr lang="en-US" sz="1400" dirty="0">
                <a:latin typeface="Consolas" panose="020B0609020204030204" pitchFamily="49" charset="0"/>
                <a:cs typeface="Consolas" panose="020B0609020204030204" pitchFamily="49" charset="0"/>
              </a:rPr>
              <a:t> head) {</a:t>
            </a:r>
          </a:p>
          <a:p>
            <a:r>
              <a:rPr lang="en-US" sz="1400" dirty="0">
                <a:latin typeface="Consolas" panose="020B0609020204030204" pitchFamily="49" charset="0"/>
                <a:cs typeface="Consolas" panose="020B0609020204030204" pitchFamily="49" charset="0"/>
              </a:rPr>
              <a:t>        if (head == null) return null;</a:t>
            </a:r>
          </a:p>
          <a:p>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head.next</a:t>
            </a:r>
            <a:r>
              <a:rPr lang="en-US" sz="1400" dirty="0">
                <a:latin typeface="Consolas" panose="020B0609020204030204" pitchFamily="49" charset="0"/>
                <a:cs typeface="Consolas" panose="020B0609020204030204" pitchFamily="49" charset="0"/>
              </a:rPr>
              <a:t> == null)</a:t>
            </a:r>
          </a:p>
          <a:p>
            <a:r>
              <a:rPr lang="en-US" sz="1400" dirty="0">
                <a:latin typeface="Consolas" panose="020B0609020204030204" pitchFamily="49" charset="0"/>
                <a:cs typeface="Consolas" panose="020B0609020204030204" pitchFamily="49" charset="0"/>
              </a:rPr>
              <a:t>            return new </a:t>
            </a:r>
            <a:r>
              <a:rPr lang="en-US" sz="1400" dirty="0" err="1">
                <a:latin typeface="Consolas" panose="020B0609020204030204" pitchFamily="49" charset="0"/>
                <a:cs typeface="Consolas" panose="020B0609020204030204" pitchFamily="49" charset="0"/>
              </a:rPr>
              <a:t>TreeNode</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head.val</a:t>
            </a:r>
            <a:r>
              <a:rPr lang="en-US" sz="1400" dirty="0" smtClean="0">
                <a:latin typeface="Consolas" panose="020B0609020204030204" pitchFamily="49" charset="0"/>
                <a:cs typeface="Consolas" panose="020B0609020204030204" pitchFamily="49" charset="0"/>
              </a:rPr>
              <a:t>);</a:t>
            </a:r>
          </a:p>
          <a:p>
            <a:r>
              <a:rPr lang="en-US" sz="1400" dirty="0" smtClean="0">
                <a:solidFill>
                  <a:schemeClr val="bg1">
                    <a:lumMod val="75000"/>
                  </a:schemeClr>
                </a:solidFill>
                <a:latin typeface="Consolas" panose="020B0609020204030204" pitchFamily="49" charset="0"/>
                <a:cs typeface="Consolas" panose="020B0609020204030204" pitchFamily="49" charset="0"/>
              </a:rPr>
              <a:t>	//find the mid;</a:t>
            </a:r>
            <a:endParaRPr lang="en-US" sz="1400" dirty="0">
              <a:solidFill>
                <a:schemeClr val="bg1">
                  <a:lumMod val="75000"/>
                </a:schemeClr>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ListNode</a:t>
            </a:r>
            <a:r>
              <a:rPr lang="en-US" sz="1400" dirty="0">
                <a:latin typeface="Consolas" panose="020B0609020204030204" pitchFamily="49" charset="0"/>
                <a:cs typeface="Consolas" panose="020B0609020204030204" pitchFamily="49" charset="0"/>
              </a:rPr>
              <a:t> fast = </a:t>
            </a:r>
            <a:r>
              <a:rPr lang="en-US" sz="1400" dirty="0" err="1">
                <a:latin typeface="Consolas" panose="020B0609020204030204" pitchFamily="49" charset="0"/>
                <a:cs typeface="Consolas" panose="020B0609020204030204" pitchFamily="49" charset="0"/>
              </a:rPr>
              <a:t>head.next.next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ListNode</a:t>
            </a:r>
            <a:r>
              <a:rPr lang="en-US" sz="1400" dirty="0">
                <a:latin typeface="Consolas" panose="020B0609020204030204" pitchFamily="49" charset="0"/>
                <a:cs typeface="Consolas" panose="020B0609020204030204" pitchFamily="49" charset="0"/>
              </a:rPr>
              <a:t> slow = head;</a:t>
            </a:r>
          </a:p>
          <a:p>
            <a:r>
              <a:rPr lang="en-US" sz="1400" dirty="0">
                <a:latin typeface="Consolas" panose="020B0609020204030204" pitchFamily="49" charset="0"/>
                <a:cs typeface="Consolas" panose="020B0609020204030204" pitchFamily="49" charset="0"/>
              </a:rPr>
              <a:t>        while (fast != null &amp;&amp; </a:t>
            </a:r>
            <a:r>
              <a:rPr lang="en-US" sz="1400" dirty="0" err="1">
                <a:latin typeface="Consolas" panose="020B0609020204030204" pitchFamily="49" charset="0"/>
                <a:cs typeface="Consolas" panose="020B0609020204030204" pitchFamily="49" charset="0"/>
              </a:rPr>
              <a:t>fast.next</a:t>
            </a:r>
            <a:r>
              <a:rPr lang="en-US" sz="1400" dirty="0">
                <a:latin typeface="Consolas" panose="020B0609020204030204" pitchFamily="49" charset="0"/>
                <a:cs typeface="Consolas" panose="020B0609020204030204" pitchFamily="49" charset="0"/>
              </a:rPr>
              <a:t> != null) {</a:t>
            </a:r>
          </a:p>
          <a:p>
            <a:r>
              <a:rPr lang="en-US" sz="1400" dirty="0">
                <a:latin typeface="Consolas" panose="020B0609020204030204" pitchFamily="49" charset="0"/>
                <a:cs typeface="Consolas" panose="020B0609020204030204" pitchFamily="49" charset="0"/>
              </a:rPr>
              <a:t>            fast = </a:t>
            </a:r>
            <a:r>
              <a:rPr lang="en-US" sz="1400" dirty="0" err="1">
                <a:latin typeface="Consolas" panose="020B0609020204030204" pitchFamily="49" charset="0"/>
                <a:cs typeface="Consolas" panose="020B0609020204030204" pitchFamily="49" charset="0"/>
              </a:rPr>
              <a:t>fast.next.next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slow = </a:t>
            </a:r>
            <a:r>
              <a:rPr lang="en-US" sz="1400" dirty="0" err="1">
                <a:latin typeface="Consolas" panose="020B0609020204030204" pitchFamily="49" charset="0"/>
                <a:cs typeface="Consolas" panose="020B0609020204030204" pitchFamily="49" charset="0"/>
              </a:rPr>
              <a:t>slow.next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TreeNode</a:t>
            </a:r>
            <a:r>
              <a:rPr lang="en-US" sz="1400" dirty="0">
                <a:latin typeface="Consolas" panose="020B0609020204030204" pitchFamily="49" charset="0"/>
                <a:cs typeface="Consolas" panose="020B0609020204030204" pitchFamily="49" charset="0"/>
              </a:rPr>
              <a:t> root = new </a:t>
            </a:r>
            <a:r>
              <a:rPr lang="en-US" sz="1400" dirty="0" err="1">
                <a:latin typeface="Consolas" panose="020B0609020204030204" pitchFamily="49" charset="0"/>
                <a:cs typeface="Consolas" panose="020B0609020204030204" pitchFamily="49" charset="0"/>
              </a:rPr>
              <a:t>TreeNode</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slow.next.val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root.right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sortedListToBST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slow.next.next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slow.next</a:t>
            </a:r>
            <a:r>
              <a:rPr lang="en-US" sz="1400" dirty="0">
                <a:latin typeface="Consolas" panose="020B0609020204030204" pitchFamily="49" charset="0"/>
                <a:cs typeface="Consolas" panose="020B0609020204030204" pitchFamily="49" charset="0"/>
              </a:rPr>
              <a:t> = null</a:t>
            </a:r>
            <a:r>
              <a:rPr lang="en-US" sz="1400" dirty="0" smtClean="0">
                <a:latin typeface="Consolas" panose="020B0609020204030204" pitchFamily="49" charset="0"/>
                <a:cs typeface="Consolas" panose="020B0609020204030204" pitchFamily="49" charset="0"/>
              </a:rPr>
              <a:t>;  //but this breaks </a:t>
            </a:r>
            <a:r>
              <a:rPr lang="en-US" sz="1400" dirty="0" err="1" smtClean="0">
                <a:latin typeface="Consolas" panose="020B0609020204030204" pitchFamily="49" charset="0"/>
                <a:cs typeface="Consolas" panose="020B0609020204030204" pitchFamily="49" charset="0"/>
              </a:rPr>
              <a:t>ori</a:t>
            </a:r>
            <a:r>
              <a:rPr lang="en-US" sz="1400" dirty="0" smtClean="0">
                <a:latin typeface="Consolas" panose="020B0609020204030204" pitchFamily="49" charset="0"/>
                <a:cs typeface="Consolas" panose="020B0609020204030204" pitchFamily="49" charset="0"/>
              </a:rPr>
              <a:t> list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root.left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sortedListToBST</a:t>
            </a:r>
            <a:r>
              <a:rPr lang="en-US" sz="1400" dirty="0">
                <a:latin typeface="Consolas" panose="020B0609020204030204" pitchFamily="49" charset="0"/>
                <a:cs typeface="Consolas" panose="020B0609020204030204" pitchFamily="49" charset="0"/>
              </a:rPr>
              <a:t>(head);</a:t>
            </a:r>
          </a:p>
          <a:p>
            <a:r>
              <a:rPr lang="en-US" sz="1400" dirty="0">
                <a:latin typeface="Consolas" panose="020B0609020204030204" pitchFamily="49" charset="0"/>
                <a:cs typeface="Consolas" panose="020B0609020204030204" pitchFamily="49" charset="0"/>
              </a:rPr>
              <a:t>        return root;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p:txBody>
      </p:sp>
      <p:sp>
        <p:nvSpPr>
          <p:cNvPr id="2" name="Rectangle 1"/>
          <p:cNvSpPr/>
          <p:nvPr/>
        </p:nvSpPr>
        <p:spPr>
          <a:xfrm>
            <a:off x="5410200" y="4180344"/>
            <a:ext cx="3733800" cy="2677656"/>
          </a:xfrm>
          <a:prstGeom prst="rect">
            <a:avLst/>
          </a:prstGeom>
          <a:solidFill>
            <a:schemeClr val="bg1"/>
          </a:solidFill>
          <a:ln>
            <a:solidFill>
              <a:schemeClr val="accent1"/>
            </a:solidFill>
          </a:ln>
        </p:spPr>
        <p:txBody>
          <a:bodyPr wrap="square">
            <a:spAutoFit/>
          </a:bodyPr>
          <a:lstStyle/>
          <a:p>
            <a:r>
              <a:rPr lang="zh-CN" altLang="en-US" sz="1200" dirty="0">
                <a:solidFill>
                  <a:srgbClr val="222222"/>
                </a:solidFill>
                <a:latin typeface="Arial" panose="020B0604020202020204" pitchFamily="34" charset="0"/>
              </a:rPr>
              <a:t>给定一棵</a:t>
            </a:r>
            <a:r>
              <a:rPr lang="en-US" altLang="zh-CN" sz="1200" dirty="0">
                <a:solidFill>
                  <a:srgbClr val="222222"/>
                </a:solidFill>
                <a:latin typeface="Arial" panose="020B0604020202020204" pitchFamily="34" charset="0"/>
              </a:rPr>
              <a:t>BST</a:t>
            </a:r>
            <a:r>
              <a:rPr lang="zh-CN" altLang="en-US" sz="1200" dirty="0">
                <a:solidFill>
                  <a:srgbClr val="222222"/>
                </a:solidFill>
                <a:latin typeface="Arial" panose="020B0604020202020204" pitchFamily="34" charset="0"/>
              </a:rPr>
              <a:t>，中序遍历的输出是顺序链表；</a:t>
            </a:r>
            <a:r>
              <a:rPr lang="zh-CN" altLang="en-US" sz="1200" dirty="0"/>
              <a:t/>
            </a:r>
            <a:br>
              <a:rPr lang="zh-CN" altLang="en-US" sz="1200" dirty="0"/>
            </a:br>
            <a:r>
              <a:rPr lang="zh-CN" altLang="en-US" sz="1200" dirty="0">
                <a:solidFill>
                  <a:srgbClr val="222222"/>
                </a:solidFill>
                <a:latin typeface="Arial" panose="020B0604020202020204" pitchFamily="34" charset="0"/>
              </a:rPr>
              <a:t>反之，给定一个顺序链表，中序递归可以构建出</a:t>
            </a:r>
            <a:r>
              <a:rPr lang="en-US" altLang="zh-CN" sz="1200" dirty="0" smtClean="0">
                <a:solidFill>
                  <a:srgbClr val="222222"/>
                </a:solidFill>
                <a:latin typeface="Arial" panose="020B0604020202020204" pitchFamily="34" charset="0"/>
              </a:rPr>
              <a:t>BST</a:t>
            </a:r>
          </a:p>
          <a:p>
            <a:r>
              <a:rPr lang="zh-CN" altLang="en-US" sz="1200" dirty="0"/>
              <a:t>这个题是二分查找树的题目，要把一个有序链表转换成一棵二分查找树。其实原理还是跟</a:t>
            </a:r>
            <a:r>
              <a:rPr lang="en-US" altLang="zh-CN" sz="1200" dirty="0">
                <a:hlinkClick r:id="rId2"/>
              </a:rPr>
              <a:t>Convert Sorted Array to Binary Search Tree</a:t>
            </a:r>
            <a:r>
              <a:rPr lang="zh-CN" altLang="en-US" sz="1200" dirty="0"/>
              <a:t>这道题相似，我们需要取中点作为当前函数的根。这里的问题是对于一个链表我们是不能常量时间访问它的中间元素的。这时候就要利用到树的中序遍历了，按照递归中序遍历的顺序对链表结点一个个进行访问，而我们要构造的二分查找树正是按照链表的顺序来的。思路就是先对左子树进行递归，然后将当前结点作为根，迭代到下一个链表结点，最后在递归求出右子树即可。整体过程就是一次中序遍历，时间复杂度是</a:t>
            </a:r>
            <a:r>
              <a:rPr lang="en-US" altLang="zh-CN" sz="1200" dirty="0"/>
              <a:t>O(n)</a:t>
            </a:r>
            <a:r>
              <a:rPr lang="zh-CN" altLang="en-US" sz="1200" dirty="0"/>
              <a:t>，空间复杂度是栈空间</a:t>
            </a:r>
            <a:r>
              <a:rPr lang="en-US" altLang="zh-CN" sz="1200" dirty="0"/>
              <a:t>O(</a:t>
            </a:r>
            <a:r>
              <a:rPr lang="en-US" altLang="zh-CN" sz="1200" dirty="0" err="1"/>
              <a:t>logn</a:t>
            </a:r>
            <a:r>
              <a:rPr lang="en-US" altLang="zh-CN" sz="1200" dirty="0"/>
              <a:t>)</a:t>
            </a:r>
            <a:r>
              <a:rPr lang="zh-CN" altLang="en-US" sz="1200" dirty="0" smtClean="0"/>
              <a:t>。</a:t>
            </a:r>
            <a:endParaRPr lang="en-US" sz="1200" dirty="0"/>
          </a:p>
        </p:txBody>
      </p:sp>
      <p:sp>
        <p:nvSpPr>
          <p:cNvPr id="7" name="Rectangle 6"/>
          <p:cNvSpPr/>
          <p:nvPr/>
        </p:nvSpPr>
        <p:spPr>
          <a:xfrm>
            <a:off x="0" y="732802"/>
            <a:ext cx="7130562" cy="830997"/>
          </a:xfrm>
          <a:prstGeom prst="rect">
            <a:avLst/>
          </a:prstGeom>
          <a:ln>
            <a:solidFill>
              <a:schemeClr val="accent1"/>
            </a:solidFill>
          </a:ln>
        </p:spPr>
        <p:txBody>
          <a:bodyPr wrap="square">
            <a:spAutoFit/>
          </a:bodyPr>
          <a:lstStyle/>
          <a:p>
            <a:r>
              <a:rPr lang="en-US" sz="1200" dirty="0">
                <a:solidFill>
                  <a:srgbClr val="333333"/>
                </a:solidFill>
                <a:latin typeface="Helvetica Neue"/>
              </a:rPr>
              <a:t>Recursively build tree. </a:t>
            </a:r>
            <a:r>
              <a:rPr lang="en-US" sz="1200" dirty="0"/>
              <a:t/>
            </a:r>
            <a:br>
              <a:rPr lang="en-US" sz="1200" dirty="0"/>
            </a:br>
            <a:r>
              <a:rPr lang="en-US" sz="1200" dirty="0">
                <a:solidFill>
                  <a:srgbClr val="333333"/>
                </a:solidFill>
                <a:latin typeface="Helvetica Neue"/>
              </a:rPr>
              <a:t>1. find midpoint by fast/slow method, use middle node as root. </a:t>
            </a:r>
            <a:r>
              <a:rPr lang="en-US" sz="1200" dirty="0"/>
              <a:t/>
            </a:r>
            <a:br>
              <a:rPr lang="en-US" sz="1200" dirty="0"/>
            </a:br>
            <a:r>
              <a:rPr lang="en-US" sz="1200" dirty="0">
                <a:solidFill>
                  <a:srgbClr val="333333"/>
                </a:solidFill>
                <a:latin typeface="Helvetica Neue"/>
              </a:rPr>
              <a:t>2. build left child by first half of the list </a:t>
            </a:r>
            <a:r>
              <a:rPr lang="en-US" sz="1200" dirty="0"/>
              <a:t/>
            </a:r>
            <a:br>
              <a:rPr lang="en-US" sz="1200" dirty="0"/>
            </a:br>
            <a:r>
              <a:rPr lang="en-US" sz="1200" dirty="0">
                <a:solidFill>
                  <a:srgbClr val="333333"/>
                </a:solidFill>
                <a:latin typeface="Helvetica Neue"/>
              </a:rPr>
              <a:t>3. build right child by second half of the list (head is midpoint-&gt;next)</a:t>
            </a:r>
            <a:endParaRPr lang="en-US" sz="1200" dirty="0"/>
          </a:p>
        </p:txBody>
      </p:sp>
      <p:sp>
        <p:nvSpPr>
          <p:cNvPr id="14" name="Rectangle 13"/>
          <p:cNvSpPr/>
          <p:nvPr/>
        </p:nvSpPr>
        <p:spPr>
          <a:xfrm>
            <a:off x="5410200" y="2604712"/>
            <a:ext cx="3733800" cy="1569660"/>
          </a:xfrm>
          <a:prstGeom prst="rect">
            <a:avLst/>
          </a:prstGeom>
          <a:solidFill>
            <a:schemeClr val="bg1"/>
          </a:solidFill>
          <a:ln>
            <a:solidFill>
              <a:schemeClr val="accent1"/>
            </a:solidFill>
          </a:ln>
        </p:spPr>
        <p:txBody>
          <a:bodyPr wrap="square">
            <a:spAutoFit/>
          </a:bodyPr>
          <a:lstStyle/>
          <a:p>
            <a:r>
              <a:rPr lang="en-US" sz="1200" dirty="0"/>
              <a:t>On each recursion level you iterate through entire list 1.5 times with pointers slow and fast. You roughly half the problem size on each recursion call, so recursion depth must be </a:t>
            </a:r>
            <a:r>
              <a:rPr lang="en-US" sz="1200" dirty="0" err="1"/>
              <a:t>ln</a:t>
            </a:r>
            <a:r>
              <a:rPr lang="en-US" sz="1200" dirty="0"/>
              <a:t>(n). So time complexity is n*</a:t>
            </a:r>
            <a:r>
              <a:rPr lang="en-US" sz="1200" dirty="0" err="1"/>
              <a:t>ln</a:t>
            </a:r>
            <a:r>
              <a:rPr lang="en-US" sz="1200" dirty="0"/>
              <a:t>(n). Correct me if I'm wrong.</a:t>
            </a:r>
          </a:p>
          <a:p>
            <a:r>
              <a:rPr lang="en-US" sz="1200" dirty="0"/>
              <a:t>I think we can write a recursive equation. </a:t>
            </a:r>
            <a:endParaRPr lang="en-US" sz="1200" dirty="0" smtClean="0"/>
          </a:p>
          <a:p>
            <a:r>
              <a:rPr lang="en-US" sz="1200" dirty="0" smtClean="0"/>
              <a:t>T(n</a:t>
            </a:r>
            <a:r>
              <a:rPr lang="en-US" sz="1200" dirty="0"/>
              <a:t>) = 2T(n/2) + n, then using master theorem to solve this problem. I think it is O(</a:t>
            </a:r>
            <a:r>
              <a:rPr lang="en-US" sz="1200" dirty="0" err="1"/>
              <a:t>nlogn</a:t>
            </a:r>
            <a:r>
              <a:rPr lang="en-US" sz="1200" dirty="0"/>
              <a:t>).</a:t>
            </a:r>
          </a:p>
        </p:txBody>
      </p:sp>
    </p:spTree>
    <p:extLst>
      <p:ext uri="{BB962C8B-B14F-4D97-AF65-F5344CB8AC3E}">
        <p14:creationId xmlns:p14="http://schemas.microsoft.com/office/powerpoint/2010/main" val="100791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70" y="0"/>
            <a:ext cx="9159670" cy="738664"/>
          </a:xfrm>
          <a:prstGeom prst="rect">
            <a:avLst/>
          </a:prstGeom>
        </p:spPr>
        <p:txBody>
          <a:bodyPr wrap="square">
            <a:spAutoFit/>
          </a:bodyPr>
          <a:lstStyle/>
          <a:p>
            <a:r>
              <a:rPr lang="en-US" dirty="0" smtClean="0"/>
              <a:t>5.4.1 -5.4.2 Minimum (Maximum) </a:t>
            </a:r>
            <a:r>
              <a:rPr lang="en-US" dirty="0"/>
              <a:t>Depth of Binary Tree </a:t>
            </a:r>
            <a:r>
              <a:rPr lang="en-US" dirty="0" smtClean="0"/>
              <a:t> </a:t>
            </a:r>
            <a:endParaRPr lang="en-US" dirty="0"/>
          </a:p>
          <a:p>
            <a:r>
              <a:rPr lang="en-US" sz="1200" dirty="0"/>
              <a:t>Given a binary tree, find its minimum depth</a:t>
            </a:r>
            <a:r>
              <a:rPr lang="en-US" sz="1200" dirty="0" smtClean="0"/>
              <a:t>.</a:t>
            </a:r>
            <a:endParaRPr lang="en-US" sz="1200" dirty="0"/>
          </a:p>
          <a:p>
            <a:r>
              <a:rPr lang="en-US" sz="1200" dirty="0"/>
              <a:t>The minimum depth is the number of nodes along the shortest path from the root node down to the nearest leaf node.</a:t>
            </a:r>
          </a:p>
        </p:txBody>
      </p:sp>
      <p:sp>
        <p:nvSpPr>
          <p:cNvPr id="5" name="Rectangle 4"/>
          <p:cNvSpPr/>
          <p:nvPr/>
        </p:nvSpPr>
        <p:spPr>
          <a:xfrm>
            <a:off x="0" y="762000"/>
            <a:ext cx="9144000" cy="1169551"/>
          </a:xfrm>
          <a:prstGeom prst="rect">
            <a:avLst/>
          </a:prstGeom>
          <a:ln>
            <a:solidFill>
              <a:srgbClr val="5B9BD5"/>
            </a:solidFill>
          </a:ln>
        </p:spPr>
        <p:txBody>
          <a:bodyPr wrap="square">
            <a:spAutoFit/>
          </a:bodyPr>
          <a:lstStyle/>
          <a:p>
            <a:r>
              <a:rPr lang="zh-TW" altLang="en-US" sz="1400" dirty="0"/>
              <a:t>这道题是树的题目，其实跟</a:t>
            </a:r>
            <a:r>
              <a:rPr lang="en-US" altLang="zh-TW" sz="1400" dirty="0"/>
              <a:t>Maximum Depth of Binary Tree</a:t>
            </a:r>
            <a:r>
              <a:rPr lang="zh-TW" altLang="en-US" sz="1400" dirty="0"/>
              <a:t>非常类似，只是这道题因为是判断最小深度，所以必须增加一个叶子的判断（因为如果一个节点如果只有左子树或者右子树，我们不能取它左右子树中小的作为深度，因为那样会是</a:t>
            </a:r>
            <a:r>
              <a:rPr lang="en-US" altLang="zh-TW" sz="1400" dirty="0"/>
              <a:t>0</a:t>
            </a:r>
            <a:r>
              <a:rPr lang="zh-TW" altLang="en-US" sz="1400" dirty="0"/>
              <a:t>，我们只有在叶子节点才能判断深度，而在求最大深度的时候，因为一定会取大的那个，所以不会有这个问题）。这道题同样是递归和非递归的解法，递归解法比较常规的思路，比</a:t>
            </a:r>
            <a:r>
              <a:rPr lang="en-US" altLang="zh-TW" sz="1400" dirty="0"/>
              <a:t>Maximum Depth of Binary Tree</a:t>
            </a:r>
            <a:r>
              <a:rPr lang="zh-TW" altLang="en-US" sz="1400" dirty="0"/>
              <a:t>多加一个左右子树的判断，代码如下： </a:t>
            </a:r>
            <a:endParaRPr lang="en-US" sz="1400" dirty="0"/>
          </a:p>
        </p:txBody>
      </p:sp>
      <p:sp>
        <p:nvSpPr>
          <p:cNvPr id="6" name="Rectangle 5"/>
          <p:cNvSpPr/>
          <p:nvPr/>
        </p:nvSpPr>
        <p:spPr>
          <a:xfrm>
            <a:off x="0" y="1944975"/>
            <a:ext cx="9144000" cy="2169825"/>
          </a:xfrm>
          <a:prstGeom prst="rect">
            <a:avLst/>
          </a:prstGeom>
          <a:ln>
            <a:solidFill>
              <a:srgbClr val="5B9BD5"/>
            </a:solidFill>
          </a:ln>
        </p:spPr>
        <p:txBody>
          <a:bodyPr wrap="square">
            <a:spAutoFit/>
          </a:bodyPr>
          <a:lstStyle/>
          <a:p>
            <a:r>
              <a:rPr lang="en-US" sz="1500" dirty="0">
                <a:latin typeface="Consolas"/>
                <a:cs typeface="Consolas"/>
              </a:rPr>
              <a:t>public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minDepth</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p>
          <a:p>
            <a:r>
              <a:rPr lang="en-US" sz="1500" dirty="0">
                <a:latin typeface="Consolas"/>
                <a:cs typeface="Consolas"/>
              </a:rPr>
              <a:t>    if(root == null)</a:t>
            </a:r>
          </a:p>
          <a:p>
            <a:r>
              <a:rPr lang="en-US" sz="1500" dirty="0">
                <a:latin typeface="Consolas"/>
                <a:cs typeface="Consolas"/>
              </a:rPr>
              <a:t>        return 0;</a:t>
            </a:r>
          </a:p>
          <a:p>
            <a:r>
              <a:rPr lang="en-US" sz="1500" dirty="0">
                <a:latin typeface="Consolas"/>
                <a:cs typeface="Consolas"/>
              </a:rPr>
              <a:t>    if(</a:t>
            </a:r>
            <a:r>
              <a:rPr lang="en-US" sz="1500" dirty="0" err="1">
                <a:latin typeface="Consolas"/>
                <a:cs typeface="Consolas"/>
              </a:rPr>
              <a:t>root.left</a:t>
            </a:r>
            <a:r>
              <a:rPr lang="en-US" sz="1500" dirty="0">
                <a:latin typeface="Consolas"/>
                <a:cs typeface="Consolas"/>
              </a:rPr>
              <a:t> == null)</a:t>
            </a:r>
          </a:p>
          <a:p>
            <a:r>
              <a:rPr lang="en-US" sz="1500" dirty="0">
                <a:latin typeface="Consolas"/>
                <a:cs typeface="Consolas"/>
              </a:rPr>
              <a:t>        return </a:t>
            </a:r>
            <a:r>
              <a:rPr lang="en-US" sz="1500" dirty="0" err="1">
                <a:latin typeface="Consolas"/>
                <a:cs typeface="Consolas"/>
              </a:rPr>
              <a:t>minDepth</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)+1;</a:t>
            </a:r>
          </a:p>
          <a:p>
            <a:r>
              <a:rPr lang="en-US" sz="1500" dirty="0">
                <a:latin typeface="Consolas"/>
                <a:cs typeface="Consolas"/>
              </a:rPr>
              <a:t>    if(</a:t>
            </a:r>
            <a:r>
              <a:rPr lang="en-US" sz="1500" dirty="0" err="1">
                <a:latin typeface="Consolas"/>
                <a:cs typeface="Consolas"/>
              </a:rPr>
              <a:t>root.right</a:t>
            </a:r>
            <a:r>
              <a:rPr lang="en-US" sz="1500" dirty="0">
                <a:latin typeface="Consolas"/>
                <a:cs typeface="Consolas"/>
              </a:rPr>
              <a:t> == null)</a:t>
            </a:r>
          </a:p>
          <a:p>
            <a:r>
              <a:rPr lang="en-US" sz="1500" dirty="0">
                <a:latin typeface="Consolas"/>
                <a:cs typeface="Consolas"/>
              </a:rPr>
              <a:t>        return </a:t>
            </a:r>
            <a:r>
              <a:rPr lang="en-US" sz="1500" dirty="0" err="1">
                <a:latin typeface="Consolas"/>
                <a:cs typeface="Consolas"/>
              </a:rPr>
              <a:t>minDepth</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)+1;</a:t>
            </a:r>
          </a:p>
          <a:p>
            <a:r>
              <a:rPr lang="en-US" sz="1500" dirty="0">
                <a:latin typeface="Consolas"/>
                <a:cs typeface="Consolas"/>
              </a:rPr>
              <a:t>    return </a:t>
            </a:r>
            <a:r>
              <a:rPr lang="en-US" sz="1500" dirty="0" err="1">
                <a:latin typeface="Consolas"/>
                <a:cs typeface="Consolas"/>
              </a:rPr>
              <a:t>Math.min</a:t>
            </a:r>
            <a:r>
              <a:rPr lang="en-US" sz="1500" dirty="0">
                <a:latin typeface="Consolas"/>
                <a:cs typeface="Consolas"/>
              </a:rPr>
              <a:t>(</a:t>
            </a:r>
            <a:r>
              <a:rPr lang="en-US" sz="1500" dirty="0" err="1">
                <a:latin typeface="Consolas"/>
                <a:cs typeface="Consolas"/>
              </a:rPr>
              <a:t>minDepth</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a:t>
            </a:r>
            <a:r>
              <a:rPr lang="en-US" sz="1500" dirty="0" err="1">
                <a:latin typeface="Consolas"/>
                <a:cs typeface="Consolas"/>
              </a:rPr>
              <a:t>minDepth</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))+1;</a:t>
            </a:r>
          </a:p>
          <a:p>
            <a:r>
              <a:rPr lang="en-US" sz="1500" dirty="0">
                <a:latin typeface="Consolas"/>
                <a:cs typeface="Consolas"/>
              </a:rPr>
              <a:t>}</a:t>
            </a:r>
          </a:p>
        </p:txBody>
      </p:sp>
      <p:sp>
        <p:nvSpPr>
          <p:cNvPr id="7" name="Rectangle 6"/>
          <p:cNvSpPr/>
          <p:nvPr/>
        </p:nvSpPr>
        <p:spPr>
          <a:xfrm>
            <a:off x="494" y="4114800"/>
            <a:ext cx="9144000" cy="2400657"/>
          </a:xfrm>
          <a:prstGeom prst="rect">
            <a:avLst/>
          </a:prstGeom>
          <a:ln>
            <a:solidFill>
              <a:srgbClr val="5B9BD5"/>
            </a:solidFill>
          </a:ln>
        </p:spPr>
        <p:txBody>
          <a:bodyPr wrap="square">
            <a:spAutoFit/>
          </a:bodyPr>
          <a:lstStyle/>
          <a:p>
            <a:r>
              <a:rPr lang="en-US" sz="1500" b="1" dirty="0">
                <a:latin typeface="Consolas"/>
                <a:cs typeface="Consolas"/>
              </a:rPr>
              <a:t>Maximum Depth </a:t>
            </a:r>
            <a:r>
              <a:rPr lang="en-US" sz="1500" dirty="0">
                <a:latin typeface="Consolas"/>
                <a:cs typeface="Consolas"/>
              </a:rPr>
              <a:t>of Binary Tree -- </a:t>
            </a:r>
            <a:r>
              <a:rPr lang="en-US" sz="1500" dirty="0" err="1">
                <a:latin typeface="Consolas"/>
                <a:cs typeface="Consolas"/>
              </a:rPr>
              <a:t>LeetCode</a:t>
            </a:r>
            <a:endParaRPr lang="en-US" sz="1500" dirty="0">
              <a:latin typeface="Consolas"/>
              <a:cs typeface="Consolas"/>
            </a:endParaRPr>
          </a:p>
          <a:p>
            <a:r>
              <a:rPr lang="en-US" sz="1500" dirty="0" err="1">
                <a:latin typeface="Consolas"/>
                <a:cs typeface="Consolas"/>
              </a:rPr>
              <a:t>原题链接：http</a:t>
            </a:r>
            <a:r>
              <a:rPr lang="en-US" sz="1500" dirty="0">
                <a:latin typeface="Consolas"/>
                <a:cs typeface="Consolas"/>
              </a:rPr>
              <a:t>://</a:t>
            </a:r>
            <a:r>
              <a:rPr lang="en-US" sz="1500" dirty="0" err="1">
                <a:latin typeface="Consolas"/>
                <a:cs typeface="Consolas"/>
              </a:rPr>
              <a:t>oj.leetcode.com</a:t>
            </a:r>
            <a:r>
              <a:rPr lang="en-US" sz="1500" dirty="0">
                <a:latin typeface="Consolas"/>
                <a:cs typeface="Consolas"/>
              </a:rPr>
              <a:t>/problems/maximum-depth-of-binary-tree/ </a:t>
            </a:r>
          </a:p>
          <a:p>
            <a:r>
              <a:rPr lang="en-US" sz="1500" dirty="0">
                <a:latin typeface="Consolas"/>
                <a:cs typeface="Consolas"/>
              </a:rPr>
              <a:t>这是一道比较简单的树的题目，可以有递归和非递归的解法，递归思路简单，返回左子树或者右子树中大的深度加1，作为自己的深度即可，代码如下： </a:t>
            </a:r>
            <a:endParaRPr lang="en-US" sz="1500" dirty="0" smtClean="0">
              <a:latin typeface="Consolas"/>
              <a:cs typeface="Consolas"/>
            </a:endParaRPr>
          </a:p>
          <a:p>
            <a:endParaRPr lang="en-US" sz="1500" dirty="0">
              <a:latin typeface="Consolas"/>
              <a:cs typeface="Consolas"/>
            </a:endParaRPr>
          </a:p>
          <a:p>
            <a:r>
              <a:rPr lang="en-US" sz="1500" dirty="0">
                <a:latin typeface="Consolas"/>
                <a:cs typeface="Consolas"/>
              </a:rPr>
              <a:t>public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maxDepth</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p>
          <a:p>
            <a:r>
              <a:rPr lang="en-US" sz="1500" dirty="0">
                <a:latin typeface="Consolas"/>
                <a:cs typeface="Consolas"/>
              </a:rPr>
              <a:t>    if(root == null)</a:t>
            </a:r>
          </a:p>
          <a:p>
            <a:r>
              <a:rPr lang="en-US" sz="1500" dirty="0">
                <a:latin typeface="Consolas"/>
                <a:cs typeface="Consolas"/>
              </a:rPr>
              <a:t>        return 0;</a:t>
            </a:r>
          </a:p>
          <a:p>
            <a:r>
              <a:rPr lang="en-US" sz="1500" dirty="0">
                <a:latin typeface="Consolas"/>
                <a:cs typeface="Consolas"/>
              </a:rPr>
              <a:t>    return </a:t>
            </a:r>
            <a:r>
              <a:rPr lang="en-US" sz="1500" dirty="0" err="1">
                <a:latin typeface="Consolas"/>
                <a:cs typeface="Consolas"/>
              </a:rPr>
              <a:t>Math.max</a:t>
            </a:r>
            <a:r>
              <a:rPr lang="en-US" sz="1500" dirty="0">
                <a:latin typeface="Consolas"/>
                <a:cs typeface="Consolas"/>
              </a:rPr>
              <a:t>(</a:t>
            </a:r>
            <a:r>
              <a:rPr lang="en-US" sz="1500" dirty="0" err="1">
                <a:latin typeface="Consolas"/>
                <a:cs typeface="Consolas"/>
              </a:rPr>
              <a:t>maxDepth</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a:t>
            </a:r>
            <a:r>
              <a:rPr lang="en-US" sz="1500" dirty="0" err="1">
                <a:latin typeface="Consolas"/>
                <a:cs typeface="Consolas"/>
              </a:rPr>
              <a:t>maxDepth</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))+1;</a:t>
            </a:r>
          </a:p>
          <a:p>
            <a:r>
              <a:rPr lang="en-US" sz="1500" dirty="0">
                <a:latin typeface="Consolas"/>
                <a:cs typeface="Consolas"/>
              </a:rPr>
              <a:t>}</a:t>
            </a:r>
          </a:p>
        </p:txBody>
      </p:sp>
    </p:spTree>
    <p:extLst>
      <p:ext uri="{BB962C8B-B14F-4D97-AF65-F5344CB8AC3E}">
        <p14:creationId xmlns:p14="http://schemas.microsoft.com/office/powerpoint/2010/main" val="3877457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2361"/>
            <a:ext cx="7694514" cy="5816977"/>
          </a:xfrm>
          <a:prstGeom prst="rect">
            <a:avLst/>
          </a:prstGeom>
          <a:ln>
            <a:solidFill>
              <a:srgbClr val="5B9BD5"/>
            </a:solidFill>
          </a:ln>
        </p:spPr>
        <p:txBody>
          <a:bodyPr wrap="square">
            <a:spAutoFit/>
          </a:bodyPr>
          <a:lstStyle/>
          <a:p>
            <a:r>
              <a:rPr lang="en-US" sz="1200" dirty="0">
                <a:latin typeface="Consolas"/>
                <a:cs typeface="Consolas"/>
              </a:rPr>
              <a:t>非递归解法同样采用层序遍历(</a:t>
            </a:r>
            <a:r>
              <a:rPr lang="en-US" sz="1200" dirty="0" err="1">
                <a:latin typeface="Consolas"/>
                <a:cs typeface="Consolas"/>
              </a:rPr>
              <a:t>相当于图的BFS</a:t>
            </a:r>
            <a:r>
              <a:rPr lang="en-US" sz="1200" dirty="0">
                <a:latin typeface="Consolas"/>
                <a:cs typeface="Consolas"/>
              </a:rPr>
              <a:t>），只是在检测到第一个叶子的时候就可以返回了，代码如下</a:t>
            </a:r>
            <a:r>
              <a:rPr lang="en-US" sz="1200" dirty="0" smtClean="0">
                <a:latin typeface="Consolas"/>
                <a:cs typeface="Consolas"/>
              </a:rPr>
              <a:t>：</a:t>
            </a:r>
          </a:p>
          <a:p>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minDepth</a:t>
            </a:r>
            <a:r>
              <a:rPr lang="en-US" sz="1200" dirty="0">
                <a:latin typeface="Consolas"/>
                <a:cs typeface="Consolas"/>
              </a:rPr>
              <a:t>(</a:t>
            </a:r>
            <a:r>
              <a:rPr lang="en-US" sz="1200" dirty="0" err="1">
                <a:latin typeface="Consolas"/>
                <a:cs typeface="Consolas"/>
              </a:rPr>
              <a:t>TreeNode</a:t>
            </a:r>
            <a:r>
              <a:rPr lang="en-US" sz="1200" dirty="0">
                <a:latin typeface="Consolas"/>
                <a:cs typeface="Consolas"/>
              </a:rPr>
              <a:t> root) {</a:t>
            </a:r>
          </a:p>
          <a:p>
            <a:r>
              <a:rPr lang="en-US" sz="1200" dirty="0">
                <a:latin typeface="Consolas"/>
                <a:cs typeface="Consolas"/>
              </a:rPr>
              <a:t>    if(root == null)</a:t>
            </a:r>
          </a:p>
          <a:p>
            <a:r>
              <a:rPr lang="en-US" sz="1200" dirty="0">
                <a:latin typeface="Consolas"/>
                <a:cs typeface="Consolas"/>
              </a:rPr>
              <a:t>        return 0;</a:t>
            </a:r>
          </a:p>
          <a:p>
            <a:r>
              <a:rPr lang="en-US" sz="1200" dirty="0">
                <a:latin typeface="Consolas"/>
                <a:cs typeface="Consolas"/>
              </a:rPr>
              <a:t>    </a:t>
            </a:r>
            <a:r>
              <a:rPr lang="en-US" sz="1200" dirty="0" err="1">
                <a:latin typeface="Consolas"/>
                <a:cs typeface="Consolas"/>
              </a:rPr>
              <a:t>LinkedList</a:t>
            </a:r>
            <a:r>
              <a:rPr lang="en-US" sz="1200" dirty="0">
                <a:latin typeface="Consolas"/>
                <a:cs typeface="Consolas"/>
              </a:rPr>
              <a:t> queue = new </a:t>
            </a:r>
            <a:r>
              <a:rPr lang="en-US" sz="1200" dirty="0" err="1">
                <a:latin typeface="Consolas"/>
                <a:cs typeface="Consolas"/>
              </a:rPr>
              <a:t>LinkedList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curNum</a:t>
            </a:r>
            <a:r>
              <a:rPr lang="en-US" sz="1200" dirty="0">
                <a:latin typeface="Consolas"/>
                <a:cs typeface="Consolas"/>
              </a:rPr>
              <a:t> = 0;</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lastNum</a:t>
            </a:r>
            <a:r>
              <a:rPr lang="en-US" sz="1200" dirty="0">
                <a:latin typeface="Consolas"/>
                <a:cs typeface="Consolas"/>
              </a:rPr>
              <a:t> = 1;</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level = 1;</a:t>
            </a:r>
          </a:p>
          <a:p>
            <a:r>
              <a:rPr lang="en-US" sz="1200" dirty="0">
                <a:latin typeface="Consolas"/>
                <a:cs typeface="Consolas"/>
              </a:rPr>
              <a:t>    </a:t>
            </a:r>
            <a:r>
              <a:rPr lang="en-US" sz="1200" dirty="0" err="1">
                <a:latin typeface="Consolas"/>
                <a:cs typeface="Consolas"/>
              </a:rPr>
              <a:t>queue.offer</a:t>
            </a:r>
            <a:r>
              <a:rPr lang="en-US" sz="1200" dirty="0">
                <a:latin typeface="Consolas"/>
                <a:cs typeface="Consolas"/>
              </a:rPr>
              <a:t>(root);</a:t>
            </a:r>
          </a:p>
          <a:p>
            <a:r>
              <a:rPr lang="en-US" sz="1200" dirty="0">
                <a:latin typeface="Consolas"/>
                <a:cs typeface="Consolas"/>
              </a:rPr>
              <a:t>    while(!</a:t>
            </a:r>
            <a:r>
              <a:rPr lang="en-US" sz="1200" dirty="0" err="1">
                <a:latin typeface="Consolas"/>
                <a:cs typeface="Consolas"/>
              </a:rPr>
              <a:t>queue.isEmpty</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TreeNode</a:t>
            </a:r>
            <a:r>
              <a:rPr lang="en-US" sz="1200" dirty="0">
                <a:latin typeface="Consolas"/>
                <a:cs typeface="Consolas"/>
              </a:rPr>
              <a:t> cur = </a:t>
            </a:r>
            <a:r>
              <a:rPr lang="en-US" sz="1200" dirty="0" err="1">
                <a:latin typeface="Consolas"/>
                <a:cs typeface="Consolas"/>
              </a:rPr>
              <a:t>queue.poll</a:t>
            </a:r>
            <a:r>
              <a:rPr lang="en-US" sz="1200" dirty="0">
                <a:latin typeface="Consolas"/>
                <a:cs typeface="Consolas"/>
              </a:rPr>
              <a:t>();</a:t>
            </a:r>
          </a:p>
          <a:p>
            <a:r>
              <a:rPr lang="en-US" sz="1200" dirty="0">
                <a:latin typeface="Consolas"/>
                <a:cs typeface="Consolas"/>
              </a:rPr>
              <a:t>        if(</a:t>
            </a:r>
            <a:r>
              <a:rPr lang="en-US" sz="1200" dirty="0" err="1">
                <a:latin typeface="Consolas"/>
                <a:cs typeface="Consolas"/>
              </a:rPr>
              <a:t>cur.left</a:t>
            </a:r>
            <a:r>
              <a:rPr lang="en-US" sz="1200" dirty="0">
                <a:latin typeface="Consolas"/>
                <a:cs typeface="Consolas"/>
              </a:rPr>
              <a:t>==null &amp;&amp; </a:t>
            </a:r>
            <a:r>
              <a:rPr lang="en-US" sz="1200" dirty="0" err="1">
                <a:latin typeface="Consolas"/>
                <a:cs typeface="Consolas"/>
              </a:rPr>
              <a:t>cur.right</a:t>
            </a:r>
            <a:r>
              <a:rPr lang="en-US" sz="1200" dirty="0">
                <a:latin typeface="Consolas"/>
                <a:cs typeface="Consolas"/>
              </a:rPr>
              <a:t>==null)</a:t>
            </a:r>
          </a:p>
          <a:p>
            <a:r>
              <a:rPr lang="en-US" sz="1200" dirty="0">
                <a:latin typeface="Consolas"/>
                <a:cs typeface="Consolas"/>
              </a:rPr>
              <a:t>            return level;</a:t>
            </a:r>
          </a:p>
          <a:p>
            <a:r>
              <a:rPr lang="en-US" sz="1200" dirty="0">
                <a:latin typeface="Consolas"/>
                <a:cs typeface="Consolas"/>
              </a:rPr>
              <a:t>        </a:t>
            </a:r>
            <a:r>
              <a:rPr lang="en-US" sz="1200" dirty="0" err="1">
                <a:latin typeface="Consolas"/>
                <a:cs typeface="Consolas"/>
              </a:rPr>
              <a:t>lastNum</a:t>
            </a:r>
            <a:r>
              <a:rPr lang="en-US" sz="1200" dirty="0">
                <a:latin typeface="Consolas"/>
                <a:cs typeface="Consolas"/>
              </a:rPr>
              <a:t>--;</a:t>
            </a:r>
          </a:p>
          <a:p>
            <a:r>
              <a:rPr lang="en-US" sz="1200" dirty="0">
                <a:latin typeface="Consolas"/>
                <a:cs typeface="Consolas"/>
              </a:rPr>
              <a:t>        if(</a:t>
            </a:r>
            <a:r>
              <a:rPr lang="en-US" sz="1200" dirty="0" err="1">
                <a:latin typeface="Consolas"/>
                <a:cs typeface="Consolas"/>
              </a:rPr>
              <a:t>cur.left</a:t>
            </a:r>
            <a:r>
              <a:rPr lang="en-US" sz="1200" dirty="0">
                <a:latin typeface="Consolas"/>
                <a:cs typeface="Consolas"/>
              </a:rPr>
              <a:t>!=null</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queue.offer</a:t>
            </a:r>
            <a:r>
              <a:rPr lang="en-US" sz="1200" dirty="0">
                <a:latin typeface="Consolas"/>
                <a:cs typeface="Consolas"/>
              </a:rPr>
              <a:t>(</a:t>
            </a:r>
            <a:r>
              <a:rPr lang="en-US" sz="1200" dirty="0" err="1">
                <a:latin typeface="Consolas"/>
                <a:cs typeface="Consolas"/>
              </a:rPr>
              <a:t>cur.left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curNum</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if(</a:t>
            </a:r>
            <a:r>
              <a:rPr lang="en-US" sz="1200" dirty="0" err="1">
                <a:latin typeface="Consolas"/>
                <a:cs typeface="Consolas"/>
              </a:rPr>
              <a:t>cur.right</a:t>
            </a:r>
            <a:r>
              <a:rPr lang="en-US" sz="1200" dirty="0">
                <a:latin typeface="Consolas"/>
                <a:cs typeface="Consolas"/>
              </a:rPr>
              <a:t>!=null</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queue.offer</a:t>
            </a:r>
            <a:r>
              <a:rPr lang="en-US" sz="1200" dirty="0">
                <a:latin typeface="Consolas"/>
                <a:cs typeface="Consolas"/>
              </a:rPr>
              <a:t>(</a:t>
            </a:r>
            <a:r>
              <a:rPr lang="en-US" sz="1200" dirty="0" err="1">
                <a:latin typeface="Consolas"/>
                <a:cs typeface="Consolas"/>
              </a:rPr>
              <a:t>cur.right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curNum</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if(</a:t>
            </a:r>
            <a:r>
              <a:rPr lang="en-US" sz="1200" dirty="0" err="1">
                <a:latin typeface="Consolas"/>
                <a:cs typeface="Consolas"/>
              </a:rPr>
              <a:t>lastNum</a:t>
            </a:r>
            <a:r>
              <a:rPr lang="en-US" sz="1200" dirty="0">
                <a:latin typeface="Consolas"/>
                <a:cs typeface="Consolas"/>
              </a:rPr>
              <a:t>==0</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lastNum</a:t>
            </a:r>
            <a:r>
              <a:rPr lang="en-US" sz="1200" dirty="0">
                <a:latin typeface="Consolas"/>
                <a:cs typeface="Consolas"/>
              </a:rPr>
              <a:t> = </a:t>
            </a:r>
            <a:r>
              <a:rPr lang="en-US" sz="1200" dirty="0" err="1">
                <a:latin typeface="Consolas"/>
                <a:cs typeface="Consolas"/>
              </a:rPr>
              <a:t>curNum</a:t>
            </a:r>
            <a:r>
              <a:rPr lang="en-US" sz="1200" dirty="0">
                <a:latin typeface="Consolas"/>
                <a:cs typeface="Consolas"/>
              </a:rPr>
              <a:t>;</a:t>
            </a:r>
          </a:p>
          <a:p>
            <a:r>
              <a:rPr lang="en-US" sz="1200" dirty="0">
                <a:latin typeface="Consolas"/>
                <a:cs typeface="Consolas"/>
              </a:rPr>
              <a:t>            </a:t>
            </a:r>
            <a:r>
              <a:rPr lang="en-US" sz="1200" dirty="0" err="1">
                <a:latin typeface="Consolas"/>
                <a:cs typeface="Consolas"/>
              </a:rPr>
              <a:t>curNum</a:t>
            </a:r>
            <a:r>
              <a:rPr lang="en-US" sz="1200" dirty="0">
                <a:latin typeface="Consolas"/>
                <a:cs typeface="Consolas"/>
              </a:rPr>
              <a:t> = 0;</a:t>
            </a:r>
          </a:p>
          <a:p>
            <a:r>
              <a:rPr lang="en-US" sz="1200" dirty="0">
                <a:latin typeface="Consolas"/>
                <a:cs typeface="Consolas"/>
              </a:rPr>
              <a:t>            level++;</a:t>
            </a:r>
          </a:p>
          <a:p>
            <a:r>
              <a:rPr lang="en-US" sz="1200" dirty="0">
                <a:latin typeface="Consolas"/>
                <a:cs typeface="Consolas"/>
              </a:rPr>
              <a:t>        }</a:t>
            </a:r>
          </a:p>
          <a:p>
            <a:r>
              <a:rPr lang="en-US" sz="1200" dirty="0">
                <a:latin typeface="Consolas"/>
                <a:cs typeface="Consolas"/>
              </a:rPr>
              <a:t>    }</a:t>
            </a:r>
          </a:p>
          <a:p>
            <a:r>
              <a:rPr lang="en-US" sz="1200" dirty="0">
                <a:latin typeface="Consolas"/>
                <a:cs typeface="Consolas"/>
              </a:rPr>
              <a:t>    return 0</a:t>
            </a:r>
            <a:r>
              <a:rPr lang="en-US" sz="1200" dirty="0" smtClean="0">
                <a:latin typeface="Consolas"/>
                <a:cs typeface="Consolas"/>
              </a:rPr>
              <a:t>;</a:t>
            </a:r>
          </a:p>
          <a:p>
            <a:r>
              <a:rPr lang="en-US" sz="1200" dirty="0">
                <a:latin typeface="Consolas"/>
                <a:cs typeface="Consolas"/>
              </a:rPr>
              <a:t>}</a:t>
            </a:r>
            <a:endParaRPr lang="en-US" sz="1200" dirty="0" smtClean="0">
              <a:latin typeface="Consolas"/>
              <a:cs typeface="Consolas"/>
            </a:endParaRPr>
          </a:p>
        </p:txBody>
      </p:sp>
      <p:sp>
        <p:nvSpPr>
          <p:cNvPr id="5" name="Rectangle 4"/>
          <p:cNvSpPr/>
          <p:nvPr/>
        </p:nvSpPr>
        <p:spPr>
          <a:xfrm>
            <a:off x="31719" y="-76200"/>
            <a:ext cx="2635006" cy="369332"/>
          </a:xfrm>
          <a:prstGeom prst="rect">
            <a:avLst/>
          </a:prstGeom>
        </p:spPr>
        <p:txBody>
          <a:bodyPr wrap="none">
            <a:spAutoFit/>
          </a:bodyPr>
          <a:lstStyle/>
          <a:p>
            <a:r>
              <a:rPr lang="en-US" dirty="0"/>
              <a:t>Minimum </a:t>
            </a:r>
            <a:r>
              <a:rPr lang="en-US" dirty="0" smtClean="0"/>
              <a:t>Depth- iterative  </a:t>
            </a:r>
            <a:endParaRPr lang="en-US" dirty="0"/>
          </a:p>
        </p:txBody>
      </p:sp>
    </p:spTree>
    <p:extLst>
      <p:ext uri="{BB962C8B-B14F-4D97-AF65-F5344CB8AC3E}">
        <p14:creationId xmlns:p14="http://schemas.microsoft.com/office/powerpoint/2010/main" val="183537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658338" cy="369332"/>
          </a:xfrm>
          <a:prstGeom prst="rect">
            <a:avLst/>
          </a:prstGeom>
        </p:spPr>
        <p:txBody>
          <a:bodyPr wrap="none">
            <a:spAutoFit/>
          </a:bodyPr>
          <a:lstStyle/>
          <a:p>
            <a:r>
              <a:rPr lang="en-US" dirty="0" smtClean="0"/>
              <a:t>maximum Depth- iterative  </a:t>
            </a:r>
            <a:endParaRPr lang="en-US" dirty="0"/>
          </a:p>
        </p:txBody>
      </p:sp>
      <p:sp>
        <p:nvSpPr>
          <p:cNvPr id="6" name="Rectangle 5"/>
          <p:cNvSpPr/>
          <p:nvPr/>
        </p:nvSpPr>
        <p:spPr>
          <a:xfrm>
            <a:off x="0" y="457200"/>
            <a:ext cx="5791200" cy="6001643"/>
          </a:xfrm>
          <a:prstGeom prst="rect">
            <a:avLst/>
          </a:prstGeom>
          <a:ln>
            <a:solidFill>
              <a:srgbClr val="5B9BD5"/>
            </a:solidFill>
          </a:ln>
        </p:spPr>
        <p:txBody>
          <a:bodyPr wrap="square">
            <a:spAutoFit/>
          </a:bodyPr>
          <a:lstStyle/>
          <a:p>
            <a:r>
              <a:rPr lang="en-US" sz="1200" dirty="0">
                <a:latin typeface="Consolas"/>
                <a:cs typeface="Consolas"/>
              </a:rPr>
              <a:t>非递归解法一般采用层序遍历(</a:t>
            </a:r>
            <a:r>
              <a:rPr lang="en-US" sz="1200" dirty="0" err="1">
                <a:latin typeface="Consolas"/>
                <a:cs typeface="Consolas"/>
              </a:rPr>
              <a:t>相当于图的BFS</a:t>
            </a:r>
            <a:r>
              <a:rPr lang="en-US" sz="1200" dirty="0">
                <a:latin typeface="Consolas"/>
                <a:cs typeface="Consolas"/>
              </a:rPr>
              <a:t>），</a:t>
            </a:r>
            <a:r>
              <a:rPr lang="en-US" sz="1200" dirty="0" err="1">
                <a:latin typeface="Consolas"/>
                <a:cs typeface="Consolas"/>
              </a:rPr>
              <a:t>因为如果使用其他遍历方式也需要同样的复杂度O</a:t>
            </a:r>
            <a:r>
              <a:rPr lang="en-US" sz="1200" dirty="0">
                <a:latin typeface="Consolas"/>
                <a:cs typeface="Consolas"/>
              </a:rPr>
              <a:t>(n). </a:t>
            </a:r>
            <a:r>
              <a:rPr lang="en-US" sz="1200" dirty="0" err="1">
                <a:latin typeface="Consolas"/>
                <a:cs typeface="Consolas"/>
              </a:rPr>
              <a:t>层序遍历理解上直观一些，维护到最后的level便是树的深度。代码如下</a:t>
            </a:r>
            <a:r>
              <a:rPr lang="en-US" sz="1200" dirty="0">
                <a:latin typeface="Consolas"/>
                <a:cs typeface="Consolas"/>
              </a:rPr>
              <a:t>： </a:t>
            </a:r>
            <a:endParaRPr lang="en-US" sz="1200" dirty="0" smtClean="0">
              <a:latin typeface="Consolas"/>
              <a:cs typeface="Consolas"/>
            </a:endParaRPr>
          </a:p>
          <a:p>
            <a:endParaRPr lang="en-US" sz="1200" dirty="0">
              <a:latin typeface="Consolas"/>
              <a:cs typeface="Consolas"/>
            </a:endParaRPr>
          </a:p>
          <a:p>
            <a:endParaRPr lang="en-US" sz="1200" dirty="0">
              <a:latin typeface="Consolas"/>
              <a:cs typeface="Consolas"/>
            </a:endParaRPr>
          </a:p>
          <a:p>
            <a:r>
              <a:rPr lang="en-US" sz="1200" dirty="0">
                <a:latin typeface="Consolas"/>
                <a:cs typeface="Consolas"/>
              </a:rPr>
              <a:t>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maxDepth</a:t>
            </a:r>
            <a:r>
              <a:rPr lang="en-US" sz="1200" dirty="0">
                <a:latin typeface="Consolas"/>
                <a:cs typeface="Consolas"/>
              </a:rPr>
              <a:t>(</a:t>
            </a:r>
            <a:r>
              <a:rPr lang="en-US" sz="1200" dirty="0" err="1">
                <a:latin typeface="Consolas"/>
                <a:cs typeface="Consolas"/>
              </a:rPr>
              <a:t>TreeNode</a:t>
            </a:r>
            <a:r>
              <a:rPr lang="en-US" sz="1200" dirty="0">
                <a:latin typeface="Consolas"/>
                <a:cs typeface="Consolas"/>
              </a:rPr>
              <a:t> root) {</a:t>
            </a:r>
          </a:p>
          <a:p>
            <a:r>
              <a:rPr lang="en-US" sz="1200" dirty="0">
                <a:latin typeface="Consolas"/>
                <a:cs typeface="Consolas"/>
              </a:rPr>
              <a:t>    if(root == null)</a:t>
            </a:r>
          </a:p>
          <a:p>
            <a:r>
              <a:rPr lang="en-US" sz="1200" dirty="0">
                <a:latin typeface="Consolas"/>
                <a:cs typeface="Consolas"/>
              </a:rPr>
              <a:t>        return 0;</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level = 0;</a:t>
            </a:r>
          </a:p>
          <a:p>
            <a:r>
              <a:rPr lang="en-US" sz="1200" dirty="0">
                <a:latin typeface="Consolas"/>
                <a:cs typeface="Consolas"/>
              </a:rPr>
              <a:t>    </a:t>
            </a:r>
            <a:r>
              <a:rPr lang="en-US" sz="1200" dirty="0" err="1">
                <a:latin typeface="Consolas"/>
                <a:cs typeface="Consolas"/>
              </a:rPr>
              <a:t>LinkedList</a:t>
            </a:r>
            <a:r>
              <a:rPr lang="en-US" sz="1200" dirty="0">
                <a:latin typeface="Consolas"/>
                <a:cs typeface="Consolas"/>
              </a:rPr>
              <a:t> queue = new </a:t>
            </a:r>
            <a:r>
              <a:rPr lang="en-US" sz="1200" dirty="0" err="1">
                <a:latin typeface="Consolas"/>
                <a:cs typeface="Consolas"/>
              </a:rPr>
              <a:t>LinkedList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queue.add</a:t>
            </a:r>
            <a:r>
              <a:rPr lang="en-US" sz="1200" dirty="0">
                <a:latin typeface="Consolas"/>
                <a:cs typeface="Consolas"/>
              </a:rPr>
              <a:t>(root);</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curNum</a:t>
            </a:r>
            <a:r>
              <a:rPr lang="en-US" sz="1200" dirty="0">
                <a:latin typeface="Consolas"/>
                <a:cs typeface="Consolas"/>
              </a:rPr>
              <a:t> = 1; </a:t>
            </a:r>
            <a:r>
              <a:rPr lang="en-US" sz="1200" dirty="0" smtClean="0">
                <a:latin typeface="Consolas"/>
                <a:cs typeface="Consolas"/>
              </a:rPr>
              <a:t>     /</a:t>
            </a:r>
            <a:r>
              <a:rPr lang="en-US" sz="1200" dirty="0">
                <a:latin typeface="Consolas"/>
                <a:cs typeface="Consolas"/>
              </a:rPr>
              <a:t>/</a:t>
            </a:r>
            <a:r>
              <a:rPr lang="en-US" sz="1200" dirty="0" err="1">
                <a:latin typeface="Consolas"/>
                <a:cs typeface="Consolas"/>
              </a:rPr>
              <a:t>num</a:t>
            </a:r>
            <a:r>
              <a:rPr lang="en-US" sz="1200" dirty="0">
                <a:latin typeface="Consolas"/>
                <a:cs typeface="Consolas"/>
              </a:rPr>
              <a:t> of nodes left in current level</a:t>
            </a:r>
          </a:p>
          <a:p>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nextNum</a:t>
            </a:r>
            <a:r>
              <a:rPr lang="en-US" sz="1200" dirty="0">
                <a:latin typeface="Consolas"/>
                <a:cs typeface="Consolas"/>
              </a:rPr>
              <a:t> = 0; </a:t>
            </a:r>
            <a:r>
              <a:rPr lang="en-US" sz="1200" dirty="0" smtClean="0">
                <a:latin typeface="Consolas"/>
                <a:cs typeface="Consolas"/>
              </a:rPr>
              <a:t>    /</a:t>
            </a:r>
            <a:r>
              <a:rPr lang="en-US" sz="1200" dirty="0">
                <a:latin typeface="Consolas"/>
                <a:cs typeface="Consolas"/>
              </a:rPr>
              <a:t>/</a:t>
            </a:r>
            <a:r>
              <a:rPr lang="en-US" sz="1200" dirty="0" err="1">
                <a:latin typeface="Consolas"/>
                <a:cs typeface="Consolas"/>
              </a:rPr>
              <a:t>num</a:t>
            </a:r>
            <a:r>
              <a:rPr lang="en-US" sz="1200" dirty="0">
                <a:latin typeface="Consolas"/>
                <a:cs typeface="Consolas"/>
              </a:rPr>
              <a:t> of nodes in next level</a:t>
            </a:r>
          </a:p>
          <a:p>
            <a:r>
              <a:rPr lang="en-US" sz="1200" dirty="0">
                <a:latin typeface="Consolas"/>
                <a:cs typeface="Consolas"/>
              </a:rPr>
              <a:t>    while(!</a:t>
            </a:r>
            <a:r>
              <a:rPr lang="en-US" sz="1200" dirty="0" err="1">
                <a:latin typeface="Consolas"/>
                <a:cs typeface="Consolas"/>
              </a:rPr>
              <a:t>queue.isEmpty</a:t>
            </a:r>
            <a:r>
              <a:rPr lang="en-US" sz="1200" dirty="0">
                <a:latin typeface="Consolas"/>
                <a:cs typeface="Consolas"/>
              </a:rPr>
              <a:t>()</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TreeNode</a:t>
            </a:r>
            <a:r>
              <a:rPr lang="en-US" sz="1200" dirty="0">
                <a:latin typeface="Consolas"/>
                <a:cs typeface="Consolas"/>
              </a:rPr>
              <a:t> n = </a:t>
            </a:r>
            <a:r>
              <a:rPr lang="en-US" sz="1200" dirty="0" err="1">
                <a:latin typeface="Consolas"/>
                <a:cs typeface="Consolas"/>
              </a:rPr>
              <a:t>queue.poll</a:t>
            </a:r>
            <a:r>
              <a:rPr lang="en-US" sz="1200" dirty="0">
                <a:latin typeface="Consolas"/>
                <a:cs typeface="Consolas"/>
              </a:rPr>
              <a:t>();</a:t>
            </a:r>
          </a:p>
          <a:p>
            <a:r>
              <a:rPr lang="en-US" sz="1200" dirty="0">
                <a:latin typeface="Consolas"/>
                <a:cs typeface="Consolas"/>
              </a:rPr>
              <a:t>        </a:t>
            </a:r>
            <a:r>
              <a:rPr lang="en-US" sz="1200" dirty="0" err="1">
                <a:latin typeface="Consolas"/>
                <a:cs typeface="Consolas"/>
              </a:rPr>
              <a:t>curNum</a:t>
            </a:r>
            <a:r>
              <a:rPr lang="en-US" sz="1200" dirty="0">
                <a:latin typeface="Consolas"/>
                <a:cs typeface="Consolas"/>
              </a:rPr>
              <a:t>--;</a:t>
            </a:r>
          </a:p>
          <a:p>
            <a:r>
              <a:rPr lang="en-US" sz="1200" dirty="0">
                <a:latin typeface="Consolas"/>
                <a:cs typeface="Consolas"/>
              </a:rPr>
              <a:t>        if(</a:t>
            </a:r>
            <a:r>
              <a:rPr lang="en-US" sz="1200" dirty="0" err="1">
                <a:latin typeface="Consolas"/>
                <a:cs typeface="Consolas"/>
              </a:rPr>
              <a:t>n.left</a:t>
            </a:r>
            <a:r>
              <a:rPr lang="en-US" sz="1200" dirty="0">
                <a:latin typeface="Consolas"/>
                <a:cs typeface="Consolas"/>
              </a:rPr>
              <a:t>!=null</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a:t>
            </a:r>
            <a:r>
              <a:rPr lang="en-US" sz="1200" dirty="0" err="1">
                <a:latin typeface="Consolas"/>
                <a:cs typeface="Consolas"/>
              </a:rPr>
              <a:t>queue.add</a:t>
            </a:r>
            <a:r>
              <a:rPr lang="en-US" sz="1200" dirty="0">
                <a:latin typeface="Consolas"/>
                <a:cs typeface="Consolas"/>
              </a:rPr>
              <a:t>(</a:t>
            </a:r>
            <a:r>
              <a:rPr lang="en-US" sz="1200" dirty="0" err="1">
                <a:latin typeface="Consolas"/>
                <a:cs typeface="Consolas"/>
              </a:rPr>
              <a:t>n.left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nextNum</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if(</a:t>
            </a:r>
            <a:r>
              <a:rPr lang="en-US" sz="1200" dirty="0" err="1">
                <a:latin typeface="Consolas"/>
                <a:cs typeface="Consolas"/>
              </a:rPr>
              <a:t>n.right</a:t>
            </a:r>
            <a:r>
              <a:rPr lang="en-US" sz="1200" dirty="0">
                <a:latin typeface="Consolas"/>
                <a:cs typeface="Consolas"/>
              </a:rPr>
              <a:t>!=null</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a:t>
            </a:r>
            <a:r>
              <a:rPr lang="en-US" sz="1200" dirty="0" err="1">
                <a:latin typeface="Consolas"/>
                <a:cs typeface="Consolas"/>
              </a:rPr>
              <a:t>queue.add</a:t>
            </a:r>
            <a:r>
              <a:rPr lang="en-US" sz="1200" dirty="0">
                <a:latin typeface="Consolas"/>
                <a:cs typeface="Consolas"/>
              </a:rPr>
              <a:t>(</a:t>
            </a:r>
            <a:r>
              <a:rPr lang="en-US" sz="1200" dirty="0" err="1">
                <a:latin typeface="Consolas"/>
                <a:cs typeface="Consolas"/>
              </a:rPr>
              <a:t>n.right</a:t>
            </a:r>
            <a:r>
              <a:rPr lang="en-US" sz="1200" dirty="0">
                <a:latin typeface="Consolas"/>
                <a:cs typeface="Consolas"/>
              </a:rPr>
              <a:t>);</a:t>
            </a:r>
          </a:p>
          <a:p>
            <a:r>
              <a:rPr lang="en-US" sz="1200" dirty="0">
                <a:latin typeface="Consolas"/>
                <a:cs typeface="Consolas"/>
              </a:rPr>
              <a:t>            </a:t>
            </a:r>
            <a:r>
              <a:rPr lang="en-US" sz="1200" dirty="0" err="1">
                <a:latin typeface="Consolas"/>
                <a:cs typeface="Consolas"/>
              </a:rPr>
              <a:t>nextNum</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if(</a:t>
            </a:r>
            <a:r>
              <a:rPr lang="en-US" sz="1200" dirty="0" err="1">
                <a:latin typeface="Consolas"/>
                <a:cs typeface="Consolas"/>
              </a:rPr>
              <a:t>curNum</a:t>
            </a:r>
            <a:r>
              <a:rPr lang="en-US" sz="1200" dirty="0">
                <a:latin typeface="Consolas"/>
                <a:cs typeface="Consolas"/>
              </a:rPr>
              <a:t> == 0</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a:t>
            </a:r>
            <a:r>
              <a:rPr lang="en-US" sz="1200" dirty="0" err="1">
                <a:latin typeface="Consolas"/>
                <a:cs typeface="Consolas"/>
              </a:rPr>
              <a:t>curNum</a:t>
            </a:r>
            <a:r>
              <a:rPr lang="en-US" sz="1200" dirty="0">
                <a:latin typeface="Consolas"/>
                <a:cs typeface="Consolas"/>
              </a:rPr>
              <a:t> = </a:t>
            </a:r>
            <a:r>
              <a:rPr lang="en-US" sz="1200" dirty="0" err="1">
                <a:latin typeface="Consolas"/>
                <a:cs typeface="Consolas"/>
              </a:rPr>
              <a:t>nextNum</a:t>
            </a:r>
            <a:r>
              <a:rPr lang="en-US" sz="1200" dirty="0">
                <a:latin typeface="Consolas"/>
                <a:cs typeface="Consolas"/>
              </a:rPr>
              <a:t>;</a:t>
            </a:r>
          </a:p>
          <a:p>
            <a:r>
              <a:rPr lang="en-US" sz="1200" dirty="0">
                <a:latin typeface="Consolas"/>
                <a:cs typeface="Consolas"/>
              </a:rPr>
              <a:t>            </a:t>
            </a:r>
            <a:r>
              <a:rPr lang="en-US" sz="1200" dirty="0" err="1">
                <a:latin typeface="Consolas"/>
                <a:cs typeface="Consolas"/>
              </a:rPr>
              <a:t>nextNum</a:t>
            </a:r>
            <a:r>
              <a:rPr lang="en-US" sz="1200" dirty="0">
                <a:latin typeface="Consolas"/>
                <a:cs typeface="Consolas"/>
              </a:rPr>
              <a:t> = 0;</a:t>
            </a:r>
          </a:p>
          <a:p>
            <a:r>
              <a:rPr lang="en-US" sz="1200" dirty="0">
                <a:latin typeface="Consolas"/>
                <a:cs typeface="Consolas"/>
              </a:rPr>
              <a:t>            level++;</a:t>
            </a:r>
          </a:p>
          <a:p>
            <a:r>
              <a:rPr lang="en-US" sz="1200" dirty="0">
                <a:latin typeface="Consolas"/>
                <a:cs typeface="Consolas"/>
              </a:rPr>
              <a:t>        }</a:t>
            </a:r>
          </a:p>
          <a:p>
            <a:r>
              <a:rPr lang="en-US" sz="1200" dirty="0">
                <a:latin typeface="Consolas"/>
                <a:cs typeface="Consolas"/>
              </a:rPr>
              <a:t>    }</a:t>
            </a:r>
          </a:p>
          <a:p>
            <a:r>
              <a:rPr lang="en-US" sz="1200" dirty="0">
                <a:latin typeface="Consolas"/>
                <a:cs typeface="Consolas"/>
              </a:rPr>
              <a:t>    return level;</a:t>
            </a:r>
          </a:p>
          <a:p>
            <a:r>
              <a:rPr lang="en-US" sz="1200" dirty="0">
                <a:latin typeface="Consolas"/>
                <a:cs typeface="Consolas"/>
              </a:rPr>
              <a:t>}</a:t>
            </a:r>
          </a:p>
        </p:txBody>
      </p:sp>
    </p:spTree>
    <p:extLst>
      <p:ext uri="{BB962C8B-B14F-4D97-AF65-F5344CB8AC3E}">
        <p14:creationId xmlns:p14="http://schemas.microsoft.com/office/powerpoint/2010/main" val="2077330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05342"/>
            <a:ext cx="9144000" cy="3093154"/>
          </a:xfrm>
          <a:prstGeom prst="rect">
            <a:avLst/>
          </a:prstGeom>
          <a:ln>
            <a:solidFill>
              <a:srgbClr val="5B9BD5"/>
            </a:solidFill>
          </a:ln>
        </p:spPr>
        <p:txBody>
          <a:bodyPr wrap="square">
            <a:spAutoFit/>
          </a:bodyPr>
          <a:lstStyle/>
          <a:p>
            <a:r>
              <a:rPr lang="en-US" sz="1500" dirty="0">
                <a:latin typeface="Consolas"/>
                <a:cs typeface="Consolas"/>
              </a:rPr>
              <a:t>public class Solution {</a:t>
            </a:r>
          </a:p>
          <a:p>
            <a:endParaRPr lang="en-US" sz="1500" dirty="0">
              <a:latin typeface="Consolas"/>
              <a:cs typeface="Consolas"/>
            </a:endParaRPr>
          </a:p>
          <a:p>
            <a:r>
              <a:rPr lang="en-US" sz="1500" dirty="0">
                <a:latin typeface="Consolas"/>
                <a:cs typeface="Consolas"/>
              </a:rPr>
              <a:t>      public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hasPathSum</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r>
              <a:rPr lang="en-US" sz="1500" dirty="0" err="1">
                <a:latin typeface="Consolas"/>
                <a:cs typeface="Consolas"/>
              </a:rPr>
              <a:t>int</a:t>
            </a:r>
            <a:r>
              <a:rPr lang="en-US" sz="1500" dirty="0">
                <a:latin typeface="Consolas"/>
                <a:cs typeface="Consolas"/>
              </a:rPr>
              <a:t> sum) {</a:t>
            </a:r>
          </a:p>
          <a:p>
            <a:r>
              <a:rPr lang="en-US" sz="1500" dirty="0">
                <a:latin typeface="Consolas"/>
                <a:cs typeface="Consolas"/>
              </a:rPr>
              <a:t>	if (root == null</a:t>
            </a:r>
            <a:r>
              <a:rPr lang="en-US" sz="1500" dirty="0" smtClean="0">
                <a:latin typeface="Consolas"/>
                <a:cs typeface="Consolas"/>
              </a:rPr>
              <a:t>) {</a:t>
            </a:r>
            <a:endParaRPr lang="en-US" sz="1500" dirty="0">
              <a:latin typeface="Consolas"/>
              <a:cs typeface="Consolas"/>
            </a:endParaRPr>
          </a:p>
          <a:p>
            <a:r>
              <a:rPr lang="en-US" sz="1500" dirty="0">
                <a:latin typeface="Consolas"/>
                <a:cs typeface="Consolas"/>
              </a:rPr>
              <a:t>		return false</a:t>
            </a:r>
            <a:r>
              <a:rPr lang="en-US" sz="1500" dirty="0" smtClean="0">
                <a:latin typeface="Consolas"/>
                <a:cs typeface="Consolas"/>
              </a:rPr>
              <a:t>;</a:t>
            </a:r>
          </a:p>
          <a:p>
            <a:r>
              <a:rPr lang="en-US" sz="1500" dirty="0" smtClean="0">
                <a:latin typeface="Consolas"/>
                <a:cs typeface="Consolas"/>
              </a:rPr>
              <a:t>         }</a:t>
            </a:r>
            <a:endParaRPr lang="en-US" sz="1500" dirty="0">
              <a:latin typeface="Consolas"/>
              <a:cs typeface="Consolas"/>
            </a:endParaRPr>
          </a:p>
          <a:p>
            <a:r>
              <a:rPr lang="en-US" sz="1500" dirty="0">
                <a:latin typeface="Consolas"/>
                <a:cs typeface="Consolas"/>
              </a:rPr>
              <a:t>	if (</a:t>
            </a:r>
            <a:r>
              <a:rPr lang="en-US" sz="1500" dirty="0" err="1">
                <a:latin typeface="Consolas"/>
                <a:cs typeface="Consolas"/>
              </a:rPr>
              <a:t>root.val</a:t>
            </a:r>
            <a:r>
              <a:rPr lang="en-US" sz="1500" dirty="0">
                <a:latin typeface="Consolas"/>
                <a:cs typeface="Consolas"/>
              </a:rPr>
              <a:t> == sum &amp;&amp; (</a:t>
            </a:r>
            <a:r>
              <a:rPr lang="en-US" sz="1500" dirty="0" err="1">
                <a:latin typeface="Consolas"/>
                <a:cs typeface="Consolas"/>
              </a:rPr>
              <a:t>root.left</a:t>
            </a:r>
            <a:r>
              <a:rPr lang="en-US" sz="1500" dirty="0">
                <a:latin typeface="Consolas"/>
                <a:cs typeface="Consolas"/>
              </a:rPr>
              <a:t> == null &amp;&amp; </a:t>
            </a:r>
            <a:r>
              <a:rPr lang="en-US" sz="1500" dirty="0" err="1">
                <a:latin typeface="Consolas"/>
                <a:cs typeface="Consolas"/>
              </a:rPr>
              <a:t>root.right</a:t>
            </a:r>
            <a:r>
              <a:rPr lang="en-US" sz="1500" dirty="0">
                <a:latin typeface="Consolas"/>
                <a:cs typeface="Consolas"/>
              </a:rPr>
              <a:t> == null)</a:t>
            </a:r>
            <a:r>
              <a:rPr lang="en-US" sz="1500" dirty="0" smtClean="0">
                <a:latin typeface="Consolas"/>
                <a:cs typeface="Consolas"/>
              </a:rPr>
              <a:t>) {</a:t>
            </a:r>
            <a:endParaRPr lang="en-US" sz="1500" dirty="0">
              <a:latin typeface="Consolas"/>
              <a:cs typeface="Consolas"/>
            </a:endParaRPr>
          </a:p>
          <a:p>
            <a:r>
              <a:rPr lang="en-US" sz="1500" dirty="0">
                <a:latin typeface="Consolas"/>
                <a:cs typeface="Consolas"/>
              </a:rPr>
              <a:t>		return true</a:t>
            </a:r>
            <a:r>
              <a:rPr lang="en-US" sz="1500" dirty="0" smtClean="0">
                <a:latin typeface="Consolas"/>
                <a:cs typeface="Consolas"/>
              </a:rPr>
              <a:t>;</a:t>
            </a:r>
          </a:p>
          <a:p>
            <a:r>
              <a:rPr lang="en-US" sz="1500" dirty="0" smtClean="0">
                <a:latin typeface="Consolas"/>
                <a:cs typeface="Consolas"/>
              </a:rPr>
              <a:t>         }</a:t>
            </a:r>
            <a:endParaRPr lang="en-US" sz="1500" dirty="0">
              <a:latin typeface="Consolas"/>
              <a:cs typeface="Consolas"/>
            </a:endParaRPr>
          </a:p>
          <a:p>
            <a:r>
              <a:rPr lang="en-US" sz="1500" dirty="0">
                <a:latin typeface="Consolas"/>
                <a:cs typeface="Consolas"/>
              </a:rPr>
              <a:t>	return </a:t>
            </a:r>
            <a:r>
              <a:rPr lang="en-US" sz="1500" dirty="0" err="1">
                <a:latin typeface="Consolas"/>
                <a:cs typeface="Consolas"/>
              </a:rPr>
              <a:t>hasPathSum</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 sum - </a:t>
            </a:r>
            <a:r>
              <a:rPr lang="en-US" sz="1500" dirty="0" err="1">
                <a:latin typeface="Consolas"/>
                <a:cs typeface="Consolas"/>
              </a:rPr>
              <a:t>root.val</a:t>
            </a:r>
            <a:r>
              <a:rPr lang="en-US" sz="1500" dirty="0">
                <a:latin typeface="Consolas"/>
                <a:cs typeface="Consolas"/>
              </a:rPr>
              <a:t>)</a:t>
            </a:r>
          </a:p>
          <a:p>
            <a:r>
              <a:rPr lang="en-US" sz="1500" dirty="0">
                <a:latin typeface="Consolas"/>
                <a:cs typeface="Consolas"/>
              </a:rPr>
              <a:t>			|| </a:t>
            </a:r>
            <a:r>
              <a:rPr lang="en-US" sz="1500" dirty="0" err="1">
                <a:latin typeface="Consolas"/>
                <a:cs typeface="Consolas"/>
              </a:rPr>
              <a:t>hasPathSum</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 sum - </a:t>
            </a:r>
            <a:r>
              <a:rPr lang="en-US" sz="1500" dirty="0" err="1">
                <a:latin typeface="Consolas"/>
                <a:cs typeface="Consolas"/>
              </a:rPr>
              <a:t>root.val</a:t>
            </a:r>
            <a:r>
              <a:rPr lang="en-US" sz="1500" dirty="0">
                <a:latin typeface="Consolas"/>
                <a:cs typeface="Consolas"/>
              </a:rPr>
              <a:t>);</a:t>
            </a:r>
          </a:p>
          <a:p>
            <a:r>
              <a:rPr lang="en-US" sz="1500" dirty="0">
                <a:latin typeface="Consolas"/>
                <a:cs typeface="Consolas"/>
              </a:rPr>
              <a:t>    }  </a:t>
            </a:r>
          </a:p>
          <a:p>
            <a:r>
              <a:rPr lang="en-US" sz="1500" dirty="0">
                <a:latin typeface="Consolas"/>
                <a:cs typeface="Consolas"/>
              </a:rPr>
              <a:t>}</a:t>
            </a:r>
          </a:p>
        </p:txBody>
      </p:sp>
      <p:sp>
        <p:nvSpPr>
          <p:cNvPr id="6" name="Rectangle 5"/>
          <p:cNvSpPr/>
          <p:nvPr/>
        </p:nvSpPr>
        <p:spPr>
          <a:xfrm>
            <a:off x="0" y="0"/>
            <a:ext cx="9144000" cy="923330"/>
          </a:xfrm>
          <a:prstGeom prst="rect">
            <a:avLst/>
          </a:prstGeom>
        </p:spPr>
        <p:txBody>
          <a:bodyPr wrap="square">
            <a:spAutoFit/>
          </a:bodyPr>
          <a:lstStyle/>
          <a:p>
            <a:r>
              <a:rPr lang="en-US" dirty="0" smtClean="0"/>
              <a:t>5.4.3 Path </a:t>
            </a:r>
            <a:r>
              <a:rPr lang="en-US" dirty="0"/>
              <a:t>Sum </a:t>
            </a:r>
            <a:r>
              <a:rPr lang="en-US" dirty="0" smtClean="0"/>
              <a:t> </a:t>
            </a:r>
            <a:endParaRPr lang="en-US" dirty="0"/>
          </a:p>
          <a:p>
            <a:r>
              <a:rPr lang="en-US" sz="1200" dirty="0"/>
              <a:t>Given a binary tree and a sum, determine if the tree has a root-to-leaf path </a:t>
            </a:r>
            <a:r>
              <a:rPr lang="en-US" sz="1200" dirty="0" smtClean="0"/>
              <a:t>such</a:t>
            </a:r>
          </a:p>
          <a:p>
            <a:r>
              <a:rPr lang="en-US" sz="1200" dirty="0" smtClean="0"/>
              <a:t> </a:t>
            </a:r>
            <a:r>
              <a:rPr lang="en-US" sz="1200" dirty="0"/>
              <a:t>that adding up all the values along the path equals the given sum</a:t>
            </a:r>
            <a:r>
              <a:rPr lang="en-US" sz="1200" dirty="0" smtClean="0"/>
              <a:t>.</a:t>
            </a:r>
            <a:endParaRPr lang="en-US" dirty="0"/>
          </a:p>
          <a:p>
            <a:r>
              <a:rPr lang="en-US" sz="1200" dirty="0"/>
              <a:t>For </a:t>
            </a:r>
            <a:r>
              <a:rPr lang="en-US" sz="1200" dirty="0" smtClean="0"/>
              <a:t>example: Given </a:t>
            </a:r>
            <a:r>
              <a:rPr lang="en-US" sz="1200" dirty="0"/>
              <a:t>the below binary tree and sum = 22,</a:t>
            </a:r>
          </a:p>
        </p:txBody>
      </p:sp>
      <p:sp>
        <p:nvSpPr>
          <p:cNvPr id="7" name="Rectangle 6"/>
          <p:cNvSpPr/>
          <p:nvPr/>
        </p:nvSpPr>
        <p:spPr>
          <a:xfrm>
            <a:off x="4876800" y="9340"/>
            <a:ext cx="1295400" cy="1384995"/>
          </a:xfrm>
          <a:prstGeom prst="rect">
            <a:avLst/>
          </a:prstGeom>
        </p:spPr>
        <p:txBody>
          <a:bodyPr wrap="square">
            <a:spAutoFit/>
          </a:bodyPr>
          <a:lstStyle/>
          <a:p>
            <a:r>
              <a:rPr lang="en-US" sz="1200" b="1" dirty="0"/>
              <a:t> </a:t>
            </a:r>
            <a:r>
              <a:rPr lang="en-US" sz="1200" b="1" dirty="0" smtClean="0"/>
              <a:t>              5</a:t>
            </a:r>
            <a:endParaRPr lang="en-US" sz="1200" b="1" dirty="0"/>
          </a:p>
          <a:p>
            <a:r>
              <a:rPr lang="en-US" sz="1200" b="1" dirty="0"/>
              <a:t>             </a:t>
            </a:r>
            <a:r>
              <a:rPr lang="en-US" sz="1200" b="1" dirty="0" smtClean="0"/>
              <a:t>/   </a:t>
            </a:r>
            <a:r>
              <a:rPr lang="en-US" sz="1200" b="1" dirty="0"/>
              <a:t>\</a:t>
            </a:r>
          </a:p>
          <a:p>
            <a:r>
              <a:rPr lang="en-US" sz="1200" b="1" dirty="0"/>
              <a:t>            4  </a:t>
            </a:r>
            <a:r>
              <a:rPr lang="en-US" sz="1200" b="1" dirty="0" smtClean="0"/>
              <a:t>   </a:t>
            </a:r>
            <a:r>
              <a:rPr lang="en-US" sz="1200" b="1" dirty="0"/>
              <a:t>8</a:t>
            </a:r>
          </a:p>
          <a:p>
            <a:r>
              <a:rPr lang="en-US" sz="1200" b="1" dirty="0"/>
              <a:t>           /   </a:t>
            </a:r>
            <a:r>
              <a:rPr lang="en-US" sz="1200" b="1" dirty="0" smtClean="0"/>
              <a:t>   /   \</a:t>
            </a:r>
            <a:endParaRPr lang="en-US" sz="1200" b="1" dirty="0"/>
          </a:p>
          <a:p>
            <a:r>
              <a:rPr lang="en-US" sz="1200" b="1" dirty="0"/>
              <a:t>          11  </a:t>
            </a:r>
            <a:r>
              <a:rPr lang="en-US" sz="1200" b="1" dirty="0" smtClean="0"/>
              <a:t>  13  </a:t>
            </a:r>
            <a:r>
              <a:rPr lang="en-US" sz="1200" b="1" dirty="0"/>
              <a:t>4</a:t>
            </a:r>
          </a:p>
          <a:p>
            <a:r>
              <a:rPr lang="en-US" sz="1200" b="1" dirty="0"/>
              <a:t>         /  \      \</a:t>
            </a:r>
          </a:p>
          <a:p>
            <a:r>
              <a:rPr lang="en-US" sz="1200" b="1" dirty="0"/>
              <a:t>        7    2      1</a:t>
            </a:r>
          </a:p>
        </p:txBody>
      </p:sp>
      <p:sp>
        <p:nvSpPr>
          <p:cNvPr id="8" name="Rectangle 7"/>
          <p:cNvSpPr/>
          <p:nvPr/>
        </p:nvSpPr>
        <p:spPr>
          <a:xfrm>
            <a:off x="6096000" y="381000"/>
            <a:ext cx="3048000" cy="461665"/>
          </a:xfrm>
          <a:prstGeom prst="rect">
            <a:avLst/>
          </a:prstGeom>
        </p:spPr>
        <p:txBody>
          <a:bodyPr wrap="square">
            <a:spAutoFit/>
          </a:bodyPr>
          <a:lstStyle/>
          <a:p>
            <a:r>
              <a:rPr lang="en-US" sz="1200" dirty="0">
                <a:latin typeface="Consolas"/>
                <a:cs typeface="Consolas"/>
              </a:rPr>
              <a:t>as there exist a root-to-leaf </a:t>
            </a:r>
            <a:r>
              <a:rPr lang="en-US" sz="1200" dirty="0" smtClean="0">
                <a:latin typeface="Consolas"/>
                <a:cs typeface="Consolas"/>
              </a:rPr>
              <a:t>path</a:t>
            </a:r>
          </a:p>
          <a:p>
            <a:r>
              <a:rPr lang="en-US" sz="1200" dirty="0" smtClean="0">
                <a:latin typeface="Consolas"/>
                <a:cs typeface="Consolas"/>
              </a:rPr>
              <a:t> </a:t>
            </a:r>
            <a:r>
              <a:rPr lang="en-US" sz="1200" dirty="0">
                <a:latin typeface="Consolas"/>
                <a:cs typeface="Consolas"/>
              </a:rPr>
              <a:t>5-&gt;4-&gt;11-&gt;2 which sum is 22.</a:t>
            </a:r>
          </a:p>
        </p:txBody>
      </p:sp>
    </p:spTree>
    <p:extLst>
      <p:ext uri="{BB962C8B-B14F-4D97-AF65-F5344CB8AC3E}">
        <p14:creationId xmlns:p14="http://schemas.microsoft.com/office/powerpoint/2010/main" val="387745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7256" y="457200"/>
            <a:ext cx="8679544" cy="4154984"/>
          </a:xfrm>
          <a:prstGeom prst="rect">
            <a:avLst/>
          </a:prstGeom>
          <a:ln>
            <a:solidFill>
              <a:schemeClr val="accent1">
                <a:lumMod val="60000"/>
                <a:lumOff val="40000"/>
              </a:schemeClr>
            </a:solidFill>
          </a:ln>
        </p:spPr>
        <p:txBody>
          <a:bodyPr wrap="square">
            <a:spAutoFit/>
          </a:bodyPr>
          <a:lstStyle/>
          <a:p>
            <a:r>
              <a:rPr lang="en-US" altLang="zh-CN" sz="1200" dirty="0" smtClean="0">
                <a:latin typeface="Consolas" panose="020B0609020204030204" pitchFamily="49" charset="0"/>
                <a:cs typeface="Consolas" panose="020B0609020204030204" pitchFamily="49" charset="0"/>
              </a:rPr>
              <a:t>public class Solution {</a:t>
            </a:r>
          </a:p>
          <a:p>
            <a:r>
              <a:rPr lang="en-US" altLang="zh-CN" sz="1200" dirty="0" smtClean="0">
                <a:latin typeface="Consolas" panose="020B0609020204030204" pitchFamily="49" charset="0"/>
                <a:cs typeface="Consolas" panose="020B0609020204030204" pitchFamily="49" charset="0"/>
              </a:rPr>
              <a:t>    public List&lt;Integer&gt; </a:t>
            </a:r>
            <a:r>
              <a:rPr lang="en-US" altLang="zh-CN" sz="1200" dirty="0" err="1" smtClean="0">
                <a:latin typeface="Consolas" panose="020B0609020204030204" pitchFamily="49" charset="0"/>
                <a:cs typeface="Consolas" panose="020B0609020204030204" pitchFamily="49" charset="0"/>
              </a:rPr>
              <a:t>inorderTraversal</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a:t>
            </a:r>
          </a:p>
          <a:p>
            <a:r>
              <a:rPr lang="en-US" altLang="zh-CN" sz="1200" dirty="0" smtClean="0">
                <a:latin typeface="Consolas" panose="020B0609020204030204" pitchFamily="49" charset="0"/>
                <a:cs typeface="Consolas" panose="020B0609020204030204" pitchFamily="49" charset="0"/>
              </a:rPr>
              <a:t>        List&lt;Integer&gt; res = new </a:t>
            </a:r>
            <a:r>
              <a:rPr lang="en-US" altLang="zh-CN" sz="1200" dirty="0" err="1" smtClean="0">
                <a:latin typeface="Consolas" panose="020B0609020204030204" pitchFamily="49" charset="0"/>
                <a:cs typeface="Consolas" panose="020B0609020204030204" pitchFamily="49" charset="0"/>
              </a:rPr>
              <a:t>ArrayList</a:t>
            </a:r>
            <a:r>
              <a:rPr lang="en-US" altLang="zh-CN" sz="1200" dirty="0" smtClean="0">
                <a:latin typeface="Consolas" panose="020B0609020204030204" pitchFamily="49" charset="0"/>
                <a:cs typeface="Consolas" panose="020B0609020204030204" pitchFamily="49" charset="0"/>
              </a:rPr>
              <a:t>&lt;Integer&gt;();</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if(root == null)</a:t>
            </a:r>
          </a:p>
          <a:p>
            <a:r>
              <a:rPr lang="en-US" altLang="zh-CN" sz="1200" dirty="0" smtClean="0">
                <a:latin typeface="Consolas" panose="020B0609020204030204" pitchFamily="49" charset="0"/>
                <a:cs typeface="Consolas" panose="020B0609020204030204" pitchFamily="49" charset="0"/>
              </a:rPr>
              <a:t>            return res; //not return root. root is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not List</a:t>
            </a:r>
          </a:p>
          <a:p>
            <a:r>
              <a:rPr lang="en-US" altLang="zh-CN" sz="1200" dirty="0" smtClean="0">
                <a:latin typeface="Consolas" panose="020B0609020204030204" pitchFamily="49" charset="0"/>
                <a:cs typeface="Consolas" panose="020B0609020204030204" pitchFamily="49" charset="0"/>
              </a:rPr>
              <a:t>        Stack&lt;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&gt; stack = new Stack&lt;</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&gt;();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cur = root; </a:t>
            </a:r>
            <a:r>
              <a:rPr lang="en-US" altLang="zh-CN" sz="1200" b="1" dirty="0" smtClean="0">
                <a:solidFill>
                  <a:srgbClr val="00B050"/>
                </a:solidFill>
                <a:latin typeface="Consolas" panose="020B0609020204030204" pitchFamily="49" charset="0"/>
                <a:cs typeface="Consolas" panose="020B0609020204030204" pitchFamily="49" charset="0"/>
              </a:rPr>
              <a:t>//define a pointer to track nodes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while(!</a:t>
            </a:r>
            <a:r>
              <a:rPr lang="en-US" altLang="zh-CN" sz="1200" dirty="0" err="1" smtClean="0">
                <a:latin typeface="Consolas" panose="020B0609020204030204" pitchFamily="49" charset="0"/>
                <a:cs typeface="Consolas" panose="020B0609020204030204" pitchFamily="49" charset="0"/>
              </a:rPr>
              <a:t>stack.empty</a:t>
            </a:r>
            <a:r>
              <a:rPr lang="en-US" altLang="zh-CN" sz="1200" dirty="0" smtClean="0">
                <a:latin typeface="Consolas" panose="020B0609020204030204" pitchFamily="49" charset="0"/>
                <a:cs typeface="Consolas" panose="020B0609020204030204" pitchFamily="49" charset="0"/>
              </a:rPr>
              <a:t>() || p != null){  </a:t>
            </a:r>
            <a:r>
              <a:rPr lang="en-US" altLang="zh-CN" sz="1200" b="1" dirty="0" smtClean="0">
                <a:solidFill>
                  <a:srgbClr val="FF0000"/>
                </a:solidFill>
                <a:latin typeface="Consolas" panose="020B0609020204030204" pitchFamily="49" charset="0"/>
                <a:cs typeface="Consolas" panose="020B0609020204030204" pitchFamily="49" charset="0"/>
              </a:rPr>
              <a:t>//not &amp;&amp;</a:t>
            </a:r>
          </a:p>
          <a:p>
            <a:r>
              <a:rPr lang="en-US" altLang="zh-CN" sz="1200" dirty="0" smtClean="0">
                <a:latin typeface="Consolas" panose="020B0609020204030204" pitchFamily="49" charset="0"/>
                <a:cs typeface="Consolas" panose="020B0609020204030204" pitchFamily="49" charset="0"/>
              </a:rPr>
              <a:t>            if(cur != null){ </a:t>
            </a:r>
            <a:r>
              <a:rPr lang="en-US" altLang="zh-CN" sz="1200" dirty="0" smtClean="0">
                <a:solidFill>
                  <a:schemeClr val="bg1">
                    <a:lumMod val="65000"/>
                  </a:schemeClr>
                </a:solidFill>
                <a:latin typeface="Consolas" panose="020B0609020204030204" pitchFamily="49" charset="0"/>
                <a:cs typeface="Consolas" panose="020B0609020204030204" pitchFamily="49" charset="0"/>
              </a:rPr>
              <a:t>// if it is not null, push to stack ,and go down the tree to left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stack.push</a:t>
            </a:r>
            <a:r>
              <a:rPr lang="en-US" altLang="zh-CN" sz="1200" dirty="0" smtClean="0">
                <a:latin typeface="Consolas" panose="020B0609020204030204" pitchFamily="49" charset="0"/>
                <a:cs typeface="Consolas" panose="020B0609020204030204" pitchFamily="49" charset="0"/>
              </a:rPr>
              <a:t>(cur);</a:t>
            </a:r>
          </a:p>
          <a:p>
            <a:r>
              <a:rPr lang="en-US" altLang="zh-CN" sz="1200" dirty="0" smtClean="0">
                <a:latin typeface="Consolas" panose="020B0609020204030204" pitchFamily="49" charset="0"/>
                <a:cs typeface="Consolas" panose="020B0609020204030204" pitchFamily="49" charset="0"/>
              </a:rPr>
              <a:t>                cur = </a:t>
            </a:r>
            <a:r>
              <a:rPr lang="en-US" altLang="zh-CN" sz="1200" dirty="0" err="1" smtClean="0">
                <a:latin typeface="Consolas" panose="020B0609020204030204" pitchFamily="49" charset="0"/>
                <a:cs typeface="Consolas" panose="020B0609020204030204" pitchFamily="49" charset="0"/>
              </a:rPr>
              <a:t>cur.left</a:t>
            </a:r>
            <a:r>
              <a:rPr lang="en-US" altLang="zh-CN" sz="1200" dirty="0" smtClean="0">
                <a:latin typeface="Consolas" panose="020B0609020204030204" pitchFamily="49" charset="0"/>
                <a:cs typeface="Consolas" panose="020B0609020204030204" pitchFamily="49" charset="0"/>
              </a:rPr>
              <a:t>;</a:t>
            </a:r>
          </a:p>
          <a:p>
            <a:r>
              <a:rPr lang="en-US" altLang="zh-CN" sz="1200" dirty="0">
                <a:solidFill>
                  <a:schemeClr val="bg1">
                    <a:lumMod val="65000"/>
                  </a:schemeClr>
                </a:solidFill>
                <a:latin typeface="Consolas" panose="020B0609020204030204" pitchFamily="49" charset="0"/>
                <a:cs typeface="Consolas" panose="020B0609020204030204" pitchFamily="49" charset="0"/>
              </a:rPr>
              <a:t> </a:t>
            </a:r>
            <a:r>
              <a:rPr lang="en-US" altLang="zh-CN" sz="1200" dirty="0" smtClean="0">
                <a:solidFill>
                  <a:schemeClr val="bg1">
                    <a:lumMod val="65000"/>
                  </a:schemeClr>
                </a:solidFill>
                <a:latin typeface="Consolas" panose="020B0609020204030204" pitchFamily="49" charset="0"/>
                <a:cs typeface="Consolas" panose="020B0609020204030204" pitchFamily="49" charset="0"/>
              </a:rPr>
              <a:t>            // if no left child, pop stack, process the node, then let p point to the right</a:t>
            </a:r>
          </a:p>
          <a:p>
            <a:r>
              <a:rPr lang="en-US" altLang="zh-CN" sz="1200" dirty="0" smtClean="0">
                <a:latin typeface="Consolas" panose="020B0609020204030204" pitchFamily="49" charset="0"/>
                <a:cs typeface="Consolas" panose="020B0609020204030204" pitchFamily="49" charset="0"/>
              </a:rPr>
              <a:t>            }else{</a:t>
            </a:r>
          </a:p>
          <a:p>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               cur </a:t>
            </a:r>
            <a:r>
              <a:rPr lang="en-US" altLang="zh-CN" sz="1200" dirty="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s.pop</a:t>
            </a:r>
            <a:r>
              <a:rPr lang="en-US" altLang="zh-CN" sz="1200" dirty="0" smtClean="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res.add</a:t>
            </a:r>
            <a:r>
              <a:rPr lang="en-US" altLang="zh-CN" sz="1200" dirty="0" smtClean="0">
                <a:latin typeface="Consolas" panose="020B0609020204030204" pitchFamily="49" charset="0"/>
                <a:cs typeface="Consolas" panose="020B0609020204030204" pitchFamily="49" charset="0"/>
              </a:rPr>
              <a:t>(</a:t>
            </a:r>
            <a:r>
              <a:rPr lang="en-US" altLang="zh-CN" sz="1200" dirty="0" err="1" smtClean="0">
                <a:latin typeface="Consolas" panose="020B0609020204030204" pitchFamily="49" charset="0"/>
                <a:cs typeface="Consolas" panose="020B0609020204030204" pitchFamily="49" charset="0"/>
              </a:rPr>
              <a:t>cur.val</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cur = </a:t>
            </a:r>
            <a:r>
              <a:rPr lang="en-US" altLang="zh-CN" sz="1200" dirty="0" err="1">
                <a:latin typeface="Consolas" panose="020B0609020204030204" pitchFamily="49" charset="0"/>
                <a:cs typeface="Consolas" panose="020B0609020204030204" pitchFamily="49" charset="0"/>
              </a:rPr>
              <a:t>cur.right</a:t>
            </a:r>
            <a:r>
              <a:rPr lang="en-US" altLang="zh-CN" sz="1200" dirty="0">
                <a:latin typeface="Consolas" panose="020B0609020204030204" pitchFamily="49" charset="0"/>
                <a:cs typeface="Consolas" panose="020B0609020204030204" pitchFamily="49" charset="0"/>
              </a:rPr>
              <a:t>;            </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
        <p:nvSpPr>
          <p:cNvPr id="7" name="Rectangle 3"/>
          <p:cNvSpPr>
            <a:spLocks noChangeArrowheads="1"/>
          </p:cNvSpPr>
          <p:nvPr/>
        </p:nvSpPr>
        <p:spPr bwMode="auto">
          <a:xfrm>
            <a:off x="0" y="-31714"/>
            <a:ext cx="9144000" cy="520627"/>
          </a:xfrm>
          <a:prstGeom prst="rect">
            <a:avLst/>
          </a:prstGeom>
          <a:solidFill>
            <a:srgbClr val="F9F2F4"/>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dirty="0">
                <a:solidFill>
                  <a:srgbClr val="333333"/>
                </a:solidFill>
                <a:latin typeface="Times New Roman" panose="02020603050405020304" pitchFamily="18" charset="0"/>
                <a:ea typeface="inherit"/>
                <a:cs typeface="Times New Roman" panose="02020603050405020304" pitchFamily="18" charset="0"/>
              </a:rPr>
              <a:t>5.1.2 </a:t>
            </a:r>
            <a:r>
              <a:rPr lang="zh-CN" altLang="zh-CN" dirty="0">
                <a:solidFill>
                  <a:srgbClr val="333333"/>
                </a:solidFill>
                <a:latin typeface="Times New Roman" panose="02020603050405020304" pitchFamily="18" charset="0"/>
                <a:ea typeface="inherit"/>
                <a:cs typeface="Times New Roman" panose="02020603050405020304" pitchFamily="18" charset="0"/>
              </a:rPr>
              <a:t>Binary Tree Inorder Traversal</a:t>
            </a:r>
          </a:p>
          <a:p>
            <a:r>
              <a:rPr lang="zh-CN" altLang="zh-CN" sz="1000" dirty="0">
                <a:solidFill>
                  <a:srgbClr val="333333"/>
                </a:solidFill>
                <a:latin typeface="Times New Roman" panose="02020603050405020304" pitchFamily="18" charset="0"/>
                <a:ea typeface="inherit"/>
                <a:cs typeface="Times New Roman" panose="02020603050405020304" pitchFamily="18" charset="0"/>
              </a:rPr>
              <a:t>Given a binary tree, return the inorder traversal of its nodes' values.</a:t>
            </a:r>
          </a:p>
        </p:txBody>
      </p:sp>
      <p:sp>
        <p:nvSpPr>
          <p:cNvPr id="8" name="矩形 7"/>
          <p:cNvSpPr/>
          <p:nvPr/>
        </p:nvSpPr>
        <p:spPr>
          <a:xfrm>
            <a:off x="3657600" y="3550146"/>
            <a:ext cx="5486400" cy="3231654"/>
          </a:xfrm>
          <a:prstGeom prst="rect">
            <a:avLst/>
          </a:prstGeom>
          <a:solidFill>
            <a:schemeClr val="bg1"/>
          </a:solidFill>
          <a:ln>
            <a:solidFill>
              <a:schemeClr val="accent1">
                <a:lumMod val="60000"/>
                <a:lumOff val="40000"/>
              </a:schemeClr>
            </a:solidFill>
          </a:ln>
        </p:spPr>
        <p:txBody>
          <a:bodyPr wrap="square">
            <a:spAutoFit/>
          </a:bodyPr>
          <a:lstStyle/>
          <a:p>
            <a:r>
              <a:rPr lang="en-US" altLang="zh-CN" sz="1200" dirty="0" smtClean="0">
                <a:latin typeface="Consolas" panose="020B0609020204030204" pitchFamily="49" charset="0"/>
                <a:cs typeface="Consolas" panose="020B0609020204030204" pitchFamily="49" charset="0"/>
              </a:rPr>
              <a:t>public class Solution {  </a:t>
            </a:r>
            <a:r>
              <a:rPr lang="en-US" altLang="zh-CN" sz="1300" b="1" dirty="0" smtClean="0">
                <a:solidFill>
                  <a:srgbClr val="FF0000"/>
                </a:solidFill>
                <a:latin typeface="Consolas" panose="020B0609020204030204" pitchFamily="49" charset="0"/>
                <a:cs typeface="Consolas" panose="020B0609020204030204" pitchFamily="49" charset="0"/>
              </a:rPr>
              <a:t>//recursive</a:t>
            </a:r>
          </a:p>
          <a:p>
            <a:r>
              <a:rPr lang="en-US" altLang="zh-CN" sz="1200" dirty="0" smtClean="0">
                <a:latin typeface="Consolas" panose="020B0609020204030204" pitchFamily="49" charset="0"/>
                <a:cs typeface="Consolas" panose="020B0609020204030204" pitchFamily="49" charset="0"/>
              </a:rPr>
              <a:t>    public List&lt;Integer&gt; </a:t>
            </a:r>
            <a:r>
              <a:rPr lang="en-US" altLang="zh-CN" sz="1200" dirty="0" err="1" smtClean="0">
                <a:latin typeface="Consolas" panose="020B0609020204030204" pitchFamily="49" charset="0"/>
                <a:cs typeface="Consolas" panose="020B0609020204030204" pitchFamily="49" charset="0"/>
              </a:rPr>
              <a:t>inorderTraversal</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a:t>
            </a:r>
          </a:p>
          <a:p>
            <a:r>
              <a:rPr lang="en-US" altLang="zh-CN" sz="1200" dirty="0" smtClean="0">
                <a:latin typeface="Consolas" panose="020B0609020204030204" pitchFamily="49" charset="0"/>
                <a:cs typeface="Consolas" panose="020B0609020204030204" pitchFamily="49" charset="0"/>
              </a:rPr>
              <a:t>        List&lt;Integer&gt; res = new </a:t>
            </a:r>
            <a:r>
              <a:rPr lang="en-US" altLang="zh-CN" sz="1200" dirty="0" err="1" smtClean="0">
                <a:latin typeface="Consolas" panose="020B0609020204030204" pitchFamily="49" charset="0"/>
                <a:cs typeface="Consolas" panose="020B0609020204030204" pitchFamily="49" charset="0"/>
              </a:rPr>
              <a:t>ArrayList</a:t>
            </a:r>
            <a:r>
              <a:rPr lang="en-US" altLang="zh-CN" sz="1200" dirty="0" smtClean="0">
                <a:latin typeface="Consolas" panose="020B0609020204030204" pitchFamily="49" charset="0"/>
                <a:cs typeface="Consolas" panose="020B0609020204030204" pitchFamily="49" charset="0"/>
              </a:rPr>
              <a:t>&lt;Integer&gt;();</a:t>
            </a:r>
          </a:p>
          <a:p>
            <a:r>
              <a:rPr lang="en-US" altLang="zh-CN" sz="1200" dirty="0" smtClean="0">
                <a:latin typeface="Consolas" panose="020B0609020204030204" pitchFamily="49" charset="0"/>
                <a:cs typeface="Consolas" panose="020B0609020204030204" pitchFamily="49" charset="0"/>
              </a:rPr>
              <a:t>        if(root == null)</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inOrder</a:t>
            </a:r>
            <a:r>
              <a:rPr lang="en-US" altLang="zh-CN" sz="1200" dirty="0" smtClean="0">
                <a:latin typeface="Consolas" panose="020B0609020204030204" pitchFamily="49" charset="0"/>
                <a:cs typeface="Consolas" panose="020B0609020204030204" pitchFamily="49" charset="0"/>
              </a:rPr>
              <a:t> (root, res);</a:t>
            </a:r>
          </a:p>
          <a:p>
            <a:r>
              <a:rPr lang="en-US" altLang="zh-CN" sz="1200" dirty="0" smtClean="0">
                <a:latin typeface="Consolas" panose="020B0609020204030204" pitchFamily="49" charset="0"/>
                <a:cs typeface="Consolas" panose="020B0609020204030204" pitchFamily="49" charset="0"/>
              </a:rPr>
              <a:t>        return res;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    public void </a:t>
            </a:r>
            <a:r>
              <a:rPr lang="en-US" altLang="zh-CN" sz="1200" dirty="0" err="1" smtClean="0">
                <a:latin typeface="Consolas" panose="020B0609020204030204" pitchFamily="49" charset="0"/>
                <a:cs typeface="Consolas" panose="020B0609020204030204" pitchFamily="49" charset="0"/>
              </a:rPr>
              <a:t>inOrder</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TreeNode</a:t>
            </a:r>
            <a:r>
              <a:rPr lang="en-US" altLang="zh-CN" sz="1200" dirty="0" smtClean="0">
                <a:latin typeface="Consolas" panose="020B0609020204030204" pitchFamily="49" charset="0"/>
                <a:cs typeface="Consolas" panose="020B0609020204030204" pitchFamily="49" charset="0"/>
              </a:rPr>
              <a:t> root, List&lt;Integer&gt; res){</a:t>
            </a:r>
          </a:p>
          <a:p>
            <a:r>
              <a:rPr lang="en-US" altLang="zh-CN" sz="1200" dirty="0" smtClean="0">
                <a:latin typeface="Consolas" panose="020B0609020204030204" pitchFamily="49" charset="0"/>
                <a:cs typeface="Consolas" panose="020B0609020204030204" pitchFamily="49" charset="0"/>
              </a:rPr>
              <a:t>        if(root == null) </a:t>
            </a:r>
          </a:p>
          <a:p>
            <a:r>
              <a:rPr lang="en-US" altLang="zh-CN" sz="1200" dirty="0" smtClean="0">
                <a:latin typeface="Consolas" panose="020B0609020204030204" pitchFamily="49" charset="0"/>
                <a:cs typeface="Consolas" panose="020B0609020204030204" pitchFamily="49" charset="0"/>
              </a:rPr>
              <a:t>            return;</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inOrder</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root.left</a:t>
            </a:r>
            <a:r>
              <a:rPr lang="en-US" altLang="zh-CN" sz="1200" dirty="0" smtClean="0">
                <a:latin typeface="Consolas" panose="020B0609020204030204" pitchFamily="49" charset="0"/>
                <a:cs typeface="Consolas" panose="020B0609020204030204" pitchFamily="49" charset="0"/>
              </a:rPr>
              <a:t>, res);</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res.add</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root.val</a:t>
            </a:r>
            <a:r>
              <a:rPr lang="en-US" altLang="zh-CN" sz="1200" dirty="0" smtClean="0">
                <a:latin typeface="Consolas" panose="020B0609020204030204" pitchFamily="49" charset="0"/>
                <a:cs typeface="Consolas" panose="020B0609020204030204" pitchFamily="49" charset="0"/>
              </a:rPr>
              <a:t>);</a:t>
            </a:r>
          </a:p>
          <a:p>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inOrder</a:t>
            </a:r>
            <a:r>
              <a:rPr lang="en-US" altLang="zh-CN" sz="1200" dirty="0" smtClean="0">
                <a:latin typeface="Consolas" panose="020B0609020204030204" pitchFamily="49" charset="0"/>
                <a:cs typeface="Consolas" panose="020B0609020204030204" pitchFamily="49" charset="0"/>
              </a:rPr>
              <a:t> (</a:t>
            </a:r>
            <a:r>
              <a:rPr lang="en-US" altLang="zh-CN" sz="1200" dirty="0" err="1" smtClean="0">
                <a:latin typeface="Consolas" panose="020B0609020204030204" pitchFamily="49" charset="0"/>
                <a:cs typeface="Consolas" panose="020B0609020204030204" pitchFamily="49" charset="0"/>
              </a:rPr>
              <a:t>root.right</a:t>
            </a:r>
            <a:r>
              <a:rPr lang="en-US" altLang="zh-CN" sz="1200" dirty="0" smtClean="0">
                <a:latin typeface="Consolas" panose="020B0609020204030204" pitchFamily="49" charset="0"/>
                <a:cs typeface="Consolas" panose="020B0609020204030204" pitchFamily="49" charset="0"/>
              </a:rPr>
              <a:t>, res);</a:t>
            </a:r>
          </a:p>
          <a:p>
            <a:r>
              <a:rPr lang="en-US" altLang="zh-CN" sz="1200" dirty="0" smtClean="0">
                <a:latin typeface="Consolas" panose="020B0609020204030204" pitchFamily="49" charset="0"/>
                <a:cs typeface="Consolas" panose="020B0609020204030204" pitchFamily="49" charset="0"/>
              </a:rPr>
              <a:t>    }</a:t>
            </a:r>
          </a:p>
          <a:p>
            <a:r>
              <a:rPr lang="en-US" altLang="zh-CN" sz="1200" dirty="0" smtClean="0">
                <a:latin typeface="Consolas" panose="020B0609020204030204" pitchFamily="49" charset="0"/>
                <a:cs typeface="Consolas" panose="020B0609020204030204" pitchFamily="49" charset="0"/>
              </a:rPr>
              <a:t>}</a:t>
            </a:r>
            <a:endParaRPr lang="zh-CN" altLang="en-US" sz="1200" dirty="0">
              <a:latin typeface="Consolas" panose="020B0609020204030204" pitchFamily="49" charset="0"/>
              <a:cs typeface="Consolas" panose="020B0609020204030204" pitchFamily="49" charset="0"/>
            </a:endParaRPr>
          </a:p>
        </p:txBody>
      </p:sp>
      <p:sp>
        <p:nvSpPr>
          <p:cNvPr id="2" name="Rectangle 1"/>
          <p:cNvSpPr/>
          <p:nvPr/>
        </p:nvSpPr>
        <p:spPr>
          <a:xfrm>
            <a:off x="-8068" y="4953000"/>
            <a:ext cx="3665668" cy="646331"/>
          </a:xfrm>
          <a:prstGeom prst="rect">
            <a:avLst/>
          </a:prstGeom>
        </p:spPr>
        <p:txBody>
          <a:bodyPr wrap="square">
            <a:spAutoFit/>
          </a:bodyPr>
          <a:lstStyle/>
          <a:p>
            <a:r>
              <a:rPr lang="en-US" sz="1200" dirty="0">
                <a:hlinkClick r:id="rId2"/>
              </a:rPr>
              <a:t>http://</a:t>
            </a:r>
            <a:r>
              <a:rPr lang="en-US" sz="1200" dirty="0" smtClean="0">
                <a:hlinkClick r:id="rId2"/>
              </a:rPr>
              <a:t>www.java2blog.com/2014/07/binary-tree-postorder-traversal-in-java.html</a:t>
            </a:r>
            <a:endParaRPr lang="en-US" sz="1200" dirty="0" smtClean="0"/>
          </a:p>
          <a:p>
            <a:r>
              <a:rPr lang="en-US" sz="1200" dirty="0" smtClean="0"/>
              <a:t>With main []</a:t>
            </a:r>
            <a:endParaRPr lang="en-US" sz="1200" dirty="0"/>
          </a:p>
        </p:txBody>
      </p:sp>
      <p:sp>
        <p:nvSpPr>
          <p:cNvPr id="6" name="矩形 5"/>
          <p:cNvSpPr/>
          <p:nvPr/>
        </p:nvSpPr>
        <p:spPr>
          <a:xfrm>
            <a:off x="6394525" y="-43368"/>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1606470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4023"/>
            <a:ext cx="9144000" cy="6093977"/>
          </a:xfrm>
          <a:prstGeom prst="rect">
            <a:avLst/>
          </a:prstGeom>
          <a:ln>
            <a:solidFill>
              <a:srgbClr val="5B9BD5"/>
            </a:solidFill>
          </a:ln>
        </p:spPr>
        <p:txBody>
          <a:bodyPr wrap="square">
            <a:spAutoFit/>
          </a:bodyPr>
          <a:lstStyle/>
          <a:p>
            <a:r>
              <a:rPr lang="en-US" sz="1300" dirty="0">
                <a:latin typeface="Consolas"/>
                <a:cs typeface="Consolas"/>
              </a:rPr>
              <a:t>public class Solution {</a:t>
            </a:r>
          </a:p>
          <a:p>
            <a:r>
              <a:rPr lang="en-US" sz="1300" dirty="0">
                <a:latin typeface="Consolas"/>
                <a:cs typeface="Consolas"/>
              </a:rPr>
              <a:t>    public </a:t>
            </a:r>
            <a:r>
              <a:rPr lang="en-US" sz="1300" dirty="0" err="1">
                <a:latin typeface="Consolas"/>
                <a:cs typeface="Consolas"/>
              </a:rPr>
              <a:t>boolean</a:t>
            </a:r>
            <a:r>
              <a:rPr lang="en-US" sz="1300" dirty="0">
                <a:latin typeface="Consolas"/>
                <a:cs typeface="Consolas"/>
              </a:rPr>
              <a:t> </a:t>
            </a:r>
            <a:r>
              <a:rPr lang="en-US" sz="1300" dirty="0" err="1">
                <a:latin typeface="Consolas"/>
                <a:cs typeface="Consolas"/>
              </a:rPr>
              <a:t>hasPathSum</a:t>
            </a:r>
            <a:r>
              <a:rPr lang="en-US" sz="1300" dirty="0">
                <a:latin typeface="Consolas"/>
                <a:cs typeface="Consolas"/>
              </a:rPr>
              <a:t>(</a:t>
            </a:r>
            <a:r>
              <a:rPr lang="en-US" sz="1300" dirty="0" err="1">
                <a:latin typeface="Consolas"/>
                <a:cs typeface="Consolas"/>
              </a:rPr>
              <a:t>TreeNode</a:t>
            </a:r>
            <a:r>
              <a:rPr lang="en-US" sz="1300" dirty="0">
                <a:latin typeface="Consolas"/>
                <a:cs typeface="Consolas"/>
              </a:rPr>
              <a:t> root, </a:t>
            </a:r>
            <a:r>
              <a:rPr lang="en-US" sz="1300" dirty="0" err="1">
                <a:latin typeface="Consolas"/>
                <a:cs typeface="Consolas"/>
              </a:rPr>
              <a:t>int</a:t>
            </a:r>
            <a:r>
              <a:rPr lang="en-US" sz="1300" dirty="0">
                <a:latin typeface="Consolas"/>
                <a:cs typeface="Consolas"/>
              </a:rPr>
              <a:t> sum) {</a:t>
            </a:r>
          </a:p>
          <a:p>
            <a:r>
              <a:rPr lang="en-US" sz="1300" dirty="0">
                <a:latin typeface="Consolas"/>
                <a:cs typeface="Consolas"/>
              </a:rPr>
              <a:t>        if(root == null) return false;</a:t>
            </a:r>
          </a:p>
          <a:p>
            <a:r>
              <a:rPr lang="en-US" sz="1300" dirty="0">
                <a:latin typeface="Consolas"/>
                <a:cs typeface="Consolas"/>
              </a:rPr>
              <a:t> </a:t>
            </a:r>
          </a:p>
          <a:p>
            <a:r>
              <a:rPr lang="en-US" sz="1300" dirty="0">
                <a:latin typeface="Consolas"/>
                <a:cs typeface="Consolas"/>
              </a:rPr>
              <a:t>        </a:t>
            </a:r>
            <a:r>
              <a:rPr lang="en-US" sz="1300" dirty="0" err="1">
                <a:latin typeface="Consolas"/>
                <a:cs typeface="Consolas"/>
              </a:rPr>
              <a:t>LinkedList</a:t>
            </a:r>
            <a:r>
              <a:rPr lang="en-US" sz="1300" dirty="0">
                <a:latin typeface="Consolas"/>
                <a:cs typeface="Consolas"/>
              </a:rPr>
              <a:t>&lt;</a:t>
            </a:r>
            <a:r>
              <a:rPr lang="en-US" sz="1300" dirty="0" err="1">
                <a:latin typeface="Consolas"/>
                <a:cs typeface="Consolas"/>
              </a:rPr>
              <a:t>TreeNode</a:t>
            </a:r>
            <a:r>
              <a:rPr lang="en-US" sz="1300" dirty="0">
                <a:latin typeface="Consolas"/>
                <a:cs typeface="Consolas"/>
              </a:rPr>
              <a:t>&gt; nodes = new </a:t>
            </a:r>
            <a:r>
              <a:rPr lang="en-US" sz="1300" dirty="0" err="1">
                <a:latin typeface="Consolas"/>
                <a:cs typeface="Consolas"/>
              </a:rPr>
              <a:t>LinkedList</a:t>
            </a:r>
            <a:r>
              <a:rPr lang="en-US" sz="1300" dirty="0">
                <a:latin typeface="Consolas"/>
                <a:cs typeface="Consolas"/>
              </a:rPr>
              <a:t>&lt;</a:t>
            </a:r>
            <a:r>
              <a:rPr lang="en-US" sz="1300" dirty="0" err="1">
                <a:latin typeface="Consolas"/>
                <a:cs typeface="Consolas"/>
              </a:rPr>
              <a:t>TreeNode</a:t>
            </a:r>
            <a:r>
              <a:rPr lang="en-US" sz="1300" dirty="0">
                <a:latin typeface="Consolas"/>
                <a:cs typeface="Consolas"/>
              </a:rPr>
              <a:t>&gt;();</a:t>
            </a:r>
          </a:p>
          <a:p>
            <a:r>
              <a:rPr lang="en-US" sz="1300" dirty="0">
                <a:latin typeface="Consolas"/>
                <a:cs typeface="Consolas"/>
              </a:rPr>
              <a:t>        </a:t>
            </a:r>
            <a:r>
              <a:rPr lang="en-US" sz="1300" dirty="0" err="1">
                <a:latin typeface="Consolas"/>
                <a:cs typeface="Consolas"/>
              </a:rPr>
              <a:t>LinkedList</a:t>
            </a:r>
            <a:r>
              <a:rPr lang="en-US" sz="1300" dirty="0">
                <a:latin typeface="Consolas"/>
                <a:cs typeface="Consolas"/>
              </a:rPr>
              <a:t>&lt;Integer&gt; values = new </a:t>
            </a:r>
            <a:r>
              <a:rPr lang="en-US" sz="1300" dirty="0" err="1">
                <a:latin typeface="Consolas"/>
                <a:cs typeface="Consolas"/>
              </a:rPr>
              <a:t>LinkedList</a:t>
            </a:r>
            <a:r>
              <a:rPr lang="en-US" sz="1300" dirty="0">
                <a:latin typeface="Consolas"/>
                <a:cs typeface="Consolas"/>
              </a:rPr>
              <a:t>&lt;Integer&gt;();</a:t>
            </a:r>
          </a:p>
          <a:p>
            <a:r>
              <a:rPr lang="en-US" sz="1300" dirty="0">
                <a:latin typeface="Consolas"/>
                <a:cs typeface="Consolas"/>
              </a:rPr>
              <a:t> </a:t>
            </a:r>
          </a:p>
          <a:p>
            <a:r>
              <a:rPr lang="en-US" sz="1300" dirty="0">
                <a:latin typeface="Consolas"/>
                <a:cs typeface="Consolas"/>
              </a:rPr>
              <a:t>        </a:t>
            </a:r>
            <a:r>
              <a:rPr lang="en-US" sz="1300" dirty="0" err="1">
                <a:latin typeface="Consolas"/>
                <a:cs typeface="Consolas"/>
              </a:rPr>
              <a:t>nodes.add</a:t>
            </a:r>
            <a:r>
              <a:rPr lang="en-US" sz="1300" dirty="0">
                <a:latin typeface="Consolas"/>
                <a:cs typeface="Consolas"/>
              </a:rPr>
              <a:t>(root);</a:t>
            </a:r>
          </a:p>
          <a:p>
            <a:r>
              <a:rPr lang="en-US" sz="1300" dirty="0">
                <a:latin typeface="Consolas"/>
                <a:cs typeface="Consolas"/>
              </a:rPr>
              <a:t>        </a:t>
            </a:r>
            <a:r>
              <a:rPr lang="en-US" sz="1300" dirty="0" err="1">
                <a:latin typeface="Consolas"/>
                <a:cs typeface="Consolas"/>
              </a:rPr>
              <a:t>values.add</a:t>
            </a:r>
            <a:r>
              <a:rPr lang="en-US" sz="1300" dirty="0">
                <a:latin typeface="Consolas"/>
                <a:cs typeface="Consolas"/>
              </a:rPr>
              <a:t>(</a:t>
            </a:r>
            <a:r>
              <a:rPr lang="en-US" sz="1300" dirty="0" err="1">
                <a:latin typeface="Consolas"/>
                <a:cs typeface="Consolas"/>
              </a:rPr>
              <a:t>root.val</a:t>
            </a:r>
            <a:r>
              <a:rPr lang="en-US" sz="1300" dirty="0">
                <a:latin typeface="Consolas"/>
                <a:cs typeface="Consolas"/>
              </a:rPr>
              <a:t>);</a:t>
            </a:r>
          </a:p>
          <a:p>
            <a:r>
              <a:rPr lang="en-US" sz="1300" dirty="0">
                <a:latin typeface="Consolas"/>
                <a:cs typeface="Consolas"/>
              </a:rPr>
              <a:t> </a:t>
            </a:r>
          </a:p>
          <a:p>
            <a:r>
              <a:rPr lang="en-US" sz="1300" dirty="0">
                <a:latin typeface="Consolas"/>
                <a:cs typeface="Consolas"/>
              </a:rPr>
              <a:t>        while(!</a:t>
            </a:r>
            <a:r>
              <a:rPr lang="en-US" sz="1300" dirty="0" err="1">
                <a:latin typeface="Consolas"/>
                <a:cs typeface="Consolas"/>
              </a:rPr>
              <a:t>nodes.isEmpty</a:t>
            </a:r>
            <a:r>
              <a:rPr lang="en-US" sz="1300" dirty="0">
                <a:latin typeface="Consolas"/>
                <a:cs typeface="Consolas"/>
              </a:rPr>
              <a:t>()</a:t>
            </a:r>
            <a:r>
              <a:rPr lang="en-US" sz="1300" dirty="0" smtClean="0">
                <a:latin typeface="Consolas"/>
                <a:cs typeface="Consolas"/>
              </a:rPr>
              <a:t>) {</a:t>
            </a:r>
            <a:endParaRPr lang="en-US" sz="1300" dirty="0">
              <a:latin typeface="Consolas"/>
              <a:cs typeface="Consolas"/>
            </a:endParaRPr>
          </a:p>
          <a:p>
            <a:r>
              <a:rPr lang="en-US" sz="1300" dirty="0">
                <a:latin typeface="Consolas"/>
                <a:cs typeface="Consolas"/>
              </a:rPr>
              <a:t>            </a:t>
            </a:r>
            <a:r>
              <a:rPr lang="en-US" sz="1300" dirty="0" err="1">
                <a:latin typeface="Consolas"/>
                <a:cs typeface="Consolas"/>
              </a:rPr>
              <a:t>TreeNode</a:t>
            </a:r>
            <a:r>
              <a:rPr lang="en-US" sz="1300" dirty="0">
                <a:latin typeface="Consolas"/>
                <a:cs typeface="Consolas"/>
              </a:rPr>
              <a:t> </a:t>
            </a:r>
            <a:r>
              <a:rPr lang="en-US" sz="1300" dirty="0" err="1">
                <a:latin typeface="Consolas"/>
                <a:cs typeface="Consolas"/>
              </a:rPr>
              <a:t>curr</a:t>
            </a:r>
            <a:r>
              <a:rPr lang="en-US" sz="1300" dirty="0">
                <a:latin typeface="Consolas"/>
                <a:cs typeface="Consolas"/>
              </a:rPr>
              <a:t> = </a:t>
            </a:r>
            <a:r>
              <a:rPr lang="en-US" sz="1300" dirty="0" err="1">
                <a:latin typeface="Consolas"/>
                <a:cs typeface="Consolas"/>
              </a:rPr>
              <a:t>nodes.poll</a:t>
            </a:r>
            <a:r>
              <a:rPr lang="en-US" sz="1300" dirty="0">
                <a:latin typeface="Consolas"/>
                <a:cs typeface="Consolas"/>
              </a:rPr>
              <a:t>();</a:t>
            </a:r>
          </a:p>
          <a:p>
            <a:r>
              <a:rPr lang="en-US" sz="1300" dirty="0">
                <a:latin typeface="Consolas"/>
                <a:cs typeface="Consolas"/>
              </a:rPr>
              <a:t>            </a:t>
            </a:r>
            <a:r>
              <a:rPr lang="en-US" sz="1300" dirty="0" err="1">
                <a:latin typeface="Consolas"/>
                <a:cs typeface="Consolas"/>
              </a:rPr>
              <a:t>int</a:t>
            </a:r>
            <a:r>
              <a:rPr lang="en-US" sz="1300" dirty="0">
                <a:latin typeface="Consolas"/>
                <a:cs typeface="Consolas"/>
              </a:rPr>
              <a:t> </a:t>
            </a:r>
            <a:r>
              <a:rPr lang="en-US" sz="1300" dirty="0" err="1">
                <a:latin typeface="Consolas"/>
                <a:cs typeface="Consolas"/>
              </a:rPr>
              <a:t>sumValue</a:t>
            </a:r>
            <a:r>
              <a:rPr lang="en-US" sz="1300" dirty="0">
                <a:latin typeface="Consolas"/>
                <a:cs typeface="Consolas"/>
              </a:rPr>
              <a:t> = </a:t>
            </a:r>
            <a:r>
              <a:rPr lang="en-US" sz="1300" dirty="0" err="1">
                <a:latin typeface="Consolas"/>
                <a:cs typeface="Consolas"/>
              </a:rPr>
              <a:t>values.poll</a:t>
            </a:r>
            <a:r>
              <a:rPr lang="en-US" sz="1300" dirty="0">
                <a:latin typeface="Consolas"/>
                <a:cs typeface="Consolas"/>
              </a:rPr>
              <a:t>();</a:t>
            </a:r>
          </a:p>
          <a:p>
            <a:r>
              <a:rPr lang="en-US" sz="1300" dirty="0">
                <a:latin typeface="Consolas"/>
                <a:cs typeface="Consolas"/>
              </a:rPr>
              <a:t> </a:t>
            </a:r>
          </a:p>
          <a:p>
            <a:r>
              <a:rPr lang="en-US" sz="1300" dirty="0">
                <a:latin typeface="Consolas"/>
                <a:cs typeface="Consolas"/>
              </a:rPr>
              <a:t>            if(</a:t>
            </a:r>
            <a:r>
              <a:rPr lang="en-US" sz="1300" dirty="0" err="1">
                <a:latin typeface="Consolas"/>
                <a:cs typeface="Consolas"/>
              </a:rPr>
              <a:t>curr.left</a:t>
            </a:r>
            <a:r>
              <a:rPr lang="en-US" sz="1300" dirty="0">
                <a:latin typeface="Consolas"/>
                <a:cs typeface="Consolas"/>
              </a:rPr>
              <a:t> == null &amp;&amp; </a:t>
            </a:r>
            <a:r>
              <a:rPr lang="en-US" sz="1300" dirty="0" err="1">
                <a:latin typeface="Consolas"/>
                <a:cs typeface="Consolas"/>
              </a:rPr>
              <a:t>curr.right</a:t>
            </a:r>
            <a:r>
              <a:rPr lang="en-US" sz="1300" dirty="0">
                <a:latin typeface="Consolas"/>
                <a:cs typeface="Consolas"/>
              </a:rPr>
              <a:t> == null &amp;&amp; </a:t>
            </a:r>
            <a:r>
              <a:rPr lang="en-US" sz="1300" dirty="0" err="1">
                <a:latin typeface="Consolas"/>
                <a:cs typeface="Consolas"/>
              </a:rPr>
              <a:t>sumValue</a:t>
            </a:r>
            <a:r>
              <a:rPr lang="en-US" sz="1300" dirty="0">
                <a:latin typeface="Consolas"/>
                <a:cs typeface="Consolas"/>
              </a:rPr>
              <a:t>==sum</a:t>
            </a:r>
            <a:r>
              <a:rPr lang="en-US" sz="1300" dirty="0" smtClean="0">
                <a:latin typeface="Consolas"/>
                <a:cs typeface="Consolas"/>
              </a:rPr>
              <a:t>) {</a:t>
            </a:r>
            <a:endParaRPr lang="en-US" sz="1300" dirty="0">
              <a:latin typeface="Consolas"/>
              <a:cs typeface="Consolas"/>
            </a:endParaRPr>
          </a:p>
          <a:p>
            <a:r>
              <a:rPr lang="en-US" sz="1300" dirty="0">
                <a:latin typeface="Consolas"/>
                <a:cs typeface="Consolas"/>
              </a:rPr>
              <a:t>                return true;</a:t>
            </a:r>
          </a:p>
          <a:p>
            <a:r>
              <a:rPr lang="en-US" sz="1300" dirty="0">
                <a:latin typeface="Consolas"/>
                <a:cs typeface="Consolas"/>
              </a:rPr>
              <a:t>            }</a:t>
            </a:r>
          </a:p>
          <a:p>
            <a:r>
              <a:rPr lang="en-US" sz="1300" dirty="0">
                <a:latin typeface="Consolas"/>
                <a:cs typeface="Consolas"/>
              </a:rPr>
              <a:t> </a:t>
            </a:r>
          </a:p>
          <a:p>
            <a:r>
              <a:rPr lang="en-US" sz="1300" dirty="0">
                <a:latin typeface="Consolas"/>
                <a:cs typeface="Consolas"/>
              </a:rPr>
              <a:t>            if(</a:t>
            </a:r>
            <a:r>
              <a:rPr lang="en-US" sz="1300" dirty="0" err="1">
                <a:latin typeface="Consolas"/>
                <a:cs typeface="Consolas"/>
              </a:rPr>
              <a:t>curr.left</a:t>
            </a:r>
            <a:r>
              <a:rPr lang="en-US" sz="1300" dirty="0">
                <a:latin typeface="Consolas"/>
                <a:cs typeface="Consolas"/>
              </a:rPr>
              <a:t> != null</a:t>
            </a:r>
            <a:r>
              <a:rPr lang="en-US" sz="1300" dirty="0" smtClean="0">
                <a:latin typeface="Consolas"/>
                <a:cs typeface="Consolas"/>
              </a:rPr>
              <a:t>) {</a:t>
            </a:r>
            <a:endParaRPr lang="en-US" sz="1300" dirty="0">
              <a:latin typeface="Consolas"/>
              <a:cs typeface="Consolas"/>
            </a:endParaRPr>
          </a:p>
          <a:p>
            <a:r>
              <a:rPr lang="en-US" sz="1300" dirty="0">
                <a:latin typeface="Consolas"/>
                <a:cs typeface="Consolas"/>
              </a:rPr>
              <a:t>                </a:t>
            </a:r>
            <a:r>
              <a:rPr lang="en-US" sz="1300" dirty="0" err="1">
                <a:latin typeface="Consolas"/>
                <a:cs typeface="Consolas"/>
              </a:rPr>
              <a:t>nodes.add</a:t>
            </a:r>
            <a:r>
              <a:rPr lang="en-US" sz="1300" dirty="0">
                <a:latin typeface="Consolas"/>
                <a:cs typeface="Consolas"/>
              </a:rPr>
              <a:t>(</a:t>
            </a:r>
            <a:r>
              <a:rPr lang="en-US" sz="1300" dirty="0" err="1">
                <a:latin typeface="Consolas"/>
                <a:cs typeface="Consolas"/>
              </a:rPr>
              <a:t>curr.left</a:t>
            </a:r>
            <a:r>
              <a:rPr lang="en-US" sz="1300" dirty="0">
                <a:latin typeface="Consolas"/>
                <a:cs typeface="Consolas"/>
              </a:rPr>
              <a:t>);</a:t>
            </a:r>
          </a:p>
          <a:p>
            <a:r>
              <a:rPr lang="en-US" sz="1300" dirty="0">
                <a:latin typeface="Consolas"/>
                <a:cs typeface="Consolas"/>
              </a:rPr>
              <a:t>                </a:t>
            </a:r>
            <a:r>
              <a:rPr lang="en-US" sz="1300" dirty="0" err="1">
                <a:latin typeface="Consolas"/>
                <a:cs typeface="Consolas"/>
              </a:rPr>
              <a:t>values.add</a:t>
            </a:r>
            <a:r>
              <a:rPr lang="en-US" sz="1300" dirty="0">
                <a:latin typeface="Consolas"/>
                <a:cs typeface="Consolas"/>
              </a:rPr>
              <a:t>(</a:t>
            </a:r>
            <a:r>
              <a:rPr lang="en-US" sz="1300" dirty="0" err="1">
                <a:latin typeface="Consolas"/>
                <a:cs typeface="Consolas"/>
              </a:rPr>
              <a:t>sumValue+curr.left.val</a:t>
            </a:r>
            <a:r>
              <a:rPr lang="en-US" sz="1300" dirty="0">
                <a:latin typeface="Consolas"/>
                <a:cs typeface="Consolas"/>
              </a:rPr>
              <a:t>);</a:t>
            </a:r>
          </a:p>
          <a:p>
            <a:r>
              <a:rPr lang="en-US" sz="1300" dirty="0">
                <a:latin typeface="Consolas"/>
                <a:cs typeface="Consolas"/>
              </a:rPr>
              <a:t>            </a:t>
            </a:r>
            <a:r>
              <a:rPr lang="en-US" sz="1300" dirty="0" smtClean="0">
                <a:latin typeface="Consolas"/>
                <a:cs typeface="Consolas"/>
              </a:rPr>
              <a:t>}</a:t>
            </a:r>
            <a:endParaRPr lang="en-US" sz="1300" dirty="0">
              <a:latin typeface="Consolas"/>
              <a:cs typeface="Consolas"/>
            </a:endParaRPr>
          </a:p>
          <a:p>
            <a:r>
              <a:rPr lang="en-US" sz="1300" dirty="0">
                <a:latin typeface="Consolas"/>
                <a:cs typeface="Consolas"/>
              </a:rPr>
              <a:t>            if(</a:t>
            </a:r>
            <a:r>
              <a:rPr lang="en-US" sz="1300" dirty="0" err="1">
                <a:latin typeface="Consolas"/>
                <a:cs typeface="Consolas"/>
              </a:rPr>
              <a:t>curr.right</a:t>
            </a:r>
            <a:r>
              <a:rPr lang="en-US" sz="1300" dirty="0">
                <a:latin typeface="Consolas"/>
                <a:cs typeface="Consolas"/>
              </a:rPr>
              <a:t> != null</a:t>
            </a:r>
            <a:r>
              <a:rPr lang="en-US" sz="1300" dirty="0" smtClean="0">
                <a:latin typeface="Consolas"/>
                <a:cs typeface="Consolas"/>
              </a:rPr>
              <a:t>) {</a:t>
            </a:r>
            <a:endParaRPr lang="en-US" sz="1300" dirty="0">
              <a:latin typeface="Consolas"/>
              <a:cs typeface="Consolas"/>
            </a:endParaRPr>
          </a:p>
          <a:p>
            <a:r>
              <a:rPr lang="en-US" sz="1300" dirty="0">
                <a:latin typeface="Consolas"/>
                <a:cs typeface="Consolas"/>
              </a:rPr>
              <a:t>                </a:t>
            </a:r>
            <a:r>
              <a:rPr lang="en-US" sz="1300" dirty="0" err="1">
                <a:latin typeface="Consolas"/>
                <a:cs typeface="Consolas"/>
              </a:rPr>
              <a:t>nodes.add</a:t>
            </a:r>
            <a:r>
              <a:rPr lang="en-US" sz="1300" dirty="0">
                <a:latin typeface="Consolas"/>
                <a:cs typeface="Consolas"/>
              </a:rPr>
              <a:t>(</a:t>
            </a:r>
            <a:r>
              <a:rPr lang="en-US" sz="1300" dirty="0" err="1">
                <a:latin typeface="Consolas"/>
                <a:cs typeface="Consolas"/>
              </a:rPr>
              <a:t>curr.right</a:t>
            </a:r>
            <a:r>
              <a:rPr lang="en-US" sz="1300" dirty="0">
                <a:latin typeface="Consolas"/>
                <a:cs typeface="Consolas"/>
              </a:rPr>
              <a:t>);</a:t>
            </a:r>
          </a:p>
          <a:p>
            <a:r>
              <a:rPr lang="en-US" sz="1300" dirty="0">
                <a:latin typeface="Consolas"/>
                <a:cs typeface="Consolas"/>
              </a:rPr>
              <a:t>                </a:t>
            </a:r>
            <a:r>
              <a:rPr lang="en-US" sz="1300" dirty="0" err="1">
                <a:latin typeface="Consolas"/>
                <a:cs typeface="Consolas"/>
              </a:rPr>
              <a:t>values.add</a:t>
            </a:r>
            <a:r>
              <a:rPr lang="en-US" sz="1300" dirty="0">
                <a:latin typeface="Consolas"/>
                <a:cs typeface="Consolas"/>
              </a:rPr>
              <a:t>(</a:t>
            </a:r>
            <a:r>
              <a:rPr lang="en-US" sz="1300" dirty="0" err="1">
                <a:latin typeface="Consolas"/>
                <a:cs typeface="Consolas"/>
              </a:rPr>
              <a:t>sumValue+curr.right.val</a:t>
            </a:r>
            <a:r>
              <a:rPr lang="en-US" sz="1300" dirty="0">
                <a:latin typeface="Consolas"/>
                <a:cs typeface="Consolas"/>
              </a:rPr>
              <a:t>);</a:t>
            </a:r>
          </a:p>
          <a:p>
            <a:r>
              <a:rPr lang="en-US" sz="1300" dirty="0">
                <a:latin typeface="Consolas"/>
                <a:cs typeface="Consolas"/>
              </a:rPr>
              <a:t>            }</a:t>
            </a:r>
          </a:p>
          <a:p>
            <a:r>
              <a:rPr lang="en-US" sz="1300" dirty="0">
                <a:latin typeface="Consolas"/>
                <a:cs typeface="Consolas"/>
              </a:rPr>
              <a:t>        }</a:t>
            </a:r>
          </a:p>
          <a:p>
            <a:r>
              <a:rPr lang="en-US" sz="1300" dirty="0" smtClean="0">
                <a:latin typeface="Consolas"/>
                <a:cs typeface="Consolas"/>
              </a:rPr>
              <a:t>       return </a:t>
            </a:r>
            <a:r>
              <a:rPr lang="en-US" sz="1300" dirty="0">
                <a:latin typeface="Consolas"/>
                <a:cs typeface="Consolas"/>
              </a:rPr>
              <a:t>false;</a:t>
            </a:r>
          </a:p>
          <a:p>
            <a:r>
              <a:rPr lang="en-US" sz="1300" dirty="0">
                <a:latin typeface="Consolas"/>
                <a:cs typeface="Consolas"/>
              </a:rPr>
              <a:t>    }</a:t>
            </a:r>
          </a:p>
          <a:p>
            <a:r>
              <a:rPr lang="en-US" sz="1300" dirty="0">
                <a:latin typeface="Consolas"/>
                <a:cs typeface="Consolas"/>
              </a:rPr>
              <a:t>}</a:t>
            </a:r>
          </a:p>
        </p:txBody>
      </p:sp>
      <p:sp>
        <p:nvSpPr>
          <p:cNvPr id="5" name="Rectangle 4"/>
          <p:cNvSpPr/>
          <p:nvPr/>
        </p:nvSpPr>
        <p:spPr>
          <a:xfrm>
            <a:off x="0" y="33671"/>
            <a:ext cx="9144000" cy="738664"/>
          </a:xfrm>
          <a:prstGeom prst="rect">
            <a:avLst/>
          </a:prstGeom>
        </p:spPr>
        <p:txBody>
          <a:bodyPr wrap="square">
            <a:spAutoFit/>
          </a:bodyPr>
          <a:lstStyle/>
          <a:p>
            <a:r>
              <a:rPr lang="en-US" dirty="0" smtClean="0"/>
              <a:t>Using Queue    </a:t>
            </a:r>
            <a:r>
              <a:rPr lang="en-US" sz="1200" dirty="0" smtClean="0"/>
              <a:t>Add </a:t>
            </a:r>
            <a:r>
              <a:rPr lang="en-US" sz="1200" dirty="0"/>
              <a:t>all node to a queue and store sum value of each node to another queue. When it is a leaf node, check the stored sum </a:t>
            </a:r>
            <a:r>
              <a:rPr lang="en-US" sz="1200" dirty="0" smtClean="0"/>
              <a:t>value.  For </a:t>
            </a:r>
            <a:r>
              <a:rPr lang="en-US" sz="1200" dirty="0"/>
              <a:t>the tree above, the queue would be: 5 - 4 - 8 - 11 - 13 - 4 - 7 - 2 - 1. It will check node 13, 7, 2 and 1. This is a typical breadth first search(BFS) </a:t>
            </a:r>
            <a:r>
              <a:rPr lang="en-US" sz="1200" dirty="0" err="1" smtClean="0"/>
              <a:t>proble</a:t>
            </a:r>
            <a:r>
              <a:rPr lang="en-US" sz="1200" dirty="0" smtClean="0"/>
              <a:t>.</a:t>
            </a:r>
            <a:endParaRPr lang="en-US" sz="1200" dirty="0"/>
          </a:p>
        </p:txBody>
      </p:sp>
    </p:spTree>
    <p:extLst>
      <p:ext uri="{BB962C8B-B14F-4D97-AF65-F5344CB8AC3E}">
        <p14:creationId xmlns:p14="http://schemas.microsoft.com/office/powerpoint/2010/main" val="1835374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74952"/>
            <a:ext cx="9144000" cy="5401479"/>
          </a:xfrm>
          <a:prstGeom prst="rect">
            <a:avLst/>
          </a:prstGeom>
          <a:ln>
            <a:solidFill>
              <a:srgbClr val="5B9BD5"/>
            </a:solidFill>
          </a:ln>
        </p:spPr>
        <p:txBody>
          <a:bodyPr wrap="square">
            <a:spAutoFit/>
          </a:bodyPr>
          <a:lstStyle/>
          <a:p>
            <a:r>
              <a:rPr lang="en-US" sz="1500" dirty="0" smtClean="0">
                <a:latin typeface="Consolas"/>
                <a:cs typeface="Consolas"/>
              </a:rPr>
              <a:t>public </a:t>
            </a:r>
            <a:r>
              <a:rPr lang="en-US" sz="1500" dirty="0">
                <a:latin typeface="Consolas"/>
                <a:cs typeface="Consolas"/>
              </a:rPr>
              <a:t>class Solution {</a:t>
            </a:r>
          </a:p>
          <a:p>
            <a:r>
              <a:rPr lang="en-US" sz="1500" dirty="0">
                <a:latin typeface="Consolas"/>
                <a:cs typeface="Consolas"/>
              </a:rPr>
              <a:t>    public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maxPathSum</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p>
          <a:p>
            <a:r>
              <a:rPr lang="en-US" sz="1500" dirty="0">
                <a:latin typeface="Consolas"/>
                <a:cs typeface="Consolas"/>
              </a:rPr>
              <a:t>	</a:t>
            </a:r>
            <a:r>
              <a:rPr lang="en-US" sz="1500" dirty="0" err="1" smtClean="0">
                <a:latin typeface="Consolas"/>
                <a:cs typeface="Consolas"/>
              </a:rPr>
              <a:t>int</a:t>
            </a:r>
            <a:r>
              <a:rPr lang="en-US" sz="1500" dirty="0" smtClean="0">
                <a:latin typeface="Consolas"/>
                <a:cs typeface="Consolas"/>
              </a:rPr>
              <a:t> </a:t>
            </a:r>
            <a:r>
              <a:rPr lang="en-US" sz="1500" dirty="0">
                <a:latin typeface="Consolas"/>
                <a:cs typeface="Consolas"/>
              </a:rPr>
              <a:t>max[] = new </a:t>
            </a:r>
            <a:r>
              <a:rPr lang="en-US" sz="1500" dirty="0" err="1">
                <a:latin typeface="Consolas"/>
                <a:cs typeface="Consolas"/>
              </a:rPr>
              <a:t>int</a:t>
            </a:r>
            <a:r>
              <a:rPr lang="en-US" sz="1500" dirty="0">
                <a:latin typeface="Consolas"/>
                <a:cs typeface="Consolas"/>
              </a:rPr>
              <a:t>[1]</a:t>
            </a:r>
            <a:r>
              <a:rPr lang="en-US" sz="1500" dirty="0" smtClean="0">
                <a:latin typeface="Consolas"/>
                <a:cs typeface="Consolas"/>
              </a:rPr>
              <a:t>;</a:t>
            </a:r>
          </a:p>
          <a:p>
            <a:r>
              <a:rPr lang="en-US" sz="1500" dirty="0">
                <a:latin typeface="Consolas"/>
                <a:cs typeface="Consolas"/>
              </a:rPr>
              <a:t> </a:t>
            </a:r>
            <a:r>
              <a:rPr lang="en-US" sz="1500" dirty="0" smtClean="0">
                <a:latin typeface="Consolas"/>
                <a:cs typeface="Consolas"/>
              </a:rPr>
              <a:t>        </a:t>
            </a:r>
            <a:r>
              <a:rPr lang="en-US" sz="1500" dirty="0">
                <a:latin typeface="Consolas"/>
                <a:cs typeface="Consolas"/>
              </a:rPr>
              <a:t>max[0] = </a:t>
            </a:r>
            <a:r>
              <a:rPr lang="en-US" sz="1500" dirty="0" err="1">
                <a:latin typeface="Consolas"/>
                <a:cs typeface="Consolas"/>
              </a:rPr>
              <a:t>Integer.MIN_VALUE</a:t>
            </a:r>
            <a:r>
              <a:rPr lang="en-US" sz="1500" dirty="0">
                <a:latin typeface="Consolas"/>
                <a:cs typeface="Consolas"/>
              </a:rPr>
              <a:t>;</a:t>
            </a:r>
          </a:p>
          <a:p>
            <a:r>
              <a:rPr lang="en-US" sz="1500" dirty="0">
                <a:latin typeface="Consolas"/>
                <a:cs typeface="Consolas"/>
              </a:rPr>
              <a:t>	</a:t>
            </a:r>
            <a:r>
              <a:rPr lang="en-US" sz="1500" dirty="0" err="1" smtClean="0">
                <a:latin typeface="Consolas"/>
                <a:cs typeface="Consolas"/>
              </a:rPr>
              <a:t>calculateSum</a:t>
            </a:r>
            <a:r>
              <a:rPr lang="en-US" sz="1500" dirty="0">
                <a:latin typeface="Consolas"/>
                <a:cs typeface="Consolas"/>
              </a:rPr>
              <a:t>(root, max)</a:t>
            </a:r>
            <a:r>
              <a:rPr lang="en-US" sz="1500" dirty="0" smtClean="0">
                <a:latin typeface="Consolas"/>
                <a:cs typeface="Consolas"/>
              </a:rPr>
              <a:t>;</a:t>
            </a:r>
          </a:p>
          <a:p>
            <a:r>
              <a:rPr lang="en-US" sz="1500" dirty="0">
                <a:latin typeface="Consolas"/>
                <a:cs typeface="Consolas"/>
              </a:rPr>
              <a:t> </a:t>
            </a:r>
            <a:r>
              <a:rPr lang="en-US" sz="1500" dirty="0" smtClean="0">
                <a:latin typeface="Consolas"/>
                <a:cs typeface="Consolas"/>
              </a:rPr>
              <a:t>    </a:t>
            </a:r>
            <a:r>
              <a:rPr lang="is-IS" sz="1500" dirty="0" smtClean="0">
                <a:latin typeface="Consolas"/>
                <a:cs typeface="Consolas"/>
              </a:rPr>
              <a:t>    </a:t>
            </a:r>
            <a:r>
              <a:rPr lang="is-IS" sz="1500" dirty="0">
                <a:latin typeface="Consolas"/>
                <a:cs typeface="Consolas"/>
              </a:rPr>
              <a:t>return max[0];</a:t>
            </a:r>
          </a:p>
          <a:p>
            <a:r>
              <a:rPr lang="is-IS" sz="1500" dirty="0">
                <a:latin typeface="Consolas"/>
                <a:cs typeface="Consolas"/>
              </a:rPr>
              <a:t>    }</a:t>
            </a:r>
          </a:p>
          <a:p>
            <a:r>
              <a:rPr lang="is-IS" sz="1500" dirty="0">
                <a:latin typeface="Consolas"/>
                <a:cs typeface="Consolas"/>
              </a:rPr>
              <a:t> </a:t>
            </a:r>
          </a:p>
          <a:p>
            <a:r>
              <a:rPr lang="en-US" sz="1500" dirty="0">
                <a:latin typeface="Consolas"/>
                <a:cs typeface="Consolas"/>
              </a:rPr>
              <a:t>    public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calculateSum</a:t>
            </a:r>
            <a:r>
              <a:rPr lang="en-US" sz="1500" dirty="0">
                <a:latin typeface="Consolas"/>
                <a:cs typeface="Consolas"/>
              </a:rPr>
              <a:t>(</a:t>
            </a:r>
            <a:r>
              <a:rPr lang="en-US" sz="1500" dirty="0" err="1">
                <a:latin typeface="Consolas"/>
                <a:cs typeface="Consolas"/>
              </a:rPr>
              <a:t>TreeNode</a:t>
            </a:r>
            <a:r>
              <a:rPr lang="en-US" sz="1500" dirty="0">
                <a:latin typeface="Consolas"/>
                <a:cs typeface="Consolas"/>
              </a:rPr>
              <a:t> root, </a:t>
            </a:r>
            <a:r>
              <a:rPr lang="en-US" sz="1500" dirty="0" err="1">
                <a:latin typeface="Consolas"/>
                <a:cs typeface="Consolas"/>
              </a:rPr>
              <a:t>int</a:t>
            </a:r>
            <a:r>
              <a:rPr lang="en-US" sz="1500" dirty="0">
                <a:latin typeface="Consolas"/>
                <a:cs typeface="Consolas"/>
              </a:rPr>
              <a:t>[] max) {</a:t>
            </a:r>
          </a:p>
          <a:p>
            <a:r>
              <a:rPr lang="en-US" sz="1500" dirty="0">
                <a:latin typeface="Consolas"/>
                <a:cs typeface="Consolas"/>
              </a:rPr>
              <a:t>	 </a:t>
            </a:r>
            <a:r>
              <a:rPr lang="en-US" sz="1500" dirty="0" smtClean="0">
                <a:latin typeface="Consolas"/>
                <a:cs typeface="Consolas"/>
              </a:rPr>
              <a:t>if </a:t>
            </a:r>
            <a:r>
              <a:rPr lang="en-US" sz="1500" dirty="0">
                <a:latin typeface="Consolas"/>
                <a:cs typeface="Consolas"/>
              </a:rPr>
              <a:t>(root == null</a:t>
            </a:r>
            <a:r>
              <a:rPr lang="en-US" sz="1500" dirty="0" smtClean="0">
                <a:latin typeface="Consolas"/>
                <a:cs typeface="Consolas"/>
              </a:rPr>
              <a:t>) {</a:t>
            </a:r>
            <a:endParaRPr lang="en-US" sz="1500" dirty="0">
              <a:latin typeface="Consolas"/>
              <a:cs typeface="Consolas"/>
            </a:endParaRPr>
          </a:p>
          <a:p>
            <a:r>
              <a:rPr lang="is-IS" sz="1500" dirty="0">
                <a:latin typeface="Consolas"/>
                <a:cs typeface="Consolas"/>
              </a:rPr>
              <a:t>	</a:t>
            </a:r>
            <a:r>
              <a:rPr lang="is-IS" sz="1500" dirty="0" smtClean="0">
                <a:latin typeface="Consolas"/>
                <a:cs typeface="Consolas"/>
              </a:rPr>
              <a:t>     return </a:t>
            </a:r>
            <a:r>
              <a:rPr lang="is-IS" sz="1500" dirty="0">
                <a:latin typeface="Consolas"/>
                <a:cs typeface="Consolas"/>
              </a:rPr>
              <a:t>0</a:t>
            </a:r>
            <a:r>
              <a:rPr lang="is-IS" sz="1500" dirty="0" smtClean="0">
                <a:latin typeface="Consolas"/>
                <a:cs typeface="Consolas"/>
              </a:rPr>
              <a:t>;</a:t>
            </a:r>
          </a:p>
          <a:p>
            <a:r>
              <a:rPr lang="is-IS" sz="1500" dirty="0" smtClean="0">
                <a:latin typeface="Consolas"/>
                <a:cs typeface="Consolas"/>
              </a:rPr>
              <a:t>          }</a:t>
            </a:r>
            <a:endParaRPr lang="is-IS" sz="1500" dirty="0">
              <a:latin typeface="Consolas"/>
              <a:cs typeface="Consolas"/>
            </a:endParaRPr>
          </a:p>
          <a:p>
            <a:r>
              <a:rPr lang="en-US" sz="1500" dirty="0">
                <a:latin typeface="Consolas"/>
                <a:cs typeface="Consolas"/>
              </a:rPr>
              <a:t>	 </a:t>
            </a:r>
            <a:r>
              <a:rPr lang="en-US" sz="1500" dirty="0" err="1" smtClean="0">
                <a:latin typeface="Consolas"/>
                <a:cs typeface="Consolas"/>
              </a:rPr>
              <a:t>int</a:t>
            </a:r>
            <a:r>
              <a:rPr lang="en-US" sz="1500" dirty="0" smtClean="0">
                <a:latin typeface="Consolas"/>
                <a:cs typeface="Consolas"/>
              </a:rPr>
              <a:t> </a:t>
            </a:r>
            <a:r>
              <a:rPr lang="en-US" sz="1500" dirty="0">
                <a:latin typeface="Consolas"/>
                <a:cs typeface="Consolas"/>
              </a:rPr>
              <a:t>left = </a:t>
            </a:r>
            <a:r>
              <a:rPr lang="en-US" sz="1500" dirty="0" err="1">
                <a:latin typeface="Consolas"/>
                <a:cs typeface="Consolas"/>
              </a:rPr>
              <a:t>calculateSum</a:t>
            </a:r>
            <a:r>
              <a:rPr lang="en-US" sz="1500" dirty="0">
                <a:latin typeface="Consolas"/>
                <a:cs typeface="Consolas"/>
              </a:rPr>
              <a:t>(</a:t>
            </a:r>
            <a:r>
              <a:rPr lang="en-US" sz="1500" dirty="0" err="1">
                <a:latin typeface="Consolas"/>
                <a:cs typeface="Consolas"/>
              </a:rPr>
              <a:t>root.left</a:t>
            </a:r>
            <a:r>
              <a:rPr lang="en-US" sz="1500" dirty="0">
                <a:latin typeface="Consolas"/>
                <a:cs typeface="Consolas"/>
              </a:rPr>
              <a:t>, max)</a:t>
            </a:r>
            <a:r>
              <a:rPr lang="en-US" sz="1500" dirty="0" smtClean="0">
                <a:latin typeface="Consolas"/>
                <a:cs typeface="Consolas"/>
              </a:rPr>
              <a:t>;</a:t>
            </a:r>
          </a:p>
          <a:p>
            <a:r>
              <a:rPr lang="en-US" sz="1500" dirty="0">
                <a:latin typeface="Consolas"/>
                <a:cs typeface="Consolas"/>
              </a:rPr>
              <a:t> </a:t>
            </a:r>
            <a:r>
              <a:rPr lang="en-US" sz="1500" dirty="0" smtClean="0">
                <a:latin typeface="Consolas"/>
                <a:cs typeface="Consolas"/>
              </a:rPr>
              <a:t>         </a:t>
            </a:r>
            <a:r>
              <a:rPr lang="en-US" sz="1500" dirty="0" err="1">
                <a:latin typeface="Consolas"/>
                <a:cs typeface="Consolas"/>
              </a:rPr>
              <a:t>int</a:t>
            </a:r>
            <a:r>
              <a:rPr lang="en-US" sz="1500" dirty="0">
                <a:latin typeface="Consolas"/>
                <a:cs typeface="Consolas"/>
              </a:rPr>
              <a:t> right = </a:t>
            </a:r>
            <a:r>
              <a:rPr lang="en-US" sz="1500" dirty="0" err="1">
                <a:latin typeface="Consolas"/>
                <a:cs typeface="Consolas"/>
              </a:rPr>
              <a:t>calculateSum</a:t>
            </a:r>
            <a:r>
              <a:rPr lang="en-US" sz="1500" dirty="0">
                <a:latin typeface="Consolas"/>
                <a:cs typeface="Consolas"/>
              </a:rPr>
              <a:t>(</a:t>
            </a:r>
            <a:r>
              <a:rPr lang="en-US" sz="1500" dirty="0" err="1">
                <a:latin typeface="Consolas"/>
                <a:cs typeface="Consolas"/>
              </a:rPr>
              <a:t>root.right</a:t>
            </a:r>
            <a:r>
              <a:rPr lang="en-US" sz="1500" dirty="0">
                <a:latin typeface="Consolas"/>
                <a:cs typeface="Consolas"/>
              </a:rPr>
              <a:t>, max);</a:t>
            </a:r>
          </a:p>
          <a:p>
            <a:r>
              <a:rPr lang="en-US" sz="1500" dirty="0">
                <a:latin typeface="Consolas"/>
                <a:cs typeface="Consolas"/>
              </a:rPr>
              <a:t> </a:t>
            </a:r>
          </a:p>
          <a:p>
            <a:r>
              <a:rPr lang="en-US" sz="1500" dirty="0">
                <a:latin typeface="Consolas"/>
                <a:cs typeface="Consolas"/>
              </a:rPr>
              <a:t>	 </a:t>
            </a:r>
            <a:r>
              <a:rPr lang="en-US" sz="1500" dirty="0" err="1" smtClean="0">
                <a:latin typeface="Consolas"/>
                <a:cs typeface="Consolas"/>
              </a:rPr>
              <a:t>int</a:t>
            </a:r>
            <a:r>
              <a:rPr lang="en-US" sz="1500" dirty="0" smtClean="0">
                <a:latin typeface="Consolas"/>
                <a:cs typeface="Consolas"/>
              </a:rPr>
              <a:t> </a:t>
            </a:r>
            <a:r>
              <a:rPr lang="en-US" sz="1500" dirty="0">
                <a:latin typeface="Consolas"/>
                <a:cs typeface="Consolas"/>
              </a:rPr>
              <a:t>current = </a:t>
            </a:r>
            <a:r>
              <a:rPr lang="en-US" sz="1500" dirty="0" err="1">
                <a:latin typeface="Consolas"/>
                <a:cs typeface="Consolas"/>
              </a:rPr>
              <a:t>Math.max</a:t>
            </a:r>
            <a:r>
              <a:rPr lang="en-US" sz="1500" dirty="0">
                <a:latin typeface="Consolas"/>
                <a:cs typeface="Consolas"/>
              </a:rPr>
              <a:t>(</a:t>
            </a:r>
            <a:r>
              <a:rPr lang="en-US" sz="1500" dirty="0" err="1">
                <a:latin typeface="Consolas"/>
                <a:cs typeface="Consolas"/>
              </a:rPr>
              <a:t>root.val</a:t>
            </a:r>
            <a:r>
              <a:rPr lang="en-US" sz="1500" dirty="0">
                <a:latin typeface="Consolas"/>
                <a:cs typeface="Consolas"/>
              </a:rPr>
              <a:t>, </a:t>
            </a:r>
            <a:r>
              <a:rPr lang="en-US" sz="1500" dirty="0" err="1">
                <a:latin typeface="Consolas"/>
                <a:cs typeface="Consolas"/>
              </a:rPr>
              <a:t>Math.max</a:t>
            </a:r>
            <a:r>
              <a:rPr lang="en-US" sz="1500" dirty="0">
                <a:latin typeface="Consolas"/>
                <a:cs typeface="Consolas"/>
              </a:rPr>
              <a:t>(</a:t>
            </a:r>
            <a:r>
              <a:rPr lang="en-US" sz="1500" dirty="0" err="1">
                <a:latin typeface="Consolas"/>
                <a:cs typeface="Consolas"/>
              </a:rPr>
              <a:t>root.val</a:t>
            </a:r>
            <a:r>
              <a:rPr lang="en-US" sz="1500" dirty="0">
                <a:latin typeface="Consolas"/>
                <a:cs typeface="Consolas"/>
              </a:rPr>
              <a:t> + left, </a:t>
            </a:r>
            <a:r>
              <a:rPr lang="en-US" sz="1500" dirty="0" err="1">
                <a:latin typeface="Consolas"/>
                <a:cs typeface="Consolas"/>
              </a:rPr>
              <a:t>root.val</a:t>
            </a:r>
            <a:r>
              <a:rPr lang="en-US" sz="1500" dirty="0">
                <a:latin typeface="Consolas"/>
                <a:cs typeface="Consolas"/>
              </a:rPr>
              <a:t> + right));</a:t>
            </a:r>
          </a:p>
          <a:p>
            <a:r>
              <a:rPr lang="en-US" sz="1500" dirty="0">
                <a:latin typeface="Consolas"/>
                <a:cs typeface="Consolas"/>
              </a:rPr>
              <a:t> </a:t>
            </a:r>
          </a:p>
          <a:p>
            <a:r>
              <a:rPr lang="en-US" sz="1500" dirty="0">
                <a:latin typeface="Consolas"/>
                <a:cs typeface="Consolas"/>
              </a:rPr>
              <a:t>	 </a:t>
            </a:r>
            <a:r>
              <a:rPr lang="en-US" sz="1500" dirty="0" smtClean="0">
                <a:latin typeface="Consolas"/>
                <a:cs typeface="Consolas"/>
              </a:rPr>
              <a:t>max</a:t>
            </a:r>
            <a:r>
              <a:rPr lang="en-US" sz="1500" dirty="0">
                <a:latin typeface="Consolas"/>
                <a:cs typeface="Consolas"/>
              </a:rPr>
              <a:t>[0] = </a:t>
            </a:r>
            <a:r>
              <a:rPr lang="en-US" sz="1500" dirty="0" err="1">
                <a:latin typeface="Consolas"/>
                <a:cs typeface="Consolas"/>
              </a:rPr>
              <a:t>Math.max</a:t>
            </a:r>
            <a:r>
              <a:rPr lang="en-US" sz="1500" dirty="0">
                <a:latin typeface="Consolas"/>
                <a:cs typeface="Consolas"/>
              </a:rPr>
              <a:t>(max[0], </a:t>
            </a:r>
            <a:r>
              <a:rPr lang="en-US" sz="1500" dirty="0" err="1">
                <a:latin typeface="Consolas"/>
                <a:cs typeface="Consolas"/>
              </a:rPr>
              <a:t>Math.max</a:t>
            </a:r>
            <a:r>
              <a:rPr lang="en-US" sz="1500" dirty="0">
                <a:latin typeface="Consolas"/>
                <a:cs typeface="Consolas"/>
              </a:rPr>
              <a:t>(current, left + </a:t>
            </a:r>
            <a:r>
              <a:rPr lang="en-US" sz="1500" dirty="0" err="1">
                <a:latin typeface="Consolas"/>
                <a:cs typeface="Consolas"/>
              </a:rPr>
              <a:t>root.val</a:t>
            </a:r>
            <a:r>
              <a:rPr lang="en-US" sz="1500" dirty="0">
                <a:latin typeface="Consolas"/>
                <a:cs typeface="Consolas"/>
              </a:rPr>
              <a:t> + right));</a:t>
            </a:r>
          </a:p>
          <a:p>
            <a:r>
              <a:rPr lang="en-US" sz="1500" dirty="0">
                <a:latin typeface="Consolas"/>
                <a:cs typeface="Consolas"/>
              </a:rPr>
              <a:t> </a:t>
            </a:r>
          </a:p>
          <a:p>
            <a:r>
              <a:rPr lang="en-US" sz="1500" dirty="0">
                <a:latin typeface="Consolas"/>
                <a:cs typeface="Consolas"/>
              </a:rPr>
              <a:t>	 </a:t>
            </a:r>
            <a:r>
              <a:rPr lang="en-US" sz="1500" dirty="0" smtClean="0">
                <a:latin typeface="Consolas"/>
                <a:cs typeface="Consolas"/>
              </a:rPr>
              <a:t>return </a:t>
            </a:r>
            <a:r>
              <a:rPr lang="en-US" sz="1500" dirty="0">
                <a:latin typeface="Consolas"/>
                <a:cs typeface="Consolas"/>
              </a:rPr>
              <a:t>current;</a:t>
            </a:r>
          </a:p>
          <a:p>
            <a:r>
              <a:rPr lang="en-US" sz="1500" dirty="0">
                <a:latin typeface="Consolas"/>
                <a:cs typeface="Consolas"/>
              </a:rPr>
              <a:t>    }</a:t>
            </a:r>
          </a:p>
          <a:p>
            <a:r>
              <a:rPr lang="en-US" sz="1500" dirty="0">
                <a:latin typeface="Consolas"/>
                <a:cs typeface="Consolas"/>
              </a:rPr>
              <a:t>}</a:t>
            </a:r>
          </a:p>
        </p:txBody>
      </p:sp>
      <p:sp>
        <p:nvSpPr>
          <p:cNvPr id="5" name="Rectangle 4"/>
          <p:cNvSpPr/>
          <p:nvPr/>
        </p:nvSpPr>
        <p:spPr>
          <a:xfrm>
            <a:off x="-19886" y="0"/>
            <a:ext cx="9163886" cy="1292662"/>
          </a:xfrm>
          <a:prstGeom prst="rect">
            <a:avLst/>
          </a:prstGeom>
        </p:spPr>
        <p:txBody>
          <a:bodyPr wrap="square">
            <a:spAutoFit/>
          </a:bodyPr>
          <a:lstStyle/>
          <a:p>
            <a:r>
              <a:rPr lang="en-US" dirty="0" smtClean="0"/>
              <a:t>5.4.5 Binary </a:t>
            </a:r>
            <a:r>
              <a:rPr lang="en-US" dirty="0"/>
              <a:t>Tree Maximum Path Sum </a:t>
            </a:r>
            <a:r>
              <a:rPr lang="en-US" dirty="0" smtClean="0"/>
              <a:t>Hard</a:t>
            </a:r>
            <a:endParaRPr lang="en-US" dirty="0"/>
          </a:p>
          <a:p>
            <a:r>
              <a:rPr lang="en-US" sz="1200" dirty="0">
                <a:latin typeface="Consolas"/>
                <a:cs typeface="Consolas"/>
              </a:rPr>
              <a:t>Given a binary tree, find the maximum path sum</a:t>
            </a:r>
            <a:r>
              <a:rPr lang="en-US" sz="1200" dirty="0" smtClean="0">
                <a:latin typeface="Consolas"/>
                <a:cs typeface="Consolas"/>
              </a:rPr>
              <a:t>.</a:t>
            </a:r>
            <a:endParaRPr lang="en-US" sz="1200" dirty="0">
              <a:latin typeface="Consolas"/>
              <a:cs typeface="Consolas"/>
            </a:endParaRPr>
          </a:p>
          <a:p>
            <a:r>
              <a:rPr lang="en-US" sz="1200" dirty="0">
                <a:latin typeface="Consolas"/>
                <a:cs typeface="Consolas"/>
              </a:rPr>
              <a:t>For this problem, a path is defined as any sequence of nodes from some starting </a:t>
            </a:r>
            <a:endParaRPr lang="en-US" sz="1200" dirty="0" smtClean="0">
              <a:latin typeface="Consolas"/>
              <a:cs typeface="Consolas"/>
            </a:endParaRPr>
          </a:p>
          <a:p>
            <a:r>
              <a:rPr lang="en-US" sz="1200" dirty="0" smtClean="0">
                <a:latin typeface="Consolas"/>
                <a:cs typeface="Consolas"/>
              </a:rPr>
              <a:t>node </a:t>
            </a:r>
            <a:r>
              <a:rPr lang="en-US" sz="1200" dirty="0">
                <a:latin typeface="Consolas"/>
                <a:cs typeface="Consolas"/>
              </a:rPr>
              <a:t>to any node in the tree along the parent-child connections. </a:t>
            </a:r>
            <a:r>
              <a:rPr lang="en-US" sz="1200" dirty="0" smtClean="0">
                <a:latin typeface="Consolas"/>
                <a:cs typeface="Consolas"/>
              </a:rPr>
              <a:t>The </a:t>
            </a:r>
            <a:r>
              <a:rPr lang="en-US" sz="1200" dirty="0">
                <a:latin typeface="Consolas"/>
                <a:cs typeface="Consolas"/>
              </a:rPr>
              <a:t>path </a:t>
            </a:r>
            <a:r>
              <a:rPr lang="en-US" sz="1200" dirty="0" smtClean="0">
                <a:latin typeface="Consolas"/>
                <a:cs typeface="Consolas"/>
              </a:rPr>
              <a:t>does</a:t>
            </a:r>
          </a:p>
          <a:p>
            <a:r>
              <a:rPr lang="en-US" sz="1200" dirty="0" smtClean="0">
                <a:latin typeface="Consolas"/>
                <a:cs typeface="Consolas"/>
              </a:rPr>
              <a:t>Not need </a:t>
            </a:r>
            <a:r>
              <a:rPr lang="en-US" sz="1200" dirty="0">
                <a:latin typeface="Consolas"/>
                <a:cs typeface="Consolas"/>
              </a:rPr>
              <a:t>to go through the </a:t>
            </a:r>
            <a:r>
              <a:rPr lang="en-US" sz="1200" dirty="0" err="1" smtClean="0">
                <a:latin typeface="Consolas"/>
                <a:cs typeface="Consolas"/>
              </a:rPr>
              <a:t>root.For</a:t>
            </a:r>
            <a:r>
              <a:rPr lang="en-US" sz="1200" dirty="0" smtClean="0">
                <a:latin typeface="Consolas"/>
                <a:cs typeface="Consolas"/>
              </a:rPr>
              <a:t> </a:t>
            </a:r>
            <a:r>
              <a:rPr lang="en-US" sz="1200" dirty="0" err="1" smtClean="0">
                <a:latin typeface="Consolas"/>
                <a:cs typeface="Consolas"/>
              </a:rPr>
              <a:t>example:Given</a:t>
            </a:r>
            <a:r>
              <a:rPr lang="en-US" sz="1200" dirty="0" smtClean="0">
                <a:latin typeface="Consolas"/>
                <a:cs typeface="Consolas"/>
              </a:rPr>
              <a:t> </a:t>
            </a:r>
            <a:r>
              <a:rPr lang="en-US" sz="1200" dirty="0">
                <a:latin typeface="Consolas"/>
                <a:cs typeface="Consolas"/>
              </a:rPr>
              <a:t>the below binary </a:t>
            </a:r>
            <a:r>
              <a:rPr lang="en-US" sz="1200" dirty="0" smtClean="0">
                <a:latin typeface="Consolas"/>
                <a:cs typeface="Consolas"/>
              </a:rPr>
              <a:t>tree </a:t>
            </a:r>
            <a:r>
              <a:rPr lang="en-US" sz="1200" dirty="0" smtClean="0">
                <a:latin typeface="Consolas"/>
                <a:cs typeface="Consolas"/>
                <a:sym typeface="Wingdings" panose="05000000000000000000" pitchFamily="2" charset="2"/>
              </a:rPr>
              <a:t></a:t>
            </a:r>
            <a:endParaRPr lang="en-US" sz="1200" dirty="0">
              <a:latin typeface="Consolas"/>
              <a:cs typeface="Consolas"/>
            </a:endParaRPr>
          </a:p>
          <a:p>
            <a:endParaRPr lang="en-US" sz="1200" dirty="0">
              <a:latin typeface="Consolas"/>
              <a:cs typeface="Consolas"/>
            </a:endParaRPr>
          </a:p>
        </p:txBody>
      </p:sp>
      <p:sp>
        <p:nvSpPr>
          <p:cNvPr id="6" name="Rectangle 5"/>
          <p:cNvSpPr/>
          <p:nvPr/>
        </p:nvSpPr>
        <p:spPr>
          <a:xfrm>
            <a:off x="6775390" y="358416"/>
            <a:ext cx="762000" cy="830997"/>
          </a:xfrm>
          <a:prstGeom prst="rect">
            <a:avLst/>
          </a:prstGeom>
          <a:solidFill>
            <a:schemeClr val="bg1"/>
          </a:solidFill>
        </p:spPr>
        <p:txBody>
          <a:bodyPr wrap="square">
            <a:spAutoFit/>
          </a:bodyPr>
          <a:lstStyle/>
          <a:p>
            <a:r>
              <a:rPr lang="en-US" sz="1600" b="1" dirty="0"/>
              <a:t> </a:t>
            </a:r>
            <a:r>
              <a:rPr lang="en-US" sz="1600" b="1" dirty="0" smtClean="0"/>
              <a:t>      1</a:t>
            </a:r>
            <a:endParaRPr lang="en-US" sz="1600" b="1" dirty="0"/>
          </a:p>
          <a:p>
            <a:r>
              <a:rPr lang="en-US" sz="1600" b="1" dirty="0"/>
              <a:t>      / \</a:t>
            </a:r>
          </a:p>
          <a:p>
            <a:r>
              <a:rPr lang="en-US" sz="1600" b="1" dirty="0"/>
              <a:t> </a:t>
            </a:r>
            <a:r>
              <a:rPr lang="en-US" sz="1600" b="1" dirty="0" smtClean="0"/>
              <a:t>   </a:t>
            </a:r>
            <a:r>
              <a:rPr lang="en-US" sz="1600" b="1" dirty="0"/>
              <a:t>2   3</a:t>
            </a:r>
          </a:p>
        </p:txBody>
      </p:sp>
      <p:sp>
        <p:nvSpPr>
          <p:cNvPr id="7" name="Rectangle 6"/>
          <p:cNvSpPr/>
          <p:nvPr/>
        </p:nvSpPr>
        <p:spPr>
          <a:xfrm>
            <a:off x="7696200" y="773915"/>
            <a:ext cx="907990" cy="323165"/>
          </a:xfrm>
          <a:prstGeom prst="rect">
            <a:avLst/>
          </a:prstGeom>
        </p:spPr>
        <p:txBody>
          <a:bodyPr wrap="none">
            <a:spAutoFit/>
          </a:bodyPr>
          <a:lstStyle/>
          <a:p>
            <a:r>
              <a:rPr lang="en-US" sz="1500" dirty="0"/>
              <a:t>Return 6.</a:t>
            </a:r>
          </a:p>
        </p:txBody>
      </p:sp>
    </p:spTree>
    <p:extLst>
      <p:ext uri="{BB962C8B-B14F-4D97-AF65-F5344CB8AC3E}">
        <p14:creationId xmlns:p14="http://schemas.microsoft.com/office/powerpoint/2010/main" val="3877457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610"/>
            <a:ext cx="6707260" cy="646331"/>
          </a:xfrm>
          <a:prstGeom prst="rect">
            <a:avLst/>
          </a:prstGeom>
        </p:spPr>
        <p:txBody>
          <a:bodyPr wrap="none">
            <a:spAutoFit/>
          </a:bodyPr>
          <a:lstStyle/>
          <a:p>
            <a:r>
              <a:rPr lang="en-US" dirty="0" smtClean="0"/>
              <a:t>5.4.6 Populating </a:t>
            </a:r>
            <a:r>
              <a:rPr lang="en-US" dirty="0"/>
              <a:t>Next Right Pointers in Each </a:t>
            </a:r>
            <a:r>
              <a:rPr lang="en-US" dirty="0" smtClean="0"/>
              <a:t>Node (see previous slide)</a:t>
            </a:r>
          </a:p>
          <a:p>
            <a:r>
              <a:rPr lang="en-US" dirty="0" smtClean="0"/>
              <a:t>5.4.7 Sum Root to Leaf Numbers</a:t>
            </a:r>
            <a:endParaRPr lang="en-US" dirty="0"/>
          </a:p>
        </p:txBody>
      </p:sp>
      <p:sp>
        <p:nvSpPr>
          <p:cNvPr id="5" name="Rectangle 4"/>
          <p:cNvSpPr/>
          <p:nvPr/>
        </p:nvSpPr>
        <p:spPr>
          <a:xfrm>
            <a:off x="0" y="499408"/>
            <a:ext cx="9144000" cy="1384995"/>
          </a:xfrm>
          <a:prstGeom prst="rect">
            <a:avLst/>
          </a:prstGeom>
        </p:spPr>
        <p:txBody>
          <a:bodyPr wrap="square">
            <a:spAutoFit/>
          </a:bodyPr>
          <a:lstStyle/>
          <a:p>
            <a:r>
              <a:rPr lang="en-US" sz="1200" dirty="0" smtClean="0">
                <a:latin typeface="Consolas"/>
                <a:cs typeface="Consolas"/>
              </a:rPr>
              <a:t>Given </a:t>
            </a:r>
            <a:r>
              <a:rPr lang="en-US" sz="1200" dirty="0">
                <a:latin typeface="Consolas"/>
                <a:cs typeface="Consolas"/>
              </a:rPr>
              <a:t>a binary tree containing digits from 0-9 only, each root-to-leaf path could represent a number</a:t>
            </a:r>
            <a:r>
              <a:rPr lang="en-US" sz="1200" dirty="0" smtClean="0">
                <a:latin typeface="Consolas"/>
                <a:cs typeface="Consolas"/>
              </a:rPr>
              <a:t>.</a:t>
            </a:r>
            <a:endParaRPr lang="en-US" sz="1200" dirty="0">
              <a:latin typeface="Consolas"/>
              <a:cs typeface="Consolas"/>
            </a:endParaRPr>
          </a:p>
          <a:p>
            <a:r>
              <a:rPr lang="en-US" sz="1200" dirty="0">
                <a:latin typeface="Consolas"/>
                <a:cs typeface="Consolas"/>
              </a:rPr>
              <a:t>An example is the root-to-leaf path 1-&gt;2-&gt;3 which represents the number 123</a:t>
            </a:r>
            <a:r>
              <a:rPr lang="en-US" sz="1200" dirty="0" smtClean="0">
                <a:latin typeface="Consolas"/>
                <a:cs typeface="Consolas"/>
              </a:rPr>
              <a:t>.</a:t>
            </a:r>
            <a:endParaRPr lang="en-US" sz="1200" dirty="0">
              <a:latin typeface="Consolas"/>
              <a:cs typeface="Consolas"/>
            </a:endParaRPr>
          </a:p>
          <a:p>
            <a:r>
              <a:rPr lang="en-US" sz="1200" dirty="0">
                <a:latin typeface="Consolas"/>
                <a:cs typeface="Consolas"/>
              </a:rPr>
              <a:t>Find the total sum of all root-to-leaf numbers</a:t>
            </a:r>
            <a:r>
              <a:rPr lang="en-US" sz="1200" dirty="0" smtClean="0">
                <a:latin typeface="Consolas"/>
                <a:cs typeface="Consolas"/>
              </a:rPr>
              <a:t>.</a:t>
            </a:r>
            <a:endParaRPr lang="en-US" sz="1200" dirty="0">
              <a:latin typeface="Consolas"/>
              <a:cs typeface="Consolas"/>
            </a:endParaRPr>
          </a:p>
          <a:p>
            <a:r>
              <a:rPr lang="en-US" sz="1200" dirty="0">
                <a:latin typeface="Consolas"/>
                <a:cs typeface="Consolas"/>
              </a:rPr>
              <a:t>For example</a:t>
            </a:r>
            <a:r>
              <a:rPr lang="en-US" sz="1200" dirty="0" smtClean="0">
                <a:latin typeface="Consolas"/>
                <a:cs typeface="Consolas"/>
              </a:rPr>
              <a:t>,</a:t>
            </a:r>
            <a:endParaRPr lang="en-US" sz="1200" dirty="0">
              <a:latin typeface="Consolas"/>
              <a:cs typeface="Consolas"/>
            </a:endParaRPr>
          </a:p>
          <a:p>
            <a:r>
              <a:rPr lang="en-US" sz="1200" dirty="0">
                <a:latin typeface="Consolas"/>
                <a:cs typeface="Consolas"/>
              </a:rPr>
              <a:t>    1</a:t>
            </a:r>
          </a:p>
          <a:p>
            <a:r>
              <a:rPr lang="en-US" sz="1200" dirty="0">
                <a:latin typeface="Consolas"/>
                <a:cs typeface="Consolas"/>
              </a:rPr>
              <a:t>   / \</a:t>
            </a:r>
          </a:p>
          <a:p>
            <a:r>
              <a:rPr lang="en-US" sz="1200" dirty="0">
                <a:latin typeface="Consolas"/>
                <a:cs typeface="Consolas"/>
              </a:rPr>
              <a:t>  2   </a:t>
            </a:r>
            <a:r>
              <a:rPr lang="en-US" sz="1200" dirty="0" smtClean="0">
                <a:latin typeface="Consolas"/>
                <a:cs typeface="Consolas"/>
              </a:rPr>
              <a:t>3</a:t>
            </a:r>
            <a:endParaRPr lang="en-US" sz="1200" dirty="0">
              <a:latin typeface="Consolas"/>
              <a:cs typeface="Consolas"/>
            </a:endParaRPr>
          </a:p>
        </p:txBody>
      </p:sp>
      <p:sp>
        <p:nvSpPr>
          <p:cNvPr id="6" name="Rectangle 5"/>
          <p:cNvSpPr/>
          <p:nvPr/>
        </p:nvSpPr>
        <p:spPr>
          <a:xfrm>
            <a:off x="0" y="1918186"/>
            <a:ext cx="9144000" cy="4832092"/>
          </a:xfrm>
          <a:prstGeom prst="rect">
            <a:avLst/>
          </a:prstGeom>
          <a:ln>
            <a:solidFill>
              <a:srgbClr val="5B9BD5"/>
            </a:solidFill>
          </a:ln>
        </p:spPr>
        <p:txBody>
          <a:bodyPr wrap="square">
            <a:spAutoFit/>
          </a:bodyPr>
          <a:lstStyle/>
          <a:p>
            <a:r>
              <a:rPr lang="en-US" sz="1400" dirty="0" smtClean="0">
                <a:latin typeface="Consolas"/>
                <a:cs typeface="Consolas"/>
              </a:rPr>
              <a:t>public class Solution {  </a:t>
            </a:r>
          </a:p>
          <a:p>
            <a:r>
              <a:rPr lang="en-US" sz="1400" dirty="0" smtClean="0">
                <a:latin typeface="Consolas"/>
                <a:cs typeface="Consolas"/>
              </a:rPr>
              <a:t>  public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sumNumbers</a:t>
            </a:r>
            <a:r>
              <a:rPr lang="en-US" sz="1400" dirty="0">
                <a:latin typeface="Consolas"/>
                <a:cs typeface="Consolas"/>
              </a:rPr>
              <a:t>(</a:t>
            </a:r>
            <a:r>
              <a:rPr lang="en-US" sz="1400" dirty="0" err="1">
                <a:latin typeface="Consolas"/>
                <a:cs typeface="Consolas"/>
              </a:rPr>
              <a:t>TreeNode</a:t>
            </a:r>
            <a:r>
              <a:rPr lang="en-US" sz="1400" dirty="0">
                <a:latin typeface="Consolas"/>
                <a:cs typeface="Consolas"/>
              </a:rPr>
              <a:t> root) {</a:t>
            </a:r>
          </a:p>
          <a:p>
            <a:r>
              <a:rPr lang="en-US" sz="1400" dirty="0">
                <a:latin typeface="Consolas"/>
                <a:cs typeface="Consolas"/>
              </a:rPr>
              <a:t>    if(root == null) </a:t>
            </a:r>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return 0</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endParaRPr lang="en-US" sz="1400" dirty="0">
              <a:latin typeface="Consolas"/>
              <a:cs typeface="Consolas"/>
            </a:endParaRPr>
          </a:p>
          <a:p>
            <a:r>
              <a:rPr lang="en-US" sz="1400" dirty="0">
                <a:latin typeface="Consolas"/>
                <a:cs typeface="Consolas"/>
              </a:rPr>
              <a:t>    return </a:t>
            </a:r>
            <a:r>
              <a:rPr lang="en-US" sz="1400" dirty="0" err="1">
                <a:latin typeface="Consolas"/>
                <a:cs typeface="Consolas"/>
              </a:rPr>
              <a:t>dfs</a:t>
            </a:r>
            <a:r>
              <a:rPr lang="en-US" sz="1400" dirty="0">
                <a:latin typeface="Consolas"/>
                <a:cs typeface="Consolas"/>
              </a:rPr>
              <a:t>(root, 0, 0);</a:t>
            </a:r>
          </a:p>
          <a:p>
            <a:r>
              <a:rPr lang="en-US" sz="1400" dirty="0" smtClean="0">
                <a:latin typeface="Consolas"/>
                <a:cs typeface="Consolas"/>
              </a:rPr>
              <a:t>  }</a:t>
            </a:r>
            <a:endParaRPr lang="en-US" sz="1400" dirty="0">
              <a:latin typeface="Consolas"/>
              <a:cs typeface="Consolas"/>
            </a:endParaRPr>
          </a:p>
          <a:p>
            <a:r>
              <a:rPr lang="en-US" sz="1400" dirty="0">
                <a:latin typeface="Consolas"/>
                <a:cs typeface="Consolas"/>
              </a:rPr>
              <a:t> </a:t>
            </a:r>
          </a:p>
          <a:p>
            <a:r>
              <a:rPr lang="en-US" sz="1400" dirty="0" smtClean="0">
                <a:latin typeface="Consolas"/>
                <a:cs typeface="Consolas"/>
              </a:rPr>
              <a:t>  public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dfs</a:t>
            </a:r>
            <a:r>
              <a:rPr lang="en-US" sz="1400" dirty="0">
                <a:latin typeface="Consolas"/>
                <a:cs typeface="Consolas"/>
              </a:rPr>
              <a:t>(</a:t>
            </a:r>
            <a:r>
              <a:rPr lang="en-US" sz="1400" dirty="0" err="1">
                <a:latin typeface="Consolas"/>
                <a:cs typeface="Consolas"/>
              </a:rPr>
              <a:t>TreeNode</a:t>
            </a:r>
            <a:r>
              <a:rPr lang="en-US" sz="1400" dirty="0">
                <a:latin typeface="Consolas"/>
                <a:cs typeface="Consolas"/>
              </a:rPr>
              <a:t> node,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num</a:t>
            </a:r>
            <a:r>
              <a:rPr lang="en-US" sz="1400" dirty="0">
                <a:latin typeface="Consolas"/>
                <a:cs typeface="Consolas"/>
              </a:rPr>
              <a:t>, </a:t>
            </a:r>
            <a:r>
              <a:rPr lang="en-US" sz="1400" dirty="0" err="1">
                <a:latin typeface="Consolas"/>
                <a:cs typeface="Consolas"/>
              </a:rPr>
              <a:t>int</a:t>
            </a:r>
            <a:r>
              <a:rPr lang="en-US" sz="1400" dirty="0">
                <a:latin typeface="Consolas"/>
                <a:cs typeface="Consolas"/>
              </a:rPr>
              <a:t> sum){</a:t>
            </a:r>
          </a:p>
          <a:p>
            <a:r>
              <a:rPr lang="en-US" sz="1400" dirty="0">
                <a:latin typeface="Consolas"/>
                <a:cs typeface="Consolas"/>
              </a:rPr>
              <a:t>    if(node == null) </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return </a:t>
            </a:r>
            <a:r>
              <a:rPr lang="en-US" sz="1400" dirty="0">
                <a:latin typeface="Consolas"/>
                <a:cs typeface="Consolas"/>
              </a:rPr>
              <a:t>sum</a:t>
            </a:r>
            <a:r>
              <a:rPr lang="en-US" sz="1400" dirty="0" smtClean="0">
                <a:latin typeface="Consolas"/>
                <a:cs typeface="Consolas"/>
              </a:rPr>
              <a:t>;</a:t>
            </a:r>
          </a:p>
          <a:p>
            <a:r>
              <a:rPr lang="en-US" sz="1400" dirty="0" smtClean="0">
                <a:latin typeface="Consolas"/>
                <a:cs typeface="Consolas"/>
              </a:rPr>
              <a:t>    }</a:t>
            </a:r>
            <a:endParaRPr lang="en-US" sz="1400" dirty="0">
              <a:latin typeface="Consolas"/>
              <a:cs typeface="Consolas"/>
            </a:endParaRPr>
          </a:p>
          <a:p>
            <a:r>
              <a:rPr lang="en-US" sz="1400" dirty="0">
                <a:latin typeface="Consolas"/>
                <a:cs typeface="Consolas"/>
              </a:rPr>
              <a:t>    </a:t>
            </a:r>
            <a:r>
              <a:rPr lang="en-US" sz="1400" dirty="0" err="1">
                <a:latin typeface="Consolas"/>
                <a:cs typeface="Consolas"/>
              </a:rPr>
              <a:t>num</a:t>
            </a:r>
            <a:r>
              <a:rPr lang="en-US" sz="1400" dirty="0">
                <a:latin typeface="Consolas"/>
                <a:cs typeface="Consolas"/>
              </a:rPr>
              <a:t> = </a:t>
            </a:r>
            <a:r>
              <a:rPr lang="en-US" sz="1400" dirty="0" err="1">
                <a:latin typeface="Consolas"/>
                <a:cs typeface="Consolas"/>
              </a:rPr>
              <a:t>num</a:t>
            </a:r>
            <a:r>
              <a:rPr lang="en-US" sz="1400" dirty="0">
                <a:latin typeface="Consolas"/>
                <a:cs typeface="Consolas"/>
              </a:rPr>
              <a:t>*10 + </a:t>
            </a:r>
            <a:r>
              <a:rPr lang="en-US" sz="1400" dirty="0" err="1">
                <a:latin typeface="Consolas"/>
                <a:cs typeface="Consolas"/>
              </a:rPr>
              <a:t>node.val</a:t>
            </a:r>
            <a:r>
              <a:rPr lang="en-US" sz="1400" dirty="0" smtClean="0">
                <a:latin typeface="Consolas"/>
                <a:cs typeface="Consolas"/>
              </a:rPr>
              <a:t>; </a:t>
            </a:r>
            <a:endParaRPr lang="en-US" sz="1400" dirty="0">
              <a:latin typeface="Consolas"/>
              <a:cs typeface="Consolas"/>
            </a:endParaRPr>
          </a:p>
          <a:p>
            <a:r>
              <a:rPr lang="en-US" sz="1400" dirty="0">
                <a:latin typeface="Consolas"/>
                <a:cs typeface="Consolas"/>
              </a:rPr>
              <a:t> </a:t>
            </a:r>
            <a:r>
              <a:rPr lang="en-US" sz="1400" dirty="0">
                <a:solidFill>
                  <a:srgbClr val="A6A6A6"/>
                </a:solidFill>
                <a:latin typeface="Consolas"/>
                <a:cs typeface="Consolas"/>
              </a:rPr>
              <a:t>  </a:t>
            </a:r>
            <a:r>
              <a:rPr lang="en-US" sz="1400" dirty="0" smtClean="0">
                <a:solidFill>
                  <a:srgbClr val="A6A6A6"/>
                </a:solidFill>
                <a:latin typeface="Consolas"/>
                <a:cs typeface="Consolas"/>
              </a:rPr>
              <a:t>                                       /</a:t>
            </a:r>
            <a:r>
              <a:rPr lang="en-US" sz="1400" dirty="0">
                <a:solidFill>
                  <a:srgbClr val="A6A6A6"/>
                </a:solidFill>
                <a:latin typeface="Consolas"/>
                <a:cs typeface="Consolas"/>
              </a:rPr>
              <a:t>/ leaf</a:t>
            </a:r>
          </a:p>
          <a:p>
            <a:r>
              <a:rPr lang="en-US" sz="1400" dirty="0">
                <a:latin typeface="Consolas"/>
                <a:cs typeface="Consolas"/>
              </a:rPr>
              <a:t>    if(</a:t>
            </a:r>
            <a:r>
              <a:rPr lang="en-US" sz="1400" dirty="0" err="1">
                <a:latin typeface="Consolas"/>
                <a:cs typeface="Consolas"/>
              </a:rPr>
              <a:t>node.left</a:t>
            </a:r>
            <a:r>
              <a:rPr lang="en-US" sz="1400" dirty="0">
                <a:latin typeface="Consolas"/>
                <a:cs typeface="Consolas"/>
              </a:rPr>
              <a:t> == null &amp;&amp; </a:t>
            </a:r>
            <a:r>
              <a:rPr lang="en-US" sz="1400" dirty="0" err="1">
                <a:latin typeface="Consolas"/>
                <a:cs typeface="Consolas"/>
              </a:rPr>
              <a:t>node.right</a:t>
            </a:r>
            <a:r>
              <a:rPr lang="en-US" sz="1400" dirty="0">
                <a:latin typeface="Consolas"/>
                <a:cs typeface="Consolas"/>
              </a:rPr>
              <a:t> == null) {</a:t>
            </a:r>
          </a:p>
          <a:p>
            <a:r>
              <a:rPr lang="en-US" sz="1400" dirty="0">
                <a:latin typeface="Consolas"/>
                <a:cs typeface="Consolas"/>
              </a:rPr>
              <a:t>        sum += </a:t>
            </a:r>
            <a:r>
              <a:rPr lang="en-US" sz="1400" dirty="0" err="1">
                <a:latin typeface="Consolas"/>
                <a:cs typeface="Consolas"/>
              </a:rPr>
              <a:t>num</a:t>
            </a:r>
            <a:r>
              <a:rPr lang="en-US" sz="1400" dirty="0">
                <a:latin typeface="Consolas"/>
                <a:cs typeface="Consolas"/>
              </a:rPr>
              <a:t>;</a:t>
            </a:r>
          </a:p>
          <a:p>
            <a:r>
              <a:rPr lang="en-US" sz="1400" dirty="0">
                <a:latin typeface="Consolas"/>
                <a:cs typeface="Consolas"/>
              </a:rPr>
              <a:t>        return sum;</a:t>
            </a:r>
          </a:p>
          <a:p>
            <a:r>
              <a:rPr lang="en-US" sz="1400" dirty="0">
                <a:latin typeface="Consolas"/>
                <a:cs typeface="Consolas"/>
              </a:rPr>
              <a:t>    </a:t>
            </a:r>
            <a:r>
              <a:rPr lang="en-US" sz="1400" dirty="0" smtClean="0">
                <a:latin typeface="Consolas"/>
                <a:cs typeface="Consolas"/>
              </a:rPr>
              <a:t>}                         </a:t>
            </a:r>
            <a:r>
              <a:rPr lang="en-US" sz="1400" dirty="0" smtClean="0">
                <a:solidFill>
                  <a:srgbClr val="A6A6A6"/>
                </a:solidFill>
                <a:latin typeface="Consolas"/>
                <a:cs typeface="Consolas"/>
              </a:rPr>
              <a:t>/</a:t>
            </a:r>
            <a:r>
              <a:rPr lang="en-US" sz="1400" dirty="0">
                <a:solidFill>
                  <a:srgbClr val="A6A6A6"/>
                </a:solidFill>
                <a:latin typeface="Consolas"/>
                <a:cs typeface="Consolas"/>
              </a:rPr>
              <a:t>/ left </a:t>
            </a:r>
            <a:r>
              <a:rPr lang="en-US" sz="1400" dirty="0" err="1">
                <a:solidFill>
                  <a:srgbClr val="A6A6A6"/>
                </a:solidFill>
                <a:latin typeface="Consolas"/>
                <a:cs typeface="Consolas"/>
              </a:rPr>
              <a:t>subtree</a:t>
            </a:r>
            <a:r>
              <a:rPr lang="en-US" sz="1400" dirty="0">
                <a:solidFill>
                  <a:srgbClr val="A6A6A6"/>
                </a:solidFill>
                <a:latin typeface="Consolas"/>
                <a:cs typeface="Consolas"/>
              </a:rPr>
              <a:t> + right </a:t>
            </a:r>
            <a:r>
              <a:rPr lang="en-US" sz="1400" dirty="0" err="1">
                <a:solidFill>
                  <a:srgbClr val="A6A6A6"/>
                </a:solidFill>
                <a:latin typeface="Consolas"/>
                <a:cs typeface="Consolas"/>
              </a:rPr>
              <a:t>subtree</a:t>
            </a:r>
            <a:endParaRPr lang="en-US" sz="1400" dirty="0">
              <a:solidFill>
                <a:srgbClr val="A6A6A6"/>
              </a:solidFill>
              <a:latin typeface="Consolas"/>
              <a:cs typeface="Consolas"/>
            </a:endParaRPr>
          </a:p>
          <a:p>
            <a:r>
              <a:rPr lang="en-US" sz="1400" dirty="0">
                <a:latin typeface="Consolas"/>
                <a:cs typeface="Consolas"/>
              </a:rPr>
              <a:t>    sum = </a:t>
            </a:r>
            <a:r>
              <a:rPr lang="en-US" sz="1400" dirty="0" err="1">
                <a:latin typeface="Consolas"/>
                <a:cs typeface="Consolas"/>
              </a:rPr>
              <a:t>dfs</a:t>
            </a:r>
            <a:r>
              <a:rPr lang="en-US" sz="1400" dirty="0">
                <a:latin typeface="Consolas"/>
                <a:cs typeface="Consolas"/>
              </a:rPr>
              <a:t>(</a:t>
            </a:r>
            <a:r>
              <a:rPr lang="en-US" sz="1400" dirty="0" err="1">
                <a:latin typeface="Consolas"/>
                <a:cs typeface="Consolas"/>
              </a:rPr>
              <a:t>node.left</a:t>
            </a:r>
            <a:r>
              <a:rPr lang="en-US" sz="1400" dirty="0">
                <a:latin typeface="Consolas"/>
                <a:cs typeface="Consolas"/>
              </a:rPr>
              <a:t>, </a:t>
            </a:r>
            <a:r>
              <a:rPr lang="en-US" sz="1400" dirty="0" err="1">
                <a:latin typeface="Consolas"/>
                <a:cs typeface="Consolas"/>
              </a:rPr>
              <a:t>num</a:t>
            </a:r>
            <a:r>
              <a:rPr lang="en-US" sz="1400" dirty="0">
                <a:latin typeface="Consolas"/>
                <a:cs typeface="Consolas"/>
              </a:rPr>
              <a:t>, sum) + </a:t>
            </a:r>
            <a:r>
              <a:rPr lang="en-US" sz="1400" dirty="0" err="1">
                <a:latin typeface="Consolas"/>
                <a:cs typeface="Consolas"/>
              </a:rPr>
              <a:t>dfs</a:t>
            </a:r>
            <a:r>
              <a:rPr lang="en-US" sz="1400" dirty="0">
                <a:latin typeface="Consolas"/>
                <a:cs typeface="Consolas"/>
              </a:rPr>
              <a:t>(</a:t>
            </a:r>
            <a:r>
              <a:rPr lang="en-US" sz="1400" dirty="0" err="1">
                <a:latin typeface="Consolas"/>
                <a:cs typeface="Consolas"/>
              </a:rPr>
              <a:t>node.right</a:t>
            </a:r>
            <a:r>
              <a:rPr lang="en-US" sz="1400" dirty="0">
                <a:latin typeface="Consolas"/>
                <a:cs typeface="Consolas"/>
              </a:rPr>
              <a:t>, </a:t>
            </a:r>
            <a:r>
              <a:rPr lang="en-US" sz="1400" dirty="0" err="1">
                <a:latin typeface="Consolas"/>
                <a:cs typeface="Consolas"/>
              </a:rPr>
              <a:t>num</a:t>
            </a:r>
            <a:r>
              <a:rPr lang="en-US" sz="1400" dirty="0">
                <a:latin typeface="Consolas"/>
                <a:cs typeface="Consolas"/>
              </a:rPr>
              <a:t>, sum);</a:t>
            </a:r>
          </a:p>
          <a:p>
            <a:r>
              <a:rPr lang="en-US" sz="1400" dirty="0">
                <a:latin typeface="Consolas"/>
                <a:cs typeface="Consolas"/>
              </a:rPr>
              <a:t>    return sum;</a:t>
            </a:r>
          </a:p>
          <a:p>
            <a:r>
              <a:rPr lang="en-US" sz="1400" dirty="0" smtClean="0">
                <a:latin typeface="Consolas"/>
                <a:cs typeface="Consolas"/>
              </a:rPr>
              <a:t>  }</a:t>
            </a:r>
          </a:p>
          <a:p>
            <a:r>
              <a:rPr lang="en-US" sz="1400" dirty="0">
                <a:latin typeface="Consolas"/>
                <a:cs typeface="Consolas"/>
              </a:rPr>
              <a:t>}</a:t>
            </a:r>
          </a:p>
        </p:txBody>
      </p:sp>
      <p:sp>
        <p:nvSpPr>
          <p:cNvPr id="7" name="Rectangle 6"/>
          <p:cNvSpPr/>
          <p:nvPr/>
        </p:nvSpPr>
        <p:spPr>
          <a:xfrm>
            <a:off x="1295400" y="1143000"/>
            <a:ext cx="4572000" cy="646331"/>
          </a:xfrm>
          <a:prstGeom prst="rect">
            <a:avLst/>
          </a:prstGeom>
        </p:spPr>
        <p:txBody>
          <a:bodyPr>
            <a:spAutoFit/>
          </a:bodyPr>
          <a:lstStyle/>
          <a:p>
            <a:r>
              <a:rPr lang="en-US" sz="1200" dirty="0">
                <a:latin typeface="Consolas"/>
                <a:cs typeface="Consolas"/>
              </a:rPr>
              <a:t>The root-to-leaf path 1-&gt;2 represents the number 12.</a:t>
            </a:r>
          </a:p>
          <a:p>
            <a:r>
              <a:rPr lang="en-US" sz="1200" dirty="0">
                <a:latin typeface="Consolas"/>
                <a:cs typeface="Consolas"/>
              </a:rPr>
              <a:t>The root-to-leaf path 1-&gt;3 represents the number 13.</a:t>
            </a:r>
          </a:p>
          <a:p>
            <a:r>
              <a:rPr lang="en-US" sz="1200" dirty="0">
                <a:latin typeface="Consolas"/>
                <a:cs typeface="Consolas"/>
              </a:rPr>
              <a:t>Return the sum = 12 + 13 = 25.</a:t>
            </a:r>
          </a:p>
        </p:txBody>
      </p:sp>
    </p:spTree>
    <p:extLst>
      <p:ext uri="{BB962C8B-B14F-4D97-AF65-F5344CB8AC3E}">
        <p14:creationId xmlns:p14="http://schemas.microsoft.com/office/powerpoint/2010/main" val="183537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457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537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457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5374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457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5374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45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0"/>
            <a:ext cx="8991600" cy="6694140"/>
          </a:xfrm>
          <a:prstGeom prst="rect">
            <a:avLst/>
          </a:prstGeom>
          <a:ln>
            <a:solidFill>
              <a:schemeClr val="accent1">
                <a:lumMod val="60000"/>
                <a:lumOff val="40000"/>
              </a:schemeClr>
            </a:solidFill>
          </a:ln>
        </p:spPr>
        <p:txBody>
          <a:bodyPr wrap="square">
            <a:spAutoFit/>
          </a:bodyPr>
          <a:lstStyle/>
          <a:p>
            <a:r>
              <a:rPr lang="en-US" sz="1300" dirty="0">
                <a:solidFill>
                  <a:srgbClr val="4E9072"/>
                </a:solidFill>
                <a:latin typeface="Consolas" panose="020B0609020204030204" pitchFamily="49" charset="0"/>
                <a:cs typeface="Consolas" panose="020B0609020204030204" pitchFamily="49" charset="0"/>
              </a:rPr>
              <a:t> // Function to traverse binary tree without recursion and without stack</a:t>
            </a:r>
          </a:p>
          <a:p>
            <a:r>
              <a:rPr lang="en-US" sz="1300" dirty="0">
                <a:solidFill>
                  <a:srgbClr val="000000"/>
                </a:solidFill>
                <a:latin typeface="Consolas" panose="020B0609020204030204" pitchFamily="49" charset="0"/>
                <a:cs typeface="Consolas" panose="020B0609020204030204" pitchFamily="49" charset="0"/>
              </a:rPr>
              <a:t>        </a:t>
            </a:r>
            <a:r>
              <a:rPr lang="en-US" sz="1300" dirty="0">
                <a:solidFill>
                  <a:srgbClr val="4E9072"/>
                </a:solidFill>
                <a:latin typeface="Consolas" panose="020B0609020204030204" pitchFamily="49" charset="0"/>
                <a:cs typeface="Consolas" panose="020B0609020204030204" pitchFamily="49" charset="0"/>
              </a:rPr>
              <a:t>// </a:t>
            </a:r>
            <a:r>
              <a:rPr lang="en-US" sz="1300" u="sng" dirty="0">
                <a:solidFill>
                  <a:srgbClr val="4E9072"/>
                </a:solidFill>
                <a:latin typeface="Consolas" panose="020B0609020204030204" pitchFamily="49" charset="0"/>
                <a:cs typeface="Consolas" panose="020B0609020204030204" pitchFamily="49" charset="0"/>
              </a:rPr>
              <a:t>Morris</a:t>
            </a:r>
            <a:r>
              <a:rPr lang="en-US" sz="1300" dirty="0">
                <a:solidFill>
                  <a:srgbClr val="4E9072"/>
                </a:solidFill>
                <a:latin typeface="Consolas" panose="020B0609020204030204" pitchFamily="49" charset="0"/>
                <a:cs typeface="Consolas" panose="020B0609020204030204" pitchFamily="49" charset="0"/>
              </a:rPr>
              <a:t> Traversal works only when we have write permission</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public</a:t>
            </a:r>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void</a:t>
            </a:r>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inorderMorrisTraversal</a:t>
            </a:r>
            <a:r>
              <a:rPr lang="en-US" sz="1300" dirty="0">
                <a:solidFill>
                  <a:srgbClr val="333333"/>
                </a:solidFill>
                <a:latin typeface="Consolas" panose="020B0609020204030204" pitchFamily="49" charset="0"/>
                <a:cs typeface="Consolas" panose="020B0609020204030204" pitchFamily="49" charset="0"/>
              </a:rPr>
              <a:t>(</a:t>
            </a:r>
            <a:r>
              <a:rPr lang="en-US" sz="1300" dirty="0" err="1">
                <a:solidFill>
                  <a:srgbClr val="333333"/>
                </a:solidFill>
                <a:latin typeface="Consolas" panose="020B0609020204030204" pitchFamily="49" charset="0"/>
                <a:cs typeface="Consolas" panose="020B0609020204030204" pitchFamily="49" charset="0"/>
              </a:rPr>
              <a:t>TreeNode</a:t>
            </a:r>
            <a:r>
              <a:rPr lang="en-US" sz="1300" dirty="0">
                <a:solidFill>
                  <a:srgbClr val="333333"/>
                </a:solidFill>
                <a:latin typeface="Consolas" panose="020B0609020204030204" pitchFamily="49" charset="0"/>
                <a:cs typeface="Consolas" panose="020B0609020204030204" pitchFamily="49" charset="0"/>
              </a:rPr>
              <a:t> root) {</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if</a:t>
            </a:r>
            <a:r>
              <a:rPr lang="en-US" sz="1300" dirty="0">
                <a:solidFill>
                  <a:srgbClr val="333333"/>
                </a:solidFill>
                <a:latin typeface="Consolas" panose="020B0609020204030204" pitchFamily="49" charset="0"/>
                <a:cs typeface="Consolas" panose="020B0609020204030204" pitchFamily="49" charset="0"/>
              </a:rPr>
              <a:t> (root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return</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TreeNode</a:t>
            </a:r>
            <a:r>
              <a:rPr lang="en-US" sz="1300" dirty="0">
                <a:solidFill>
                  <a:srgbClr val="333333"/>
                </a:solidFill>
                <a:latin typeface="Consolas" panose="020B0609020204030204" pitchFamily="49" charset="0"/>
                <a:cs typeface="Consolas" panose="020B0609020204030204" pitchFamily="49" charset="0"/>
              </a:rPr>
              <a:t> cur = root;</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TreeNode</a:t>
            </a:r>
            <a:r>
              <a:rPr lang="en-US" sz="1300" dirty="0">
                <a:solidFill>
                  <a:srgbClr val="333333"/>
                </a:solidFill>
                <a:latin typeface="Consolas" panose="020B0609020204030204" pitchFamily="49" charset="0"/>
                <a:cs typeface="Consolas" panose="020B0609020204030204" pitchFamily="49" charset="0"/>
              </a:rPr>
              <a:t> pre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while</a:t>
            </a:r>
            <a:r>
              <a:rPr lang="en-US" sz="1300" dirty="0">
                <a:solidFill>
                  <a:srgbClr val="333333"/>
                </a:solidFill>
                <a:latin typeface="Consolas" panose="020B0609020204030204" pitchFamily="49" charset="0"/>
                <a:cs typeface="Consolas" panose="020B0609020204030204" pitchFamily="49" charset="0"/>
              </a:rPr>
              <a:t> (cur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if</a:t>
            </a:r>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left</a:t>
            </a:r>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System.</a:t>
            </a:r>
            <a:r>
              <a:rPr lang="en-US" sz="1300" dirty="0" err="1">
                <a:solidFill>
                  <a:srgbClr val="0326CC"/>
                </a:solidFill>
                <a:latin typeface="Consolas" panose="020B0609020204030204" pitchFamily="49" charset="0"/>
                <a:cs typeface="Consolas" panose="020B0609020204030204" pitchFamily="49" charset="0"/>
              </a:rPr>
              <a:t>out</a:t>
            </a:r>
            <a:r>
              <a:rPr lang="en-US" sz="1300" dirty="0" err="1">
                <a:solidFill>
                  <a:srgbClr val="333333"/>
                </a:solidFill>
                <a:latin typeface="Consolas" panose="020B0609020204030204" pitchFamily="49" charset="0"/>
                <a:cs typeface="Consolas" panose="020B0609020204030204" pitchFamily="49" charset="0"/>
              </a:rPr>
              <a:t>.println</a:t>
            </a:r>
            <a:r>
              <a:rPr lang="en-US" sz="1300" dirty="0">
                <a:solidFill>
                  <a:srgbClr val="333333"/>
                </a:solidFill>
                <a:latin typeface="Consolas" panose="020B0609020204030204" pitchFamily="49" charset="0"/>
                <a:cs typeface="Consolas" panose="020B0609020204030204" pitchFamily="49" charset="0"/>
              </a:rPr>
              <a:t>(</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val</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cur = </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else</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000000"/>
                </a:solidFill>
                <a:latin typeface="Consolas" panose="020B0609020204030204" pitchFamily="49" charset="0"/>
                <a:cs typeface="Consolas" panose="020B0609020204030204" pitchFamily="49" charset="0"/>
              </a:rPr>
              <a:t>                    </a:t>
            </a:r>
            <a:r>
              <a:rPr lang="en-US" sz="1300" dirty="0">
                <a:solidFill>
                  <a:srgbClr val="4E9072"/>
                </a:solidFill>
                <a:latin typeface="Consolas" panose="020B0609020204030204" pitchFamily="49" charset="0"/>
                <a:cs typeface="Consolas" panose="020B0609020204030204" pitchFamily="49" charset="0"/>
              </a:rPr>
              <a:t>// Find the </a:t>
            </a:r>
            <a:r>
              <a:rPr lang="en-US" sz="1300" u="sng" dirty="0" err="1">
                <a:solidFill>
                  <a:srgbClr val="4E9072"/>
                </a:solidFill>
                <a:latin typeface="Consolas" panose="020B0609020204030204" pitchFamily="49" charset="0"/>
                <a:cs typeface="Consolas" panose="020B0609020204030204" pitchFamily="49" charset="0"/>
              </a:rPr>
              <a:t>inorder</a:t>
            </a:r>
            <a:r>
              <a:rPr lang="en-US" sz="1300" dirty="0">
                <a:solidFill>
                  <a:srgbClr val="4E9072"/>
                </a:solidFill>
                <a:latin typeface="Consolas" panose="020B0609020204030204" pitchFamily="49" charset="0"/>
                <a:cs typeface="Consolas" panose="020B0609020204030204" pitchFamily="49" charset="0"/>
              </a:rPr>
              <a:t> predecessor of current</a:t>
            </a:r>
          </a:p>
          <a:p>
            <a:r>
              <a:rPr lang="en-US" sz="1300" dirty="0">
                <a:solidFill>
                  <a:srgbClr val="333333"/>
                </a:solidFill>
                <a:latin typeface="Consolas" panose="020B0609020204030204" pitchFamily="49" charset="0"/>
                <a:cs typeface="Consolas" panose="020B0609020204030204" pitchFamily="49" charset="0"/>
              </a:rPr>
              <a:t>                    pre = </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left</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while</a:t>
            </a:r>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 &amp;&amp;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 != cur) {</a:t>
            </a:r>
          </a:p>
          <a:p>
            <a:r>
              <a:rPr lang="en-US" sz="1300" dirty="0">
                <a:solidFill>
                  <a:srgbClr val="333333"/>
                </a:solidFill>
                <a:latin typeface="Consolas" panose="020B0609020204030204" pitchFamily="49" charset="0"/>
                <a:cs typeface="Consolas" panose="020B0609020204030204" pitchFamily="49" charset="0"/>
              </a:rPr>
              <a:t>                        pre =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000000"/>
                </a:solidFill>
                <a:latin typeface="Consolas" panose="020B0609020204030204" pitchFamily="49" charset="0"/>
                <a:cs typeface="Consolas" panose="020B0609020204030204" pitchFamily="49" charset="0"/>
              </a:rPr>
              <a:t>                    </a:t>
            </a:r>
            <a:r>
              <a:rPr lang="en-US" sz="1300" dirty="0">
                <a:solidFill>
                  <a:srgbClr val="4E9072"/>
                </a:solidFill>
                <a:latin typeface="Consolas" panose="020B0609020204030204" pitchFamily="49" charset="0"/>
                <a:cs typeface="Consolas" panose="020B0609020204030204" pitchFamily="49" charset="0"/>
              </a:rPr>
              <a:t>// Make current as right child of its </a:t>
            </a:r>
            <a:r>
              <a:rPr lang="en-US" sz="1300" u="sng" dirty="0" err="1">
                <a:solidFill>
                  <a:srgbClr val="4E9072"/>
                </a:solidFill>
                <a:latin typeface="Consolas" panose="020B0609020204030204" pitchFamily="49" charset="0"/>
                <a:cs typeface="Consolas" panose="020B0609020204030204" pitchFamily="49" charset="0"/>
              </a:rPr>
              <a:t>inorder</a:t>
            </a:r>
            <a:r>
              <a:rPr lang="en-US" sz="1300" dirty="0">
                <a:solidFill>
                  <a:srgbClr val="4E9072"/>
                </a:solidFill>
                <a:latin typeface="Consolas" panose="020B0609020204030204" pitchFamily="49" charset="0"/>
                <a:cs typeface="Consolas" panose="020B0609020204030204" pitchFamily="49" charset="0"/>
              </a:rPr>
              <a:t> predecessor</a:t>
            </a:r>
          </a:p>
          <a:p>
            <a:r>
              <a:rPr lang="en-US" sz="1300" dirty="0">
                <a:solidFill>
                  <a:srgbClr val="333333"/>
                </a:solidFill>
                <a:latin typeface="Consolas" panose="020B0609020204030204" pitchFamily="49" charset="0"/>
                <a:cs typeface="Consolas" panose="020B0609020204030204" pitchFamily="49" charset="0"/>
              </a:rPr>
              <a:t>                    </a:t>
            </a:r>
            <a:r>
              <a:rPr lang="en-US" sz="1300" dirty="0">
                <a:solidFill>
                  <a:srgbClr val="931A68"/>
                </a:solidFill>
                <a:latin typeface="Consolas" panose="020B0609020204030204" pitchFamily="49" charset="0"/>
                <a:cs typeface="Consolas" panose="020B0609020204030204" pitchFamily="49" charset="0"/>
              </a:rPr>
              <a:t>if</a:t>
            </a:r>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 = cur;</a:t>
            </a:r>
          </a:p>
          <a:p>
            <a:r>
              <a:rPr lang="en-US" sz="1300" dirty="0">
                <a:solidFill>
                  <a:srgbClr val="333333"/>
                </a:solidFill>
                <a:latin typeface="Consolas" panose="020B0609020204030204" pitchFamily="49" charset="0"/>
                <a:cs typeface="Consolas" panose="020B0609020204030204" pitchFamily="49" charset="0"/>
              </a:rPr>
              <a:t>                        cur = </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left</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else</a:t>
            </a:r>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000000"/>
                </a:solidFill>
                <a:latin typeface="Consolas" panose="020B0609020204030204" pitchFamily="49" charset="0"/>
                <a:cs typeface="Consolas" panose="020B0609020204030204" pitchFamily="49" charset="0"/>
              </a:rPr>
              <a:t>                        </a:t>
            </a:r>
            <a:r>
              <a:rPr lang="en-US" sz="1300" dirty="0">
                <a:solidFill>
                  <a:srgbClr val="4E9072"/>
                </a:solidFill>
                <a:latin typeface="Consolas" panose="020B0609020204030204" pitchFamily="49" charset="0"/>
                <a:cs typeface="Consolas" panose="020B0609020204030204" pitchFamily="49" charset="0"/>
              </a:rPr>
              <a:t>// Revert the changes made in if part to restore the original tree</a:t>
            </a:r>
          </a:p>
          <a:p>
            <a:r>
              <a:rPr lang="en-US" sz="1300" dirty="0">
                <a:solidFill>
                  <a:srgbClr val="000000"/>
                </a:solidFill>
                <a:latin typeface="Consolas" panose="020B0609020204030204" pitchFamily="49" charset="0"/>
                <a:cs typeface="Consolas" panose="020B0609020204030204" pitchFamily="49" charset="0"/>
              </a:rPr>
              <a:t>                        </a:t>
            </a:r>
            <a:r>
              <a:rPr lang="en-US" sz="1300" dirty="0">
                <a:solidFill>
                  <a:srgbClr val="4E9072"/>
                </a:solidFill>
                <a:latin typeface="Consolas" panose="020B0609020204030204" pitchFamily="49" charset="0"/>
                <a:cs typeface="Consolas" panose="020B0609020204030204" pitchFamily="49" charset="0"/>
              </a:rPr>
              <a:t>// i.e., fix the right child of predecessor</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pre.</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 = </a:t>
            </a:r>
            <a:r>
              <a:rPr lang="en-US" sz="1300" dirty="0">
                <a:solidFill>
                  <a:srgbClr val="931A68"/>
                </a:solidFill>
                <a:latin typeface="Consolas" panose="020B0609020204030204" pitchFamily="49" charset="0"/>
                <a:cs typeface="Consolas" panose="020B0609020204030204" pitchFamily="49" charset="0"/>
              </a:rPr>
              <a:t>null</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r>
              <a:rPr lang="en-US" sz="1300" dirty="0" err="1">
                <a:solidFill>
                  <a:srgbClr val="333333"/>
                </a:solidFill>
                <a:latin typeface="Consolas" panose="020B0609020204030204" pitchFamily="49" charset="0"/>
                <a:cs typeface="Consolas" panose="020B0609020204030204" pitchFamily="49" charset="0"/>
              </a:rPr>
              <a:t>System.</a:t>
            </a:r>
            <a:r>
              <a:rPr lang="en-US" sz="1300" dirty="0" err="1">
                <a:solidFill>
                  <a:srgbClr val="0326CC"/>
                </a:solidFill>
                <a:latin typeface="Consolas" panose="020B0609020204030204" pitchFamily="49" charset="0"/>
                <a:cs typeface="Consolas" panose="020B0609020204030204" pitchFamily="49" charset="0"/>
              </a:rPr>
              <a:t>out</a:t>
            </a:r>
            <a:r>
              <a:rPr lang="en-US" sz="1300" dirty="0" err="1">
                <a:solidFill>
                  <a:srgbClr val="333333"/>
                </a:solidFill>
                <a:latin typeface="Consolas" panose="020B0609020204030204" pitchFamily="49" charset="0"/>
                <a:cs typeface="Consolas" panose="020B0609020204030204" pitchFamily="49" charset="0"/>
              </a:rPr>
              <a:t>.println</a:t>
            </a:r>
            <a:r>
              <a:rPr lang="en-US" sz="1300" dirty="0">
                <a:solidFill>
                  <a:srgbClr val="333333"/>
                </a:solidFill>
                <a:latin typeface="Consolas" panose="020B0609020204030204" pitchFamily="49" charset="0"/>
                <a:cs typeface="Consolas" panose="020B0609020204030204" pitchFamily="49" charset="0"/>
              </a:rPr>
              <a:t>(</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val</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cur = </a:t>
            </a:r>
            <a:r>
              <a:rPr lang="en-US" sz="1300" dirty="0" err="1">
                <a:solidFill>
                  <a:srgbClr val="333333"/>
                </a:solidFill>
                <a:latin typeface="Consolas" panose="020B0609020204030204" pitchFamily="49" charset="0"/>
                <a:cs typeface="Consolas" panose="020B0609020204030204" pitchFamily="49" charset="0"/>
              </a:rPr>
              <a:t>cur.</a:t>
            </a:r>
            <a:r>
              <a:rPr lang="en-US" sz="1300" dirty="0" err="1">
                <a:solidFill>
                  <a:srgbClr val="0326CC"/>
                </a:solidFill>
                <a:latin typeface="Consolas" panose="020B0609020204030204" pitchFamily="49" charset="0"/>
                <a:cs typeface="Consolas" panose="020B0609020204030204" pitchFamily="49" charset="0"/>
              </a:rPr>
              <a:t>right</a:t>
            </a:r>
            <a:r>
              <a:rPr lang="en-US" sz="1300" dirty="0">
                <a:solidFill>
                  <a:srgbClr val="333333"/>
                </a:solidFill>
                <a:latin typeface="Consolas" panose="020B0609020204030204" pitchFamily="49" charset="0"/>
                <a:cs typeface="Consolas" panose="020B0609020204030204" pitchFamily="49" charset="0"/>
              </a:rPr>
              <a:t>;</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p>
          <a:p>
            <a:r>
              <a:rPr lang="en-US" sz="1300" dirty="0">
                <a:solidFill>
                  <a:srgbClr val="333333"/>
                </a:solidFill>
                <a:latin typeface="Consolas" panose="020B0609020204030204" pitchFamily="49" charset="0"/>
                <a:cs typeface="Consolas" panose="020B0609020204030204" pitchFamily="49" charset="0"/>
              </a:rPr>
              <a:t>       }</a:t>
            </a:r>
            <a:endParaRPr lang="en-US"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2898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537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1949708"/>
            <a:ext cx="5715000" cy="4832092"/>
          </a:xfrm>
          <a:prstGeom prst="rect">
            <a:avLst/>
          </a:prstGeom>
          <a:ln>
            <a:solidFill>
              <a:srgbClr val="5B9BD5"/>
            </a:solidFill>
          </a:ln>
        </p:spPr>
        <p:txBody>
          <a:bodyPr wrap="square">
            <a:spAutoFit/>
          </a:bodyPr>
          <a:lstStyle/>
          <a:p>
            <a:r>
              <a:rPr lang="en-US" sz="1400" b="1" dirty="0">
                <a:latin typeface="Consolas"/>
                <a:cs typeface="Consolas"/>
              </a:rPr>
              <a:t>public</a:t>
            </a:r>
            <a:r>
              <a:rPr lang="en-US" sz="1400" dirty="0">
                <a:latin typeface="Consolas"/>
                <a:cs typeface="Consolas"/>
              </a:rPr>
              <a:t> </a:t>
            </a:r>
            <a:r>
              <a:rPr lang="en-US" sz="1400" b="1" dirty="0">
                <a:latin typeface="Consolas"/>
                <a:cs typeface="Consolas"/>
              </a:rPr>
              <a:t>void</a:t>
            </a:r>
            <a:r>
              <a:rPr lang="en-US" sz="1400" dirty="0">
                <a:latin typeface="Consolas"/>
                <a:cs typeface="Consolas"/>
              </a:rPr>
              <a:t> </a:t>
            </a:r>
            <a:r>
              <a:rPr lang="en-US" sz="1400" dirty="0" err="1">
                <a:latin typeface="Consolas"/>
                <a:cs typeface="Consolas"/>
              </a:rPr>
              <a:t>morrisInorder</a:t>
            </a:r>
            <a:r>
              <a:rPr lang="en-US" sz="1400" dirty="0">
                <a:latin typeface="Consolas"/>
                <a:cs typeface="Consolas"/>
              </a:rPr>
              <a:t>() {</a:t>
            </a:r>
          </a:p>
          <a:p>
            <a:r>
              <a:rPr lang="en-US" sz="1400" dirty="0">
                <a:latin typeface="Consolas"/>
                <a:cs typeface="Consolas"/>
              </a:rPr>
              <a:t>  Node parent = root, </a:t>
            </a:r>
            <a:r>
              <a:rPr lang="en-US" sz="1400" dirty="0" err="1">
                <a:latin typeface="Consolas"/>
                <a:cs typeface="Consolas"/>
              </a:rPr>
              <a:t>tmp</a:t>
            </a:r>
            <a:r>
              <a:rPr lang="en-US" sz="1400" dirty="0">
                <a:latin typeface="Consolas"/>
                <a:cs typeface="Consolas"/>
              </a:rPr>
              <a:t>;</a:t>
            </a:r>
          </a:p>
          <a:p>
            <a:r>
              <a:rPr lang="en-US" sz="1400" dirty="0">
                <a:latin typeface="Consolas"/>
                <a:cs typeface="Consolas"/>
              </a:rPr>
              <a:t>  </a:t>
            </a:r>
            <a:r>
              <a:rPr lang="en-US" sz="1400" b="1" dirty="0">
                <a:latin typeface="Consolas"/>
                <a:cs typeface="Consolas"/>
              </a:rPr>
              <a:t>while</a:t>
            </a:r>
            <a:r>
              <a:rPr lang="en-US" sz="1400" dirty="0">
                <a:latin typeface="Consolas"/>
                <a:cs typeface="Consolas"/>
              </a:rPr>
              <a:t> (</a:t>
            </a:r>
            <a:r>
              <a:rPr lang="en-US" sz="1400" b="1" dirty="0">
                <a:latin typeface="Consolas"/>
                <a:cs typeface="Consolas"/>
              </a:rPr>
              <a:t>null</a:t>
            </a:r>
            <a:r>
              <a:rPr lang="en-US" sz="1400" dirty="0">
                <a:latin typeface="Consolas"/>
                <a:cs typeface="Consolas"/>
              </a:rPr>
              <a:t> != parent) {</a:t>
            </a:r>
          </a:p>
          <a:p>
            <a:r>
              <a:rPr lang="en-US" sz="1400" dirty="0">
                <a:latin typeface="Consolas"/>
                <a:cs typeface="Consolas"/>
              </a:rPr>
              <a:t>    </a:t>
            </a:r>
            <a:r>
              <a:rPr lang="en-US" sz="1400" b="1" dirty="0">
                <a:latin typeface="Consolas"/>
                <a:cs typeface="Consolas"/>
              </a:rPr>
              <a:t>if</a:t>
            </a:r>
            <a:r>
              <a:rPr lang="en-US" sz="1400" dirty="0">
                <a:latin typeface="Consolas"/>
                <a:cs typeface="Consolas"/>
              </a:rPr>
              <a:t> (</a:t>
            </a:r>
            <a:r>
              <a:rPr lang="en-US" sz="1400" b="1" dirty="0">
                <a:latin typeface="Consolas"/>
                <a:cs typeface="Consolas"/>
              </a:rPr>
              <a:t>null</a:t>
            </a:r>
            <a:r>
              <a:rPr lang="en-US" sz="1400" dirty="0">
                <a:latin typeface="Consolas"/>
                <a:cs typeface="Consolas"/>
              </a:rPr>
              <a:t> == </a:t>
            </a:r>
            <a:r>
              <a:rPr lang="en-US" sz="1400" dirty="0" err="1">
                <a:latin typeface="Consolas"/>
                <a:cs typeface="Consolas"/>
              </a:rPr>
              <a:t>parent.left</a:t>
            </a:r>
            <a:r>
              <a:rPr lang="en-US" sz="1400" dirty="0">
                <a:latin typeface="Consolas"/>
                <a:cs typeface="Consolas"/>
              </a:rPr>
              <a:t>) {</a:t>
            </a:r>
          </a:p>
          <a:p>
            <a:r>
              <a:rPr lang="en-US" sz="1400" dirty="0">
                <a:latin typeface="Consolas"/>
                <a:cs typeface="Consolas"/>
              </a:rPr>
              <a:t>      visit(parent);</a:t>
            </a:r>
          </a:p>
          <a:p>
            <a:r>
              <a:rPr lang="en-US" sz="1400" dirty="0">
                <a:latin typeface="Consolas"/>
                <a:cs typeface="Consolas"/>
              </a:rPr>
              <a:t>      parent = </a:t>
            </a:r>
            <a:r>
              <a:rPr lang="en-US" sz="1400" dirty="0" err="1">
                <a:latin typeface="Consolas"/>
                <a:cs typeface="Consolas"/>
              </a:rPr>
              <a:t>parent.right</a:t>
            </a:r>
            <a:r>
              <a:rPr lang="en-US" sz="1400" dirty="0">
                <a:latin typeface="Consolas"/>
                <a:cs typeface="Consolas"/>
              </a:rPr>
              <a:t>;</a:t>
            </a:r>
          </a:p>
          <a:p>
            <a:r>
              <a:rPr lang="da-DK" sz="1400" dirty="0">
                <a:latin typeface="Consolas"/>
                <a:cs typeface="Consolas"/>
              </a:rPr>
              <a:t>    } </a:t>
            </a:r>
            <a:r>
              <a:rPr lang="da-DK" sz="1400" b="1" dirty="0" err="1">
                <a:latin typeface="Consolas"/>
                <a:cs typeface="Consolas"/>
              </a:rPr>
              <a:t>else</a:t>
            </a:r>
            <a:r>
              <a:rPr lang="da-DK" sz="1400" dirty="0">
                <a:latin typeface="Consolas"/>
                <a:cs typeface="Consolas"/>
              </a:rPr>
              <a:t> {</a:t>
            </a:r>
          </a:p>
          <a:p>
            <a:r>
              <a:rPr lang="da-DK" sz="1400" dirty="0">
                <a:latin typeface="Consolas"/>
                <a:cs typeface="Consolas"/>
              </a:rPr>
              <a:t>      </a:t>
            </a:r>
            <a:r>
              <a:rPr lang="da-DK" sz="1400" dirty="0" err="1">
                <a:latin typeface="Consolas"/>
                <a:cs typeface="Consolas"/>
              </a:rPr>
              <a:t>tmp</a:t>
            </a:r>
            <a:r>
              <a:rPr lang="da-DK" sz="1400" dirty="0">
                <a:latin typeface="Consolas"/>
                <a:cs typeface="Consolas"/>
              </a:rPr>
              <a:t> = </a:t>
            </a:r>
            <a:r>
              <a:rPr lang="da-DK" sz="1400" dirty="0" err="1">
                <a:latin typeface="Consolas"/>
                <a:cs typeface="Consolas"/>
              </a:rPr>
              <a:t>parent.left</a:t>
            </a:r>
            <a:r>
              <a:rPr lang="da-DK" sz="1400" dirty="0">
                <a:latin typeface="Consolas"/>
                <a:cs typeface="Consolas"/>
              </a:rPr>
              <a:t>;</a:t>
            </a:r>
          </a:p>
          <a:p>
            <a:r>
              <a:rPr lang="da-DK" sz="1400" dirty="0">
                <a:latin typeface="Consolas"/>
                <a:cs typeface="Consolas"/>
              </a:rPr>
              <a:t>      </a:t>
            </a:r>
            <a:r>
              <a:rPr lang="da-DK" sz="1400" b="1" dirty="0">
                <a:latin typeface="Consolas"/>
                <a:cs typeface="Consolas"/>
              </a:rPr>
              <a:t>while</a:t>
            </a:r>
            <a:r>
              <a:rPr lang="da-DK" sz="1400" dirty="0">
                <a:latin typeface="Consolas"/>
                <a:cs typeface="Consolas"/>
              </a:rPr>
              <a:t> (</a:t>
            </a:r>
            <a:r>
              <a:rPr lang="da-DK" sz="1400" b="1" dirty="0">
                <a:latin typeface="Consolas"/>
                <a:cs typeface="Consolas"/>
              </a:rPr>
              <a:t>null</a:t>
            </a:r>
            <a:r>
              <a:rPr lang="da-DK" sz="1400" dirty="0">
                <a:latin typeface="Consolas"/>
                <a:cs typeface="Consolas"/>
              </a:rPr>
              <a:t> != tmp.right </a:t>
            </a:r>
            <a:r>
              <a:rPr lang="da-DK" sz="1400" dirty="0" smtClean="0">
                <a:latin typeface="Consolas"/>
                <a:cs typeface="Consolas"/>
              </a:rPr>
              <a:t>&amp;&amp; </a:t>
            </a:r>
            <a:r>
              <a:rPr lang="da-DK" sz="1400" dirty="0">
                <a:latin typeface="Consolas"/>
                <a:cs typeface="Consolas"/>
              </a:rPr>
              <a:t>parent != tmp.right) {</a:t>
            </a:r>
          </a:p>
          <a:p>
            <a:r>
              <a:rPr lang="en-US" sz="1400" dirty="0">
                <a:latin typeface="Consolas"/>
                <a:cs typeface="Consolas"/>
              </a:rPr>
              <a:t>        </a:t>
            </a:r>
            <a:r>
              <a:rPr lang="en-US" sz="1400" dirty="0" err="1">
                <a:latin typeface="Consolas"/>
                <a:cs typeface="Consolas"/>
              </a:rPr>
              <a:t>tmp</a:t>
            </a:r>
            <a:r>
              <a:rPr lang="en-US" sz="1400" dirty="0">
                <a:latin typeface="Consolas"/>
                <a:cs typeface="Consolas"/>
              </a:rPr>
              <a:t> = </a:t>
            </a:r>
            <a:r>
              <a:rPr lang="en-US" sz="1400" dirty="0" err="1">
                <a:latin typeface="Consolas"/>
                <a:cs typeface="Consolas"/>
              </a:rPr>
              <a:t>tmp.right</a:t>
            </a:r>
            <a:r>
              <a:rPr lang="en-US" sz="1400" dirty="0">
                <a:latin typeface="Consolas"/>
                <a:cs typeface="Consolas"/>
              </a:rPr>
              <a:t>;</a:t>
            </a:r>
          </a:p>
          <a:p>
            <a:r>
              <a:rPr lang="en-US" sz="1400" dirty="0">
                <a:latin typeface="Consolas"/>
                <a:cs typeface="Consolas"/>
              </a:rPr>
              <a:t>      }</a:t>
            </a:r>
          </a:p>
          <a:p>
            <a:r>
              <a:rPr lang="en-US" sz="1400" dirty="0">
                <a:latin typeface="Consolas"/>
                <a:cs typeface="Consolas"/>
              </a:rPr>
              <a:t>      </a:t>
            </a:r>
            <a:r>
              <a:rPr lang="en-US" sz="1400" b="1" dirty="0">
                <a:latin typeface="Consolas"/>
                <a:cs typeface="Consolas"/>
              </a:rPr>
              <a:t>if</a:t>
            </a:r>
            <a:r>
              <a:rPr lang="en-US" sz="1400" dirty="0">
                <a:latin typeface="Consolas"/>
                <a:cs typeface="Consolas"/>
              </a:rPr>
              <a:t> (</a:t>
            </a:r>
            <a:r>
              <a:rPr lang="en-US" sz="1400" b="1" dirty="0">
                <a:latin typeface="Consolas"/>
                <a:cs typeface="Consolas"/>
              </a:rPr>
              <a:t>null</a:t>
            </a:r>
            <a:r>
              <a:rPr lang="en-US" sz="1400" dirty="0">
                <a:latin typeface="Consolas"/>
                <a:cs typeface="Consolas"/>
              </a:rPr>
              <a:t> == </a:t>
            </a:r>
            <a:r>
              <a:rPr lang="en-US" sz="1400" dirty="0" err="1">
                <a:latin typeface="Consolas"/>
                <a:cs typeface="Consolas"/>
              </a:rPr>
              <a:t>tmp.right</a:t>
            </a:r>
            <a:r>
              <a:rPr lang="en-US" sz="1400" dirty="0">
                <a:latin typeface="Consolas"/>
                <a:cs typeface="Consolas"/>
              </a:rPr>
              <a:t>) {</a:t>
            </a:r>
          </a:p>
          <a:p>
            <a:r>
              <a:rPr lang="en-US" sz="1400" dirty="0">
                <a:latin typeface="Consolas"/>
                <a:cs typeface="Consolas"/>
              </a:rPr>
              <a:t>        </a:t>
            </a:r>
            <a:r>
              <a:rPr lang="en-US" sz="1400" dirty="0" err="1">
                <a:latin typeface="Consolas"/>
                <a:cs typeface="Consolas"/>
              </a:rPr>
              <a:t>tmp.right</a:t>
            </a:r>
            <a:r>
              <a:rPr lang="en-US" sz="1400" dirty="0">
                <a:latin typeface="Consolas"/>
                <a:cs typeface="Consolas"/>
              </a:rPr>
              <a:t> = parent;</a:t>
            </a:r>
          </a:p>
          <a:p>
            <a:r>
              <a:rPr lang="en-US" sz="1400" dirty="0">
                <a:latin typeface="Consolas"/>
                <a:cs typeface="Consolas"/>
              </a:rPr>
              <a:t>        parent = </a:t>
            </a:r>
            <a:r>
              <a:rPr lang="en-US" sz="1400" dirty="0" err="1">
                <a:latin typeface="Consolas"/>
                <a:cs typeface="Consolas"/>
              </a:rPr>
              <a:t>parent.left</a:t>
            </a:r>
            <a:r>
              <a:rPr lang="en-US" sz="1400" dirty="0">
                <a:latin typeface="Consolas"/>
                <a:cs typeface="Consolas"/>
              </a:rPr>
              <a:t>;</a:t>
            </a:r>
          </a:p>
          <a:p>
            <a:r>
              <a:rPr lang="da-DK" sz="1400" dirty="0">
                <a:latin typeface="Consolas"/>
                <a:cs typeface="Consolas"/>
              </a:rPr>
              <a:t>      } </a:t>
            </a:r>
            <a:r>
              <a:rPr lang="da-DK" sz="1400" b="1" dirty="0" err="1">
                <a:latin typeface="Consolas"/>
                <a:cs typeface="Consolas"/>
              </a:rPr>
              <a:t>else</a:t>
            </a:r>
            <a:r>
              <a:rPr lang="da-DK" sz="1400" dirty="0">
                <a:latin typeface="Consolas"/>
                <a:cs typeface="Consolas"/>
              </a:rPr>
              <a:t> {</a:t>
            </a:r>
          </a:p>
          <a:p>
            <a:r>
              <a:rPr lang="da-DK" sz="1400" dirty="0">
                <a:latin typeface="Consolas"/>
                <a:cs typeface="Consolas"/>
              </a:rPr>
              <a:t>        visit(</a:t>
            </a:r>
            <a:r>
              <a:rPr lang="da-DK" sz="1400" dirty="0" err="1">
                <a:latin typeface="Consolas"/>
                <a:cs typeface="Consolas"/>
              </a:rPr>
              <a:t>parent</a:t>
            </a:r>
            <a:r>
              <a:rPr lang="da-DK" sz="1400" dirty="0">
                <a:latin typeface="Consolas"/>
                <a:cs typeface="Consolas"/>
              </a:rPr>
              <a:t>);</a:t>
            </a:r>
          </a:p>
          <a:p>
            <a:r>
              <a:rPr lang="en-US" sz="1400" dirty="0">
                <a:latin typeface="Consolas"/>
                <a:cs typeface="Consolas"/>
              </a:rPr>
              <a:t>        </a:t>
            </a:r>
            <a:r>
              <a:rPr lang="en-US" sz="1400" dirty="0" err="1">
                <a:latin typeface="Consolas"/>
                <a:cs typeface="Consolas"/>
              </a:rPr>
              <a:t>tmp.right</a:t>
            </a:r>
            <a:r>
              <a:rPr lang="en-US" sz="1400" dirty="0">
                <a:latin typeface="Consolas"/>
                <a:cs typeface="Consolas"/>
              </a:rPr>
              <a:t> = </a:t>
            </a:r>
            <a:r>
              <a:rPr lang="en-US" sz="1400" b="1" dirty="0">
                <a:latin typeface="Consolas"/>
                <a:cs typeface="Consolas"/>
              </a:rPr>
              <a:t>null</a:t>
            </a:r>
            <a:r>
              <a:rPr lang="en-US" sz="1400" dirty="0">
                <a:latin typeface="Consolas"/>
                <a:cs typeface="Consolas"/>
              </a:rPr>
              <a:t>;</a:t>
            </a:r>
          </a:p>
          <a:p>
            <a:r>
              <a:rPr lang="en-US" sz="1400" dirty="0">
                <a:latin typeface="Consolas"/>
                <a:cs typeface="Consolas"/>
              </a:rPr>
              <a:t>        parent = </a:t>
            </a:r>
            <a:r>
              <a:rPr lang="en-US" sz="1400" dirty="0" err="1">
                <a:latin typeface="Consolas"/>
                <a:cs typeface="Consolas"/>
              </a:rPr>
              <a:t>parent.right</a:t>
            </a:r>
            <a:r>
              <a:rPr lang="en-US" sz="1400" dirty="0">
                <a:latin typeface="Consolas"/>
                <a:cs typeface="Consolas"/>
              </a:rPr>
              <a:t>;</a:t>
            </a:r>
          </a:p>
          <a:p>
            <a:r>
              <a:rPr lang="en-US" sz="1400" dirty="0">
                <a:latin typeface="Consolas"/>
                <a:cs typeface="Consolas"/>
              </a:rPr>
              <a:t>      }</a:t>
            </a:r>
          </a:p>
          <a:p>
            <a:r>
              <a:rPr lang="en-US" sz="1400" dirty="0">
                <a:latin typeface="Consolas"/>
                <a:cs typeface="Consolas"/>
              </a:rPr>
              <a:t>    }</a:t>
            </a:r>
          </a:p>
          <a:p>
            <a:r>
              <a:rPr lang="en-US" sz="1400" dirty="0">
                <a:latin typeface="Consolas"/>
                <a:cs typeface="Consolas"/>
              </a:rPr>
              <a:t>  }</a:t>
            </a:r>
          </a:p>
          <a:p>
            <a:r>
              <a:rPr lang="en-US" sz="1400" dirty="0">
                <a:latin typeface="Consolas"/>
                <a:cs typeface="Consolas"/>
              </a:rPr>
              <a:t>}</a:t>
            </a:r>
          </a:p>
        </p:txBody>
      </p:sp>
      <p:sp>
        <p:nvSpPr>
          <p:cNvPr id="5" name="Rectangle 4"/>
          <p:cNvSpPr/>
          <p:nvPr/>
        </p:nvSpPr>
        <p:spPr>
          <a:xfrm>
            <a:off x="-2876" y="14496"/>
            <a:ext cx="9144000" cy="3970317"/>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 Time Complexity of Solution:</a:t>
            </a:r>
          </a:p>
          <a:p>
            <a:r>
              <a:rPr lang="de-DE" sz="1200" dirty="0">
                <a:latin typeface="Arial" panose="020B0604020202020204" pitchFamily="34" charset="0"/>
                <a:cs typeface="Arial" panose="020B0604020202020204" pitchFamily="34" charset="0"/>
              </a:rPr>
              <a:t> *   Best = Average = </a:t>
            </a:r>
            <a:r>
              <a:rPr lang="de-DE" sz="1200" dirty="0" err="1">
                <a:latin typeface="Arial" panose="020B0604020202020204" pitchFamily="34" charset="0"/>
                <a:cs typeface="Arial" panose="020B0604020202020204" pitchFamily="34" charset="0"/>
              </a:rPr>
              <a:t>Worst</a:t>
            </a:r>
            <a:r>
              <a:rPr lang="de-DE" sz="1200" dirty="0">
                <a:latin typeface="Arial" panose="020B0604020202020204" pitchFamily="34" charset="0"/>
                <a:cs typeface="Arial" panose="020B0604020202020204" pitchFamily="34" charset="0"/>
              </a:rPr>
              <a:t> = O(</a:t>
            </a:r>
            <a:r>
              <a:rPr lang="de-DE" sz="1200" dirty="0" err="1">
                <a:latin typeface="Arial" panose="020B0604020202020204" pitchFamily="34" charset="0"/>
                <a:cs typeface="Arial" panose="020B0604020202020204" pitchFamily="34" charset="0"/>
              </a:rPr>
              <a:t>n</a:t>
            </a:r>
            <a:r>
              <a:rPr lang="de-DE" sz="1200" dirty="0">
                <a:latin typeface="Arial" panose="020B0604020202020204" pitchFamily="34" charset="0"/>
                <a:cs typeface="Arial" panose="020B0604020202020204" pitchFamily="34" charset="0"/>
              </a:rPr>
              <a:t>).</a:t>
            </a:r>
          </a:p>
          <a:p>
            <a:r>
              <a:rPr lang="de-DE" sz="1200" dirty="0">
                <a:latin typeface="Arial" panose="020B0604020202020204" pitchFamily="34" charset="0"/>
                <a:cs typeface="Arial" panose="020B0604020202020204" pitchFamily="34" charset="0"/>
              </a:rPr>
              <a:t> *</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Strategy</a:t>
            </a:r>
            <a:r>
              <a:rPr lang="de-DE" sz="1200" dirty="0">
                <a:latin typeface="Arial" panose="020B0604020202020204" pitchFamily="34" charset="0"/>
                <a:cs typeface="Arial" panose="020B0604020202020204" pitchFamily="34" charset="0"/>
              </a:rPr>
              <a:t>:</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Normally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you</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need</a:t>
            </a:r>
            <a:r>
              <a:rPr lang="de-DE" sz="1200" dirty="0">
                <a:latin typeface="Arial" panose="020B0604020202020204" pitchFamily="34" charset="0"/>
                <a:cs typeface="Arial" panose="020B0604020202020204" pitchFamily="34" charset="0"/>
              </a:rPr>
              <a:t> a </a:t>
            </a:r>
            <a:r>
              <a:rPr lang="de-DE" sz="1200" dirty="0" err="1">
                <a:latin typeface="Arial" panose="020B0604020202020204" pitchFamily="34" charset="0"/>
                <a:cs typeface="Arial" panose="020B0604020202020204" pitchFamily="34" charset="0"/>
              </a:rPr>
              <a:t>stack</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or</a:t>
            </a:r>
            <a:r>
              <a:rPr lang="de-DE" sz="1200" dirty="0">
                <a:latin typeface="Arial" panose="020B0604020202020204" pitchFamily="34" charset="0"/>
                <a:cs typeface="Arial" panose="020B0604020202020204" pitchFamily="34" charset="0"/>
              </a:rPr>
              <a:t> a </a:t>
            </a:r>
            <a:r>
              <a:rPr lang="de-DE" sz="1200" dirty="0" err="1">
                <a:latin typeface="Arial" panose="020B0604020202020204" pitchFamily="34" charset="0"/>
                <a:cs typeface="Arial" panose="020B0604020202020204" pitchFamily="34" charset="0"/>
              </a:rPr>
              <a:t>queue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to</a:t>
            </a:r>
            <a:r>
              <a:rPr lang="de-DE" sz="1200" dirty="0">
                <a:latin typeface="Arial" panose="020B0604020202020204" pitchFamily="34" charset="0"/>
                <a:cs typeface="Arial" panose="020B0604020202020204" pitchFamily="34" charset="0"/>
              </a:rPr>
              <a:t> traverse a </a:t>
            </a:r>
            <a:r>
              <a:rPr lang="de-DE" sz="1200" dirty="0" err="1">
                <a:latin typeface="Arial" panose="020B0604020202020204" pitchFamily="34" charset="0"/>
                <a:cs typeface="Arial" panose="020B0604020202020204" pitchFamily="34" charset="0"/>
              </a:rPr>
              <a:t>tree</a:t>
            </a:r>
            <a:r>
              <a:rPr lang="de-DE" sz="1200" dirty="0">
                <a:latin typeface="Arial" panose="020B0604020202020204" pitchFamily="34" charset="0"/>
                <a:cs typeface="Arial" panose="020B0604020202020204" pitchFamily="34" charset="0"/>
              </a:rPr>
              <a:t>.  But</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there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are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other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options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whereby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you</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temporarily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restructure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tree</a:t>
            </a:r>
            <a:r>
              <a:rPr lang="de-DE" sz="1200" dirty="0">
                <a:latin typeface="Arial" panose="020B0604020202020204" pitchFamily="34" charset="0"/>
                <a:cs typeface="Arial" panose="020B0604020202020204" pitchFamily="34" charset="0"/>
              </a:rPr>
              <a:t>. Joseph M. Morris </a:t>
            </a:r>
            <a:r>
              <a:rPr lang="de-DE" sz="1200" dirty="0" err="1">
                <a:latin typeface="Arial" panose="020B0604020202020204" pitchFamily="34" charset="0"/>
                <a:cs typeface="Arial" panose="020B0604020202020204" pitchFamily="34" charset="0"/>
              </a:rPr>
              <a:t>devised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one</a:t>
            </a:r>
            <a:r>
              <a:rPr lang="de-DE" sz="1200" dirty="0">
                <a:latin typeface="Arial" panose="020B0604020202020204" pitchFamily="34" charset="0"/>
                <a:cs typeface="Arial" panose="020B0604020202020204" pitchFamily="34" charset="0"/>
              </a:rPr>
              <a:t> such </a:t>
            </a:r>
            <a:r>
              <a:rPr lang="de-DE" sz="1200" dirty="0" err="1">
                <a:latin typeface="Arial" panose="020B0604020202020204" pitchFamily="34" charset="0"/>
                <a:cs typeface="Arial" panose="020B0604020202020204" pitchFamily="34" charset="0"/>
              </a:rPr>
              <a:t>methods</a:t>
            </a:r>
            <a:r>
              <a:rPr lang="de-DE" sz="1200" dirty="0">
                <a:latin typeface="Arial" panose="020B0604020202020204" pitchFamily="34" charset="0"/>
                <a:cs typeface="Arial" panose="020B0604020202020204" pitchFamily="34" charset="0"/>
              </a:rPr>
              <a:t>. In Morris'</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algorithm</a:t>
            </a:r>
            <a:r>
              <a:rPr lang="de-DE" sz="1200" b="1" u="sng" dirty="0">
                <a:latin typeface="Arial" panose="020B0604020202020204" pitchFamily="34" charset="0"/>
                <a:cs typeface="Arial" panose="020B0604020202020204" pitchFamily="34" charset="0"/>
              </a:rPr>
              <a:t>, a </a:t>
            </a:r>
            <a:r>
              <a:rPr lang="de-DE" sz="1200" b="1" u="sng" dirty="0" err="1">
                <a:latin typeface="Arial" panose="020B0604020202020204" pitchFamily="34" charset="0"/>
                <a:cs typeface="Arial" panose="020B0604020202020204" pitchFamily="34" charset="0"/>
              </a:rPr>
              <a:t>tree</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is</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restructured</a:t>
            </a:r>
            <a:r>
              <a:rPr lang="de-DE" sz="1200" b="1" u="sng" dirty="0">
                <a:latin typeface="Arial" panose="020B0604020202020204" pitchFamily="34" charset="0"/>
                <a:cs typeface="Arial" panose="020B0604020202020204" pitchFamily="34" charset="0"/>
              </a:rPr>
              <a:t> so </a:t>
            </a:r>
            <a:r>
              <a:rPr lang="de-DE" sz="1200" b="1" u="sng" dirty="0" err="1">
                <a:latin typeface="Arial" panose="020B0604020202020204" pitchFamily="34" charset="0"/>
                <a:cs typeface="Arial" panose="020B0604020202020204" pitchFamily="34" charset="0"/>
              </a:rPr>
              <a:t>that</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the</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tree</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has</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no</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left</a:t>
            </a:r>
            <a:endParaRPr lang="de-DE" sz="1200" b="1" u="sng" dirty="0">
              <a:latin typeface="Arial" panose="020B0604020202020204" pitchFamily="34" charset="0"/>
              <a:cs typeface="Arial" panose="020B0604020202020204" pitchFamily="34" charset="0"/>
            </a:endParaRPr>
          </a:p>
          <a:p>
            <a:r>
              <a:rPr lang="de-DE" sz="1200" b="1" u="sng" dirty="0">
                <a:latin typeface="Arial" panose="020B0604020202020204" pitchFamily="34" charset="0"/>
                <a:cs typeface="Arial" panose="020B0604020202020204" pitchFamily="34" charset="0"/>
              </a:rPr>
              <a:t> *   </a:t>
            </a:r>
            <a:r>
              <a:rPr lang="de-DE" sz="1200" b="1" u="sng" dirty="0" err="1">
                <a:latin typeface="Arial" panose="020B0604020202020204" pitchFamily="34" charset="0"/>
                <a:cs typeface="Arial" panose="020B0604020202020204" pitchFamily="34" charset="0"/>
              </a:rPr>
              <a:t>child</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And</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with</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no</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left</a:t>
            </a:r>
            <a:r>
              <a:rPr lang="de-DE" sz="1200" b="1" u="sng" dirty="0">
                <a:latin typeface="Arial" panose="020B0604020202020204" pitchFamily="34" charset="0"/>
                <a:cs typeface="Arial" panose="020B0604020202020204" pitchFamily="34" charset="0"/>
              </a:rPr>
              <a:t> </a:t>
            </a:r>
            <a:r>
              <a:rPr lang="de-DE" sz="1200" b="1" u="sng" dirty="0" err="1">
                <a:latin typeface="Arial" panose="020B0604020202020204" pitchFamily="34" charset="0"/>
                <a:cs typeface="Arial" panose="020B0604020202020204" pitchFamily="34" charset="0"/>
              </a:rPr>
              <a:t>child</a:t>
            </a:r>
            <a:r>
              <a:rPr lang="de-DE" sz="1200" b="1" u="sng" dirty="0">
                <a:latin typeface="Arial" panose="020B0604020202020204" pitchFamily="34" charset="0"/>
                <a:cs typeface="Arial" panose="020B0604020202020204" pitchFamily="34" charset="0"/>
              </a:rPr>
              <a:t>,</a:t>
            </a:r>
            <a:r>
              <a:rPr lang="de-DE" sz="1200" dirty="0">
                <a:latin typeface="Arial" panose="020B0604020202020204" pitchFamily="34" charset="0"/>
                <a:cs typeface="Arial" panose="020B0604020202020204" pitchFamily="34" charset="0"/>
              </a:rPr>
              <a:t> in-order </a:t>
            </a:r>
            <a:r>
              <a:rPr lang="de-DE" sz="1200" dirty="0" err="1">
                <a:latin typeface="Arial" panose="020B0604020202020204" pitchFamily="34" charset="0"/>
                <a:cs typeface="Arial" panose="020B0604020202020204" pitchFamily="34" charset="0"/>
              </a:rPr>
              <a:t>traversal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trivialized</a:t>
            </a:r>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from</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usual</a:t>
            </a:r>
            <a:r>
              <a:rPr lang="de-DE" sz="1200" dirty="0">
                <a:latin typeface="Arial" panose="020B0604020202020204" pitchFamily="34" charset="0"/>
                <a:cs typeface="Arial" panose="020B0604020202020204" pitchFamily="34" charset="0"/>
              </a:rPr>
              <a:t> LVR </a:t>
            </a:r>
            <a:r>
              <a:rPr lang="de-DE" sz="1200" dirty="0" err="1">
                <a:latin typeface="Arial" panose="020B0604020202020204" pitchFamily="34" charset="0"/>
                <a:cs typeface="Arial" panose="020B0604020202020204" pitchFamily="34" charset="0"/>
              </a:rPr>
              <a:t>to</a:t>
            </a:r>
            <a:r>
              <a:rPr lang="de-DE" sz="1200" dirty="0">
                <a:latin typeface="Arial" panose="020B0604020202020204" pitchFamily="34" charset="0"/>
                <a:cs typeface="Arial" panose="020B0604020202020204" pitchFamily="34" charset="0"/>
              </a:rPr>
              <a:t> a </a:t>
            </a:r>
            <a:r>
              <a:rPr lang="de-DE" sz="1200" dirty="0" err="1">
                <a:latin typeface="Arial" panose="020B0604020202020204" pitchFamily="34" charset="0"/>
                <a:cs typeface="Arial" panose="020B0604020202020204" pitchFamily="34" charset="0"/>
              </a:rPr>
              <a:t>mere</a:t>
            </a:r>
            <a:r>
              <a:rPr lang="de-DE" sz="1200" dirty="0">
                <a:latin typeface="Arial" panose="020B0604020202020204" pitchFamily="34" charset="0"/>
                <a:cs typeface="Arial" panose="020B0604020202020204" pitchFamily="34" charset="0"/>
              </a:rPr>
              <a:t> VR (</a:t>
            </a:r>
            <a:r>
              <a:rPr lang="de-DE" sz="1200" dirty="0" err="1">
                <a:latin typeface="Arial" panose="020B0604020202020204" pitchFamily="34" charset="0"/>
                <a:cs typeface="Arial" panose="020B0604020202020204" pitchFamily="34" charset="0"/>
              </a:rPr>
              <a:t>visit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go</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right</a:t>
            </a:r>
            <a:r>
              <a:rPr lang="de-DE" sz="1200" dirty="0">
                <a:latin typeface="Arial" panose="020B0604020202020204" pitchFamily="34" charset="0"/>
                <a:cs typeface="Arial" panose="020B0604020202020204" pitchFamily="34" charset="0"/>
              </a:rPr>
              <a:t>).</a:t>
            </a:r>
          </a:p>
          <a:p>
            <a:r>
              <a:rPr lang="de-DE" sz="1200" dirty="0">
                <a:latin typeface="Arial" panose="020B0604020202020204" pitchFamily="34" charset="0"/>
                <a:cs typeface="Arial" panose="020B0604020202020204" pitchFamily="34" charset="0"/>
              </a:rPr>
              <a:t> * </a:t>
            </a:r>
          </a:p>
          <a:p>
            <a:r>
              <a:rPr lang="de-DE" sz="1200" dirty="0">
                <a:latin typeface="Arial" panose="020B0604020202020204" pitchFamily="34" charset="0"/>
                <a:cs typeface="Arial" panose="020B0604020202020204" pitchFamily="34" charset="0"/>
              </a:rPr>
              <a:t> *   </a:t>
            </a:r>
            <a:r>
              <a:rPr lang="de-DE" sz="1200" dirty="0" err="1">
                <a:latin typeface="Arial" panose="020B0604020202020204" pitchFamily="34" charset="0"/>
                <a:cs typeface="Arial" panose="020B0604020202020204" pitchFamily="34" charset="0"/>
              </a:rPr>
              <a:t>Morris's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algorithm</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goes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like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this</a:t>
            </a:r>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 * </a:t>
            </a:r>
          </a:p>
          <a:p>
            <a:r>
              <a:rPr lang="de-DE" sz="1200" dirty="0">
                <a:latin typeface="Arial" panose="020B0604020202020204" pitchFamily="34" charset="0"/>
                <a:cs typeface="Arial" panose="020B0604020202020204" pitchFamily="34" charset="0"/>
              </a:rPr>
              <a:t> *  </a:t>
            </a:r>
            <a:r>
              <a:rPr lang="zh-CN" altLang="en-US" sz="1200" dirty="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while</a:t>
            </a:r>
            <a:r>
              <a:rPr lang="de-DE" sz="1200" dirty="0" smtClean="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not </a:t>
            </a:r>
            <a:r>
              <a:rPr lang="de-DE" sz="1200" dirty="0" err="1">
                <a:latin typeface="Arial" panose="020B0604020202020204" pitchFamily="34" charset="0"/>
                <a:cs typeface="Arial" panose="020B0604020202020204" pitchFamily="34" charset="0"/>
              </a:rPr>
              <a:t>done</a:t>
            </a:r>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 *    </a:t>
            </a:r>
            <a:r>
              <a:rPr lang="zh-CN" altLang="en-US" sz="1200" dirty="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if</a:t>
            </a:r>
            <a:r>
              <a:rPr lang="de-DE" sz="1200" dirty="0" smtClean="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node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has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no</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left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child</a:t>
            </a:r>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 *       </a:t>
            </a:r>
            <a:r>
              <a:rPr lang="de-DE" sz="1200" dirty="0" err="1" smtClean="0">
                <a:latin typeface="Arial" panose="020B0604020202020204" pitchFamily="34" charset="0"/>
                <a:cs typeface="Arial" panose="020B0604020202020204" pitchFamily="34" charset="0"/>
              </a:rPr>
              <a:t>visit</a:t>
            </a:r>
            <a:r>
              <a:rPr lang="de-DE" sz="1200" dirty="0" smtClean="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node</a:t>
            </a:r>
            <a:r>
              <a:rPr lang="de-DE"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       </a:t>
            </a:r>
            <a:r>
              <a:rPr lang="en-US" sz="1200" dirty="0" smtClean="0">
                <a:latin typeface="Arial" panose="020B0604020202020204" pitchFamily="34" charset="0"/>
                <a:cs typeface="Arial" panose="020B0604020202020204" pitchFamily="34" charset="0"/>
              </a:rPr>
              <a:t>go </a:t>
            </a:r>
            <a:r>
              <a:rPr lang="en-US" sz="1200" dirty="0">
                <a:latin typeface="Arial" panose="020B0604020202020204" pitchFamily="34" charset="0"/>
                <a:cs typeface="Arial" panose="020B0604020202020204" pitchFamily="34" charset="0"/>
              </a:rPr>
              <a:t>to right child;</a:t>
            </a:r>
          </a:p>
          <a:p>
            <a:r>
              <a:rPr lang="da-DK" sz="1200" dirty="0">
                <a:latin typeface="Arial" panose="020B0604020202020204" pitchFamily="34" charset="0"/>
                <a:cs typeface="Arial" panose="020B0604020202020204" pitchFamily="34" charset="0"/>
              </a:rPr>
              <a:t> *   </a:t>
            </a:r>
            <a:r>
              <a:rPr lang="da-DK" sz="1200" dirty="0" smtClean="0">
                <a:latin typeface="Arial" panose="020B0604020202020204" pitchFamily="34" charset="0"/>
                <a:cs typeface="Arial" panose="020B0604020202020204" pitchFamily="34" charset="0"/>
              </a:rPr>
              <a:t> </a:t>
            </a:r>
            <a:r>
              <a:rPr lang="da-DK" sz="1200" dirty="0" err="1">
                <a:latin typeface="Arial" panose="020B0604020202020204" pitchFamily="34" charset="0"/>
                <a:cs typeface="Arial" panose="020B0604020202020204" pitchFamily="34" charset="0"/>
              </a:rPr>
              <a:t>else</a:t>
            </a:r>
            <a:r>
              <a:rPr lang="da-DK" sz="1200" dirty="0">
                <a:latin typeface="Arial" panose="020B0604020202020204" pitchFamily="34" charset="0"/>
                <a:cs typeface="Arial" panose="020B0604020202020204" pitchFamily="34" charset="0"/>
              </a:rPr>
              <a:t> </a:t>
            </a:r>
          </a:p>
          <a:p>
            <a:r>
              <a:rPr lang="da-DK" sz="1200" dirty="0">
                <a:latin typeface="Arial" panose="020B0604020202020204" pitchFamily="34" charset="0"/>
                <a:cs typeface="Arial" panose="020B0604020202020204" pitchFamily="34" charset="0"/>
              </a:rPr>
              <a:t> *       </a:t>
            </a:r>
            <a:r>
              <a:rPr lang="da-DK" sz="1200" dirty="0" err="1" smtClean="0">
                <a:latin typeface="Arial" panose="020B0604020202020204" pitchFamily="34" charset="0"/>
                <a:cs typeface="Arial" panose="020B0604020202020204" pitchFamily="34" charset="0"/>
              </a:rPr>
              <a:t>make</a:t>
            </a:r>
            <a:r>
              <a:rPr lang="da-DK" sz="1200" dirty="0" smtClean="0">
                <a:latin typeface="Arial" panose="020B0604020202020204" pitchFamily="34" charset="0"/>
                <a:cs typeface="Arial" panose="020B0604020202020204" pitchFamily="34" charset="0"/>
              </a:rPr>
              <a:t> </a:t>
            </a:r>
            <a:r>
              <a:rPr lang="da-DK" sz="1200" dirty="0">
                <a:latin typeface="Arial" panose="020B0604020202020204" pitchFamily="34" charset="0"/>
                <a:cs typeface="Arial" panose="020B0604020202020204" pitchFamily="34" charset="0"/>
              </a:rPr>
              <a:t>node the right </a:t>
            </a:r>
            <a:r>
              <a:rPr lang="da-DK" sz="1200" dirty="0" err="1">
                <a:latin typeface="Arial" panose="020B0604020202020204" pitchFamily="34" charset="0"/>
                <a:cs typeface="Arial" panose="020B0604020202020204" pitchFamily="34" charset="0"/>
              </a:rPr>
              <a:t>child</a:t>
            </a:r>
            <a:r>
              <a:rPr lang="da-DK" sz="1200" dirty="0">
                <a:latin typeface="Arial" panose="020B0604020202020204" pitchFamily="34" charset="0"/>
                <a:cs typeface="Arial" panose="020B0604020202020204" pitchFamily="34" charset="0"/>
              </a:rPr>
              <a:t> of </a:t>
            </a:r>
            <a:r>
              <a:rPr lang="da-DK" sz="1200" dirty="0" err="1">
                <a:latin typeface="Arial" panose="020B0604020202020204" pitchFamily="34" charset="0"/>
                <a:cs typeface="Arial" panose="020B0604020202020204" pitchFamily="34" charset="0"/>
              </a:rPr>
              <a:t>its</a:t>
            </a:r>
            <a:r>
              <a:rPr lang="da-DK" sz="1200" dirty="0">
                <a:latin typeface="Arial" panose="020B0604020202020204" pitchFamily="34" charset="0"/>
                <a:cs typeface="Arial" panose="020B0604020202020204" pitchFamily="34" charset="0"/>
              </a:rPr>
              <a:t> </a:t>
            </a:r>
            <a:r>
              <a:rPr lang="da-DK" sz="1200" dirty="0" err="1">
                <a:latin typeface="Arial" panose="020B0604020202020204" pitchFamily="34" charset="0"/>
                <a:cs typeface="Arial" panose="020B0604020202020204" pitchFamily="34" charset="0"/>
              </a:rPr>
              <a:t>predecessor</a:t>
            </a:r>
            <a:r>
              <a:rPr lang="da-DK" sz="1200" dirty="0">
                <a:latin typeface="Arial" panose="020B0604020202020204" pitchFamily="34" charset="0"/>
                <a:cs typeface="Arial" panose="020B0604020202020204" pitchFamily="34" charset="0"/>
              </a:rPr>
              <a:t>;</a:t>
            </a:r>
          </a:p>
          <a:p>
            <a:r>
              <a:rPr lang="da-DK" sz="1200" dirty="0">
                <a:latin typeface="Arial" panose="020B0604020202020204" pitchFamily="34" charset="0"/>
                <a:cs typeface="Arial" panose="020B0604020202020204" pitchFamily="34" charset="0"/>
              </a:rPr>
              <a:t> *       </a:t>
            </a:r>
            <a:r>
              <a:rPr lang="da-DK" sz="1200" dirty="0" smtClean="0">
                <a:latin typeface="Arial" panose="020B0604020202020204" pitchFamily="34" charset="0"/>
                <a:cs typeface="Arial" panose="020B0604020202020204" pitchFamily="34" charset="0"/>
              </a:rPr>
              <a:t>go </a:t>
            </a:r>
            <a:r>
              <a:rPr lang="da-DK" sz="1200" dirty="0">
                <a:latin typeface="Arial" panose="020B0604020202020204" pitchFamily="34" charset="0"/>
                <a:cs typeface="Arial" panose="020B0604020202020204" pitchFamily="34" charset="0"/>
              </a:rPr>
              <a:t>to the </a:t>
            </a:r>
            <a:r>
              <a:rPr lang="da-DK" sz="1200" dirty="0" err="1">
                <a:latin typeface="Arial" panose="020B0604020202020204" pitchFamily="34" charset="0"/>
                <a:cs typeface="Arial" panose="020B0604020202020204" pitchFamily="34" charset="0"/>
              </a:rPr>
              <a:t>left</a:t>
            </a:r>
            <a:r>
              <a:rPr lang="da-DK" sz="1200" dirty="0">
                <a:latin typeface="Arial" panose="020B0604020202020204" pitchFamily="34" charset="0"/>
                <a:cs typeface="Arial" panose="020B0604020202020204" pitchFamily="34" charset="0"/>
              </a:rPr>
              <a:t> descendent;</a:t>
            </a:r>
          </a:p>
          <a:p>
            <a:r>
              <a:rPr lang="da-DK" sz="1200" dirty="0">
                <a:latin typeface="Arial" panose="020B0604020202020204" pitchFamily="34" charset="0"/>
                <a:cs typeface="Arial" panose="020B0604020202020204" pitchFamily="34" charset="0"/>
              </a:rPr>
              <a:t> *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06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52400"/>
            <a:ext cx="9067800" cy="611969"/>
          </a:xfrm>
          <a:prstGeom prst="rect">
            <a:avLst/>
          </a:prstGeom>
          <a:solidFill>
            <a:srgbClr val="F9F2F4"/>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331" rIns="9144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dirty="0">
                <a:solidFill>
                  <a:srgbClr val="333333"/>
                </a:solidFill>
                <a:latin typeface="Times New Roman" panose="02020603050405020304" pitchFamily="18" charset="0"/>
                <a:ea typeface="inherit"/>
                <a:cs typeface="Times New Roman" panose="02020603050405020304" pitchFamily="18" charset="0"/>
              </a:rPr>
              <a:t>5.1.3 </a:t>
            </a:r>
            <a:r>
              <a:rPr lang="zh-CN" altLang="zh-CN" dirty="0">
                <a:solidFill>
                  <a:srgbClr val="333333"/>
                </a:solidFill>
                <a:latin typeface="Times New Roman" panose="02020603050405020304" pitchFamily="18" charset="0"/>
                <a:ea typeface="inherit"/>
                <a:cs typeface="Times New Roman" panose="02020603050405020304" pitchFamily="18" charset="0"/>
              </a:rPr>
              <a:t>Binary Tree Postorder Traversal</a:t>
            </a:r>
          </a:p>
          <a:p>
            <a:r>
              <a:rPr lang="zh-CN" altLang="zh-CN" sz="1000" dirty="0">
                <a:solidFill>
                  <a:srgbClr val="333333"/>
                </a:solidFill>
                <a:latin typeface="Times New Roman" panose="02020603050405020304" pitchFamily="18" charset="0"/>
                <a:ea typeface="inherit"/>
                <a:cs typeface="Times New Roman" panose="02020603050405020304" pitchFamily="18" charset="0"/>
              </a:rPr>
              <a:t>Given a binary tree, return the postorder traversal of its nodes' values.</a:t>
            </a:r>
          </a:p>
        </p:txBody>
      </p:sp>
      <p:sp>
        <p:nvSpPr>
          <p:cNvPr id="2" name="Rectangle 1"/>
          <p:cNvSpPr/>
          <p:nvPr/>
        </p:nvSpPr>
        <p:spPr>
          <a:xfrm>
            <a:off x="1" y="612865"/>
            <a:ext cx="6248400" cy="5293757"/>
          </a:xfrm>
          <a:prstGeom prst="rect">
            <a:avLst/>
          </a:prstGeom>
          <a:ln>
            <a:solidFill>
              <a:schemeClr val="accent1">
                <a:lumMod val="60000"/>
                <a:lumOff val="40000"/>
              </a:schemeClr>
            </a:solidFill>
          </a:ln>
        </p:spPr>
        <p:txBody>
          <a:bodyPr wrap="square">
            <a:spAutoFit/>
          </a:bodyPr>
          <a:lstStyle/>
          <a:p>
            <a:r>
              <a:rPr lang="en-US" sz="1300" dirty="0">
                <a:latin typeface="Consolas" panose="020B0609020204030204" pitchFamily="49" charset="0"/>
                <a:cs typeface="Consolas" panose="020B0609020204030204" pitchFamily="49" charset="0"/>
              </a:rPr>
              <a:t>public class Solution {</a:t>
            </a:r>
          </a:p>
          <a:p>
            <a:r>
              <a:rPr lang="en-US" sz="1300" dirty="0">
                <a:latin typeface="Consolas" panose="020B0609020204030204" pitchFamily="49" charset="0"/>
                <a:cs typeface="Consolas" panose="020B0609020204030204" pitchFamily="49" charset="0"/>
              </a:rPr>
              <a:t>    public List&lt;Integer&gt; </a:t>
            </a:r>
            <a:r>
              <a:rPr lang="en-US" sz="1300" dirty="0" err="1">
                <a:latin typeface="Consolas" panose="020B0609020204030204" pitchFamily="49" charset="0"/>
                <a:cs typeface="Consolas" panose="020B0609020204030204" pitchFamily="49" charset="0"/>
              </a:rPr>
              <a:t>postorderTraversal</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root) {</a:t>
            </a:r>
          </a:p>
          <a:p>
            <a:r>
              <a:rPr lang="en-US" sz="1300" dirty="0">
                <a:latin typeface="Consolas" panose="020B0609020204030204" pitchFamily="49" charset="0"/>
                <a:cs typeface="Consolas" panose="020B0609020204030204" pitchFamily="49" charset="0"/>
              </a:rPr>
              <a:t>        List&lt;Integer&gt; res = new </a:t>
            </a:r>
            <a:r>
              <a:rPr lang="en-US" sz="1300" dirty="0" err="1">
                <a:latin typeface="Consolas" panose="020B0609020204030204" pitchFamily="49" charset="0"/>
                <a:cs typeface="Consolas" panose="020B0609020204030204" pitchFamily="49" charset="0"/>
              </a:rPr>
              <a:t>ArrayList</a:t>
            </a:r>
            <a:r>
              <a:rPr lang="en-US" sz="1300" dirty="0">
                <a:latin typeface="Consolas" panose="020B0609020204030204" pitchFamily="49" charset="0"/>
                <a:cs typeface="Consolas" panose="020B0609020204030204" pitchFamily="49" charset="0"/>
              </a:rPr>
              <a:t>&lt;Integer&gt;();</a:t>
            </a:r>
          </a:p>
          <a:p>
            <a:r>
              <a:rPr lang="en-US" sz="1300" dirty="0">
                <a:latin typeface="Consolas" panose="020B0609020204030204" pitchFamily="49" charset="0"/>
                <a:cs typeface="Consolas" panose="020B0609020204030204" pitchFamily="49" charset="0"/>
              </a:rPr>
              <a:t>        if(root == null) {</a:t>
            </a:r>
          </a:p>
          <a:p>
            <a:r>
              <a:rPr lang="en-US" sz="1300" dirty="0">
                <a:latin typeface="Consolas" panose="020B0609020204030204" pitchFamily="49" charset="0"/>
                <a:cs typeface="Consolas" panose="020B0609020204030204" pitchFamily="49" charset="0"/>
              </a:rPr>
              <a:t>            return res;</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LinkedList</a:t>
            </a:r>
            <a:r>
              <a:rPr lang="en-US" sz="1300" dirty="0">
                <a:latin typeface="Consolas" panose="020B0609020204030204" pitchFamily="49" charset="0"/>
                <a:cs typeface="Consolas" panose="020B0609020204030204" pitchFamily="49" charset="0"/>
              </a:rPr>
              <a:t>&lt;</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&gt; stack = new </a:t>
            </a:r>
            <a:r>
              <a:rPr lang="en-US" sz="1300" dirty="0" err="1">
                <a:latin typeface="Consolas" panose="020B0609020204030204" pitchFamily="49" charset="0"/>
                <a:cs typeface="Consolas" panose="020B0609020204030204" pitchFamily="49" charset="0"/>
              </a:rPr>
              <a:t>LinkedList</a:t>
            </a:r>
            <a:r>
              <a:rPr lang="en-US" sz="1300" dirty="0">
                <a:latin typeface="Consolas" panose="020B0609020204030204" pitchFamily="49" charset="0"/>
                <a:cs typeface="Consolas" panose="020B0609020204030204" pitchFamily="49" charset="0"/>
              </a:rPr>
              <a:t>&lt;</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&gt;();</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pre = null;</a:t>
            </a:r>
          </a:p>
          <a:p>
            <a:r>
              <a:rPr lang="en-US" sz="1300" dirty="0">
                <a:latin typeface="Consolas" panose="020B0609020204030204" pitchFamily="49" charset="0"/>
                <a:cs typeface="Consolas" panose="020B0609020204030204" pitchFamily="49" charset="0"/>
              </a:rPr>
              <a:t>        while (root != null || !</a:t>
            </a:r>
            <a:r>
              <a:rPr lang="en-US" sz="1300" dirty="0" err="1">
                <a:latin typeface="Consolas" panose="020B0609020204030204" pitchFamily="49" charset="0"/>
                <a:cs typeface="Consolas" panose="020B0609020204030204" pitchFamily="49" charset="0"/>
              </a:rPr>
              <a:t>stack.isEmpty</a:t>
            </a:r>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if(root!=null)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stack.push</a:t>
            </a:r>
            <a:r>
              <a:rPr lang="en-US" sz="1300" dirty="0">
                <a:latin typeface="Consolas" panose="020B0609020204030204" pitchFamily="49" charset="0"/>
                <a:cs typeface="Consolas" panose="020B0609020204030204" pitchFamily="49" charset="0"/>
              </a:rPr>
              <a:t>(root);</a:t>
            </a:r>
          </a:p>
          <a:p>
            <a:r>
              <a:rPr lang="en-US" sz="1300" dirty="0">
                <a:latin typeface="Consolas" panose="020B0609020204030204" pitchFamily="49" charset="0"/>
                <a:cs typeface="Consolas" panose="020B0609020204030204" pitchFamily="49" charset="0"/>
              </a:rPr>
              <a:t>                root = </a:t>
            </a:r>
            <a:r>
              <a:rPr lang="en-US" sz="1300" dirty="0" err="1">
                <a:latin typeface="Consolas" panose="020B0609020204030204" pitchFamily="49" charset="0"/>
                <a:cs typeface="Consolas" panose="020B0609020204030204" pitchFamily="49" charset="0"/>
              </a:rPr>
              <a:t>root.left</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 else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TreeNode</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peekNode</a:t>
            </a:r>
            <a:r>
              <a:rPr lang="en-US" sz="1300" dirty="0">
                <a:latin typeface="Consolas" panose="020B0609020204030204" pitchFamily="49" charset="0"/>
                <a:cs typeface="Consolas" panose="020B0609020204030204" pitchFamily="49" charset="0"/>
              </a:rPr>
              <a:t> = </a:t>
            </a:r>
            <a:r>
              <a:rPr lang="en-US" sz="1300" dirty="0" err="1">
                <a:latin typeface="Consolas" panose="020B0609020204030204" pitchFamily="49" charset="0"/>
                <a:cs typeface="Consolas" panose="020B0609020204030204" pitchFamily="49" charset="0"/>
              </a:rPr>
              <a:t>stack.peek</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if(</a:t>
            </a:r>
            <a:r>
              <a:rPr lang="en-US" sz="1300" dirty="0" err="1">
                <a:latin typeface="Consolas" panose="020B0609020204030204" pitchFamily="49" charset="0"/>
                <a:cs typeface="Consolas" panose="020B0609020204030204" pitchFamily="49" charset="0"/>
              </a:rPr>
              <a:t>peekNode.right</a:t>
            </a:r>
            <a:r>
              <a:rPr lang="en-US" sz="1300" dirty="0">
                <a:latin typeface="Consolas" panose="020B0609020204030204" pitchFamily="49" charset="0"/>
                <a:cs typeface="Consolas" panose="020B0609020204030204" pitchFamily="49" charset="0"/>
              </a:rPr>
              <a:t>!=null &amp;&amp; pre != </a:t>
            </a:r>
            <a:r>
              <a:rPr lang="en-US" sz="1300" dirty="0" err="1">
                <a:latin typeface="Consolas" panose="020B0609020204030204" pitchFamily="49" charset="0"/>
                <a:cs typeface="Consolas" panose="020B0609020204030204" pitchFamily="49" charset="0"/>
              </a:rPr>
              <a:t>peekNode.right</a:t>
            </a:r>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root = </a:t>
            </a:r>
            <a:r>
              <a:rPr lang="en-US" sz="1300" dirty="0" err="1">
                <a:latin typeface="Consolas" panose="020B0609020204030204" pitchFamily="49" charset="0"/>
                <a:cs typeface="Consolas" panose="020B0609020204030204" pitchFamily="49" charset="0"/>
              </a:rPr>
              <a:t>peekNode.right</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 else {</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stack.pop</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res.add</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peekNode.val</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pre = </a:t>
            </a:r>
            <a:r>
              <a:rPr lang="en-US" sz="1300" dirty="0" err="1">
                <a:latin typeface="Consolas" panose="020B0609020204030204" pitchFamily="49" charset="0"/>
                <a:cs typeface="Consolas" panose="020B0609020204030204" pitchFamily="49" charset="0"/>
              </a:rPr>
              <a:t>peekNode</a:t>
            </a:r>
            <a:r>
              <a:rPr lang="en-US" sz="1300" dirty="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return res;</a:t>
            </a:r>
          </a:p>
          <a:p>
            <a:r>
              <a:rPr lang="en-US" sz="1300" dirty="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a:t>
            </a:r>
          </a:p>
        </p:txBody>
      </p:sp>
      <p:sp>
        <p:nvSpPr>
          <p:cNvPr id="7" name="Rectangle 6"/>
          <p:cNvSpPr/>
          <p:nvPr/>
        </p:nvSpPr>
        <p:spPr>
          <a:xfrm>
            <a:off x="6252030" y="5551753"/>
            <a:ext cx="2895600" cy="1092607"/>
          </a:xfrm>
          <a:prstGeom prst="rect">
            <a:avLst/>
          </a:prstGeom>
          <a:solidFill>
            <a:schemeClr val="bg1"/>
          </a:solidFill>
        </p:spPr>
        <p:txBody>
          <a:bodyPr wrap="square">
            <a:spAutoFit/>
          </a:bodyPr>
          <a:lstStyle/>
          <a:p>
            <a:r>
              <a:rPr lang="ja-JP" altLang="en-US" sz="1300" dirty="0">
                <a:solidFill>
                  <a:srgbClr val="000000"/>
                </a:solidFill>
                <a:latin typeface="微软雅黑" panose="020B0503020204020204" pitchFamily="34" charset="-122"/>
                <a:ea typeface="微软雅黑" panose="020B0503020204020204" pitchFamily="34" charset="-122"/>
              </a:rPr>
              <a:t>其实后续遍历一个更简单的方法就是把前序遍历的代码原本</a:t>
            </a:r>
            <a:r>
              <a:rPr lang="en-US" sz="1300" dirty="0">
                <a:solidFill>
                  <a:srgbClr val="000000"/>
                </a:solidFill>
                <a:latin typeface="微软雅黑" panose="020B0503020204020204" pitchFamily="34" charset="-122"/>
                <a:ea typeface="微软雅黑" panose="020B0503020204020204" pitchFamily="34" charset="-122"/>
              </a:rPr>
              <a:t>access left</a:t>
            </a:r>
            <a:r>
              <a:rPr lang="ja-JP" altLang="en-US" sz="1300" dirty="0">
                <a:solidFill>
                  <a:srgbClr val="000000"/>
                </a:solidFill>
                <a:latin typeface="微软雅黑" panose="020B0503020204020204" pitchFamily="34" charset="-122"/>
                <a:ea typeface="微软雅黑" panose="020B0503020204020204" pitchFamily="34" charset="-122"/>
              </a:rPr>
              <a:t>的地方</a:t>
            </a:r>
            <a:r>
              <a:rPr lang="en-US" sz="1300" dirty="0">
                <a:solidFill>
                  <a:srgbClr val="000000"/>
                </a:solidFill>
                <a:latin typeface="微软雅黑" panose="020B0503020204020204" pitchFamily="34" charset="-122"/>
                <a:ea typeface="微软雅黑" panose="020B0503020204020204" pitchFamily="34" charset="-122"/>
              </a:rPr>
              <a:t>access right，</a:t>
            </a:r>
            <a:r>
              <a:rPr lang="ja-JP" altLang="en-US" sz="1300" dirty="0">
                <a:solidFill>
                  <a:srgbClr val="000000"/>
                </a:solidFill>
                <a:latin typeface="微软雅黑" panose="020B0503020204020204" pitchFamily="34" charset="-122"/>
                <a:ea typeface="微软雅黑" panose="020B0503020204020204" pitchFamily="34" charset="-122"/>
              </a:rPr>
              <a:t>原本</a:t>
            </a:r>
            <a:r>
              <a:rPr lang="en-US" sz="1300" dirty="0">
                <a:solidFill>
                  <a:srgbClr val="000000"/>
                </a:solidFill>
                <a:latin typeface="微软雅黑" panose="020B0503020204020204" pitchFamily="34" charset="-122"/>
                <a:ea typeface="微软雅黑" panose="020B0503020204020204" pitchFamily="34" charset="-122"/>
              </a:rPr>
              <a:t>right</a:t>
            </a:r>
            <a:r>
              <a:rPr lang="ja-JP" altLang="en-US" sz="1300" dirty="0">
                <a:solidFill>
                  <a:srgbClr val="000000"/>
                </a:solidFill>
                <a:latin typeface="微软雅黑" panose="020B0503020204020204" pitchFamily="34" charset="-122"/>
                <a:ea typeface="微软雅黑" panose="020B0503020204020204" pitchFamily="34" charset="-122"/>
              </a:rPr>
              <a:t>的地方取</a:t>
            </a:r>
            <a:r>
              <a:rPr lang="en-US" sz="1300" dirty="0">
                <a:solidFill>
                  <a:srgbClr val="000000"/>
                </a:solidFill>
                <a:latin typeface="微软雅黑" panose="020B0503020204020204" pitchFamily="34" charset="-122"/>
                <a:ea typeface="微软雅黑" panose="020B0503020204020204" pitchFamily="34" charset="-122"/>
              </a:rPr>
              <a:t>left， </a:t>
            </a:r>
            <a:r>
              <a:rPr lang="ja-JP" altLang="en-US" sz="1300" dirty="0">
                <a:solidFill>
                  <a:srgbClr val="000000"/>
                </a:solidFill>
                <a:latin typeface="微软雅黑" panose="020B0503020204020204" pitchFamily="34" charset="-122"/>
                <a:ea typeface="微软雅黑" panose="020B0503020204020204" pitchFamily="34" charset="-122"/>
              </a:rPr>
              <a:t>并且将原本需要输出的地方入栈。全部走完后最后再出栈</a:t>
            </a:r>
            <a:r>
              <a:rPr lang="en-US" sz="1300" dirty="0">
                <a:solidFill>
                  <a:srgbClr val="000000"/>
                </a:solidFill>
                <a:latin typeface="微软雅黑" panose="020B0503020204020204" pitchFamily="34" charset="-122"/>
                <a:ea typeface="微软雅黑" panose="020B0503020204020204" pitchFamily="34" charset="-122"/>
              </a:rPr>
              <a:t>print</a:t>
            </a:r>
            <a:endParaRPr lang="en-US" sz="1300" dirty="0"/>
          </a:p>
        </p:txBody>
      </p:sp>
      <p:sp>
        <p:nvSpPr>
          <p:cNvPr id="3" name="矩形 2"/>
          <p:cNvSpPr/>
          <p:nvPr/>
        </p:nvSpPr>
        <p:spPr>
          <a:xfrm>
            <a:off x="6248401" y="627379"/>
            <a:ext cx="2888342" cy="4708981"/>
          </a:xfrm>
          <a:prstGeom prst="rect">
            <a:avLst/>
          </a:prstGeom>
        </p:spPr>
        <p:txBody>
          <a:bodyPr wrap="square">
            <a:spAutoFit/>
          </a:bodyPr>
          <a:lstStyle/>
          <a:p>
            <a:r>
              <a:rPr lang="zh-CN" altLang="en-US" sz="1500" dirty="0"/>
              <a:t>实现的代码如下：</a:t>
            </a:r>
            <a:endParaRPr lang="en-US" altLang="zh-CN" sz="1500" dirty="0"/>
          </a:p>
          <a:p>
            <a:r>
              <a:rPr lang="zh-CN" altLang="en-US" sz="1500" dirty="0"/>
              <a:t>上面迭代实现的思路虽然清晰，但是实现起来还是分情况太多，不容易记忆。我后来再看</a:t>
            </a:r>
            <a:r>
              <a:rPr lang="en-US" altLang="zh-CN" sz="1500" dirty="0"/>
              <a:t>wiki</a:t>
            </a:r>
            <a:r>
              <a:rPr lang="zh-CN" altLang="en-US" sz="1500" dirty="0"/>
              <a:t>的时候发现有跟</a:t>
            </a:r>
            <a:r>
              <a:rPr lang="en-US" altLang="zh-CN" sz="1500" dirty="0">
                <a:hlinkClick r:id="rId2"/>
              </a:rPr>
              <a:t>Binary Tree </a:t>
            </a:r>
            <a:r>
              <a:rPr lang="en-US" altLang="zh-CN" sz="1500" dirty="0" err="1">
                <a:hlinkClick r:id="rId2"/>
              </a:rPr>
              <a:t>Inorder</a:t>
            </a:r>
            <a:r>
              <a:rPr lang="en-US" altLang="zh-CN" sz="1500" dirty="0">
                <a:hlinkClick r:id="rId2"/>
              </a:rPr>
              <a:t> Traversal</a:t>
            </a:r>
            <a:r>
              <a:rPr lang="zh-CN" altLang="en-US" sz="1500" dirty="0"/>
              <a:t>和</a:t>
            </a:r>
            <a:r>
              <a:rPr lang="en-US" altLang="zh-CN" sz="1500" dirty="0">
                <a:hlinkClick r:id="rId3"/>
              </a:rPr>
              <a:t>Binary Tree Preorder Traversal</a:t>
            </a:r>
            <a:r>
              <a:rPr lang="zh-CN" altLang="en-US" sz="1500" dirty="0"/>
              <a:t>非常类似的解法，容易统一进行记忆，思路可以参考其他两种，区别是最下面在弹栈的时候需要分情况一下：</a:t>
            </a:r>
            <a:br>
              <a:rPr lang="zh-CN" altLang="en-US" sz="1500" dirty="0"/>
            </a:br>
            <a:r>
              <a:rPr lang="en-US" altLang="zh-CN" sz="1500" dirty="0"/>
              <a:t>1</a:t>
            </a:r>
            <a:r>
              <a:rPr lang="zh-CN" altLang="en-US" sz="1500" dirty="0"/>
              <a:t>）如果当前栈顶元素的右结点存在并且还没访问过（也就是右结点不等于上一个访问结点），那么就把当前结点移到右结点继续循环；</a:t>
            </a:r>
            <a:br>
              <a:rPr lang="zh-CN" altLang="en-US" sz="1500" dirty="0"/>
            </a:br>
            <a:r>
              <a:rPr lang="en-US" altLang="zh-CN" sz="1500" dirty="0"/>
              <a:t>2</a:t>
            </a:r>
            <a:r>
              <a:rPr lang="zh-CN" altLang="en-US" sz="1500" dirty="0"/>
              <a:t>）如果栈顶元素右结点是空或者已经访问过，那么说明栈顶元素的左右子树都访问完毕，应该访问自己继续回溯了。</a:t>
            </a:r>
            <a:br>
              <a:rPr lang="zh-CN" altLang="en-US" sz="1500" dirty="0"/>
            </a:br>
            <a:r>
              <a:rPr lang="zh-CN" altLang="en-US" sz="1500" dirty="0"/>
              <a:t>下面列举一下代码</a:t>
            </a:r>
            <a:r>
              <a:rPr lang="en-US" altLang="zh-CN" sz="1500" dirty="0">
                <a:sym typeface="Wingdings" panose="05000000000000000000" pitchFamily="2" charset="2"/>
              </a:rPr>
              <a:t></a:t>
            </a:r>
            <a:endParaRPr lang="zh-CN" altLang="en-US" sz="1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8376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400" y="228600"/>
            <a:ext cx="6248400" cy="3323987"/>
          </a:xfrm>
          <a:prstGeom prst="rect">
            <a:avLst/>
          </a:prstGeom>
          <a:ln>
            <a:solidFill>
              <a:schemeClr val="accent1">
                <a:lumMod val="60000"/>
                <a:lumOff val="40000"/>
              </a:schemeClr>
            </a:solidFill>
          </a:ln>
        </p:spPr>
        <p:txBody>
          <a:bodyPr wrap="square">
            <a:spAutoFit/>
          </a:bodyPr>
          <a:lstStyle/>
          <a:p>
            <a:r>
              <a:rPr lang="en-US" altLang="zh-CN" sz="1400" dirty="0">
                <a:latin typeface="Consolas" panose="020B0609020204030204" pitchFamily="49" charset="0"/>
                <a:cs typeface="Consolas" panose="020B0609020204030204" pitchFamily="49" charset="0"/>
              </a:rPr>
              <a:t>public class Solution { </a:t>
            </a:r>
            <a:r>
              <a:rPr lang="en-US" altLang="zh-CN" sz="1400" dirty="0">
                <a:solidFill>
                  <a:schemeClr val="bg1">
                    <a:lumMod val="65000"/>
                  </a:schemeClr>
                </a:solidFill>
                <a:latin typeface="Consolas" panose="020B0609020204030204" pitchFamily="49" charset="0"/>
                <a:cs typeface="Consolas" panose="020B0609020204030204" pitchFamily="49" charset="0"/>
              </a:rPr>
              <a:t>//</a:t>
            </a:r>
            <a:r>
              <a:rPr lang="en-US" altLang="zh-CN" sz="1400" dirty="0" smtClean="0">
                <a:solidFill>
                  <a:schemeClr val="bg1">
                    <a:lumMod val="65000"/>
                  </a:schemeClr>
                </a:solidFill>
                <a:latin typeface="Consolas" panose="020B0609020204030204" pitchFamily="49" charset="0"/>
                <a:cs typeface="Consolas" panose="020B0609020204030204" pitchFamily="49" charset="0"/>
              </a:rPr>
              <a:t>recursive </a:t>
            </a:r>
            <a:r>
              <a:rPr lang="zh-CN" altLang="en-US" sz="1400" dirty="0" smtClean="0">
                <a:latin typeface="Consolas" panose="020B0609020204030204" pitchFamily="49" charset="0"/>
                <a:cs typeface="Consolas" panose="020B0609020204030204" pitchFamily="49" charset="0"/>
              </a:rPr>
              <a:t>更简单做法</a:t>
            </a:r>
            <a:endParaRPr lang="en-US" altLang="zh-CN" sz="1400" dirty="0">
              <a:latin typeface="Consolas" panose="020B0609020204030204" pitchFamily="49" charset="0"/>
              <a:cs typeface="Consolas" panose="020B0609020204030204" pitchFamily="49" charset="0"/>
            </a:endParaRPr>
          </a:p>
          <a:p>
            <a:r>
              <a:rPr lang="en-US" altLang="zh-CN" sz="1400" dirty="0">
                <a:latin typeface="Consolas" panose="020B0609020204030204" pitchFamily="49" charset="0"/>
                <a:cs typeface="Consolas" panose="020B0609020204030204" pitchFamily="49" charset="0"/>
              </a:rPr>
              <a:t>    public List&lt;Integer&gt; </a:t>
            </a:r>
            <a:r>
              <a:rPr lang="en-US" altLang="zh-CN" sz="1400" dirty="0" err="1">
                <a:latin typeface="Consolas" panose="020B0609020204030204" pitchFamily="49" charset="0"/>
                <a:cs typeface="Consolas" panose="020B0609020204030204" pitchFamily="49" charset="0"/>
              </a:rPr>
              <a:t>postorderTraversal</a:t>
            </a:r>
            <a:r>
              <a:rPr lang="en-US" altLang="zh-CN" sz="1400" dirty="0">
                <a:latin typeface="Consolas" panose="020B0609020204030204" pitchFamily="49" charset="0"/>
                <a:cs typeface="Consolas" panose="020B0609020204030204" pitchFamily="49" charset="0"/>
              </a:rPr>
              <a:t>(</a:t>
            </a:r>
            <a:r>
              <a:rPr lang="en-US" altLang="zh-CN" sz="1400" dirty="0" err="1">
                <a:latin typeface="Consolas" panose="020B0609020204030204" pitchFamily="49" charset="0"/>
                <a:cs typeface="Consolas" panose="020B0609020204030204" pitchFamily="49" charset="0"/>
              </a:rPr>
              <a:t>TreeNode</a:t>
            </a:r>
            <a:r>
              <a:rPr lang="en-US" altLang="zh-CN" sz="1400" dirty="0">
                <a:latin typeface="Consolas" panose="020B0609020204030204" pitchFamily="49" charset="0"/>
                <a:cs typeface="Consolas" panose="020B0609020204030204" pitchFamily="49" charset="0"/>
              </a:rPr>
              <a:t> root) {</a:t>
            </a:r>
          </a:p>
          <a:p>
            <a:r>
              <a:rPr lang="en-US" altLang="zh-CN" sz="1400" dirty="0">
                <a:latin typeface="Consolas" panose="020B0609020204030204" pitchFamily="49" charset="0"/>
                <a:cs typeface="Consolas" panose="020B0609020204030204" pitchFamily="49" charset="0"/>
              </a:rPr>
              <a:t>        List&lt;Integer&gt; res = new </a:t>
            </a:r>
            <a:r>
              <a:rPr lang="en-US" altLang="zh-CN" sz="1400" dirty="0" err="1">
                <a:latin typeface="Consolas" panose="020B0609020204030204" pitchFamily="49" charset="0"/>
                <a:cs typeface="Consolas" panose="020B0609020204030204" pitchFamily="49" charset="0"/>
              </a:rPr>
              <a:t>LinkedList</a:t>
            </a:r>
            <a:r>
              <a:rPr lang="en-US" altLang="zh-CN" sz="1400" dirty="0">
                <a:latin typeface="Consolas" panose="020B0609020204030204" pitchFamily="49" charset="0"/>
                <a:cs typeface="Consolas" panose="020B0609020204030204" pitchFamily="49" charset="0"/>
              </a:rPr>
              <a:t>&lt;Integer&gt;();</a:t>
            </a:r>
          </a:p>
          <a:p>
            <a:r>
              <a:rPr lang="en-US" altLang="zh-CN" sz="1400" dirty="0">
                <a:latin typeface="Consolas" panose="020B0609020204030204" pitchFamily="49" charset="0"/>
                <a:cs typeface="Consolas" panose="020B0609020204030204" pitchFamily="49" charset="0"/>
              </a:rPr>
              <a:t>        if(root == null) return res;</a:t>
            </a:r>
          </a:p>
          <a:p>
            <a:r>
              <a:rPr lang="en-US" altLang="zh-CN" sz="1400" dirty="0">
                <a:latin typeface="Consolas" panose="020B0609020204030204" pitchFamily="49" charset="0"/>
                <a:cs typeface="Consolas" panose="020B0609020204030204" pitchFamily="49" charset="0"/>
              </a:rPr>
              <a:t>        Stack&lt;</a:t>
            </a:r>
            <a:r>
              <a:rPr lang="en-US" altLang="zh-CN" sz="1400" dirty="0" err="1">
                <a:latin typeface="Consolas" panose="020B0609020204030204" pitchFamily="49" charset="0"/>
                <a:cs typeface="Consolas" panose="020B0609020204030204" pitchFamily="49" charset="0"/>
              </a:rPr>
              <a:t>TreeNode</a:t>
            </a:r>
            <a:r>
              <a:rPr lang="en-US" altLang="zh-CN" sz="1400" dirty="0">
                <a:latin typeface="Consolas" panose="020B0609020204030204" pitchFamily="49" charset="0"/>
                <a:cs typeface="Consolas" panose="020B0609020204030204" pitchFamily="49" charset="0"/>
              </a:rPr>
              <a:t>&gt; s = new Stack&lt;</a:t>
            </a:r>
            <a:r>
              <a:rPr lang="en-US" altLang="zh-CN" sz="1400" dirty="0" err="1">
                <a:latin typeface="Consolas" panose="020B0609020204030204" pitchFamily="49" charset="0"/>
                <a:cs typeface="Consolas" panose="020B0609020204030204" pitchFamily="49" charset="0"/>
              </a:rPr>
              <a:t>TreeNode</a:t>
            </a:r>
            <a:r>
              <a:rPr lang="en-US" altLang="zh-CN" sz="1400" dirty="0">
                <a:latin typeface="Consolas" panose="020B0609020204030204" pitchFamily="49" charset="0"/>
                <a:cs typeface="Consolas" panose="020B0609020204030204" pitchFamily="49" charset="0"/>
              </a:rPr>
              <a:t>&gt;();</a:t>
            </a:r>
          </a:p>
          <a:p>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s.push</a:t>
            </a:r>
            <a:r>
              <a:rPr lang="en-US" altLang="zh-CN" sz="1400" dirty="0">
                <a:latin typeface="Consolas" panose="020B0609020204030204" pitchFamily="49" charset="0"/>
                <a:cs typeface="Consolas" panose="020B0609020204030204" pitchFamily="49" charset="0"/>
              </a:rPr>
              <a:t>(root);</a:t>
            </a:r>
          </a:p>
          <a:p>
            <a:r>
              <a:rPr lang="en-US" altLang="zh-CN" sz="1400" dirty="0">
                <a:latin typeface="Consolas" panose="020B0609020204030204" pitchFamily="49" charset="0"/>
                <a:cs typeface="Consolas" panose="020B0609020204030204" pitchFamily="49" charset="0"/>
              </a:rPr>
              <a:t>        while(!</a:t>
            </a:r>
            <a:r>
              <a:rPr lang="en-US" altLang="zh-CN" sz="1400" dirty="0" err="1">
                <a:latin typeface="Consolas" panose="020B0609020204030204" pitchFamily="49" charset="0"/>
                <a:cs typeface="Consolas" panose="020B0609020204030204" pitchFamily="49" charset="0"/>
              </a:rPr>
              <a:t>s.empty</a:t>
            </a:r>
            <a:r>
              <a:rPr lang="en-US" altLang="zh-CN" sz="1400" dirty="0">
                <a:latin typeface="Consolas" panose="020B0609020204030204" pitchFamily="49" charset="0"/>
                <a:cs typeface="Consolas" panose="020B0609020204030204" pitchFamily="49" charset="0"/>
              </a:rPr>
              <a:t>()) {</a:t>
            </a:r>
          </a:p>
          <a:p>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TreeNode</a:t>
            </a:r>
            <a:r>
              <a:rPr lang="en-US" altLang="zh-CN" sz="1400" dirty="0">
                <a:latin typeface="Consolas" panose="020B0609020204030204" pitchFamily="49" charset="0"/>
                <a:cs typeface="Consolas" panose="020B0609020204030204" pitchFamily="49" charset="0"/>
              </a:rPr>
              <a:t> node = </a:t>
            </a:r>
            <a:r>
              <a:rPr lang="en-US" altLang="zh-CN" sz="1400" dirty="0" err="1">
                <a:latin typeface="Consolas" panose="020B0609020204030204" pitchFamily="49" charset="0"/>
                <a:cs typeface="Consolas" panose="020B0609020204030204" pitchFamily="49" charset="0"/>
              </a:rPr>
              <a:t>s.pop</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if(</a:t>
            </a:r>
            <a:r>
              <a:rPr lang="en-US" altLang="zh-CN" sz="1400" dirty="0" err="1">
                <a:latin typeface="Consolas" panose="020B0609020204030204" pitchFamily="49" charset="0"/>
                <a:cs typeface="Consolas" panose="020B0609020204030204" pitchFamily="49" charset="0"/>
              </a:rPr>
              <a:t>node.left</a:t>
            </a:r>
            <a:r>
              <a:rPr lang="en-US" altLang="zh-CN" sz="1400" dirty="0">
                <a:latin typeface="Consolas" panose="020B0609020204030204" pitchFamily="49" charset="0"/>
                <a:cs typeface="Consolas" panose="020B0609020204030204" pitchFamily="49" charset="0"/>
              </a:rPr>
              <a:t>!=null) </a:t>
            </a:r>
            <a:r>
              <a:rPr lang="en-US" altLang="zh-CN" sz="1400" dirty="0" err="1">
                <a:latin typeface="Consolas" panose="020B0609020204030204" pitchFamily="49" charset="0"/>
                <a:cs typeface="Consolas" panose="020B0609020204030204" pitchFamily="49" charset="0"/>
              </a:rPr>
              <a:t>s.push</a:t>
            </a:r>
            <a:r>
              <a:rPr lang="en-US" altLang="zh-CN" sz="1400" dirty="0">
                <a:latin typeface="Consolas" panose="020B0609020204030204" pitchFamily="49" charset="0"/>
                <a:cs typeface="Consolas" panose="020B0609020204030204" pitchFamily="49" charset="0"/>
              </a:rPr>
              <a:t>(</a:t>
            </a:r>
            <a:r>
              <a:rPr lang="en-US" altLang="zh-CN" sz="1400" dirty="0" err="1">
                <a:latin typeface="Consolas" panose="020B0609020204030204" pitchFamily="49" charset="0"/>
                <a:cs typeface="Consolas" panose="020B0609020204030204" pitchFamily="49" charset="0"/>
              </a:rPr>
              <a:t>node.left</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if(</a:t>
            </a:r>
            <a:r>
              <a:rPr lang="en-US" altLang="zh-CN" sz="1400" dirty="0" err="1">
                <a:latin typeface="Consolas" panose="020B0609020204030204" pitchFamily="49" charset="0"/>
                <a:cs typeface="Consolas" panose="020B0609020204030204" pitchFamily="49" charset="0"/>
              </a:rPr>
              <a:t>node.right</a:t>
            </a:r>
            <a:r>
              <a:rPr lang="en-US" altLang="zh-CN" sz="1400" dirty="0">
                <a:latin typeface="Consolas" panose="020B0609020204030204" pitchFamily="49" charset="0"/>
                <a:cs typeface="Consolas" panose="020B0609020204030204" pitchFamily="49" charset="0"/>
              </a:rPr>
              <a:t>!=null) </a:t>
            </a:r>
            <a:r>
              <a:rPr lang="en-US" altLang="zh-CN" sz="1400" dirty="0" err="1">
                <a:latin typeface="Consolas" panose="020B0609020204030204" pitchFamily="49" charset="0"/>
                <a:cs typeface="Consolas" panose="020B0609020204030204" pitchFamily="49" charset="0"/>
              </a:rPr>
              <a:t>s.push</a:t>
            </a:r>
            <a:r>
              <a:rPr lang="en-US" altLang="zh-CN" sz="1400" dirty="0">
                <a:latin typeface="Consolas" panose="020B0609020204030204" pitchFamily="49" charset="0"/>
                <a:cs typeface="Consolas" panose="020B0609020204030204" pitchFamily="49" charset="0"/>
              </a:rPr>
              <a:t>(</a:t>
            </a:r>
            <a:r>
              <a:rPr lang="en-US" altLang="zh-CN" sz="1400" dirty="0" err="1">
                <a:latin typeface="Consolas" panose="020B0609020204030204" pitchFamily="49" charset="0"/>
                <a:cs typeface="Consolas" panose="020B0609020204030204" pitchFamily="49" charset="0"/>
              </a:rPr>
              <a:t>node.right</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res.add</a:t>
            </a:r>
            <a:r>
              <a:rPr lang="en-US" altLang="zh-CN" sz="1400" dirty="0">
                <a:latin typeface="Consolas" panose="020B0609020204030204" pitchFamily="49" charset="0"/>
                <a:cs typeface="Consolas" panose="020B0609020204030204" pitchFamily="49" charset="0"/>
              </a:rPr>
              <a:t>(0, </a:t>
            </a:r>
            <a:r>
              <a:rPr lang="en-US" altLang="zh-CN" sz="1400" dirty="0" err="1">
                <a:latin typeface="Consolas" panose="020B0609020204030204" pitchFamily="49" charset="0"/>
                <a:cs typeface="Consolas" panose="020B0609020204030204" pitchFamily="49" charset="0"/>
              </a:rPr>
              <a:t>node.val</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a:t>
            </a:r>
          </a:p>
          <a:p>
            <a:r>
              <a:rPr lang="en-US" altLang="zh-CN" sz="1400" dirty="0">
                <a:latin typeface="Consolas" panose="020B0609020204030204" pitchFamily="49" charset="0"/>
                <a:cs typeface="Consolas" panose="020B0609020204030204" pitchFamily="49" charset="0"/>
              </a:rPr>
              <a:t>        return res;</a:t>
            </a:r>
          </a:p>
          <a:p>
            <a:r>
              <a:rPr lang="en-US" altLang="zh-CN" sz="1400" dirty="0">
                <a:latin typeface="Consolas" panose="020B0609020204030204" pitchFamily="49" charset="0"/>
                <a:cs typeface="Consolas" panose="020B0609020204030204" pitchFamily="49" charset="0"/>
              </a:rPr>
              <a:t>    }</a:t>
            </a:r>
          </a:p>
          <a:p>
            <a:r>
              <a:rPr lang="en-US" altLang="zh-CN" sz="1400" dirty="0">
                <a:latin typeface="Consolas" panose="020B0609020204030204" pitchFamily="49" charset="0"/>
                <a:cs typeface="Consolas" panose="020B0609020204030204" pitchFamily="49" charset="0"/>
              </a:rPr>
              <a:t>}</a:t>
            </a:r>
            <a:endParaRPr lang="zh-CN" altLang="en-US" sz="1400" dirty="0">
              <a:latin typeface="Consolas" panose="020B0609020204030204" pitchFamily="49" charset="0"/>
              <a:cs typeface="Consolas" panose="020B0609020204030204" pitchFamily="49" charset="0"/>
            </a:endParaRPr>
          </a:p>
        </p:txBody>
      </p:sp>
      <p:sp>
        <p:nvSpPr>
          <p:cNvPr id="6" name="矩形 5"/>
          <p:cNvSpPr/>
          <p:nvPr/>
        </p:nvSpPr>
        <p:spPr>
          <a:xfrm>
            <a:off x="152400" y="3559844"/>
            <a:ext cx="4331297" cy="3093154"/>
          </a:xfrm>
          <a:prstGeom prst="rect">
            <a:avLst/>
          </a:prstGeom>
          <a:solidFill>
            <a:schemeClr val="bg1"/>
          </a:solidFill>
          <a:ln>
            <a:solidFill>
              <a:schemeClr val="accent1">
                <a:lumMod val="60000"/>
                <a:lumOff val="40000"/>
              </a:schemeClr>
            </a:solidFill>
          </a:ln>
        </p:spPr>
        <p:txBody>
          <a:bodyPr wrap="square">
            <a:spAutoFit/>
          </a:bodyPr>
          <a:lstStyle/>
          <a:p>
            <a:r>
              <a:rPr lang="zh-CN" altLang="en-US" sz="1300" dirty="0" smtClean="0"/>
              <a:t>上一页：我们</a:t>
            </a:r>
            <a:r>
              <a:rPr lang="zh-CN" altLang="en-US" sz="1300" dirty="0"/>
              <a:t>需要维护当前遍历的</a:t>
            </a:r>
            <a:r>
              <a:rPr lang="en-US" altLang="zh-CN" sz="1300" dirty="0"/>
              <a:t>cur</a:t>
            </a:r>
            <a:r>
              <a:rPr lang="zh-CN" altLang="en-US" sz="1300" dirty="0"/>
              <a:t>指针和前一个遍历的</a:t>
            </a:r>
            <a:r>
              <a:rPr lang="en-US" altLang="zh-CN" sz="1300" dirty="0"/>
              <a:t>pre</a:t>
            </a:r>
            <a:r>
              <a:rPr lang="zh-CN" altLang="en-US" sz="1300" dirty="0"/>
              <a:t>指针来追溯当前的情况（注意这里是遍历的指针，并不是真正按后序访问顺序的结点）。具体分为几种情况：</a:t>
            </a:r>
            <a:br>
              <a:rPr lang="zh-CN" altLang="en-US" sz="1300" dirty="0"/>
            </a:br>
            <a:r>
              <a:rPr lang="zh-CN" altLang="en-US" sz="1300" dirty="0"/>
              <a:t>（</a:t>
            </a:r>
            <a:r>
              <a:rPr lang="en-US" altLang="zh-CN" sz="1300" dirty="0"/>
              <a:t>1</a:t>
            </a:r>
            <a:r>
              <a:rPr lang="zh-CN" altLang="en-US" sz="1300" dirty="0"/>
              <a:t>）如果</a:t>
            </a:r>
            <a:r>
              <a:rPr lang="en-US" altLang="zh-CN" sz="1300" dirty="0"/>
              <a:t>pre</a:t>
            </a:r>
            <a:r>
              <a:rPr lang="zh-CN" altLang="en-US" sz="1300" dirty="0"/>
              <a:t>的左孩子或者右孩子是</a:t>
            </a:r>
            <a:r>
              <a:rPr lang="en-US" altLang="zh-CN" sz="1300" dirty="0"/>
              <a:t>cur</a:t>
            </a:r>
            <a:r>
              <a:rPr lang="zh-CN" altLang="en-US" sz="1300" dirty="0"/>
              <a:t>，那么说明遍历在往下走，按访问顺序继续，即如果有左孩子，则是左孩子进栈，否则如果有右孩子，则是右孩子进栈，如果左右孩子都没有，则说明该结点是叶子，可以直接访问并把结点出栈了。</a:t>
            </a:r>
            <a:br>
              <a:rPr lang="zh-CN" altLang="en-US" sz="1300" dirty="0"/>
            </a:br>
            <a:r>
              <a:rPr lang="zh-CN" altLang="en-US" sz="1300" dirty="0"/>
              <a:t>（</a:t>
            </a:r>
            <a:r>
              <a:rPr lang="en-US" altLang="zh-CN" sz="1300" dirty="0"/>
              <a:t>2</a:t>
            </a:r>
            <a:r>
              <a:rPr lang="zh-CN" altLang="en-US" sz="1300" dirty="0"/>
              <a:t>）如果反过来，</a:t>
            </a:r>
            <a:r>
              <a:rPr lang="en-US" altLang="zh-CN" sz="1300" dirty="0"/>
              <a:t>cur</a:t>
            </a:r>
            <a:r>
              <a:rPr lang="zh-CN" altLang="en-US" sz="1300" dirty="0"/>
              <a:t>的左孩子是</a:t>
            </a:r>
            <a:r>
              <a:rPr lang="en-US" altLang="zh-CN" sz="1300" dirty="0"/>
              <a:t>pre</a:t>
            </a:r>
            <a:r>
              <a:rPr lang="zh-CN" altLang="en-US" sz="1300" dirty="0"/>
              <a:t>，则说明已经在回溯往上走了，但是我们知道后序遍历要左右孩子走完才可以访问自己，所以这里如果有右孩子还需要把右孩子进栈，否则说明已经到自己了，可以访问并且出栈了。</a:t>
            </a:r>
            <a:br>
              <a:rPr lang="zh-CN" altLang="en-US" sz="1300" dirty="0"/>
            </a:br>
            <a:r>
              <a:rPr lang="zh-CN" altLang="en-US" sz="1300" dirty="0"/>
              <a:t>（</a:t>
            </a:r>
            <a:r>
              <a:rPr lang="en-US" altLang="zh-CN" sz="1300" dirty="0"/>
              <a:t>3</a:t>
            </a:r>
            <a:r>
              <a:rPr lang="zh-CN" altLang="en-US" sz="1300" dirty="0"/>
              <a:t>）如果</a:t>
            </a:r>
            <a:r>
              <a:rPr lang="en-US" altLang="zh-CN" sz="1300" dirty="0"/>
              <a:t>cur</a:t>
            </a:r>
            <a:r>
              <a:rPr lang="zh-CN" altLang="en-US" sz="1300" dirty="0"/>
              <a:t>的右孩子是</a:t>
            </a:r>
            <a:r>
              <a:rPr lang="en-US" altLang="zh-CN" sz="1300" dirty="0"/>
              <a:t>pre</a:t>
            </a:r>
            <a:r>
              <a:rPr lang="zh-CN" altLang="en-US" sz="1300" dirty="0"/>
              <a:t>，那么说明左右孩子都访问结束了，可以轮到自己了，访问并且出栈即可。</a:t>
            </a:r>
            <a:br>
              <a:rPr lang="zh-CN" altLang="en-US" sz="1300" dirty="0"/>
            </a:br>
            <a:r>
              <a:rPr lang="zh-CN" altLang="en-US" sz="1300" dirty="0"/>
              <a:t>算法时间复杂度也是</a:t>
            </a:r>
            <a:r>
              <a:rPr lang="en-US" altLang="zh-CN" sz="1300" dirty="0"/>
              <a:t>O(n)</a:t>
            </a:r>
            <a:r>
              <a:rPr lang="zh-CN" altLang="en-US" sz="1300" dirty="0"/>
              <a:t>，空间复杂度是栈的大小</a:t>
            </a:r>
            <a:r>
              <a:rPr lang="en-US" altLang="zh-CN" sz="1300" dirty="0"/>
              <a:t>O(</a:t>
            </a:r>
            <a:r>
              <a:rPr lang="en-US" altLang="zh-CN" sz="1300" dirty="0" err="1"/>
              <a:t>logn</a:t>
            </a:r>
            <a:r>
              <a:rPr lang="en-US" altLang="zh-CN" sz="1300" dirty="0"/>
              <a:t>)</a:t>
            </a:r>
            <a:r>
              <a:rPr lang="zh-CN" altLang="en-US" sz="1300" dirty="0" smtClean="0"/>
              <a:t>。</a:t>
            </a:r>
            <a:endParaRPr lang="zh-CN" altLang="en-US" sz="1300" dirty="0">
              <a:latin typeface="Consolas" panose="020B0609020204030204" pitchFamily="49" charset="0"/>
              <a:cs typeface="Consolas" panose="020B0609020204030204" pitchFamily="49" charset="0"/>
            </a:endParaRPr>
          </a:p>
        </p:txBody>
      </p:sp>
      <p:sp>
        <p:nvSpPr>
          <p:cNvPr id="4" name="矩形 5"/>
          <p:cNvSpPr/>
          <p:nvPr/>
        </p:nvSpPr>
        <p:spPr>
          <a:xfrm>
            <a:off x="6400800" y="76200"/>
            <a:ext cx="2286000" cy="1292662"/>
          </a:xfrm>
          <a:prstGeom prst="rect">
            <a:avLst/>
          </a:prstGeom>
          <a:solidFill>
            <a:schemeClr val="bg1"/>
          </a:solidFill>
          <a:ln>
            <a:solidFill>
              <a:schemeClr val="accent1">
                <a:lumMod val="60000"/>
                <a:lumOff val="40000"/>
              </a:schemeClr>
            </a:solidFill>
          </a:ln>
        </p:spPr>
        <p:txBody>
          <a:bodyPr wrap="square">
            <a:spAutoFit/>
          </a:bodyPr>
          <a:lstStyle/>
          <a:p>
            <a:r>
              <a:rPr lang="en-US" altLang="zh-CN" sz="1300" dirty="0" smtClean="0"/>
              <a:t>public class </a:t>
            </a:r>
            <a:r>
              <a:rPr lang="en-US" altLang="zh-CN" sz="1300" dirty="0" err="1" smtClean="0"/>
              <a:t>TreeNode</a:t>
            </a:r>
            <a:r>
              <a:rPr lang="en-US" altLang="zh-CN" sz="1300" dirty="0" smtClean="0"/>
              <a:t> {</a:t>
            </a:r>
          </a:p>
          <a:p>
            <a:r>
              <a:rPr lang="en-US" altLang="zh-CN" sz="1300" dirty="0" smtClean="0"/>
              <a:t>     </a:t>
            </a:r>
            <a:r>
              <a:rPr lang="en-US" altLang="zh-CN" sz="1300" dirty="0" err="1" smtClean="0"/>
              <a:t>int</a:t>
            </a:r>
            <a:r>
              <a:rPr lang="en-US" altLang="zh-CN" sz="1300" dirty="0" smtClean="0"/>
              <a:t> </a:t>
            </a:r>
            <a:r>
              <a:rPr lang="en-US" altLang="zh-CN" sz="1300" dirty="0" err="1" smtClean="0"/>
              <a:t>val</a:t>
            </a:r>
            <a:r>
              <a:rPr lang="en-US" altLang="zh-CN" sz="1300" dirty="0" smtClean="0"/>
              <a:t>;</a:t>
            </a:r>
          </a:p>
          <a:p>
            <a:r>
              <a:rPr lang="en-US" altLang="zh-CN" sz="1300" dirty="0" smtClean="0"/>
              <a:t>     </a:t>
            </a:r>
            <a:r>
              <a:rPr lang="en-US" altLang="zh-CN" sz="1300" dirty="0" err="1" smtClean="0"/>
              <a:t>TreeNode</a:t>
            </a:r>
            <a:r>
              <a:rPr lang="en-US" altLang="zh-CN" sz="1300" dirty="0" smtClean="0"/>
              <a:t> left;</a:t>
            </a:r>
          </a:p>
          <a:p>
            <a:r>
              <a:rPr lang="en-US" altLang="zh-CN" sz="1300" dirty="0" smtClean="0"/>
              <a:t>     </a:t>
            </a:r>
            <a:r>
              <a:rPr lang="en-US" altLang="zh-CN" sz="1300" dirty="0" err="1" smtClean="0"/>
              <a:t>TreeNode</a:t>
            </a:r>
            <a:r>
              <a:rPr lang="en-US" altLang="zh-CN" sz="1300" dirty="0" smtClean="0"/>
              <a:t> right;</a:t>
            </a:r>
          </a:p>
          <a:p>
            <a:r>
              <a:rPr lang="en-US" altLang="zh-CN" sz="1300" dirty="0" smtClean="0"/>
              <a:t>     </a:t>
            </a:r>
            <a:r>
              <a:rPr lang="en-US" altLang="zh-CN" sz="1300" dirty="0" err="1" smtClean="0"/>
              <a:t>TreeNode</a:t>
            </a:r>
            <a:r>
              <a:rPr lang="en-US" altLang="zh-CN" sz="1300" dirty="0" smtClean="0"/>
              <a:t>(</a:t>
            </a:r>
            <a:r>
              <a:rPr lang="en-US" altLang="zh-CN" sz="1300" dirty="0" err="1" smtClean="0"/>
              <a:t>int</a:t>
            </a:r>
            <a:r>
              <a:rPr lang="en-US" altLang="zh-CN" sz="1300" dirty="0" smtClean="0"/>
              <a:t> x) { </a:t>
            </a:r>
            <a:r>
              <a:rPr lang="en-US" altLang="zh-CN" sz="1300" dirty="0" err="1" smtClean="0"/>
              <a:t>val</a:t>
            </a:r>
            <a:r>
              <a:rPr lang="en-US" altLang="zh-CN" sz="1300" dirty="0" smtClean="0"/>
              <a:t> = x; }</a:t>
            </a:r>
          </a:p>
          <a:p>
            <a:r>
              <a:rPr lang="en-US" altLang="zh-CN" sz="1300" dirty="0" smtClean="0"/>
              <a:t> }</a:t>
            </a:r>
          </a:p>
        </p:txBody>
      </p:sp>
    </p:spTree>
    <p:extLst>
      <p:ext uri="{BB962C8B-B14F-4D97-AF65-F5344CB8AC3E}">
        <p14:creationId xmlns:p14="http://schemas.microsoft.com/office/powerpoint/2010/main" val="39597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0" y="611969"/>
            <a:ext cx="9067800" cy="2323713"/>
          </a:xfrm>
          <a:prstGeom prst="rect">
            <a:avLst/>
          </a:prstGeom>
        </p:spPr>
        <p:txBody>
          <a:bodyPr wrap="square">
            <a:spAutoFit/>
          </a:bodyPr>
          <a:lstStyle/>
          <a:p>
            <a:pPr fontAlgn="base"/>
            <a:r>
              <a:rPr lang="en-US" altLang="zh-CN" sz="1300" b="1" dirty="0"/>
              <a:t>pre-order, in-order, and post-order tree traversal are called Depth First Search (DFS), since they visit the tree by proceeding deeper and deeper until it reaches the leaf nodes</a:t>
            </a:r>
            <a:r>
              <a:rPr lang="en-US" altLang="zh-CN" sz="1300" b="1" dirty="0" smtClean="0"/>
              <a:t>.</a:t>
            </a:r>
          </a:p>
          <a:p>
            <a:pPr fontAlgn="base"/>
            <a:r>
              <a:rPr lang="en-US" altLang="zh-CN" sz="1300" b="1" dirty="0"/>
              <a:t>The most natural solution for level-order traversal is Breadth First Search (BFS), since it visits the nodes level by level. BFS requires the use of a data structure called Queue.</a:t>
            </a:r>
          </a:p>
          <a:p>
            <a:pPr fontAlgn="base"/>
            <a:r>
              <a:rPr lang="en-US" altLang="zh-CN" sz="1300" b="1" dirty="0" smtClean="0"/>
              <a:t>DFS </a:t>
            </a:r>
            <a:r>
              <a:rPr lang="en-US" altLang="zh-CN" sz="1300" b="1" dirty="0"/>
              <a:t>uses a data structure called Stack and is commonly implemented using recursion. If recursion is not allowed, we can simulate the recursion by using iterative method with the help of stack. For example in the question “Binary Search Tree In-Order Traversal”, we have a iterative DFS solution using a stack</a:t>
            </a:r>
            <a:r>
              <a:rPr lang="en-US" altLang="zh-CN" sz="1300" b="1" dirty="0" smtClean="0"/>
              <a:t>.</a:t>
            </a:r>
          </a:p>
          <a:p>
            <a:pPr fontAlgn="base"/>
            <a:r>
              <a:rPr lang="en-US" altLang="zh-CN" sz="1400" b="1" dirty="0"/>
              <a:t> It is very important to forever make it clear and take it into your grave 60 years later </a:t>
            </a:r>
            <a:endParaRPr lang="en-US" altLang="zh-CN" sz="1400" b="1" dirty="0" smtClean="0"/>
          </a:p>
          <a:p>
            <a:pPr fontAlgn="base"/>
            <a:r>
              <a:rPr lang="en-US" altLang="zh-CN" sz="1400" b="1" dirty="0" err="1"/>
              <a:t>ArrayList</a:t>
            </a:r>
            <a:r>
              <a:rPr lang="en-US" altLang="zh-CN" sz="1400" b="1" dirty="0"/>
              <a:t> is roughly equivalent to Vector, except that it is </a:t>
            </a:r>
            <a:r>
              <a:rPr lang="en-US" altLang="zh-CN" sz="1400" b="1" dirty="0" smtClean="0"/>
              <a:t>unsynchronized.</a:t>
            </a:r>
          </a:p>
          <a:p>
            <a:pPr fontAlgn="base"/>
            <a:r>
              <a:rPr lang="en-US" altLang="zh-CN" sz="1300" b="1" dirty="0" smtClean="0"/>
              <a:t>However</a:t>
            </a:r>
            <a:r>
              <a:rPr lang="en-US" altLang="zh-CN" sz="1300" b="1" dirty="0"/>
              <a:t>, </a:t>
            </a:r>
            <a:r>
              <a:rPr lang="en-US" altLang="zh-CN" sz="1300" b="1" dirty="0" smtClean="0"/>
              <a:t>“Queue” </a:t>
            </a:r>
            <a:r>
              <a:rPr lang="en-US" altLang="zh-CN" sz="1300" b="1" dirty="0"/>
              <a:t>is an interface, not a class. What is the most popular Queue implementation in Java? It is not </a:t>
            </a:r>
            <a:r>
              <a:rPr lang="en-US" altLang="zh-CN" sz="1300" b="1" dirty="0" err="1"/>
              <a:t>PriorityQueue</a:t>
            </a:r>
            <a:r>
              <a:rPr lang="en-US" altLang="zh-CN" sz="1300" b="1" dirty="0"/>
              <a:t>, it’s </a:t>
            </a:r>
            <a:r>
              <a:rPr lang="en-US" altLang="zh-CN" sz="1300" b="1" dirty="0" err="1"/>
              <a:t>LinkedList</a:t>
            </a:r>
            <a:r>
              <a:rPr lang="en-US" altLang="zh-CN" sz="1300" b="1" dirty="0"/>
              <a:t>!</a:t>
            </a:r>
          </a:p>
        </p:txBody>
      </p:sp>
      <p:sp>
        <p:nvSpPr>
          <p:cNvPr id="3" name="Rectangle 2"/>
          <p:cNvSpPr>
            <a:spLocks noChangeArrowheads="1"/>
          </p:cNvSpPr>
          <p:nvPr/>
        </p:nvSpPr>
        <p:spPr bwMode="auto">
          <a:xfrm>
            <a:off x="76200" y="-125718"/>
            <a:ext cx="9144000" cy="61196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331" rIns="9144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dirty="0">
                <a:solidFill>
                  <a:srgbClr val="333333"/>
                </a:solidFill>
                <a:latin typeface="Times New Roman" panose="02020603050405020304" pitchFamily="18" charset="0"/>
                <a:ea typeface="inherit"/>
                <a:cs typeface="Times New Roman" panose="02020603050405020304" pitchFamily="18" charset="0"/>
              </a:rPr>
              <a:t>5.1.4 </a:t>
            </a:r>
            <a:r>
              <a:rPr lang="zh-CN" altLang="zh-CN" dirty="0">
                <a:solidFill>
                  <a:srgbClr val="333333"/>
                </a:solidFill>
                <a:latin typeface="Times New Roman" panose="02020603050405020304" pitchFamily="18" charset="0"/>
                <a:ea typeface="inherit"/>
                <a:cs typeface="Times New Roman" panose="02020603050405020304" pitchFamily="18" charset="0"/>
              </a:rPr>
              <a:t>Binary Tree Level Order Traversal</a:t>
            </a:r>
          </a:p>
          <a:p>
            <a:r>
              <a:rPr lang="zh-CN" altLang="zh-CN" sz="1000" dirty="0">
                <a:solidFill>
                  <a:srgbClr val="333333"/>
                </a:solidFill>
                <a:latin typeface="Times New Roman" panose="02020603050405020304" pitchFamily="18" charset="0"/>
                <a:ea typeface="inherit"/>
                <a:cs typeface="Times New Roman" panose="02020603050405020304" pitchFamily="18" charset="0"/>
              </a:rPr>
              <a:t>Given a binary tree, return the level order traversal of its nodes' values. (ie, from left to right, level by level).</a:t>
            </a:r>
          </a:p>
        </p:txBody>
      </p:sp>
      <p:sp>
        <p:nvSpPr>
          <p:cNvPr id="4" name="矩形 3"/>
          <p:cNvSpPr/>
          <p:nvPr/>
        </p:nvSpPr>
        <p:spPr>
          <a:xfrm>
            <a:off x="6019800" y="2922456"/>
            <a:ext cx="3096986" cy="2693045"/>
          </a:xfrm>
          <a:prstGeom prst="rect">
            <a:avLst/>
          </a:prstGeom>
          <a:ln>
            <a:solidFill>
              <a:schemeClr val="accent1">
                <a:lumMod val="60000"/>
                <a:lumOff val="40000"/>
              </a:schemeClr>
            </a:solidFill>
          </a:ln>
        </p:spPr>
        <p:txBody>
          <a:bodyPr wrap="square">
            <a:spAutoFit/>
          </a:bodyPr>
          <a:lstStyle/>
          <a:p>
            <a:r>
              <a:rPr lang="en-US" altLang="zh-CN" sz="1300" dirty="0"/>
              <a:t> As we are aware that </a:t>
            </a:r>
            <a:r>
              <a:rPr lang="en-US" altLang="zh-CN" sz="1300" dirty="0" err="1"/>
              <a:t>ArrayList</a:t>
            </a:r>
            <a:r>
              <a:rPr lang="en-US" altLang="zh-CN" sz="1300" dirty="0"/>
              <a:t> is non-synchronized and should not be used in multi-thread environment without explicit synchronization. This post is to discuss how to synchronize </a:t>
            </a:r>
            <a:r>
              <a:rPr lang="en-US" altLang="zh-CN" sz="1300" dirty="0" err="1"/>
              <a:t>ArrayList</a:t>
            </a:r>
            <a:r>
              <a:rPr lang="en-US" altLang="zh-CN" sz="1300" dirty="0"/>
              <a:t> in Java.</a:t>
            </a:r>
          </a:p>
          <a:p>
            <a:r>
              <a:rPr lang="en-US" altLang="zh-CN" sz="1300" b="1" dirty="0"/>
              <a:t>There are two ways to synchronize explicitly:</a:t>
            </a:r>
            <a:endParaRPr lang="en-US" altLang="zh-CN" sz="1300" dirty="0"/>
          </a:p>
          <a:p>
            <a:r>
              <a:rPr lang="en-US" altLang="zh-CN" sz="1300" dirty="0"/>
              <a:t>Using </a:t>
            </a:r>
            <a:r>
              <a:rPr lang="en-US" altLang="zh-CN" sz="1300" dirty="0" err="1"/>
              <a:t>Collections.synchronizedList</a:t>
            </a:r>
            <a:r>
              <a:rPr lang="en-US" altLang="zh-CN" sz="1300" dirty="0"/>
              <a:t>() method</a:t>
            </a:r>
          </a:p>
          <a:p>
            <a:r>
              <a:rPr lang="en-US" altLang="zh-CN" sz="1300" dirty="0"/>
              <a:t>Using thread-safe variant of </a:t>
            </a:r>
            <a:r>
              <a:rPr lang="en-US" altLang="zh-CN" sz="1300" dirty="0" err="1"/>
              <a:t>ArrayList</a:t>
            </a:r>
            <a:r>
              <a:rPr lang="en-US" altLang="zh-CN" sz="1300" dirty="0"/>
              <a:t>: </a:t>
            </a:r>
            <a:r>
              <a:rPr lang="en-US" altLang="zh-CN" sz="1300" dirty="0" err="1"/>
              <a:t>CopyOnWriteArrayList</a:t>
            </a:r>
            <a:endParaRPr lang="en-US" altLang="zh-CN" sz="1300" dirty="0"/>
          </a:p>
          <a:p>
            <a:r>
              <a:rPr lang="en-US" altLang="zh-CN" sz="1300" dirty="0" err="1"/>
              <a:t>ArrayList</a:t>
            </a:r>
            <a:r>
              <a:rPr lang="en-US" altLang="zh-CN" sz="1300" dirty="0"/>
              <a:t> is roughly equivalent to Vector, except that it is unsynchronized.</a:t>
            </a:r>
          </a:p>
        </p:txBody>
      </p:sp>
      <p:sp>
        <p:nvSpPr>
          <p:cNvPr id="5" name="矩形 4"/>
          <p:cNvSpPr/>
          <p:nvPr/>
        </p:nvSpPr>
        <p:spPr>
          <a:xfrm>
            <a:off x="-19959" y="2868595"/>
            <a:ext cx="6039759" cy="3693319"/>
          </a:xfrm>
          <a:prstGeom prst="rect">
            <a:avLst/>
          </a:prstGeom>
          <a:ln>
            <a:solidFill>
              <a:schemeClr val="accent1">
                <a:lumMod val="60000"/>
                <a:lumOff val="40000"/>
              </a:schemeClr>
            </a:solidFill>
          </a:ln>
        </p:spPr>
        <p:txBody>
          <a:bodyPr wrap="square">
            <a:spAutoFit/>
          </a:bodyPr>
          <a:lstStyle/>
          <a:p>
            <a:r>
              <a:rPr lang="en-US" altLang="zh-CN" sz="1300" dirty="0">
                <a:latin typeface="Consolas" panose="020B0609020204030204" pitchFamily="49" charset="0"/>
                <a:cs typeface="Consolas" panose="020B0609020204030204" pitchFamily="49" charset="0"/>
              </a:rPr>
              <a:t>public class Solution </a:t>
            </a:r>
            <a:r>
              <a:rPr lang="en-US" altLang="zh-CN" sz="1300" dirty="0" smtClean="0">
                <a:latin typeface="Consolas" panose="020B0609020204030204" pitchFamily="49" charset="0"/>
                <a:cs typeface="Consolas" panose="020B0609020204030204" pitchFamily="49" charset="0"/>
              </a:rPr>
              <a:t>{ </a:t>
            </a:r>
            <a:r>
              <a:rPr lang="en-US" altLang="zh-CN" sz="1300" b="1" dirty="0" smtClean="0">
                <a:latin typeface="Consolas" panose="020B0609020204030204" pitchFamily="49" charset="0"/>
                <a:cs typeface="Consolas" panose="020B0609020204030204" pitchFamily="49" charset="0"/>
              </a:rPr>
              <a:t>//BFS Iterative</a:t>
            </a:r>
            <a:endParaRPr lang="en-US" altLang="zh-CN" sz="1300" b="1" dirty="0">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    public List&lt;List&lt;Integer&gt;&gt; </a:t>
            </a:r>
            <a:r>
              <a:rPr lang="en-US" altLang="zh-CN" sz="1300" dirty="0" err="1">
                <a:latin typeface="Consolas" panose="020B0609020204030204" pitchFamily="49" charset="0"/>
                <a:cs typeface="Consolas" panose="020B0609020204030204" pitchFamily="49" charset="0"/>
              </a:rPr>
              <a:t>levelOrder</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root) {</a:t>
            </a:r>
          </a:p>
          <a:p>
            <a:r>
              <a:rPr lang="en-US" altLang="zh-CN" sz="1300" dirty="0">
                <a:latin typeface="Consolas" panose="020B0609020204030204" pitchFamily="49" charset="0"/>
                <a:cs typeface="Consolas" panose="020B0609020204030204" pitchFamily="49" charset="0"/>
              </a:rPr>
              <a:t>        List&lt;List&lt;Integer&gt;&gt; res = 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&lt;List&lt;Integer&gt;&gt;();</a:t>
            </a:r>
          </a:p>
          <a:p>
            <a:r>
              <a:rPr lang="en-US" altLang="zh-CN" sz="1300" dirty="0">
                <a:latin typeface="Consolas" panose="020B0609020204030204" pitchFamily="49" charset="0"/>
                <a:cs typeface="Consolas" panose="020B0609020204030204" pitchFamily="49" charset="0"/>
              </a:rPr>
              <a:t>        if (root == null ) return res;</a:t>
            </a:r>
          </a:p>
          <a:p>
            <a:r>
              <a:rPr lang="en-US" altLang="zh-CN" sz="1300" dirty="0">
                <a:latin typeface="Consolas" panose="020B0609020204030204" pitchFamily="49" charset="0"/>
                <a:cs typeface="Consolas" panose="020B0609020204030204" pitchFamily="49" charset="0"/>
              </a:rPr>
              <a:t>        Queue&lt;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 q = new </a:t>
            </a:r>
            <a:r>
              <a:rPr lang="en-US" altLang="zh-CN" sz="1300" dirty="0" err="1">
                <a:latin typeface="Consolas" panose="020B0609020204030204" pitchFamily="49" charset="0"/>
                <a:cs typeface="Consolas" panose="020B0609020204030204" pitchFamily="49" charset="0"/>
              </a:rPr>
              <a:t>LinkedList</a:t>
            </a:r>
            <a:r>
              <a:rPr lang="en-US" altLang="zh-CN" sz="1300" dirty="0">
                <a:latin typeface="Consolas" panose="020B0609020204030204" pitchFamily="49" charset="0"/>
                <a:cs typeface="Consolas" panose="020B0609020204030204" pitchFamily="49" charset="0"/>
              </a:rPr>
              <a:t>&lt;</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&gt;();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q.add</a:t>
            </a:r>
            <a:r>
              <a:rPr lang="en-US" altLang="zh-CN" sz="1300" dirty="0">
                <a:latin typeface="Consolas" panose="020B0609020204030204" pitchFamily="49" charset="0"/>
                <a:cs typeface="Consolas" panose="020B0609020204030204" pitchFamily="49" charset="0"/>
              </a:rPr>
              <a:t>(root);</a:t>
            </a:r>
          </a:p>
          <a:p>
            <a:r>
              <a:rPr lang="en-US" altLang="zh-CN" sz="1300" dirty="0">
                <a:latin typeface="Consolas" panose="020B0609020204030204" pitchFamily="49" charset="0"/>
                <a:cs typeface="Consolas" panose="020B0609020204030204" pitchFamily="49" charset="0"/>
              </a:rPr>
              <a:t>        while (!</a:t>
            </a:r>
            <a:r>
              <a:rPr lang="en-US" altLang="zh-CN" sz="1300" dirty="0" err="1">
                <a:latin typeface="Consolas" panose="020B0609020204030204" pitchFamily="49" charset="0"/>
                <a:cs typeface="Consolas" panose="020B0609020204030204" pitchFamily="49" charset="0"/>
              </a:rPr>
              <a:t>q.isEmpty</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res.add</a:t>
            </a:r>
            <a:r>
              <a:rPr lang="en-US" altLang="zh-CN" sz="1300" dirty="0">
                <a:latin typeface="Consolas" panose="020B0609020204030204" pitchFamily="49" charset="0"/>
                <a:cs typeface="Consolas" panose="020B0609020204030204" pitchFamily="49" charset="0"/>
              </a:rPr>
              <a:t>(new </a:t>
            </a:r>
            <a:r>
              <a:rPr lang="en-US" altLang="zh-CN" sz="1300" dirty="0" err="1">
                <a:latin typeface="Consolas" panose="020B0609020204030204" pitchFamily="49" charset="0"/>
                <a:cs typeface="Consolas" panose="020B0609020204030204" pitchFamily="49" charset="0"/>
              </a:rPr>
              <a:t>ArrayList</a:t>
            </a:r>
            <a:r>
              <a:rPr lang="en-US" altLang="zh-CN" sz="1300" dirty="0">
                <a:latin typeface="Consolas" panose="020B0609020204030204" pitchFamily="49" charset="0"/>
                <a:cs typeface="Consolas" panose="020B0609020204030204" pitchFamily="49" charset="0"/>
              </a:rPr>
              <a:t>&lt;Integer&gt;());</a:t>
            </a:r>
          </a:p>
          <a:p>
            <a:r>
              <a:rPr lang="en-US" altLang="zh-CN" sz="1300" dirty="0" smtClean="0">
                <a:latin typeface="Consolas" panose="020B0609020204030204" pitchFamily="49" charset="0"/>
                <a:cs typeface="Consolas" panose="020B0609020204030204" pitchFamily="49" charset="0"/>
              </a:rPr>
              <a:t>	  for </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int</a:t>
            </a:r>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 0;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&lt; </a:t>
            </a:r>
            <a:r>
              <a:rPr lang="en-US" altLang="zh-CN" sz="1300" dirty="0" err="1" smtClean="0">
                <a:latin typeface="Consolas" panose="020B0609020204030204" pitchFamily="49" charset="0"/>
                <a:cs typeface="Consolas" panose="020B0609020204030204" pitchFamily="49" charset="0"/>
              </a:rPr>
              <a:t>q.size</a:t>
            </a:r>
            <a:r>
              <a:rPr lang="en-US" altLang="zh-CN" sz="1300" dirty="0" smtClean="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i</a:t>
            </a:r>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TreeNode</a:t>
            </a:r>
            <a:r>
              <a:rPr lang="en-US" altLang="zh-CN" sz="1300" dirty="0">
                <a:latin typeface="Consolas" panose="020B0609020204030204" pitchFamily="49" charset="0"/>
                <a:cs typeface="Consolas" panose="020B0609020204030204" pitchFamily="49" charset="0"/>
              </a:rPr>
              <a:t> node = </a:t>
            </a:r>
            <a:r>
              <a:rPr lang="en-US" altLang="zh-CN" sz="1300" dirty="0" err="1">
                <a:latin typeface="Consolas" panose="020B0609020204030204" pitchFamily="49" charset="0"/>
                <a:cs typeface="Consolas" panose="020B0609020204030204" pitchFamily="49" charset="0"/>
              </a:rPr>
              <a:t>q.remove</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r>
              <a:rPr lang="en-US" altLang="zh-CN" sz="1300" dirty="0" err="1">
                <a:latin typeface="Consolas" panose="020B0609020204030204" pitchFamily="49" charset="0"/>
                <a:cs typeface="Consolas" panose="020B0609020204030204" pitchFamily="49" charset="0"/>
              </a:rPr>
              <a:t>res.get</a:t>
            </a:r>
            <a:r>
              <a:rPr lang="en-US" altLang="zh-CN" sz="1300" dirty="0">
                <a:latin typeface="Consolas" panose="020B0609020204030204" pitchFamily="49" charset="0"/>
                <a:cs typeface="Consolas" panose="020B0609020204030204" pitchFamily="49" charset="0"/>
              </a:rPr>
              <a:t>(</a:t>
            </a:r>
            <a:r>
              <a:rPr lang="en-US" altLang="zh-CN" sz="1300" b="1" dirty="0" err="1">
                <a:solidFill>
                  <a:srgbClr val="FF0000"/>
                </a:solidFill>
                <a:latin typeface="Consolas" panose="020B0609020204030204" pitchFamily="49" charset="0"/>
                <a:cs typeface="Consolas" panose="020B0609020204030204" pitchFamily="49" charset="0"/>
              </a:rPr>
              <a:t>res.size</a:t>
            </a:r>
            <a:r>
              <a:rPr lang="en-US" altLang="zh-CN" sz="1300" b="1" dirty="0">
                <a:solidFill>
                  <a:srgbClr val="FF0000"/>
                </a:solidFill>
                <a:latin typeface="Consolas" panose="020B0609020204030204" pitchFamily="49" charset="0"/>
                <a:cs typeface="Consolas" panose="020B0609020204030204" pitchFamily="49" charset="0"/>
              </a:rPr>
              <a:t>() </a:t>
            </a:r>
            <a:r>
              <a:rPr lang="en-US" altLang="zh-CN" sz="1300" dirty="0">
                <a:latin typeface="Consolas" panose="020B0609020204030204" pitchFamily="49" charset="0"/>
                <a:cs typeface="Consolas" panose="020B0609020204030204" pitchFamily="49" charset="0"/>
              </a:rPr>
              <a:t>- 1).add(</a:t>
            </a:r>
            <a:r>
              <a:rPr lang="en-US" altLang="zh-CN" sz="1300" dirty="0" err="1">
                <a:latin typeface="Consolas" panose="020B0609020204030204" pitchFamily="49" charset="0"/>
                <a:cs typeface="Consolas" panose="020B0609020204030204" pitchFamily="49" charset="0"/>
              </a:rPr>
              <a:t>node.val</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node.left</a:t>
            </a:r>
            <a:r>
              <a:rPr lang="en-US" altLang="zh-CN" sz="1300" dirty="0">
                <a:latin typeface="Consolas" panose="020B0609020204030204" pitchFamily="49" charset="0"/>
                <a:cs typeface="Consolas" panose="020B0609020204030204" pitchFamily="49" charset="0"/>
              </a:rPr>
              <a:t> != null) </a:t>
            </a:r>
            <a:r>
              <a:rPr lang="en-US" altLang="zh-CN" sz="1300" dirty="0" err="1">
                <a:latin typeface="Consolas" panose="020B0609020204030204" pitchFamily="49" charset="0"/>
                <a:cs typeface="Consolas" panose="020B0609020204030204" pitchFamily="49" charset="0"/>
              </a:rPr>
              <a:t>q.add</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node.left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if (</a:t>
            </a:r>
            <a:r>
              <a:rPr lang="en-US" altLang="zh-CN" sz="1300" dirty="0" err="1">
                <a:latin typeface="Consolas" panose="020B0609020204030204" pitchFamily="49" charset="0"/>
                <a:cs typeface="Consolas" panose="020B0609020204030204" pitchFamily="49" charset="0"/>
              </a:rPr>
              <a:t>node.right</a:t>
            </a:r>
            <a:r>
              <a:rPr lang="en-US" altLang="zh-CN" sz="1300" dirty="0">
                <a:latin typeface="Consolas" panose="020B0609020204030204" pitchFamily="49" charset="0"/>
                <a:cs typeface="Consolas" panose="020B0609020204030204" pitchFamily="49" charset="0"/>
              </a:rPr>
              <a:t> !=null) </a:t>
            </a:r>
            <a:r>
              <a:rPr lang="en-US" altLang="zh-CN" sz="1300" dirty="0" err="1">
                <a:latin typeface="Consolas" panose="020B0609020204030204" pitchFamily="49" charset="0"/>
                <a:cs typeface="Consolas" panose="020B0609020204030204" pitchFamily="49" charset="0"/>
              </a:rPr>
              <a:t>q.add</a:t>
            </a:r>
            <a:r>
              <a:rPr lang="en-US" altLang="zh-CN" sz="1300" dirty="0">
                <a:latin typeface="Consolas" panose="020B0609020204030204" pitchFamily="49" charset="0"/>
                <a:cs typeface="Consolas" panose="020B0609020204030204" pitchFamily="49" charset="0"/>
              </a:rPr>
              <a:t>(</a:t>
            </a:r>
            <a:r>
              <a:rPr lang="en-US" altLang="zh-CN" sz="1300" dirty="0" err="1">
                <a:latin typeface="Consolas" panose="020B0609020204030204" pitchFamily="49" charset="0"/>
                <a:cs typeface="Consolas" panose="020B0609020204030204" pitchFamily="49" charset="0"/>
              </a:rPr>
              <a:t>node.right</a:t>
            </a:r>
            <a:r>
              <a:rPr lang="en-US" altLang="zh-CN" sz="1300" dirty="0">
                <a:latin typeface="Consolas" panose="020B0609020204030204" pitchFamily="49" charset="0"/>
                <a:cs typeface="Consolas" panose="020B0609020204030204" pitchFamily="49" charset="0"/>
              </a:rPr>
              <a:t>);</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a:t>
            </a:r>
          </a:p>
          <a:p>
            <a:r>
              <a:rPr lang="en-US" altLang="zh-CN" sz="1300" dirty="0">
                <a:latin typeface="Consolas" panose="020B0609020204030204" pitchFamily="49" charset="0"/>
                <a:cs typeface="Consolas" panose="020B0609020204030204" pitchFamily="49" charset="0"/>
              </a:rPr>
              <a:t>        return res;</a:t>
            </a:r>
          </a:p>
          <a:p>
            <a:r>
              <a:rPr lang="en-US" altLang="zh-CN" sz="1300" dirty="0">
                <a:latin typeface="Consolas" panose="020B0609020204030204" pitchFamily="49" charset="0"/>
                <a:cs typeface="Consolas" panose="020B0609020204030204" pitchFamily="49" charset="0"/>
              </a:rPr>
              <a:t>        </a:t>
            </a:r>
            <a:r>
              <a:rPr lang="en-US" altLang="zh-CN" sz="1300" dirty="0" smtClean="0">
                <a:latin typeface="Consolas" panose="020B0609020204030204" pitchFamily="49" charset="0"/>
                <a:cs typeface="Consolas" panose="020B0609020204030204" pitchFamily="49" charset="0"/>
              </a:rPr>
              <a:t>} </a:t>
            </a:r>
            <a:r>
              <a:rPr lang="en-US" altLang="zh-CN" sz="1300" dirty="0" smtClean="0">
                <a:solidFill>
                  <a:schemeClr val="bg1">
                    <a:lumMod val="75000"/>
                  </a:schemeClr>
                </a:solidFill>
                <a:latin typeface="Consolas" panose="020B0609020204030204" pitchFamily="49" charset="0"/>
                <a:cs typeface="Consolas" panose="020B0609020204030204" pitchFamily="49" charset="0"/>
              </a:rPr>
              <a:t>//</a:t>
            </a:r>
            <a:r>
              <a:rPr lang="en-US" altLang="zh-CN" sz="1300" dirty="0" err="1" smtClean="0">
                <a:solidFill>
                  <a:schemeClr val="bg1">
                    <a:lumMod val="75000"/>
                  </a:schemeClr>
                </a:solidFill>
                <a:latin typeface="Consolas" panose="020B0609020204030204" pitchFamily="49" charset="0"/>
                <a:cs typeface="Consolas" panose="020B0609020204030204" pitchFamily="49" charset="0"/>
              </a:rPr>
              <a:t>res.size</a:t>
            </a:r>
            <a:r>
              <a:rPr lang="en-US" altLang="zh-CN" sz="1300" dirty="0" smtClean="0">
                <a:solidFill>
                  <a:schemeClr val="bg1">
                    <a:lumMod val="75000"/>
                  </a:schemeClr>
                </a:solidFill>
                <a:latin typeface="Consolas" panose="020B0609020204030204" pitchFamily="49" charset="0"/>
                <a:cs typeface="Consolas" panose="020B0609020204030204" pitchFamily="49" charset="0"/>
              </a:rPr>
              <a:t>() instead of </a:t>
            </a:r>
            <a:r>
              <a:rPr lang="en-US" altLang="zh-CN" sz="1300" dirty="0" err="1" smtClean="0">
                <a:solidFill>
                  <a:schemeClr val="bg1">
                    <a:lumMod val="75000"/>
                  </a:schemeClr>
                </a:solidFill>
                <a:latin typeface="Consolas" panose="020B0609020204030204" pitchFamily="49" charset="0"/>
                <a:cs typeface="Consolas" panose="020B0609020204030204" pitchFamily="49" charset="0"/>
              </a:rPr>
              <a:t>len</a:t>
            </a:r>
            <a:endParaRPr lang="en-US" altLang="zh-CN" sz="1300" dirty="0">
              <a:solidFill>
                <a:schemeClr val="bg1">
                  <a:lumMod val="75000"/>
                </a:schemeClr>
              </a:solidFill>
              <a:latin typeface="Consolas" panose="020B0609020204030204" pitchFamily="49" charset="0"/>
              <a:cs typeface="Consolas" panose="020B0609020204030204" pitchFamily="49" charset="0"/>
            </a:endParaRPr>
          </a:p>
          <a:p>
            <a:r>
              <a:rPr lang="en-US" altLang="zh-CN" sz="1300" dirty="0">
                <a:latin typeface="Consolas" panose="020B0609020204030204" pitchFamily="49" charset="0"/>
                <a:cs typeface="Consolas" panose="020B0609020204030204" pitchFamily="49" charset="0"/>
              </a:rPr>
              <a:t>}</a:t>
            </a:r>
            <a:endParaRPr lang="zh-CN" altLang="en-US" sz="1300" dirty="0">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4855028" y="5762995"/>
            <a:ext cx="990600" cy="1090014"/>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3</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9</a:t>
            </a:r>
            <a:r>
              <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20</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 / \ </a:t>
            </a:r>
            <a:endParaRPr kumimoji="0" lang="en-US"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rgbClr val="333333"/>
                </a:solidFill>
                <a:latin typeface="Arial Unicode MS" pitchFamily="34" charset="-122"/>
                <a:ea typeface="Menlo"/>
                <a:cs typeface="宋体" pitchFamily="2" charset="-122"/>
              </a:rPr>
              <a:t> </a:t>
            </a:r>
            <a:r>
              <a:rPr lang="en-US" altLang="zh-CN" sz="1300" dirty="0" smtClean="0">
                <a:solidFill>
                  <a:srgbClr val="333333"/>
                </a:solidFill>
                <a:latin typeface="Arial Unicode MS" pitchFamily="34" charset="-122"/>
                <a:ea typeface="Menlo"/>
                <a:cs typeface="宋体" pitchFamily="2" charset="-122"/>
              </a:rPr>
              <a:t>      </a:t>
            </a:r>
            <a:r>
              <a:rPr kumimoji="0" lang="zh-CN" altLang="zh-CN" sz="1300" b="0" i="0" u="none" strike="noStrike" cap="none" normalizeH="0" baseline="0" dirty="0" smtClean="0">
                <a:ln>
                  <a:noFill/>
                </a:ln>
                <a:solidFill>
                  <a:srgbClr val="333333"/>
                </a:solidFill>
                <a:effectLst/>
                <a:latin typeface="Arial Unicode MS" pitchFamily="34" charset="-122"/>
                <a:ea typeface="Menlo"/>
                <a:cs typeface="宋体" pitchFamily="2" charset="-122"/>
              </a:rPr>
              <a:t>15 7</a:t>
            </a:r>
            <a:r>
              <a:rPr kumimoji="0" lang="zh-CN" altLang="zh-CN" sz="13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
        <p:nvSpPr>
          <p:cNvPr id="7" name="Rectangle 5"/>
          <p:cNvSpPr>
            <a:spLocks noChangeArrowheads="1"/>
          </p:cNvSpPr>
          <p:nvPr/>
        </p:nvSpPr>
        <p:spPr bwMode="auto">
          <a:xfrm>
            <a:off x="5791200" y="5768113"/>
            <a:ext cx="656772" cy="101307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 </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solidFill>
                  <a:srgbClr val="333333"/>
                </a:solidFill>
                <a:latin typeface="Arial Unicode MS" pitchFamily="34" charset="-122"/>
                <a:ea typeface="Menlo"/>
                <a:cs typeface="宋体" pitchFamily="2" charset="-122"/>
              </a:rPr>
              <a:t> </a:t>
            </a:r>
            <a:r>
              <a:rPr lang="en-US" altLang="zh-CN" sz="1200" dirty="0" smtClean="0">
                <a:solidFill>
                  <a:srgbClr val="333333"/>
                </a:solidFill>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[3], </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solidFill>
                  <a:srgbClr val="333333"/>
                </a:solidFill>
                <a:latin typeface="Arial Unicode MS" pitchFamily="34" charset="-122"/>
                <a:ea typeface="Menlo"/>
                <a:cs typeface="宋体" pitchFamily="2" charset="-122"/>
              </a:rPr>
              <a:t> </a:t>
            </a:r>
            <a:r>
              <a:rPr lang="en-US" altLang="zh-CN" sz="1200" dirty="0" smtClean="0">
                <a:solidFill>
                  <a:srgbClr val="333333"/>
                </a:solidFill>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[9,20], </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solidFill>
                  <a:srgbClr val="333333"/>
                </a:solidFill>
                <a:latin typeface="Arial Unicode MS" pitchFamily="34" charset="-122"/>
                <a:ea typeface="Menlo"/>
                <a:cs typeface="宋体" pitchFamily="2" charset="-122"/>
              </a:rPr>
              <a:t> </a:t>
            </a:r>
            <a:r>
              <a:rPr lang="en-US" altLang="zh-CN" sz="1200" dirty="0" smtClean="0">
                <a:solidFill>
                  <a:srgbClr val="333333"/>
                </a:solidFill>
                <a:latin typeface="Arial Unicode MS" pitchFamily="34" charset="-122"/>
                <a:ea typeface="Menlo"/>
                <a:cs typeface="宋体" pitchFamily="2" charset="-122"/>
              </a:rPr>
              <a:t>  </a:t>
            </a: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[15,7] </a:t>
            </a:r>
            <a:endParaRPr kumimoji="0" lang="en-US"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pitchFamily="34" charset="-122"/>
                <a:ea typeface="Menlo"/>
                <a:cs typeface="宋体" pitchFamily="2" charset="-122"/>
              </a:rPr>
              <a:t>]</a:t>
            </a:r>
            <a:r>
              <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59174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2637</TotalTime>
  <Words>8146</Words>
  <Application>Microsoft Office PowerPoint</Application>
  <PresentationFormat>On-screen Show (4:3)</PresentationFormat>
  <Paragraphs>1445</Paragraphs>
  <Slides>50</Slides>
  <Notes>1</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50</vt:i4>
      </vt:variant>
    </vt:vector>
  </HeadingPairs>
  <TitlesOfParts>
    <vt:vector size="72" baseType="lpstr">
      <vt:lpstr>Arial Unicode MS</vt:lpstr>
      <vt:lpstr>Microsoft YaHei</vt:lpstr>
      <vt:lpstr>MS PGothic</vt:lpstr>
      <vt:lpstr>PMingLiU</vt:lpstr>
      <vt:lpstr>SimSun</vt:lpstr>
      <vt:lpstr>Aharoni</vt:lpstr>
      <vt:lpstr>Arial</vt:lpstr>
      <vt:lpstr>Arial Black</vt:lpstr>
      <vt:lpstr>Calibri</vt:lpstr>
      <vt:lpstr>Consolas</vt:lpstr>
      <vt:lpstr>Helvetica Neue</vt:lpstr>
      <vt:lpstr>Inherit</vt:lpstr>
      <vt:lpstr>Inherit</vt:lpstr>
      <vt:lpstr>MathJax_Main</vt:lpstr>
      <vt:lpstr>MathJax_Math-italic</vt:lpstr>
      <vt:lpstr>Menlo</vt:lpstr>
      <vt:lpstr>Roboto</vt:lpstr>
      <vt:lpstr>small Monaco</vt:lpstr>
      <vt:lpstr>Source Sans Pro</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lucky</dc:creator>
  <cp:lastModifiedBy>Rao xu</cp:lastModifiedBy>
  <cp:revision>179</cp:revision>
  <cp:lastPrinted>2015-09-14T20:55:43Z</cp:lastPrinted>
  <dcterms:created xsi:type="dcterms:W3CDTF">2015-09-12T19:05:57Z</dcterms:created>
  <dcterms:modified xsi:type="dcterms:W3CDTF">2015-12-19T04:41:50Z</dcterms:modified>
</cp:coreProperties>
</file>