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57" r:id="rId6"/>
    <p:sldId id="258" r:id="rId7"/>
    <p:sldId id="266" r:id="rId8"/>
    <p:sldId id="267" r:id="rId9"/>
    <p:sldId id="259" r:id="rId10"/>
    <p:sldId id="268" r:id="rId11"/>
    <p:sldId id="260" r:id="rId12"/>
    <p:sldId id="269" r:id="rId13"/>
    <p:sldId id="261" r:id="rId14"/>
    <p:sldId id="26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268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D29F-A2F9-F040-9404-994D70DA8537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858F2-7672-F841-85E8-8799AC2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858F2-7672-F841-85E8-8799AC27AF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F162-52E1-304D-B973-CCD4111BED0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2988-9856-D740-A40F-FC5DEF86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4-alpha.getbootstrap.com/components/jumbotro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4-alpha.getbootstrap.com/components/navba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4-alpha.getbootstrap.com/layout/grid/" TargetMode="Externa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4-alpha.getbootstrap.com/components/butto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bootstrap.com/examples/theme/" TargetMode="External"/><Relationship Id="rId3" Type="http://schemas.openxmlformats.org/officeDocument/2006/relationships/hyperlink" Target="http://startbootstrap.com/template-overviews/creativ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getting-starte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Bootstrap101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556" y="297342"/>
            <a:ext cx="7747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Change</a:t>
            </a:r>
            <a:r>
              <a:rPr lang="en-US" dirty="0" smtClean="0"/>
              <a:t> header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en-US" dirty="0" smtClean="0"/>
              <a:t> </a:t>
            </a:r>
            <a:r>
              <a:rPr lang="en-US" dirty="0" err="1" smtClean="0"/>
              <a:t>Jumboton</a:t>
            </a:r>
            <a:r>
              <a:rPr lang="en-US" dirty="0" smtClean="0"/>
              <a:t> styles</a:t>
            </a:r>
            <a:endParaRPr lang="en-US" dirty="0" smtClean="0"/>
          </a:p>
          <a:p>
            <a:r>
              <a:rPr lang="en-US" dirty="0" smtClean="0"/>
              <a:t>Open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2"/>
              </a:rPr>
              <a:t>http://v4-alpha.getbootstrap.com/components/jumbotron/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556" y="902225"/>
            <a:ext cx="8194946" cy="313932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&lt;div class="</a:t>
            </a:r>
            <a:r>
              <a:rPr lang="en-US" dirty="0" err="1" smtClean="0"/>
              <a:t>jumbotron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&lt;h1 class="display-3"&gt;Hello, world!&lt;/h1&gt;</a:t>
            </a:r>
          </a:p>
          <a:p>
            <a:r>
              <a:rPr lang="en-US" dirty="0" smtClean="0"/>
              <a:t>  &lt;p class="lead"&gt;This is a simple hero unit, a simple </a:t>
            </a:r>
            <a:r>
              <a:rPr lang="en-US" dirty="0" err="1" smtClean="0"/>
              <a:t>jumbotron</a:t>
            </a:r>
            <a:r>
              <a:rPr lang="en-US" dirty="0" smtClean="0"/>
              <a:t>-style component for calling extra attention to featured content or information.&lt;/p&gt;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hr</a:t>
            </a:r>
            <a:r>
              <a:rPr lang="en-US" dirty="0" smtClean="0"/>
              <a:t> class="m-y-2"&gt;</a:t>
            </a:r>
          </a:p>
          <a:p>
            <a:r>
              <a:rPr lang="en-US" dirty="0" smtClean="0"/>
              <a:t>  &lt;p&gt;It uses utility classes for typography and spacing to space content out within the larger container.&lt;/p&gt;</a:t>
            </a:r>
          </a:p>
          <a:p>
            <a:r>
              <a:rPr lang="en-US" dirty="0" smtClean="0"/>
              <a:t>  &lt;p class="lead"&gt;</a:t>
            </a:r>
          </a:p>
          <a:p>
            <a:r>
              <a:rPr lang="en-US" dirty="0" smtClean="0"/>
              <a:t>    &lt;a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 </a:t>
            </a:r>
            <a:r>
              <a:rPr lang="en-US" dirty="0" err="1" smtClean="0"/>
              <a:t>btn-lg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="#" role="button"&gt;Learn more&lt;/a&gt;</a:t>
            </a:r>
          </a:p>
          <a:p>
            <a:r>
              <a:rPr lang="en-US" dirty="0" smtClean="0"/>
              <a:t>  &lt;/p&gt;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9556" y="4242574"/>
            <a:ext cx="8194946" cy="203132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&lt;div class="</a:t>
            </a:r>
            <a:r>
              <a:rPr lang="en-US" dirty="0" err="1" smtClean="0"/>
              <a:t>jumbotron</a:t>
            </a:r>
            <a:r>
              <a:rPr lang="en-US" dirty="0" smtClean="0"/>
              <a:t> </a:t>
            </a:r>
            <a:r>
              <a:rPr lang="en-US" dirty="0" err="1" smtClean="0"/>
              <a:t>jumbotron</a:t>
            </a:r>
            <a:r>
              <a:rPr lang="en-US" dirty="0" smtClean="0"/>
              <a:t>-fluid"&gt;</a:t>
            </a:r>
          </a:p>
          <a:p>
            <a:r>
              <a:rPr lang="en-US" dirty="0" smtClean="0"/>
              <a:t>  &lt;div class="container"&gt;</a:t>
            </a:r>
          </a:p>
          <a:p>
            <a:r>
              <a:rPr lang="en-US" dirty="0" smtClean="0"/>
              <a:t>    &lt;h1 class="display-3"&gt;Fluid </a:t>
            </a:r>
            <a:r>
              <a:rPr lang="en-US" dirty="0" err="1" smtClean="0"/>
              <a:t>jumbotron</a:t>
            </a:r>
            <a:r>
              <a:rPr lang="en-US" dirty="0" smtClean="0"/>
              <a:t>&lt;/h1&gt;</a:t>
            </a:r>
          </a:p>
          <a:p>
            <a:r>
              <a:rPr lang="en-US" dirty="0" smtClean="0"/>
              <a:t>    &lt;p class="lead"&gt;This is a modified </a:t>
            </a:r>
            <a:r>
              <a:rPr lang="en-US" dirty="0" err="1" smtClean="0"/>
              <a:t>jumbotron</a:t>
            </a:r>
            <a:r>
              <a:rPr lang="en-US" dirty="0" smtClean="0"/>
              <a:t> that occupies the entire horizontal space of its parent.&lt;/p&gt;</a:t>
            </a:r>
          </a:p>
          <a:p>
            <a:r>
              <a:rPr lang="en-US" dirty="0" smtClean="0"/>
              <a:t>  &lt;/div&gt;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2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6" y="23726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Add </a:t>
            </a:r>
            <a:r>
              <a:rPr lang="en-US" sz="2800" b="1" dirty="0" err="1" smtClean="0"/>
              <a:t>navbar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51005" y="1156053"/>
            <a:ext cx="7071508" cy="397031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&lt;div class="container"&gt;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 class="</a:t>
            </a:r>
            <a:r>
              <a:rPr lang="en-US" dirty="0" err="1" smtClean="0"/>
              <a:t>navbar</a:t>
            </a:r>
            <a:r>
              <a:rPr lang="en-US" dirty="0" smtClean="0"/>
              <a:t> </a:t>
            </a:r>
            <a:r>
              <a:rPr lang="en-US" dirty="0" err="1" smtClean="0"/>
              <a:t>navbar</a:t>
            </a:r>
            <a:r>
              <a:rPr lang="en-US" dirty="0" smtClean="0"/>
              <a:t>-inverse"&gt;</a:t>
            </a:r>
          </a:p>
          <a:p>
            <a:r>
              <a:rPr lang="en-US" dirty="0" smtClean="0"/>
              <a:t>  &lt;div class="container-fluid"&gt;</a:t>
            </a:r>
          </a:p>
          <a:p>
            <a:r>
              <a:rPr lang="en-US" dirty="0" smtClean="0"/>
              <a:t>    &lt;div class="</a:t>
            </a:r>
            <a:r>
              <a:rPr lang="en-US" dirty="0" err="1" smtClean="0"/>
              <a:t>navbar</a:t>
            </a:r>
            <a:r>
              <a:rPr lang="en-US" dirty="0" smtClean="0"/>
              <a:t>-header"&gt;</a:t>
            </a:r>
          </a:p>
          <a:p>
            <a:r>
              <a:rPr lang="en-US" dirty="0" smtClean="0"/>
              <a:t>      &lt;a class="</a:t>
            </a:r>
            <a:r>
              <a:rPr lang="en-US" dirty="0" err="1" smtClean="0"/>
              <a:t>navbar</a:t>
            </a:r>
            <a:r>
              <a:rPr lang="en-US" dirty="0" smtClean="0"/>
              <a:t>-brand" </a:t>
            </a:r>
            <a:r>
              <a:rPr lang="en-US" dirty="0" err="1" smtClean="0"/>
              <a:t>href</a:t>
            </a:r>
            <a:r>
              <a:rPr lang="en-US" dirty="0" smtClean="0"/>
              <a:t>="#"&gt;</a:t>
            </a:r>
            <a:r>
              <a:rPr lang="en-US" dirty="0" err="1" smtClean="0"/>
              <a:t>MyBlog</a:t>
            </a:r>
            <a:r>
              <a:rPr lang="en-US" dirty="0" smtClean="0"/>
              <a:t>&lt;/a&gt;</a:t>
            </a:r>
          </a:p>
          <a:p>
            <a:r>
              <a:rPr lang="en-US" dirty="0" smtClean="0"/>
              <a:t>    &lt;/div&gt;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ul</a:t>
            </a:r>
            <a:r>
              <a:rPr lang="en-US" dirty="0" smtClean="0"/>
              <a:t> class="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navbar-nav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&lt;li class="active"&gt;&lt;a </a:t>
            </a:r>
            <a:r>
              <a:rPr lang="en-US" dirty="0" err="1" smtClean="0"/>
              <a:t>href</a:t>
            </a:r>
            <a:r>
              <a:rPr lang="en-US" dirty="0" smtClean="0"/>
              <a:t>="#"&gt;Home&lt;/a&gt;&lt;/li&gt;</a:t>
            </a:r>
          </a:p>
          <a:p>
            <a:r>
              <a:rPr lang="en-US" dirty="0" smtClean="0"/>
              <a:t>      &lt;li&gt;&lt;a </a:t>
            </a:r>
            <a:r>
              <a:rPr lang="en-US" dirty="0" err="1" smtClean="0"/>
              <a:t>href</a:t>
            </a:r>
            <a:r>
              <a:rPr lang="en-US" dirty="0" smtClean="0"/>
              <a:t>="#"&gt;Page 1&lt;/a&gt;&lt;/li&gt; </a:t>
            </a:r>
          </a:p>
          <a:p>
            <a:r>
              <a:rPr lang="en-US" dirty="0" smtClean="0"/>
              <a:t>      &lt;li&gt;&lt;a </a:t>
            </a:r>
            <a:r>
              <a:rPr lang="en-US" dirty="0" err="1" smtClean="0"/>
              <a:t>href</a:t>
            </a:r>
            <a:r>
              <a:rPr lang="en-US" dirty="0" smtClean="0"/>
              <a:t>="#"&gt;Page 2&lt;/a&gt;&lt;/li&gt; 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&lt;/div&gt;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004" y="778567"/>
            <a:ext cx="269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Before header, add </a:t>
            </a:r>
            <a:r>
              <a:rPr lang="en-US" dirty="0" err="1" smtClean="0"/>
              <a:t>navbar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4130" y="786721"/>
            <a:ext cx="305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Try changing </a:t>
            </a:r>
            <a:r>
              <a:rPr lang="en-US" b="1" dirty="0" err="1" smtClean="0">
                <a:solidFill>
                  <a:srgbClr val="0000FF"/>
                </a:solidFill>
              </a:rPr>
              <a:t>invese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to </a:t>
            </a:r>
            <a:r>
              <a:rPr lang="en-US" b="1" dirty="0" smtClean="0">
                <a:solidFill>
                  <a:srgbClr val="0000FF"/>
                </a:solidFill>
              </a:rPr>
              <a:t>Default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005" y="4826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&lt;div class="container"&gt;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&lt;div class="page-header"&gt;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&lt;h1&gt;Chapter 1&lt;/h1&gt;     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&lt;/div&gt;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&lt;/div&gt;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2590" y="5675951"/>
            <a:ext cx="595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navbar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, </a:t>
            </a:r>
            <a:r>
              <a:rPr lang="en-US" altLang="zh-CN" dirty="0" smtClean="0"/>
              <a:t>please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http://v4-alpha.getbootstrap.com/components/navbar/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51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0130" y="561061"/>
            <a:ext cx="3541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Bootstrap Grid System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510130" y="1162352"/>
            <a:ext cx="458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http://v4-alpha.getbootstrap.com/layout/grid/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700"/>
            <a:ext cx="9144000" cy="35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3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5" y="237268"/>
            <a:ext cx="7247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Add middle content and the sidebar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25202" y="696685"/>
            <a:ext cx="8861185" cy="634019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&lt;div class="middle"&gt;</a:t>
            </a:r>
          </a:p>
          <a:p>
            <a:r>
              <a:rPr lang="en-US" sz="1400" dirty="0" smtClean="0"/>
              <a:t>    &lt;div class="container"&gt;</a:t>
            </a:r>
          </a:p>
          <a:p>
            <a:r>
              <a:rPr lang="en-US" sz="1400" dirty="0" smtClean="0"/>
              <a:t> </a:t>
            </a:r>
            <a:r>
              <a:rPr lang="en-US" sz="1400" b="1" dirty="0" smtClean="0"/>
              <a:t>       &lt;div class="col-md-9 content"&gt;</a:t>
            </a:r>
          </a:p>
          <a:p>
            <a:r>
              <a:rPr lang="en-US" sz="1400" b="1" dirty="0" smtClean="0"/>
              <a:t>            &lt;h2&gt;Forget The iPhone 7. Next Apple Sensation Revealed&lt;/h2&gt;</a:t>
            </a:r>
          </a:p>
          <a:p>
            <a:r>
              <a:rPr lang="en-US" sz="1400" b="1" dirty="0" smtClean="0"/>
              <a:t>            &lt;p&gt;Twitter bootstrap allows web developers and designers to quickly create attractive and responsive website templates. This tutorial provided by &lt;a </a:t>
            </a:r>
            <a:r>
              <a:rPr lang="en-US" sz="1400" b="1" dirty="0" err="1" smtClean="0"/>
              <a:t>href</a:t>
            </a:r>
            <a:r>
              <a:rPr lang="en-US" sz="1400" b="1" dirty="0" smtClean="0"/>
              <a:t>="http://</a:t>
            </a:r>
            <a:r>
              <a:rPr lang="en-US" sz="1400" b="1" dirty="0" err="1" smtClean="0"/>
              <a:t>www.revillweb.com</a:t>
            </a:r>
            <a:r>
              <a:rPr lang="en-US" sz="1400" b="1" dirty="0" smtClean="0"/>
              <a:t>/"&gt;w3schools.com&lt;/a&gt; will show you how to use Twitter Bootstrap 3 to create this responsive website template.&lt;/p&gt;</a:t>
            </a:r>
          </a:p>
          <a:p>
            <a:r>
              <a:rPr lang="en-US" sz="1400" b="1" dirty="0" smtClean="0"/>
              <a:t>&lt;p&gt;Tech experts are predicting huge success for the Apple Watch, a stunning 78% growth rate in shipments every year through 2018, but what they're not telling you is the real winner behind Apple's newest gadget.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Our analysts have uncovered a little-known, roundabout way to invest in what could be the real vision of Steve Jobs. Because the real story behind this stock isn't the watch - it's the explosive new technology inside Apple's latest device. This investment comes at a fraction of the price of Apple stock... but it won't stay a secret for long.&lt;/p&gt;</a:t>
            </a:r>
          </a:p>
          <a:p>
            <a:r>
              <a:rPr lang="en-US" sz="1400" b="1" dirty="0" smtClean="0"/>
              <a:t>            &lt;div class="to-tutorial"&gt;</a:t>
            </a:r>
          </a:p>
          <a:p>
            <a:r>
              <a:rPr lang="en-US" sz="1400" b="1" dirty="0" smtClean="0"/>
              <a:t>                &lt;p&gt;&lt;strong&gt;Visit the tutorial now to learn more:&lt;/strong&gt;&lt;/p&gt;</a:t>
            </a:r>
          </a:p>
          <a:p>
            <a:r>
              <a:rPr lang="en-US" sz="1400" b="1" dirty="0" smtClean="0"/>
              <a:t>                &lt;a </a:t>
            </a:r>
            <a:r>
              <a:rPr lang="en-US" sz="1400" b="1" dirty="0" err="1" smtClean="0"/>
              <a:t>href</a:t>
            </a:r>
            <a:r>
              <a:rPr lang="en-US" sz="1400" b="1" dirty="0" smtClean="0"/>
              <a:t>="http://www.w3schools.com/bootstrap/" class="</a:t>
            </a:r>
            <a:r>
              <a:rPr lang="en-US" sz="1400" b="1" dirty="0" err="1" smtClean="0"/>
              <a:t>btn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btn</a:t>
            </a:r>
            <a:r>
              <a:rPr lang="en-US" sz="1400" b="1" dirty="0" smtClean="0"/>
              <a:t>-</a:t>
            </a:r>
            <a:r>
              <a:rPr lang="en-US" sz="1400" b="1" dirty="0" smtClean="0">
                <a:solidFill>
                  <a:srgbClr val="0000FF"/>
                </a:solidFill>
              </a:rPr>
              <a:t>success</a:t>
            </a:r>
            <a:r>
              <a:rPr lang="en-US" sz="1400" b="1" dirty="0" smtClean="0"/>
              <a:t>"&gt;TO THE TUTORIAL&lt;/a&gt;</a:t>
            </a:r>
          </a:p>
          <a:p>
            <a:r>
              <a:rPr lang="en-US" sz="1400" b="1" dirty="0" smtClean="0"/>
              <a:t>            &lt;/div&gt;</a:t>
            </a:r>
          </a:p>
          <a:p>
            <a:r>
              <a:rPr lang="en-US" sz="1400" b="1" dirty="0" smtClean="0"/>
              <a:t>        &lt;/div&gt;</a:t>
            </a:r>
          </a:p>
          <a:p>
            <a:endParaRPr lang="en-US" sz="1400" dirty="0" smtClean="0"/>
          </a:p>
          <a:p>
            <a:r>
              <a:rPr lang="en-US" sz="1400" b="1" dirty="0" smtClean="0"/>
              <a:t>        &lt;div class="col-md-3"&gt;</a:t>
            </a:r>
          </a:p>
          <a:p>
            <a:r>
              <a:rPr lang="en-US" sz="1400" b="1" dirty="0" smtClean="0"/>
              <a:t>            &lt;h2&gt;Sidebar&lt;/h2&gt;</a:t>
            </a:r>
          </a:p>
          <a:p>
            <a:r>
              <a:rPr lang="en-US" sz="1400" b="1" dirty="0" smtClean="0"/>
              <a:t>            &lt;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 class="</a:t>
            </a:r>
            <a:r>
              <a:rPr lang="en-US" sz="1400" b="1" dirty="0" err="1" smtClean="0"/>
              <a:t>nav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nav</a:t>
            </a:r>
            <a:r>
              <a:rPr lang="en-US" sz="1400" b="1" dirty="0" smtClean="0"/>
              <a:t>-pills </a:t>
            </a:r>
            <a:r>
              <a:rPr lang="en-US" sz="1400" b="1" dirty="0" err="1" smtClean="0"/>
              <a:t>nav</a:t>
            </a:r>
            <a:r>
              <a:rPr lang="en-US" sz="1400" b="1" dirty="0" smtClean="0"/>
              <a:t>-stacked"&gt;</a:t>
            </a:r>
          </a:p>
          <a:p>
            <a:r>
              <a:rPr lang="en-US" sz="1400" b="1" dirty="0" smtClean="0"/>
              <a:t>                &lt;li&gt;&lt;a </a:t>
            </a:r>
            <a:r>
              <a:rPr lang="en-US" sz="1400" b="1" dirty="0" err="1" smtClean="0"/>
              <a:t>href</a:t>
            </a:r>
            <a:r>
              <a:rPr lang="en-US" sz="1400" b="1" dirty="0" smtClean="0"/>
              <a:t>="http://</a:t>
            </a:r>
            <a:r>
              <a:rPr lang="en-US" sz="1400" b="1" dirty="0" err="1" smtClean="0"/>
              <a:t>getbootstrap.com</a:t>
            </a:r>
            <a:r>
              <a:rPr lang="en-US" sz="1400" b="1" dirty="0" smtClean="0"/>
              <a:t>/" target="_blank"&gt;Download Twitter Bootstrap&lt;/a&gt;&lt;/li&gt;</a:t>
            </a:r>
          </a:p>
          <a:p>
            <a:r>
              <a:rPr lang="en-US" sz="1400" b="1" dirty="0" smtClean="0"/>
              <a:t>                &lt;li&gt;&lt;a </a:t>
            </a:r>
            <a:r>
              <a:rPr lang="en-US" sz="1400" b="1" dirty="0" err="1" smtClean="0"/>
              <a:t>href</a:t>
            </a:r>
            <a:r>
              <a:rPr lang="en-US" sz="1400" b="1" dirty="0" smtClean="0"/>
              <a:t>="http://www.w3schools.com/bootstrap/" target="_blank"&gt;Bootstrap 3 Tutorial&lt;/a&gt;&lt;/li&gt;</a:t>
            </a:r>
          </a:p>
          <a:p>
            <a:r>
              <a:rPr lang="en-US" sz="1400" b="1" dirty="0" smtClean="0"/>
              <a:t>            &lt;/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&gt;</a:t>
            </a:r>
          </a:p>
          <a:p>
            <a:r>
              <a:rPr lang="en-US" sz="1400" b="1" dirty="0" smtClean="0"/>
              <a:t>        &lt;/div&gt;</a:t>
            </a:r>
          </a:p>
          <a:p>
            <a:r>
              <a:rPr lang="en-US" sz="1400" dirty="0" smtClean="0"/>
              <a:t>    &lt;/div&gt;</a:t>
            </a:r>
          </a:p>
          <a:p>
            <a:r>
              <a:rPr lang="en-US" sz="1400" dirty="0" smtClean="0"/>
              <a:t>&lt;/div&gt;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94130" y="786721"/>
            <a:ext cx="300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Try changing </a:t>
            </a:r>
            <a:r>
              <a:rPr lang="en-US" b="1" dirty="0" smtClean="0">
                <a:solidFill>
                  <a:srgbClr val="0000FF"/>
                </a:solidFill>
              </a:rPr>
              <a:t>col</a:t>
            </a:r>
            <a:r>
              <a:rPr lang="en-US" altLang="zh-CN" b="1" dirty="0" smtClean="0">
                <a:solidFill>
                  <a:srgbClr val="0000FF"/>
                </a:solidFill>
              </a:rPr>
              <a:t>-md-numbers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0722" y="4214922"/>
            <a:ext cx="6285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http://v4-alpha.getbootstrap.com/components/buttons/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To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change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button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color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7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298" y="878444"/>
            <a:ext cx="4358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https://getbootstrap.com/examples/theme/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8412" y="1241015"/>
            <a:ext cx="751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http://startbootstrap.com/template-overviews/creative/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815" y="237268"/>
            <a:ext cx="7247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How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get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template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778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8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671" y="522311"/>
            <a:ext cx="8409573" cy="6494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Bootstrap</a:t>
            </a:r>
          </a:p>
          <a:p>
            <a:r>
              <a:rPr lang="en-US" sz="2400" dirty="0" smtClean="0"/>
              <a:t>is an open-source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framework developed by the team at Twitter. It is a combination of HTML, CSS, and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code designed to help build user interface components. Bootstrap was also programmed to support both HTML5 and CSS3.</a:t>
            </a:r>
          </a:p>
          <a:p>
            <a:endParaRPr lang="en-US" sz="2400" dirty="0" smtClean="0"/>
          </a:p>
          <a:p>
            <a:r>
              <a:rPr lang="en-US" sz="2400" dirty="0" smtClean="0"/>
              <a:t>Also it is called Front-end-framework.</a:t>
            </a:r>
          </a:p>
          <a:p>
            <a:endParaRPr lang="en-US" sz="2400" dirty="0" smtClean="0"/>
          </a:p>
          <a:p>
            <a:r>
              <a:rPr lang="en-US" sz="2400" dirty="0" smtClean="0"/>
              <a:t>Bootstrap is a free collection of tools for creating a websites and web applications.</a:t>
            </a:r>
          </a:p>
          <a:p>
            <a:endParaRPr lang="en-US" sz="2400" dirty="0"/>
          </a:p>
          <a:p>
            <a:r>
              <a:rPr lang="en-US" sz="2400" dirty="0" smtClean="0"/>
              <a:t>Bootstrap was developed by Mark Otto and Jacob Thornton at Twitter, and released as an open source product in August 2011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 June 2014 Bootstrap was the No.1 project on </a:t>
            </a:r>
            <a:r>
              <a:rPr lang="en-US" sz="2400" b="1" dirty="0" err="1" smtClean="0"/>
              <a:t>GitHub</a:t>
            </a:r>
            <a:r>
              <a:rPr lang="en-US" sz="2400" b="1" dirty="0" smtClean="0"/>
              <a:t>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41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From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</a:t>
            </a:r>
          </a:p>
          <a:p>
            <a:pPr marL="0" indent="0">
              <a:buNone/>
            </a:pPr>
            <a:r>
              <a:rPr lang="en-US" sz="2800" dirty="0" smtClean="0"/>
              <a:t>Add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header</a:t>
            </a:r>
          </a:p>
          <a:p>
            <a:pPr marL="0" indent="0">
              <a:buNone/>
            </a:pPr>
            <a:r>
              <a:rPr lang="en-US" sz="2800" dirty="0" smtClean="0"/>
              <a:t>Add </a:t>
            </a:r>
            <a:r>
              <a:rPr lang="en-US" sz="2800" dirty="0" err="1" smtClean="0"/>
              <a:t>navbar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Add grid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system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creative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template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272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9" y="1653350"/>
            <a:ext cx="83961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Downloading Bootstrap</a:t>
            </a:r>
          </a:p>
          <a:p>
            <a:r>
              <a:rPr lang="en-US" sz="2400" dirty="0" smtClean="0"/>
              <a:t>If you want to download and host Bootstrap yourself, go to </a:t>
            </a:r>
            <a:r>
              <a:rPr lang="en-US" sz="2400" dirty="0" err="1" smtClean="0"/>
              <a:t>getbootstrap.com</a:t>
            </a:r>
            <a:r>
              <a:rPr lang="en-US" sz="2400" dirty="0" smtClean="0"/>
              <a:t>, and follow the instructions there.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Bootstrap CDN</a:t>
            </a:r>
          </a:p>
          <a:p>
            <a:r>
              <a:rPr lang="en-US" sz="2400" b="1" dirty="0" smtClean="0"/>
              <a:t>If you don't want to download and host Bootstrap yourself, you can include it from a CDN (Content Delivery Network).</a:t>
            </a:r>
            <a:endParaRPr lang="en-US" sz="24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4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199" y="225659"/>
            <a:ext cx="416452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Create a </a:t>
            </a:r>
            <a:r>
              <a:rPr lang="en-US" sz="3200" b="1" dirty="0" err="1" smtClean="0"/>
              <a:t>index.html</a:t>
            </a:r>
            <a:r>
              <a:rPr lang="en-US" sz="3200" b="1" dirty="0" smtClean="0"/>
              <a:t> file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12021" y="866983"/>
            <a:ext cx="7841469" cy="369331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  &lt;head&gt;</a:t>
            </a:r>
          </a:p>
          <a:p>
            <a:r>
              <a:rPr lang="en-US" dirty="0" smtClean="0"/>
              <a:t>    &lt;title&gt;Twitter Bootstrap Tutorial - A responsive layout tutorial&lt;/title&gt;</a:t>
            </a:r>
          </a:p>
          <a:p>
            <a:r>
              <a:rPr lang="en-US" dirty="0" smtClean="0"/>
              <a:t>    &lt;style type='text/</a:t>
            </a:r>
            <a:r>
              <a:rPr lang="en-US" dirty="0" err="1" smtClean="0"/>
              <a:t>css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     body {</a:t>
            </a:r>
          </a:p>
          <a:p>
            <a:r>
              <a:rPr lang="en-US" dirty="0" smtClean="0"/>
              <a:t>        background-color: #CCC;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&lt;/style&gt;</a:t>
            </a:r>
          </a:p>
          <a:p>
            <a:r>
              <a:rPr lang="en-US" dirty="0" smtClean="0"/>
              <a:t>  &lt;/head&gt;</a:t>
            </a:r>
          </a:p>
          <a:p>
            <a:r>
              <a:rPr lang="en-US" dirty="0" smtClean="0"/>
              <a:t>  &lt;body&gt;</a:t>
            </a:r>
          </a:p>
          <a:p>
            <a:endParaRPr lang="en-US" dirty="0" smtClean="0"/>
          </a:p>
          <a:p>
            <a:r>
              <a:rPr lang="en-US" dirty="0" smtClean="0"/>
              <a:t>  &lt;/body&gt;</a:t>
            </a:r>
          </a:p>
          <a:p>
            <a:r>
              <a:rPr lang="en-US" dirty="0" smtClean="0"/>
              <a:t>&lt;/html&gt;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590" y="4943369"/>
            <a:ext cx="489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Browser:</a:t>
            </a:r>
            <a:r>
              <a:rPr lang="en-US" b="1" dirty="0" smtClean="0"/>
              <a:t> file:///Users/grace/desktop/</a:t>
            </a:r>
            <a:r>
              <a:rPr lang="en-US" b="1" dirty="0" err="1" smtClean="0"/>
              <a:t>index.html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296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61" y="192669"/>
            <a:ext cx="6750566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started</a:t>
            </a:r>
            <a:r>
              <a:rPr lang="zh-CN" altLang="en-US" dirty="0" smtClean="0"/>
              <a:t>  </a:t>
            </a:r>
            <a:r>
              <a:rPr lang="en-US" dirty="0" smtClean="0">
                <a:hlinkClick r:id="rId2"/>
              </a:rPr>
              <a:t>http://getbootstrap.com/getting-started/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Scroll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down,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Bootstrap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CDN</a:t>
            </a:r>
          </a:p>
          <a:p>
            <a:endParaRPr lang="en-US" b="1" dirty="0"/>
          </a:p>
          <a:p>
            <a:r>
              <a:rPr lang="en-US" b="1" dirty="0" smtClean="0"/>
              <a:t>Copy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first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two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lanes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head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63342" y="1734370"/>
            <a:ext cx="85789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&lt;!-- Latest compiled and minified CSS --&gt;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&lt;link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stylesheet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="https://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maxcdn.bootstrapcdn.com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/bootstrap/3.3.6/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bootstrap.min.css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integrity="sha384-1q8mTJOASx8j1Au+a5WDVnPi2lkFfwwEAa8hDDdjZlpLegxhjVME1fgjWPGmkzs7"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crossorigin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="anonymous"&gt;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&lt;!-- Optional theme --&gt;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&lt;link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stylesheet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="https://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maxcdn.bootstrapcdn.com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/bootstrap/3.3.6/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/bootstrap-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theme.min.css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integrity="sha384-fLW2N01lMqjakBkx3l/M9EahuwpSfeNvV63J5ezn3uZzapT0u7EYsXMjQV+0En5r"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crossorigin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="anonymous"&gt;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803" y="4541313"/>
            <a:ext cx="845852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&lt;!-- Latest compiled and minified JavaScript --&gt;</a:t>
            </a:r>
          </a:p>
          <a:p>
            <a:r>
              <a:rPr lang="en-US" dirty="0">
                <a:solidFill>
                  <a:srgbClr val="0000FF"/>
                </a:solidFill>
              </a:rPr>
              <a:t>&lt;script </a:t>
            </a:r>
            <a:r>
              <a:rPr lang="en-US" dirty="0" err="1">
                <a:solidFill>
                  <a:srgbClr val="0000FF"/>
                </a:solidFill>
              </a:rPr>
              <a:t>src</a:t>
            </a:r>
            <a:r>
              <a:rPr lang="en-US" dirty="0">
                <a:solidFill>
                  <a:srgbClr val="0000FF"/>
                </a:solidFill>
              </a:rPr>
              <a:t>="https://</a:t>
            </a:r>
            <a:r>
              <a:rPr lang="en-US" dirty="0" err="1">
                <a:solidFill>
                  <a:srgbClr val="0000FF"/>
                </a:solidFill>
              </a:rPr>
              <a:t>maxcdn.bootstrapcdn.com</a:t>
            </a:r>
            <a:r>
              <a:rPr lang="en-US" dirty="0">
                <a:solidFill>
                  <a:srgbClr val="0000FF"/>
                </a:solidFill>
              </a:rPr>
              <a:t>/bootstrap/3.3.6/</a:t>
            </a:r>
            <a:r>
              <a:rPr lang="en-US" dirty="0" err="1">
                <a:solidFill>
                  <a:srgbClr val="0000FF"/>
                </a:solidFill>
              </a:rPr>
              <a:t>js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bootstrap.min.js</a:t>
            </a:r>
            <a:r>
              <a:rPr lang="en-US" dirty="0">
                <a:solidFill>
                  <a:srgbClr val="0000FF"/>
                </a:solidFill>
              </a:rPr>
              <a:t>" integrity="sha384-0mSbJDEHialfmuBBQP6A4Qrprq5OVfW37PRR3j5ELqxss1yVqOtnepnHVP9aJ7xS" </a:t>
            </a:r>
            <a:r>
              <a:rPr lang="en-US" dirty="0" err="1">
                <a:solidFill>
                  <a:srgbClr val="0000FF"/>
                </a:solidFill>
              </a:rPr>
              <a:t>crossorigin</a:t>
            </a:r>
            <a:r>
              <a:rPr lang="en-US" dirty="0">
                <a:solidFill>
                  <a:srgbClr val="0000FF"/>
                </a:solidFill>
              </a:rPr>
              <a:t>="anonymous"&gt;&lt;/script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The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last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one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will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be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in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the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body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8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626" y="236860"/>
            <a:ext cx="892937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Bootstrap 3 is mobile-first</a:t>
            </a:r>
          </a:p>
          <a:p>
            <a:endParaRPr lang="en-US" dirty="0" smtClean="0"/>
          </a:p>
          <a:p>
            <a:r>
              <a:rPr lang="en-US" sz="2000" dirty="0" smtClean="0"/>
              <a:t>Bootstrap 3 is designed to be responsive to mobile devices. Mobile-first styles are part of the core framework.</a:t>
            </a:r>
          </a:p>
          <a:p>
            <a:r>
              <a:rPr lang="en-US" sz="2000" dirty="0" smtClean="0"/>
              <a:t>To ensure proper rendering and touch zooming, add the following &lt;meta&gt; tag inside the &lt;head&gt; element: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00FF"/>
                </a:solidFill>
              </a:rPr>
              <a:t>&lt;meta name="viewport" content="width=device-width, initial-scale=1"&gt;</a:t>
            </a:r>
          </a:p>
          <a:p>
            <a:r>
              <a:rPr lang="en-US" sz="2000" dirty="0" smtClean="0"/>
              <a:t>The width=device-width part sets the width of the page to follow the screen-width of the device (which will vary depending on the device).</a:t>
            </a:r>
          </a:p>
          <a:p>
            <a:r>
              <a:rPr lang="en-US" sz="2000" dirty="0" smtClean="0"/>
              <a:t>The initial-scale=1 part sets the initial zoom level when the page is first loaded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16225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5" y="585194"/>
            <a:ext cx="85705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b="1" dirty="0" smtClean="0"/>
              <a:t>Container</a:t>
            </a:r>
            <a:r>
              <a:rPr lang="en-US" b="1" dirty="0" smtClean="0"/>
              <a:t>s</a:t>
            </a:r>
          </a:p>
          <a:p>
            <a:endParaRPr lang="en-US" dirty="0" smtClean="0"/>
          </a:p>
          <a:p>
            <a:r>
              <a:rPr lang="en-US" sz="2000" dirty="0" smtClean="0"/>
              <a:t>Bootstrap also requires a containing element to wrap site contents.</a:t>
            </a:r>
          </a:p>
          <a:p>
            <a:endParaRPr lang="en-US" sz="2000" dirty="0" smtClean="0"/>
          </a:p>
          <a:p>
            <a:r>
              <a:rPr lang="en-US" sz="2000" dirty="0" smtClean="0"/>
              <a:t>There are two container classes to choose from: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00FF"/>
                </a:solidFill>
              </a:rPr>
              <a:t>.container </a:t>
            </a:r>
            <a:r>
              <a:rPr lang="en-US" sz="2000" dirty="0" smtClean="0"/>
              <a:t>class provides a responsive fixed width container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00FF"/>
                </a:solidFill>
              </a:rPr>
              <a:t>.container-fluid </a:t>
            </a:r>
            <a:r>
              <a:rPr lang="en-US" sz="2000" dirty="0" smtClean="0"/>
              <a:t>class provides a full width container, spanning the entire width of the viewport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039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9414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00" dirty="0" smtClean="0"/>
              <a:t>&lt;!DOCTYPE html&gt;</a:t>
            </a:r>
          </a:p>
          <a:p>
            <a:r>
              <a:rPr lang="en-US" sz="1300" dirty="0" smtClean="0"/>
              <a:t>  &lt;head&gt;</a:t>
            </a:r>
          </a:p>
          <a:p>
            <a:r>
              <a:rPr lang="en-US" sz="1300" dirty="0" smtClean="0"/>
              <a:t>    &lt;title&gt;Twitter Bootstrap Tutorial - A responsive layout tutorial&lt;/title&gt;</a:t>
            </a:r>
          </a:p>
          <a:p>
            <a:r>
              <a:rPr lang="en-US" sz="1300" dirty="0" smtClean="0"/>
              <a:t>    &lt;style type='text/</a:t>
            </a:r>
            <a:r>
              <a:rPr lang="en-US" sz="1300" dirty="0" err="1" smtClean="0"/>
              <a:t>css</a:t>
            </a:r>
            <a:r>
              <a:rPr lang="en-US" sz="1300" dirty="0" smtClean="0"/>
              <a:t>'&gt;</a:t>
            </a:r>
          </a:p>
          <a:p>
            <a:r>
              <a:rPr lang="en-US" sz="1300" dirty="0" smtClean="0"/>
              <a:t>      body {</a:t>
            </a:r>
          </a:p>
          <a:p>
            <a:r>
              <a:rPr lang="en-US" sz="1300" dirty="0" smtClean="0"/>
              <a:t>        background-color: #CCC;</a:t>
            </a:r>
          </a:p>
          <a:p>
            <a:r>
              <a:rPr lang="en-US" sz="1300" dirty="0" smtClean="0"/>
              <a:t>      }</a:t>
            </a:r>
          </a:p>
          <a:p>
            <a:r>
              <a:rPr lang="en-US" sz="1300" dirty="0" smtClean="0"/>
              <a:t>    &lt;/style&gt;</a:t>
            </a:r>
          </a:p>
          <a:p>
            <a:endParaRPr lang="en-US" sz="1300" dirty="0" smtClean="0"/>
          </a:p>
          <a:p>
            <a:r>
              <a:rPr lang="en-US" sz="1300" dirty="0" smtClean="0"/>
              <a:t>&lt;!-- Latest compiled and minified CSS --&gt;</a:t>
            </a:r>
          </a:p>
          <a:p>
            <a:r>
              <a:rPr lang="en-US" sz="1300" dirty="0" smtClean="0"/>
              <a:t>&lt;link </a:t>
            </a:r>
            <a:r>
              <a:rPr lang="en-US" sz="1300" dirty="0" err="1" smtClean="0"/>
              <a:t>rel</a:t>
            </a:r>
            <a:r>
              <a:rPr lang="en-US" sz="1300" dirty="0" smtClean="0"/>
              <a:t>="</a:t>
            </a:r>
            <a:r>
              <a:rPr lang="en-US" sz="1300" dirty="0" err="1" smtClean="0"/>
              <a:t>stylesheet</a:t>
            </a:r>
            <a:r>
              <a:rPr lang="en-US" sz="1300" dirty="0" smtClean="0"/>
              <a:t>" </a:t>
            </a:r>
            <a:r>
              <a:rPr lang="en-US" sz="1300" dirty="0" err="1" smtClean="0"/>
              <a:t>href</a:t>
            </a:r>
            <a:r>
              <a:rPr lang="en-US" sz="1300" dirty="0" smtClean="0"/>
              <a:t>="https://</a:t>
            </a:r>
            <a:r>
              <a:rPr lang="en-US" sz="1300" dirty="0" err="1" smtClean="0"/>
              <a:t>maxcdn.bootstrapcdn.com</a:t>
            </a:r>
            <a:r>
              <a:rPr lang="en-US" sz="1300" dirty="0" smtClean="0"/>
              <a:t>/bootstrap/3.3.6/</a:t>
            </a:r>
            <a:r>
              <a:rPr lang="en-US" sz="1300" dirty="0" err="1" smtClean="0"/>
              <a:t>css</a:t>
            </a:r>
            <a:r>
              <a:rPr lang="en-US" sz="1300" dirty="0" smtClean="0"/>
              <a:t>/</a:t>
            </a:r>
            <a:r>
              <a:rPr lang="en-US" sz="1300" dirty="0" err="1" smtClean="0"/>
              <a:t>bootstrap.min.css</a:t>
            </a:r>
            <a:r>
              <a:rPr lang="en-US" sz="1300" dirty="0" smtClean="0"/>
              <a:t>" integrity="sha384-1q8mTJOASx8j1Au+a5WDVnPi2lkFfwwEAa8hDDdjZlpLegxhjVME1fgjWPGmkzs7" </a:t>
            </a:r>
            <a:r>
              <a:rPr lang="en-US" sz="1300" dirty="0" err="1" smtClean="0"/>
              <a:t>crossorigin</a:t>
            </a:r>
            <a:r>
              <a:rPr lang="en-US" sz="1300" dirty="0" smtClean="0"/>
              <a:t>="anonymous"&gt;</a:t>
            </a:r>
          </a:p>
          <a:p>
            <a:endParaRPr lang="en-US" sz="1300" dirty="0" smtClean="0"/>
          </a:p>
          <a:p>
            <a:r>
              <a:rPr lang="en-US" sz="1300" dirty="0" smtClean="0"/>
              <a:t>&lt;!-- Optional theme --&gt;</a:t>
            </a:r>
          </a:p>
          <a:p>
            <a:r>
              <a:rPr lang="en-US" sz="1300" dirty="0" smtClean="0"/>
              <a:t>&lt;link </a:t>
            </a:r>
            <a:r>
              <a:rPr lang="en-US" sz="1300" dirty="0" err="1" smtClean="0"/>
              <a:t>rel</a:t>
            </a:r>
            <a:r>
              <a:rPr lang="en-US" sz="1300" dirty="0" smtClean="0"/>
              <a:t>="</a:t>
            </a:r>
            <a:r>
              <a:rPr lang="en-US" sz="1300" dirty="0" err="1" smtClean="0"/>
              <a:t>stylesheet</a:t>
            </a:r>
            <a:r>
              <a:rPr lang="en-US" sz="1300" dirty="0" smtClean="0"/>
              <a:t>" </a:t>
            </a:r>
            <a:r>
              <a:rPr lang="en-US" sz="1300" dirty="0" err="1" smtClean="0"/>
              <a:t>href</a:t>
            </a:r>
            <a:r>
              <a:rPr lang="en-US" sz="1300" dirty="0" smtClean="0"/>
              <a:t>="https://</a:t>
            </a:r>
            <a:r>
              <a:rPr lang="en-US" sz="1300" dirty="0" err="1" smtClean="0"/>
              <a:t>maxcdn.bootstrapcdn.com</a:t>
            </a:r>
            <a:r>
              <a:rPr lang="en-US" sz="1300" dirty="0" smtClean="0"/>
              <a:t>/bootstrap/3.3.6/</a:t>
            </a:r>
            <a:r>
              <a:rPr lang="en-US" sz="1300" dirty="0" err="1" smtClean="0"/>
              <a:t>css</a:t>
            </a:r>
            <a:r>
              <a:rPr lang="en-US" sz="1300" dirty="0" smtClean="0"/>
              <a:t>/bootstrap-</a:t>
            </a:r>
            <a:r>
              <a:rPr lang="en-US" sz="1300" dirty="0" err="1" smtClean="0"/>
              <a:t>theme.min.css</a:t>
            </a:r>
            <a:r>
              <a:rPr lang="en-US" sz="1300" dirty="0" smtClean="0"/>
              <a:t>" integrity="sha384-fLW2N01lMqjakBkx3l/M9EahuwpSfeNvV63J5ezn3uZzapT0u7EYsXMjQV+0En5r" </a:t>
            </a:r>
            <a:r>
              <a:rPr lang="en-US" sz="1300" dirty="0" err="1" smtClean="0"/>
              <a:t>crossorigin</a:t>
            </a:r>
            <a:r>
              <a:rPr lang="en-US" sz="1300" dirty="0" smtClean="0"/>
              <a:t>="anonymous"&gt;</a:t>
            </a:r>
          </a:p>
          <a:p>
            <a:r>
              <a:rPr lang="en-US" sz="1300" dirty="0" smtClean="0"/>
              <a:t>  &lt;/head&gt;</a:t>
            </a:r>
          </a:p>
          <a:p>
            <a:r>
              <a:rPr lang="en-US" sz="1300" dirty="0" smtClean="0"/>
              <a:t>  &lt;body&gt;</a:t>
            </a:r>
          </a:p>
          <a:p>
            <a:endParaRPr lang="en-US" sz="1300" dirty="0" smtClean="0"/>
          </a:p>
          <a:p>
            <a:r>
              <a:rPr lang="en-US" sz="1300" dirty="0" smtClean="0"/>
              <a:t>&lt;!-- Latest compiled and minified JavaScript --&gt;</a:t>
            </a:r>
          </a:p>
          <a:p>
            <a:endParaRPr lang="en-US" sz="1300" dirty="0" smtClean="0"/>
          </a:p>
          <a:p>
            <a:r>
              <a:rPr lang="en-US" sz="1300" dirty="0" smtClean="0"/>
              <a:t>&lt;script </a:t>
            </a:r>
            <a:r>
              <a:rPr lang="en-US" sz="1300" dirty="0" err="1" smtClean="0"/>
              <a:t>src</a:t>
            </a:r>
            <a:r>
              <a:rPr lang="en-US" sz="1300" dirty="0" smtClean="0"/>
              <a:t>="https://</a:t>
            </a:r>
            <a:r>
              <a:rPr lang="en-US" sz="1300" dirty="0" err="1" smtClean="0"/>
              <a:t>maxcdn.bootstrapcdn.com</a:t>
            </a:r>
            <a:r>
              <a:rPr lang="en-US" sz="1300" dirty="0" smtClean="0"/>
              <a:t>/bootstrap/3.3.6/</a:t>
            </a:r>
            <a:r>
              <a:rPr lang="en-US" sz="1300" dirty="0" err="1" smtClean="0"/>
              <a:t>js</a:t>
            </a:r>
            <a:r>
              <a:rPr lang="en-US" sz="1300" dirty="0" smtClean="0"/>
              <a:t>/</a:t>
            </a:r>
            <a:r>
              <a:rPr lang="en-US" sz="1300" dirty="0" err="1" smtClean="0"/>
              <a:t>bootstrap.min.js</a:t>
            </a:r>
            <a:r>
              <a:rPr lang="en-US" sz="1300" dirty="0" smtClean="0"/>
              <a:t>" integrity="sha384-0mSbJDEHialfmuBBQP6A4Qrprq5OVfW37PRR3j5ELqxss1yVqOtnepnHVP9aJ7xS" </a:t>
            </a:r>
            <a:r>
              <a:rPr lang="en-US" sz="1300" dirty="0" err="1" smtClean="0"/>
              <a:t>crossorigin</a:t>
            </a:r>
            <a:r>
              <a:rPr lang="en-US" sz="1300" dirty="0" smtClean="0"/>
              <a:t>="anonymous"&gt;&lt;/script&gt;</a:t>
            </a:r>
          </a:p>
          <a:p>
            <a:endParaRPr lang="en-US" sz="1300" dirty="0" smtClean="0"/>
          </a:p>
          <a:p>
            <a:r>
              <a:rPr lang="en-US" sz="1300" b="1" dirty="0" smtClean="0">
                <a:solidFill>
                  <a:srgbClr val="0000FF"/>
                </a:solidFill>
              </a:rPr>
              <a:t>&lt;div class="container"&gt;</a:t>
            </a:r>
          </a:p>
          <a:p>
            <a:r>
              <a:rPr lang="en-US" sz="1300" b="1" dirty="0" smtClean="0">
                <a:solidFill>
                  <a:srgbClr val="0000FF"/>
                </a:solidFill>
              </a:rPr>
              <a:t>&lt;div class="page-header"&gt;</a:t>
            </a:r>
          </a:p>
          <a:p>
            <a:r>
              <a:rPr lang="en-US" sz="1300" b="1" dirty="0" smtClean="0">
                <a:solidFill>
                  <a:srgbClr val="0000FF"/>
                </a:solidFill>
              </a:rPr>
              <a:t>  &lt;h1&gt;Chapter 1&lt;/h1&gt;      </a:t>
            </a:r>
          </a:p>
          <a:p>
            <a:r>
              <a:rPr lang="en-US" sz="1300" b="1" dirty="0" smtClean="0">
                <a:solidFill>
                  <a:srgbClr val="0000FF"/>
                </a:solidFill>
              </a:rPr>
              <a:t>&lt;/div&gt;</a:t>
            </a:r>
          </a:p>
          <a:p>
            <a:r>
              <a:rPr lang="en-US" sz="1300" b="1" dirty="0" smtClean="0">
                <a:solidFill>
                  <a:srgbClr val="0000FF"/>
                </a:solidFill>
              </a:rPr>
              <a:t>&lt;/div&gt;</a:t>
            </a:r>
            <a:endParaRPr lang="en-US" sz="1300" dirty="0" smtClean="0">
              <a:solidFill>
                <a:srgbClr val="0000FF"/>
              </a:solidFill>
            </a:endParaRPr>
          </a:p>
          <a:p>
            <a:r>
              <a:rPr lang="en-US" sz="1300" dirty="0" smtClean="0"/>
              <a:t>  &lt;/body&gt;</a:t>
            </a:r>
          </a:p>
          <a:p>
            <a:r>
              <a:rPr lang="en-US" sz="1300" dirty="0" smtClean="0"/>
              <a:t>&lt;/html&gt;	</a:t>
            </a:r>
            <a:endParaRPr lang="en-US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2109878" y="4939815"/>
            <a:ext cx="7034122" cy="175432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Put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the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blue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code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before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the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&lt;/body&gt;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Try changing </a:t>
            </a:r>
            <a:r>
              <a:rPr lang="en-US" b="1" dirty="0" smtClean="0">
                <a:solidFill>
                  <a:srgbClr val="0000FF"/>
                </a:solidFill>
              </a:rPr>
              <a:t>page-header </a:t>
            </a:r>
            <a:r>
              <a:rPr lang="en-US" dirty="0" smtClean="0">
                <a:solidFill>
                  <a:srgbClr val="0000FF"/>
                </a:solidFill>
              </a:rPr>
              <a:t>to </a:t>
            </a:r>
            <a:r>
              <a:rPr lang="en-US" b="1" dirty="0" err="1" smtClean="0">
                <a:solidFill>
                  <a:srgbClr val="0000FF"/>
                </a:solidFill>
              </a:rPr>
              <a:t>Jumbotron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or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"</a:t>
            </a:r>
            <a:r>
              <a:rPr lang="en-US" b="1" dirty="0" err="1" smtClean="0">
                <a:solidFill>
                  <a:srgbClr val="0000FF"/>
                </a:solidFill>
              </a:rPr>
              <a:t>jumbotron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jumbotron</a:t>
            </a:r>
            <a:r>
              <a:rPr lang="en-US" b="1" dirty="0" smtClean="0">
                <a:solidFill>
                  <a:srgbClr val="0000FF"/>
                </a:solidFill>
              </a:rPr>
              <a:t>-fluid</a:t>
            </a:r>
            <a:r>
              <a:rPr lang="en-US" dirty="0" smtClean="0"/>
              <a:t>"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Open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your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browser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to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see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the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html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file: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Browser: </a:t>
            </a:r>
            <a:r>
              <a:rPr lang="en-US" b="1" dirty="0" smtClean="0">
                <a:solidFill>
                  <a:srgbClr val="0000FF"/>
                </a:solidFill>
              </a:rPr>
              <a:t>file:///Users/grace/desktop/</a:t>
            </a:r>
            <a:r>
              <a:rPr lang="en-US" b="1" dirty="0" err="1" smtClean="0">
                <a:solidFill>
                  <a:srgbClr val="0000FF"/>
                </a:solidFill>
              </a:rPr>
              <a:t>index.html</a:t>
            </a:r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3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1917</Words>
  <Application>Microsoft Macintosh PowerPoint</Application>
  <PresentationFormat>On-screen Show (4:3)</PresentationFormat>
  <Paragraphs>178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Bootstrap101</vt:lpstr>
      <vt:lpstr>PowerPoint Presentation</vt:lpstr>
      <vt:lpstr>To do List</vt:lpstr>
      <vt:lpstr>How to install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</dc:creator>
  <cp:lastModifiedBy>Grace</cp:lastModifiedBy>
  <cp:revision>53</cp:revision>
  <dcterms:created xsi:type="dcterms:W3CDTF">2016-06-10T06:35:47Z</dcterms:created>
  <dcterms:modified xsi:type="dcterms:W3CDTF">2016-06-10T16:48:30Z</dcterms:modified>
</cp:coreProperties>
</file>