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63" r:id="rId6"/>
    <p:sldId id="266" r:id="rId7"/>
    <p:sldId id="264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0" r:id="rId32"/>
    <p:sldId id="292" r:id="rId33"/>
    <p:sldId id="293" r:id="rId34"/>
    <p:sldId id="294" r:id="rId35"/>
    <p:sldId id="295" r:id="rId36"/>
    <p:sldId id="26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endParaRPr lang="ko-KR" altLang="en-US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endParaRPr lang="ko-KR" altLang="en-US">
                <a:latin typeface="Arial" charset="0"/>
                <a:ea typeface="굴림" pitchFamily="34" charset="-127"/>
              </a:endParaRPr>
            </a:p>
          </p:txBody>
        </p:sp>
      </p:grpSp>
      <p:sp>
        <p:nvSpPr>
          <p:cNvPr id="1986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6F2C0-E06A-4F73-8384-E3296AF81A3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22D97-94DF-40E4-B3B3-162FB0DF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6F2C0-E06A-4F73-8384-E3296AF81A3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22D97-94DF-40E4-B3B3-162FB0DF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6F2C0-E06A-4F73-8384-E3296AF81A3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22D97-94DF-40E4-B3B3-162FB0DF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13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6F2C0-E06A-4F73-8384-E3296AF81A3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22D97-94DF-40E4-B3B3-162FB0DF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8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6F2C0-E06A-4F73-8384-E3296AF81A3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22D97-94DF-40E4-B3B3-162FB0DF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6F2C0-E06A-4F73-8384-E3296AF81A3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22D97-94DF-40E4-B3B3-162FB0DF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9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6F2C0-E06A-4F73-8384-E3296AF81A3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22D97-94DF-40E4-B3B3-162FB0DF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7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6F2C0-E06A-4F73-8384-E3296AF81A3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22D97-94DF-40E4-B3B3-162FB0DF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0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6F2C0-E06A-4F73-8384-E3296AF81A3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22D97-94DF-40E4-B3B3-162FB0DF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8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6F2C0-E06A-4F73-8384-E3296AF81A3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22D97-94DF-40E4-B3B3-162FB0DF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6F2C0-E06A-4F73-8384-E3296AF81A3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22D97-94DF-40E4-B3B3-162FB0DF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6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6F2C0-E06A-4F73-8384-E3296AF81A3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22D97-94DF-40E4-B3B3-162FB0DF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6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97635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endParaRPr lang="ko-KR" altLang="en-US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97636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endParaRPr lang="ko-KR" altLang="en-US">
                <a:latin typeface="Arial" charset="0"/>
                <a:ea typeface="굴림" pitchFamily="34" charset="-127"/>
              </a:endParaRPr>
            </a:p>
          </p:txBody>
        </p:sp>
        <p:sp>
          <p:nvSpPr>
            <p:cNvPr id="197637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9764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34" charset="-127"/>
              </a:defRPr>
            </a:lvl1pPr>
          </a:lstStyle>
          <a:p>
            <a:fld id="{CD06F2C0-E06A-4F73-8384-E3296AF81A3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19764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pitchFamily="34" charset="-127"/>
              </a:defRPr>
            </a:lvl1pPr>
          </a:lstStyle>
          <a:p>
            <a:endParaRPr lang="en-US"/>
          </a:p>
        </p:txBody>
      </p:sp>
      <p:sp>
        <p:nvSpPr>
          <p:cNvPr id="1976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34" charset="-127"/>
              </a:defRPr>
            </a:lvl1pPr>
          </a:lstStyle>
          <a:p>
            <a:fld id="{58922D97-94DF-40E4-B3B3-162FB0DFC2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esign_pattern_(computer_science)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esign_pattern_(computer_science)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bject_(computer_science)#Objects_in_object-oriented_programming" TargetMode="External"/><Relationship Id="rId2" Type="http://schemas.openxmlformats.org/officeDocument/2006/relationships/hyperlink" Target="http://en.wikipedia.org/wiki/Design_pattern_(computer_scienc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odel_View_Controller" TargetMode="External"/><Relationship Id="rId5" Type="http://schemas.openxmlformats.org/officeDocument/2006/relationships/hyperlink" Target="http://en.wikipedia.org/wiki/Event_handling" TargetMode="External"/><Relationship Id="rId4" Type="http://schemas.openxmlformats.org/officeDocument/2006/relationships/hyperlink" Target="http://en.wikipedia.org/wiki/Method_(computer_science)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odesign.com/" TargetMode="External"/><Relationship Id="rId2" Type="http://schemas.openxmlformats.org/officeDocument/2006/relationships/hyperlink" Target="http://en.wikipedia.org/wiki/Singleton_patte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odesign.com/observer-pattern.html" TargetMode="External"/><Relationship Id="rId4" Type="http://schemas.openxmlformats.org/officeDocument/2006/relationships/hyperlink" Target="http://en.wikipedia.org/wiki/Composite_patter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en.wikipedia.org/wiki/Association_(object-oriented_programming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 Jan 2014 by Deepak Naita.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6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838199"/>
            <a:ext cx="7313612" cy="606425"/>
          </a:xfrm>
        </p:spPr>
        <p:txBody>
          <a:bodyPr/>
          <a:lstStyle/>
          <a:p>
            <a:r>
              <a:rPr lang="en-US" b="0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Logger </a:t>
            </a:r>
            <a:r>
              <a:rPr lang="en-US" dirty="0">
                <a:latin typeface="Cambria" panose="02040503050406030204" pitchFamily="18" charset="0"/>
              </a:rPr>
              <a:t>Classes</a:t>
            </a:r>
          </a:p>
          <a:p>
            <a:r>
              <a:rPr lang="en-US" dirty="0">
                <a:latin typeface="Cambria" panose="02040503050406030204" pitchFamily="18" charset="0"/>
              </a:rPr>
              <a:t>Configuration Classes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Factories </a:t>
            </a:r>
            <a:r>
              <a:rPr lang="en-US" dirty="0">
                <a:latin typeface="Cambria" panose="02040503050406030204" pitchFamily="18" charset="0"/>
              </a:rPr>
              <a:t>implemented as Singletons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6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Factory </a:t>
            </a:r>
            <a:r>
              <a:rPr lang="en-US" dirty="0"/>
              <a:t>Method </a:t>
            </a:r>
            <a:r>
              <a:rPr lang="en-US" dirty="0" smtClean="0"/>
              <a:t>P</a:t>
            </a:r>
            <a:r>
              <a:rPr lang="en-US" b="0" dirty="0" smtClean="0"/>
              <a:t>attern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7213"/>
            <a:ext cx="7848599" cy="4114800"/>
          </a:xfrm>
        </p:spPr>
        <p:txBody>
          <a:bodyPr/>
          <a:lstStyle/>
          <a:p>
            <a:r>
              <a:rPr lang="en-US" sz="1800" b="1" u="sng" dirty="0" smtClean="0">
                <a:latin typeface="Cambria" panose="02040503050406030204" pitchFamily="18" charset="0"/>
              </a:rPr>
              <a:t>Intent</a:t>
            </a:r>
          </a:p>
          <a:p>
            <a:pPr lvl="1"/>
            <a:r>
              <a:rPr lang="en-US" sz="1800" dirty="0" smtClean="0"/>
              <a:t>it's </a:t>
            </a:r>
            <a:r>
              <a:rPr lang="en-US" sz="1800" dirty="0"/>
              <a:t>used to construct objects such that they can be decoupled from the implementing system. </a:t>
            </a:r>
            <a:endParaRPr lang="en-US" sz="1800" b="1" u="sng" dirty="0">
              <a:latin typeface="Cambria" panose="02040503050406030204" pitchFamily="18" charset="0"/>
            </a:endParaRPr>
          </a:p>
          <a:p>
            <a:pPr lvl="1"/>
            <a:r>
              <a:rPr lang="en-US" sz="1800" dirty="0">
                <a:latin typeface="Cambria" panose="02040503050406030204" pitchFamily="18" charset="0"/>
              </a:rPr>
              <a:t>creates objects without exposing the instantiation logic to the client.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</a:rPr>
              <a:t>refers to the newly created object through a common </a:t>
            </a:r>
            <a:r>
              <a:rPr lang="en-US" sz="1800" dirty="0" smtClean="0">
                <a:latin typeface="Cambria" panose="02040503050406030204" pitchFamily="18" charset="0"/>
              </a:rPr>
              <a:t>interface</a:t>
            </a: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¡"/>
            </a:pPr>
            <a:r>
              <a:rPr lang="en-US" sz="1800" b="1" u="sng" dirty="0" smtClean="0">
                <a:latin typeface="Cambria" panose="02040503050406030204" pitchFamily="18" charset="0"/>
                <a:ea typeface="+mn-ea"/>
                <a:cs typeface="+mn-cs"/>
              </a:rPr>
              <a:t>Implementation</a:t>
            </a:r>
            <a:r>
              <a:rPr lang="en-US" sz="1800" dirty="0" smtClean="0">
                <a:latin typeface="Cambria" panose="02040503050406030204" pitchFamily="18" charset="0"/>
              </a:rPr>
              <a:t> </a:t>
            </a:r>
            <a:endParaRPr lang="en-US" sz="1800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733800"/>
            <a:ext cx="3962400" cy="26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 </a:t>
            </a:r>
            <a:r>
              <a:rPr lang="en-US" sz="2000" dirty="0" smtClean="0"/>
              <a:t>Concrete Product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905000"/>
            <a:ext cx="53705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86200"/>
            <a:ext cx="5605434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6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code example con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6324600" cy="414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5" y="4343400"/>
            <a:ext cx="568518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4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7200"/>
            <a:ext cx="716666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0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 </a:t>
            </a:r>
            <a:r>
              <a:rPr lang="en-US" dirty="0">
                <a:hlinkClick r:id="rId2" tooltip="Design pattern (computer science)"/>
              </a:rPr>
              <a:t>design patterns</a:t>
            </a:r>
            <a:r>
              <a:rPr lang="en-US" dirty="0"/>
              <a:t> that ease the design by identifying a simple way to realize relationships between entities.</a:t>
            </a:r>
          </a:p>
        </p:txBody>
      </p:sp>
    </p:spTree>
    <p:extLst>
      <p:ext uri="{BB962C8B-B14F-4D97-AF65-F5344CB8AC3E}">
        <p14:creationId xmlns:p14="http://schemas.microsoft.com/office/powerpoint/2010/main" val="11679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PATTERN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505200"/>
            <a:ext cx="6334442" cy="2590800"/>
          </a:xfrm>
        </p:spPr>
      </p:pic>
      <p:sp>
        <p:nvSpPr>
          <p:cNvPr id="5" name="Rectangle 4"/>
          <p:cNvSpPr/>
          <p:nvPr/>
        </p:nvSpPr>
        <p:spPr>
          <a:xfrm>
            <a:off x="1295400" y="1600200"/>
            <a:ext cx="7467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</a:rPr>
              <a:t>Intent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Convert the interface of a class into another interface clients expect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Adapter lets classes work together, that could not otherwise because of incompatible interfaces.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14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b="1" u="sng" dirty="0">
                <a:latin typeface="Cambria" panose="02040503050406030204" pitchFamily="18" charset="0"/>
              </a:rPr>
              <a:t>Motivation</a:t>
            </a:r>
          </a:p>
          <a:p>
            <a:pPr algn="just"/>
            <a:r>
              <a:rPr lang="en-US" sz="1600" dirty="0">
                <a:latin typeface="Cambria" panose="02040503050406030204" pitchFamily="18" charset="0"/>
              </a:rPr>
              <a:t>There are times when a program needs to manipulate a tree data structure and it is necessary to treat both Branches as well as Leaf Nodes </a:t>
            </a:r>
            <a:r>
              <a:rPr lang="en-US" sz="1600" dirty="0" smtClean="0">
                <a:latin typeface="Cambria" panose="02040503050406030204" pitchFamily="18" charset="0"/>
              </a:rPr>
              <a:t>uniformly.</a:t>
            </a:r>
            <a:endParaRPr lang="en-US" sz="1600" dirty="0">
              <a:latin typeface="Cambria" panose="02040503050406030204" pitchFamily="18" charset="0"/>
            </a:endParaRPr>
          </a:p>
          <a:p>
            <a:pPr algn="just"/>
            <a:r>
              <a:rPr lang="en-US" sz="1600" dirty="0">
                <a:latin typeface="Cambria" panose="02040503050406030204" pitchFamily="18" charset="0"/>
              </a:rPr>
              <a:t> e.g. A program that manipulates a file system. A file system is a tree structure that contains Branches which are Folders as well as Leaf nodes which are </a:t>
            </a:r>
            <a:r>
              <a:rPr lang="en-US" sz="1600" dirty="0" smtClean="0">
                <a:latin typeface="Cambria" panose="02040503050406030204" pitchFamily="18" charset="0"/>
              </a:rPr>
              <a:t>Files..</a:t>
            </a:r>
            <a:endParaRPr lang="en-US" sz="1600" dirty="0">
              <a:latin typeface="Cambria" panose="02040503050406030204" pitchFamily="18" charset="0"/>
            </a:endParaRPr>
          </a:p>
          <a:p>
            <a:pPr algn="just"/>
            <a:r>
              <a:rPr lang="en-US" sz="1600" dirty="0" smtClean="0">
                <a:latin typeface="Cambria" panose="02040503050406030204" pitchFamily="18" charset="0"/>
              </a:rPr>
              <a:t>Note : a </a:t>
            </a:r>
            <a:r>
              <a:rPr lang="en-US" sz="1600" dirty="0">
                <a:latin typeface="Cambria" panose="02040503050406030204" pitchFamily="18" charset="0"/>
              </a:rPr>
              <a:t>folder object usually contains one or more file or folder objects and thus is a complex </a:t>
            </a:r>
            <a:r>
              <a:rPr lang="en-US" sz="1600" dirty="0" smtClean="0">
                <a:latin typeface="Cambria" panose="02040503050406030204" pitchFamily="18" charset="0"/>
              </a:rPr>
              <a:t>object where as </a:t>
            </a:r>
            <a:r>
              <a:rPr lang="en-US" sz="1600" dirty="0">
                <a:latin typeface="Cambria" panose="02040503050406030204" pitchFamily="18" charset="0"/>
              </a:rPr>
              <a:t> </a:t>
            </a:r>
            <a:r>
              <a:rPr lang="en-US" sz="1600" dirty="0" smtClean="0">
                <a:latin typeface="Cambria" panose="02040503050406030204" pitchFamily="18" charset="0"/>
              </a:rPr>
              <a:t>file </a:t>
            </a:r>
            <a:r>
              <a:rPr lang="en-US" sz="1600" dirty="0">
                <a:latin typeface="Cambria" panose="02040503050406030204" pitchFamily="18" charset="0"/>
              </a:rPr>
              <a:t>is a simple object. </a:t>
            </a:r>
            <a:endParaRPr lang="en-US" sz="1600" dirty="0" smtClean="0"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600" b="1" dirty="0" smtClean="0">
                <a:latin typeface="Cambria" panose="02040503050406030204" pitchFamily="18" charset="0"/>
              </a:rPr>
              <a:t>When </a:t>
            </a:r>
            <a:r>
              <a:rPr lang="en-US" sz="1600" b="1" dirty="0">
                <a:latin typeface="Cambria" panose="02040503050406030204" pitchFamily="18" charset="0"/>
              </a:rPr>
              <a:t>to use</a:t>
            </a:r>
          </a:p>
          <a:p>
            <a:pPr algn="just"/>
            <a:r>
              <a:rPr lang="en-US" sz="1600" dirty="0">
                <a:latin typeface="Cambria" panose="02040503050406030204" pitchFamily="18" charset="0"/>
              </a:rPr>
              <a:t>can be used when clients should ignore the difference between compositions of objects and individual objects</a:t>
            </a:r>
            <a:r>
              <a:rPr lang="en-US" sz="1600" dirty="0" smtClean="0">
                <a:latin typeface="Cambria" panose="02040503050406030204" pitchFamily="18" charset="0"/>
              </a:rPr>
              <a:t>.</a:t>
            </a:r>
          </a:p>
          <a:p>
            <a:pPr algn="just"/>
            <a:r>
              <a:rPr lang="en-US" sz="1600" dirty="0">
                <a:latin typeface="Cambria" panose="02040503050406030204" pitchFamily="18" charset="0"/>
              </a:rPr>
              <a:t>If programmers find that they are using multiple objects in the same way, and often have nearly identical code to handle each of them, then composite is a good choice;</a:t>
            </a:r>
          </a:p>
        </p:txBody>
      </p:sp>
    </p:spTree>
    <p:extLst>
      <p:ext uri="{BB962C8B-B14F-4D97-AF65-F5344CB8AC3E}">
        <p14:creationId xmlns:p14="http://schemas.microsoft.com/office/powerpoint/2010/main" val="218731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Class dia.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399"/>
            <a:ext cx="8229600" cy="3654679"/>
          </a:xfrm>
        </p:spPr>
      </p:pic>
    </p:spTree>
    <p:extLst>
      <p:ext uri="{BB962C8B-B14F-4D97-AF65-F5344CB8AC3E}">
        <p14:creationId xmlns:p14="http://schemas.microsoft.com/office/powerpoint/2010/main" val="399004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536575"/>
          </a:xfrm>
        </p:spPr>
        <p:txBody>
          <a:bodyPr/>
          <a:lstStyle/>
          <a:p>
            <a:r>
              <a:rPr lang="en-US" dirty="0" smtClean="0"/>
              <a:t>Composite design Example.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785" y="792797"/>
            <a:ext cx="2971800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8" y="1878373"/>
            <a:ext cx="6368005" cy="459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0"/>
            <a:ext cx="3928785" cy="161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78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Design Pattern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mbria" panose="02040503050406030204" pitchFamily="18" charset="0"/>
              </a:rPr>
              <a:t>Design patterns are proven solutions approaches to specific problems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A design pattern is not a framework and is not directly deployed via code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</a:p>
          <a:p>
            <a:r>
              <a:rPr lang="en-US" altLang="en-US" sz="2400" dirty="0" smtClean="0">
                <a:latin typeface="Cambria" panose="02040503050406030204" pitchFamily="18" charset="0"/>
              </a:rPr>
              <a:t>Design patterns represent a </a:t>
            </a:r>
            <a:r>
              <a:rPr lang="en-US" altLang="en-US" sz="2400" b="1" dirty="0" smtClean="0">
                <a:latin typeface="Cambria" panose="02040503050406030204" pitchFamily="18" charset="0"/>
              </a:rPr>
              <a:t>solutions</a:t>
            </a:r>
            <a:r>
              <a:rPr lang="en-US" altLang="en-US" sz="2400" dirty="0" smtClean="0">
                <a:latin typeface="Cambria" panose="02040503050406030204" pitchFamily="18" charset="0"/>
              </a:rPr>
              <a:t> to </a:t>
            </a:r>
            <a:r>
              <a:rPr lang="en-US" altLang="en-US" sz="2400" b="1" dirty="0" smtClean="0">
                <a:latin typeface="Cambria" panose="02040503050406030204" pitchFamily="18" charset="0"/>
              </a:rPr>
              <a:t>recurring</a:t>
            </a:r>
            <a:r>
              <a:rPr lang="en-US" altLang="en-US" sz="2400" dirty="0" smtClean="0">
                <a:latin typeface="Cambria" panose="02040503050406030204" pitchFamily="18" charset="0"/>
              </a:rPr>
              <a:t> </a:t>
            </a:r>
            <a:r>
              <a:rPr lang="en-US" altLang="en-US" sz="2400" b="1" dirty="0" smtClean="0">
                <a:latin typeface="Cambria" panose="02040503050406030204" pitchFamily="18" charset="0"/>
              </a:rPr>
              <a:t>problems</a:t>
            </a:r>
            <a:r>
              <a:rPr lang="en-US" altLang="en-US" sz="2400" dirty="0" smtClean="0">
                <a:latin typeface="Cambria" panose="02040503050406030204" pitchFamily="18" charset="0"/>
              </a:rPr>
              <a:t> that arise when developing software within a particular </a:t>
            </a:r>
            <a:r>
              <a:rPr lang="en-US" altLang="en-US" sz="2400" b="1" dirty="0" smtClean="0">
                <a:latin typeface="Cambria" panose="02040503050406030204" pitchFamily="18" charset="0"/>
              </a:rPr>
              <a:t>context</a:t>
            </a:r>
            <a:r>
              <a:rPr lang="en-US" altLang="en-US" sz="2400" dirty="0" smtClean="0">
                <a:latin typeface="Cambria" panose="02040503050406030204" pitchFamily="18" charset="0"/>
              </a:rPr>
              <a:t>.</a:t>
            </a:r>
          </a:p>
          <a:p>
            <a:endParaRPr lang="en-US" altLang="en-US" sz="2400" dirty="0" smtClean="0"/>
          </a:p>
          <a:p>
            <a:pPr>
              <a:buFontTx/>
              <a:buNone/>
            </a:pPr>
            <a:r>
              <a:rPr lang="en-US" altLang="en-US" sz="2400" dirty="0" err="1" smtClean="0">
                <a:latin typeface="Cambria" panose="02040503050406030204" pitchFamily="18" charset="0"/>
              </a:rPr>
              <a:t>i.e</a:t>
            </a:r>
            <a:r>
              <a:rPr lang="en-US" altLang="en-US" sz="2400" dirty="0" smtClean="0">
                <a:latin typeface="Cambria" panose="02040503050406030204" pitchFamily="18" charset="0"/>
              </a:rPr>
              <a:t> Patterns =  </a:t>
            </a:r>
            <a:r>
              <a:rPr lang="en-US" altLang="en-US" sz="2400" dirty="0" err="1" smtClean="0">
                <a:latin typeface="Cambria" panose="02040503050406030204" pitchFamily="18" charset="0"/>
              </a:rPr>
              <a:t>problems.solution</a:t>
            </a:r>
            <a:r>
              <a:rPr lang="en-US" altLang="en-US" sz="2400" dirty="0" smtClean="0">
                <a:latin typeface="Cambria" panose="02040503050406030204" pitchFamily="18" charset="0"/>
              </a:rPr>
              <a:t> pairs in a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1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design </a:t>
            </a:r>
            <a:r>
              <a:rPr lang="en-US" dirty="0" smtClean="0"/>
              <a:t>Example continued</a:t>
            </a:r>
            <a:r>
              <a:rPr lang="en-US" dirty="0" smtClean="0"/>
              <a:t>. </a:t>
            </a:r>
            <a:r>
              <a:rPr lang="en-US" sz="2800" dirty="0" smtClean="0"/>
              <a:t>( what shoul</a:t>
            </a:r>
            <a:r>
              <a:rPr lang="en-US" sz="2800" dirty="0" smtClean="0"/>
              <a:t>d be o/p ?)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87869"/>
            <a:ext cx="6858000" cy="4989131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638800"/>
            <a:ext cx="58674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71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Motivation</a:t>
            </a:r>
          </a:p>
          <a:p>
            <a:pPr algn="just"/>
            <a:r>
              <a:rPr lang="en-US" sz="1800" dirty="0">
                <a:latin typeface="Cambria" panose="02040503050406030204" pitchFamily="18" charset="0"/>
              </a:rPr>
              <a:t>Consider the typical example of a graphical window. To extend the functionality of the graphical window for example by adding a frame to the window, would require extending the window class to create a </a:t>
            </a:r>
            <a:r>
              <a:rPr lang="en-US" sz="1800" dirty="0" err="1">
                <a:latin typeface="Cambria" panose="02040503050406030204" pitchFamily="18" charset="0"/>
              </a:rPr>
              <a:t>FramedWindow</a:t>
            </a:r>
            <a:r>
              <a:rPr lang="en-US" sz="1800" dirty="0">
                <a:latin typeface="Cambria" panose="02040503050406030204" pitchFamily="18" charset="0"/>
              </a:rPr>
              <a:t> class. To create a framed window it is necessary to create an object of the </a:t>
            </a:r>
            <a:r>
              <a:rPr lang="en-US" sz="1800" dirty="0" err="1">
                <a:latin typeface="Cambria" panose="02040503050406030204" pitchFamily="18" charset="0"/>
              </a:rPr>
              <a:t>FramedWindow</a:t>
            </a:r>
            <a:r>
              <a:rPr lang="en-US" sz="1800" dirty="0">
                <a:latin typeface="Cambria" panose="02040503050406030204" pitchFamily="18" charset="0"/>
              </a:rPr>
              <a:t> class. However it would be impossible to start with a plain window and to extend its functionality at runtime to become a framed window</a:t>
            </a:r>
            <a:r>
              <a:rPr lang="en-US" sz="1800" dirty="0" smtClean="0">
                <a:latin typeface="Cambria" panose="02040503050406030204" pitchFamily="18" charset="0"/>
              </a:rPr>
              <a:t>.</a:t>
            </a:r>
          </a:p>
          <a:p>
            <a:r>
              <a:rPr lang="en-US" u="sng" dirty="0"/>
              <a:t>Intent</a:t>
            </a:r>
          </a:p>
          <a:p>
            <a:pPr marL="0" indent="0">
              <a:buNone/>
            </a:pPr>
            <a:r>
              <a:rPr lang="en-US" sz="1800" dirty="0" smtClean="0"/>
              <a:t> The </a:t>
            </a:r>
            <a:r>
              <a:rPr lang="en-US" sz="1800" dirty="0"/>
              <a:t>intent of this pattern is to add additional responsibilities </a:t>
            </a:r>
            <a:r>
              <a:rPr lang="en-US" sz="1800" dirty="0" smtClean="0"/>
              <a:t>   dynamically </a:t>
            </a:r>
            <a:r>
              <a:rPr lang="en-US" sz="1800" dirty="0"/>
              <a:t>to an object.</a:t>
            </a:r>
          </a:p>
          <a:p>
            <a:pPr algn="just"/>
            <a:endParaRPr lang="en-US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Class Dia.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0"/>
            <a:ext cx="6019800" cy="4770691"/>
          </a:xfrm>
        </p:spPr>
      </p:pic>
    </p:spTree>
    <p:extLst>
      <p:ext uri="{BB962C8B-B14F-4D97-AF65-F5344CB8AC3E}">
        <p14:creationId xmlns:p14="http://schemas.microsoft.com/office/powerpoint/2010/main" val="17009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make a coffee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248400" cy="463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87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Coffee Decorator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94618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74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4" y="381000"/>
            <a:ext cx="731329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6858000" cy="290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8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be output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38400"/>
            <a:ext cx="873498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>
                <a:latin typeface="Arial" charset="0"/>
              </a:rPr>
              <a:t>Behavioral</a:t>
            </a:r>
            <a:r>
              <a:rPr lang="en-GB" altLang="en-US" dirty="0" smtClean="0">
                <a:latin typeface="Arial" charset="0"/>
              </a:rPr>
              <a:t>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</a:t>
            </a:r>
            <a:r>
              <a:rPr lang="en-US" dirty="0">
                <a:hlinkClick r:id="rId2" tooltip="Design pattern (computer science)"/>
              </a:rPr>
              <a:t>design patterns</a:t>
            </a:r>
            <a:r>
              <a:rPr lang="en-US" dirty="0"/>
              <a:t> that identify common communication patterns between objects and realize these patterns.</a:t>
            </a:r>
          </a:p>
        </p:txBody>
      </p:sp>
    </p:spTree>
    <p:extLst>
      <p:ext uri="{BB962C8B-B14F-4D97-AF65-F5344CB8AC3E}">
        <p14:creationId xmlns:p14="http://schemas.microsoft.com/office/powerpoint/2010/main" val="22331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mbria" panose="02040503050406030204" pitchFamily="18" charset="0"/>
              </a:rPr>
              <a:t>is the gold standard in decoupling - the </a:t>
            </a:r>
            <a:r>
              <a:rPr lang="en-US" sz="2000" dirty="0" err="1">
                <a:latin typeface="Cambria" panose="02040503050406030204" pitchFamily="18" charset="0"/>
              </a:rPr>
              <a:t>seperation</a:t>
            </a:r>
            <a:r>
              <a:rPr lang="en-US" sz="2000" dirty="0">
                <a:latin typeface="Cambria" panose="02040503050406030204" pitchFamily="18" charset="0"/>
              </a:rPr>
              <a:t> of objects that depend on each other</a:t>
            </a:r>
            <a:r>
              <a:rPr lang="en-US" sz="2000" dirty="0" smtClean="0">
                <a:latin typeface="Cambria" panose="02040503050406030204" pitchFamily="18" charset="0"/>
              </a:rPr>
              <a:t>.</a:t>
            </a:r>
          </a:p>
          <a:p>
            <a:r>
              <a:rPr lang="en-US" sz="2000" dirty="0">
                <a:latin typeface="Cambria" panose="02040503050406030204" pitchFamily="18" charset="0"/>
              </a:rPr>
              <a:t>is a </a:t>
            </a:r>
            <a:r>
              <a:rPr lang="en-US" sz="2000" dirty="0">
                <a:latin typeface="Cambria" panose="02040503050406030204" pitchFamily="18" charset="0"/>
                <a:hlinkClick r:id="rId2" tooltip="Design pattern (computer science)"/>
              </a:rPr>
              <a:t>software design pattern</a:t>
            </a:r>
            <a:r>
              <a:rPr lang="en-US" sz="2000" dirty="0">
                <a:latin typeface="Cambria" panose="02040503050406030204" pitchFamily="18" charset="0"/>
              </a:rPr>
              <a:t> in which an </a:t>
            </a:r>
            <a:r>
              <a:rPr lang="en-US" sz="2000" dirty="0">
                <a:latin typeface="Cambria" panose="02040503050406030204" pitchFamily="18" charset="0"/>
                <a:hlinkClick r:id="rId3" tooltip="Object (computer science)"/>
              </a:rPr>
              <a:t>object</a:t>
            </a:r>
            <a:r>
              <a:rPr lang="en-US" sz="2000" dirty="0">
                <a:latin typeface="Cambria" panose="02040503050406030204" pitchFamily="18" charset="0"/>
              </a:rPr>
              <a:t>, called the subject, maintains a list of its dependents, called observers, and notifies them automatically of any state changes, usually by calling one </a:t>
            </a:r>
            <a:r>
              <a:rPr lang="en-US" sz="2000" dirty="0" smtClean="0">
                <a:latin typeface="Cambria" panose="02040503050406030204" pitchFamily="18" charset="0"/>
              </a:rPr>
              <a:t>of </a:t>
            </a:r>
            <a:r>
              <a:rPr lang="en-US" sz="2000" dirty="0">
                <a:latin typeface="Cambria" panose="02040503050406030204" pitchFamily="18" charset="0"/>
              </a:rPr>
              <a:t>their </a:t>
            </a:r>
            <a:r>
              <a:rPr lang="en-US" sz="2000" dirty="0" smtClean="0">
                <a:latin typeface="Cambria" panose="02040503050406030204" pitchFamily="18" charset="0"/>
                <a:hlinkClick r:id="rId4" tooltip="Method (computer science)"/>
              </a:rPr>
              <a:t>methods</a:t>
            </a:r>
            <a:r>
              <a:rPr lang="en-US" sz="2000" dirty="0" smtClean="0">
                <a:latin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u="sng" dirty="0" smtClean="0">
                <a:latin typeface="Cambria" panose="02040503050406030204" pitchFamily="18" charset="0"/>
              </a:rPr>
              <a:t>Usage</a:t>
            </a:r>
          </a:p>
          <a:p>
            <a:r>
              <a:rPr lang="en-US" sz="2000" dirty="0">
                <a:latin typeface="Cambria" panose="02040503050406030204" pitchFamily="18" charset="0"/>
              </a:rPr>
              <a:t>mainly used to implement distributed </a:t>
            </a:r>
            <a:r>
              <a:rPr lang="en-US" sz="2000" dirty="0">
                <a:latin typeface="Cambria" panose="02040503050406030204" pitchFamily="18" charset="0"/>
                <a:hlinkClick r:id="rId5" tooltip="Event handling"/>
              </a:rPr>
              <a:t>event handling</a:t>
            </a:r>
            <a:r>
              <a:rPr lang="en-US" sz="2000" dirty="0">
                <a:latin typeface="Cambria" panose="02040503050406030204" pitchFamily="18" charset="0"/>
              </a:rPr>
              <a:t> systems.</a:t>
            </a:r>
          </a:p>
          <a:p>
            <a:r>
              <a:rPr lang="en-US" sz="2000" dirty="0">
                <a:latin typeface="Cambria" panose="02040503050406030204" pitchFamily="18" charset="0"/>
              </a:rPr>
              <a:t>Observer pattern is also a key part in the familiar </a:t>
            </a:r>
            <a:r>
              <a:rPr lang="en-US" sz="2000" dirty="0">
                <a:latin typeface="Cambria" panose="02040503050406030204" pitchFamily="18" charset="0"/>
                <a:hlinkClick r:id="rId6" tooltip="Model View Controller"/>
              </a:rPr>
              <a:t>Model View Controller</a:t>
            </a:r>
            <a:r>
              <a:rPr lang="en-US" sz="2000" dirty="0">
                <a:latin typeface="Cambria" panose="02040503050406030204" pitchFamily="18" charset="0"/>
              </a:rPr>
              <a:t> (MVC) architectural pattern</a:t>
            </a:r>
            <a:r>
              <a:rPr lang="en-US" sz="2000" dirty="0" smtClean="0">
                <a:latin typeface="Cambria" panose="02040503050406030204" pitchFamily="18" charset="0"/>
              </a:rPr>
              <a:t>.</a:t>
            </a:r>
          </a:p>
          <a:p>
            <a:r>
              <a:rPr lang="en-US" sz="2000" dirty="0">
                <a:latin typeface="Cambria" panose="02040503050406030204" pitchFamily="18" charset="0"/>
              </a:rPr>
              <a:t>Observer is a case where Java has the work done for you already in the </a:t>
            </a:r>
            <a:r>
              <a:rPr lang="en-US" sz="2000" dirty="0" err="1">
                <a:latin typeface="Cambria" panose="02040503050406030204" pitchFamily="18" charset="0"/>
              </a:rPr>
              <a:t>java.util</a:t>
            </a:r>
            <a:r>
              <a:rPr lang="en-US" sz="2000" dirty="0">
                <a:latin typeface="Cambria" panose="02040503050406030204" pitchFamily="18" charset="0"/>
              </a:rPr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257345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Class diagram.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95600"/>
            <a:ext cx="5486400" cy="227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3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Why we need it : Usages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b="1" dirty="0">
                <a:latin typeface="Cambria" panose="02040503050406030204" pitchFamily="18" charset="0"/>
              </a:rPr>
              <a:t>Common language for developers: </a:t>
            </a:r>
            <a:r>
              <a:rPr lang="en-US" sz="2000" dirty="0">
                <a:latin typeface="Cambria" panose="02040503050406030204" pitchFamily="18" charset="0"/>
              </a:rPr>
              <a:t>They provide developers a common language for certain problems. </a:t>
            </a:r>
            <a:endParaRPr lang="en-US" sz="2000" dirty="0" smtClean="0"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Cambria" panose="02040503050406030204" pitchFamily="18" charset="0"/>
              </a:rPr>
              <a:t>For </a:t>
            </a:r>
            <a:r>
              <a:rPr lang="en-US" sz="2000" dirty="0">
                <a:latin typeface="Cambria" panose="02040503050406030204" pitchFamily="18" charset="0"/>
              </a:rPr>
              <a:t>example if a developer tells another developer that he is using a </a:t>
            </a:r>
            <a:r>
              <a:rPr lang="en-US" sz="2000" i="1" dirty="0">
                <a:latin typeface="Cambria" panose="02040503050406030204" pitchFamily="18" charset="0"/>
              </a:rPr>
              <a:t>Singleton</a:t>
            </a:r>
            <a:r>
              <a:rPr lang="en-US" sz="2000" dirty="0">
                <a:latin typeface="Cambria" panose="02040503050406030204" pitchFamily="18" charset="0"/>
              </a:rPr>
              <a:t>, the another developer (should) know exactly what this means</a:t>
            </a:r>
            <a:r>
              <a:rPr lang="en-US" sz="2000" dirty="0" smtClean="0">
                <a:latin typeface="Cambria" panose="020405030504060302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 smtClean="0">
              <a:latin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</a:rPr>
              <a:t>Capture good practices: </a:t>
            </a:r>
            <a:r>
              <a:rPr lang="en-US" sz="2000" dirty="0">
                <a:latin typeface="Cambria" panose="02040503050406030204" pitchFamily="18" charset="0"/>
              </a:rPr>
              <a:t>Design patterns capture solutions which have been successfully applied to problems. By learning these patterns and the related problem, an unexperienced developer learns a lot about software design.</a:t>
            </a: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4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built in support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7162800" cy="2922324"/>
          </a:xfrm>
        </p:spPr>
      </p:pic>
    </p:spTree>
    <p:extLst>
      <p:ext uri="{BB962C8B-B14F-4D97-AF65-F5344CB8AC3E}">
        <p14:creationId xmlns:p14="http://schemas.microsoft.com/office/powerpoint/2010/main" val="23956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91974"/>
            <a:ext cx="7268701" cy="461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4038600" y="4648200"/>
            <a:ext cx="152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562600" y="4464627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Very imp.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509834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92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819945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4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35" y="1600200"/>
            <a:ext cx="8111289" cy="4572000"/>
          </a:xfrm>
        </p:spPr>
      </p:pic>
    </p:spTree>
    <p:extLst>
      <p:ext uri="{BB962C8B-B14F-4D97-AF65-F5344CB8AC3E}">
        <p14:creationId xmlns:p14="http://schemas.microsoft.com/office/powerpoint/2010/main" val="32786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it for today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hlinkClick r:id="rId2"/>
              </a:rPr>
              <a:t>http://en.wikipedia.org/wiki/Singleton_pattern</a:t>
            </a: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www.oodesign.com</a:t>
            </a:r>
            <a:endParaRPr lang="en-US" sz="2000" dirty="0" smtClean="0"/>
          </a:p>
          <a:p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en.wikipedia.org/wiki/Composite_pattern</a:t>
            </a:r>
            <a:endParaRPr lang="en-US" sz="2000" dirty="0" smtClean="0"/>
          </a:p>
          <a:p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www.oodesign.com/observer-pattern.html</a:t>
            </a:r>
            <a:endParaRPr lang="en-US" sz="2000" dirty="0" smtClean="0"/>
          </a:p>
          <a:p>
            <a:r>
              <a:rPr lang="en-US" sz="2000" dirty="0" smtClean="0"/>
              <a:t>en.wikipedia.org/wiki/</a:t>
            </a:r>
            <a:r>
              <a:rPr lang="en-US" sz="2000" dirty="0" err="1" smtClean="0"/>
              <a:t>Observer_pattern</a:t>
            </a:r>
            <a:endParaRPr lang="en-US" sz="2000" dirty="0" smtClean="0"/>
          </a:p>
          <a:p>
            <a:r>
              <a:rPr lang="en-US" sz="2000" dirty="0"/>
              <a:t>http://java.dzone.com/articles/design-patterns-uncovered</a:t>
            </a:r>
          </a:p>
        </p:txBody>
      </p:sp>
    </p:spTree>
    <p:extLst>
      <p:ext uri="{BB962C8B-B14F-4D97-AF65-F5344CB8AC3E}">
        <p14:creationId xmlns:p14="http://schemas.microsoft.com/office/powerpoint/2010/main" val="38506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388225" cy="765175"/>
          </a:xfrm>
        </p:spPr>
        <p:txBody>
          <a:bodyPr/>
          <a:lstStyle/>
          <a:p>
            <a:r>
              <a:rPr lang="en-US" dirty="0" smtClean="0"/>
              <a:t>Basic UML notations.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772399" cy="4876799"/>
          </a:xfrm>
        </p:spPr>
        <p:txBody>
          <a:bodyPr/>
          <a:lstStyle/>
          <a:p>
            <a:r>
              <a:rPr lang="en-US" sz="2000" b="1" dirty="0" smtClean="0"/>
              <a:t>Association</a:t>
            </a:r>
          </a:p>
          <a:p>
            <a:pPr marL="0" indent="0">
              <a:buNone/>
            </a:pPr>
            <a:r>
              <a:rPr lang="en-US" sz="2000" dirty="0" smtClean="0"/>
              <a:t>An</a:t>
            </a:r>
            <a:r>
              <a:rPr lang="en-US" sz="2000" dirty="0"/>
              <a:t> </a:t>
            </a:r>
            <a:r>
              <a:rPr lang="en-US" sz="2000" i="1" dirty="0">
                <a:hlinkClick r:id="rId2" tooltip="Association (object-oriented programming)"/>
              </a:rPr>
              <a:t>association</a:t>
            </a:r>
            <a:r>
              <a:rPr lang="en-US" sz="2000" dirty="0"/>
              <a:t> represents a family of links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 An association can be named, and the ends of an association can be adorned with role names, ownership indicators, multiplicity, visibility, and other properties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There are four different types of association: bi-directional, </a:t>
            </a:r>
            <a:r>
              <a:rPr lang="en-US" sz="2000" dirty="0" err="1"/>
              <a:t>uni</a:t>
            </a:r>
            <a:r>
              <a:rPr lang="en-US" sz="2000" dirty="0"/>
              <a:t>-directional, Aggregation (includes Composition aggregation) and </a:t>
            </a:r>
            <a:r>
              <a:rPr lang="en-US" sz="2000" dirty="0" smtClean="0"/>
              <a:t>Reflexive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b="1" i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18" y="5181600"/>
            <a:ext cx="6220408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4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UML notations.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24799" cy="5029200"/>
          </a:xfrm>
        </p:spPr>
        <p:txBody>
          <a:bodyPr/>
          <a:lstStyle/>
          <a:p>
            <a:r>
              <a:rPr lang="en-US" sz="2000" b="1" dirty="0" smtClean="0"/>
              <a:t>Aggregation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</a:rPr>
              <a:t>is a variant of the "has a" association relationship; aggregation is more specific than association. It is an association that represents a part-whole or part-of relationship.</a:t>
            </a: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Cambria" panose="02040503050406030204" pitchFamily="18" charset="0"/>
            </a:endParaRPr>
          </a:p>
          <a:p>
            <a:pPr algn="just"/>
            <a:r>
              <a:rPr lang="en-US" sz="2000" b="1" dirty="0" smtClean="0"/>
              <a:t>Composition : </a:t>
            </a:r>
            <a:r>
              <a:rPr lang="en-US" sz="2000" dirty="0">
                <a:latin typeface="Cambria" panose="02040503050406030204" pitchFamily="18" charset="0"/>
              </a:rPr>
              <a:t>stronger variant of the "owns a" association relationship; composition is more specific than aggregation</a:t>
            </a:r>
            <a:r>
              <a:rPr lang="en-US" sz="2000" dirty="0" smtClean="0">
                <a:latin typeface="Cambria" panose="02040503050406030204" pitchFamily="18" charset="0"/>
              </a:rPr>
              <a:t>.</a:t>
            </a:r>
            <a:r>
              <a:rPr lang="en-US" sz="2000" dirty="0">
                <a:latin typeface="Cambria" panose="02040503050406030204" pitchFamily="18" charset="0"/>
              </a:rPr>
              <a:t> If the container is destroyed, normally every instance that it contains is destroyed as well.</a:t>
            </a:r>
            <a:r>
              <a:rPr lang="en-US" sz="2000" dirty="0"/>
              <a:t> </a:t>
            </a:r>
            <a:endParaRPr lang="en-US" sz="2000" dirty="0" smtClean="0"/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62" y="2743200"/>
            <a:ext cx="5836227" cy="7587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876800"/>
            <a:ext cx="3657600" cy="131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600" y="5164173"/>
            <a:ext cx="3429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Class diagram showing Composition between two classes at top and Aggregation between two classes at bottom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1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DCE7D58-5610-46B7-A4C4-538F509722F1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34" charset="-127"/>
              </a:rPr>
              <a:t>GoF Patterns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465263" y="1778000"/>
            <a:ext cx="6176962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GB" altLang="en-US" dirty="0">
                <a:latin typeface="Arial" charset="0"/>
              </a:rPr>
              <a:t>Creational 	Structural	</a:t>
            </a:r>
            <a:r>
              <a:rPr lang="en-GB" altLang="en-US" dirty="0" err="1">
                <a:latin typeface="Arial" charset="0"/>
              </a:rPr>
              <a:t>Behavioral</a:t>
            </a:r>
            <a:endParaRPr lang="en-GB" altLang="en-US" dirty="0">
              <a:latin typeface="Arial" charset="0"/>
            </a:endParaRPr>
          </a:p>
          <a:p>
            <a:pPr eaLnBrk="1" hangingPunct="1"/>
            <a:endParaRPr lang="en-GB" altLang="en-US" dirty="0">
              <a:latin typeface="Arial" charset="0"/>
            </a:endParaRPr>
          </a:p>
          <a:p>
            <a:pPr eaLnBrk="1" hangingPunct="1"/>
            <a:r>
              <a:rPr lang="en-GB" altLang="en-US" dirty="0">
                <a:latin typeface="Arial" charset="0"/>
              </a:rPr>
              <a:t>Abstract Factory	</a:t>
            </a:r>
            <a:r>
              <a:rPr lang="en-GB" altLang="en-US" dirty="0">
                <a:solidFill>
                  <a:srgbClr val="0000FF"/>
                </a:solidFill>
                <a:latin typeface="Arial" charset="0"/>
              </a:rPr>
              <a:t>Adapter </a:t>
            </a:r>
            <a:r>
              <a:rPr lang="en-GB" altLang="en-US" dirty="0">
                <a:latin typeface="Arial" charset="0"/>
              </a:rPr>
              <a:t>            	Chain of Responsibility</a:t>
            </a:r>
          </a:p>
          <a:p>
            <a:pPr eaLnBrk="1" hangingPunct="1"/>
            <a:r>
              <a:rPr lang="en-GB" altLang="en-US" dirty="0">
                <a:latin typeface="Arial" charset="0"/>
              </a:rPr>
              <a:t>Builder         	Bridge		Command</a:t>
            </a:r>
          </a:p>
          <a:p>
            <a:pPr eaLnBrk="1" hangingPunct="1"/>
            <a:r>
              <a:rPr lang="en-GB" altLang="en-US" dirty="0">
                <a:solidFill>
                  <a:srgbClr val="0000FF"/>
                </a:solidFill>
                <a:latin typeface="Arial" charset="0"/>
              </a:rPr>
              <a:t>Factory Method</a:t>
            </a:r>
            <a:r>
              <a:rPr lang="en-GB" altLang="en-US" dirty="0">
                <a:latin typeface="Arial" charset="0"/>
              </a:rPr>
              <a:t>	</a:t>
            </a:r>
            <a:r>
              <a:rPr lang="en-GB" altLang="en-US" dirty="0">
                <a:solidFill>
                  <a:srgbClr val="0000FF"/>
                </a:solidFill>
                <a:latin typeface="Arial" charset="0"/>
              </a:rPr>
              <a:t>Composite</a:t>
            </a:r>
            <a:r>
              <a:rPr lang="en-GB" altLang="en-US" dirty="0">
                <a:latin typeface="Arial" charset="0"/>
              </a:rPr>
              <a:t>	Interpreter</a:t>
            </a:r>
          </a:p>
          <a:p>
            <a:pPr eaLnBrk="1" hangingPunct="1"/>
            <a:r>
              <a:rPr lang="en-GB" altLang="en-US" dirty="0">
                <a:latin typeface="Arial" charset="0"/>
              </a:rPr>
              <a:t>Prototype 	</a:t>
            </a:r>
            <a:r>
              <a:rPr lang="en-GB" altLang="en-US" dirty="0">
                <a:solidFill>
                  <a:srgbClr val="0000FF"/>
                </a:solidFill>
                <a:latin typeface="Arial" charset="0"/>
              </a:rPr>
              <a:t>Decorator</a:t>
            </a:r>
            <a:r>
              <a:rPr lang="en-GB" altLang="en-US" dirty="0">
                <a:latin typeface="Arial" charset="0"/>
              </a:rPr>
              <a:t>	Iterator</a:t>
            </a:r>
          </a:p>
          <a:p>
            <a:pPr eaLnBrk="1" hangingPunct="1"/>
            <a:r>
              <a:rPr lang="en-GB" altLang="en-US" dirty="0">
                <a:solidFill>
                  <a:srgbClr val="0000FF"/>
                </a:solidFill>
                <a:latin typeface="Arial" charset="0"/>
              </a:rPr>
              <a:t>Singleton </a:t>
            </a:r>
            <a:r>
              <a:rPr lang="en-GB" altLang="en-US" dirty="0">
                <a:latin typeface="Arial" charset="0"/>
              </a:rPr>
              <a:t>     	Façade		Mediator</a:t>
            </a:r>
          </a:p>
          <a:p>
            <a:pPr eaLnBrk="1" hangingPunct="1"/>
            <a:r>
              <a:rPr lang="en-GB" altLang="en-US" dirty="0">
                <a:latin typeface="Arial" charset="0"/>
              </a:rPr>
              <a:t>		Flyweight	Memento</a:t>
            </a:r>
          </a:p>
          <a:p>
            <a:pPr eaLnBrk="1" hangingPunct="1"/>
            <a:r>
              <a:rPr lang="en-GB" altLang="en-US" dirty="0">
                <a:latin typeface="Arial" charset="0"/>
              </a:rPr>
              <a:t>		Proxy		</a:t>
            </a:r>
            <a:r>
              <a:rPr lang="en-GB" altLang="en-US" dirty="0">
                <a:solidFill>
                  <a:srgbClr val="0000FF"/>
                </a:solidFill>
                <a:latin typeface="Arial" charset="0"/>
              </a:rPr>
              <a:t>Observer</a:t>
            </a:r>
          </a:p>
          <a:p>
            <a:pPr eaLnBrk="1" hangingPunct="1"/>
            <a:r>
              <a:rPr lang="en-GB" altLang="en-US" dirty="0">
                <a:latin typeface="Arial" charset="0"/>
              </a:rPr>
              <a:t>				State</a:t>
            </a:r>
          </a:p>
          <a:p>
            <a:pPr eaLnBrk="1" hangingPunct="1"/>
            <a:r>
              <a:rPr lang="en-GB" altLang="en-US" dirty="0">
                <a:latin typeface="Arial" charset="0"/>
              </a:rPr>
              <a:t>				</a:t>
            </a:r>
            <a:r>
              <a:rPr lang="en-GB" altLang="en-US" dirty="0">
                <a:solidFill>
                  <a:srgbClr val="0000FF"/>
                </a:solidFill>
                <a:latin typeface="Arial" charset="0"/>
              </a:rPr>
              <a:t>Strategy</a:t>
            </a:r>
          </a:p>
          <a:p>
            <a:pPr eaLnBrk="1" hangingPunct="1"/>
            <a:r>
              <a:rPr lang="en-GB" altLang="en-US" dirty="0">
                <a:latin typeface="Arial" charset="0"/>
              </a:rPr>
              <a:t>				Template Method</a:t>
            </a:r>
          </a:p>
          <a:p>
            <a:pPr eaLnBrk="1" hangingPunct="1"/>
            <a:r>
              <a:rPr lang="en-GB" altLang="en-US" dirty="0">
                <a:latin typeface="Arial" charset="0"/>
              </a:rPr>
              <a:t>				</a:t>
            </a:r>
            <a:r>
              <a:rPr lang="en-GB" altLang="en-US" dirty="0">
                <a:solidFill>
                  <a:srgbClr val="0000FF"/>
                </a:solidFill>
                <a:latin typeface="Arial" charset="0"/>
              </a:rPr>
              <a:t>Visitor</a:t>
            </a: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 flipV="1">
            <a:off x="1506538" y="1725613"/>
            <a:ext cx="6107112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 flipV="1">
            <a:off x="1492250" y="2233613"/>
            <a:ext cx="6107113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1493838" y="5478463"/>
            <a:ext cx="61737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1419225" y="5646738"/>
            <a:ext cx="637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ko-KR" sz="1200">
                <a:latin typeface="Arial" charset="0"/>
                <a:ea typeface="굴림" pitchFamily="34" charset="-127"/>
              </a:rPr>
              <a:t>E. Gamma, R. Helm, R. Johnson, and J. Vlissides. </a:t>
            </a:r>
            <a:r>
              <a:rPr lang="en-US" altLang="ko-KR" sz="1200" i="1">
                <a:latin typeface="Arial" charset="0"/>
                <a:ea typeface="굴림" pitchFamily="34" charset="-127"/>
              </a:rPr>
              <a:t>Design Patterns, Elements of Reusable</a:t>
            </a:r>
          </a:p>
          <a:p>
            <a:pPr eaLnBrk="1" hangingPunct="1"/>
            <a:r>
              <a:rPr lang="en-US" altLang="ko-KR" sz="1200" i="1">
                <a:latin typeface="Arial" charset="0"/>
                <a:ea typeface="굴림" pitchFamily="34" charset="-127"/>
              </a:rPr>
              <a:t>Object-Oriented Software</a:t>
            </a:r>
            <a:r>
              <a:rPr lang="en-US" altLang="ko-KR" sz="1200">
                <a:latin typeface="Arial" charset="0"/>
                <a:ea typeface="굴림" pitchFamily="34" charset="-127"/>
              </a:rPr>
              <a:t>, Addison-Wesley, 1995.</a:t>
            </a:r>
          </a:p>
        </p:txBody>
      </p:sp>
    </p:spTree>
    <p:extLst>
      <p:ext uri="{BB962C8B-B14F-4D97-AF65-F5344CB8AC3E}">
        <p14:creationId xmlns:p14="http://schemas.microsoft.com/office/powerpoint/2010/main" val="7548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Singleton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i="1" u="sng" dirty="0" smtClean="0">
                <a:latin typeface="Cambria" panose="02040503050406030204" pitchFamily="18" charset="0"/>
              </a:rPr>
              <a:t>Motivation </a:t>
            </a:r>
            <a:r>
              <a:rPr lang="en-US" sz="2000" dirty="0" smtClean="0">
                <a:latin typeface="Cambria" panose="02040503050406030204" pitchFamily="18" charset="0"/>
              </a:rPr>
              <a:t>: when its important </a:t>
            </a:r>
            <a:r>
              <a:rPr lang="en-US" sz="2000" dirty="0">
                <a:latin typeface="Cambria" panose="02040503050406030204" pitchFamily="18" charset="0"/>
              </a:rPr>
              <a:t>to have only one instance for a class.</a:t>
            </a:r>
          </a:p>
          <a:p>
            <a:r>
              <a:rPr lang="en-US" sz="2000" b="1" i="1" u="sng" dirty="0" smtClean="0">
                <a:latin typeface="Cambria" panose="02040503050406030204" pitchFamily="18" charset="0"/>
              </a:rPr>
              <a:t>Intent : </a:t>
            </a:r>
          </a:p>
          <a:p>
            <a:pPr lvl="1"/>
            <a:r>
              <a:rPr lang="en-US" sz="1600" dirty="0" smtClean="0">
                <a:latin typeface="Cambria" panose="02040503050406030204" pitchFamily="18" charset="0"/>
              </a:rPr>
              <a:t>Ensure </a:t>
            </a:r>
            <a:r>
              <a:rPr lang="en-US" sz="1600" dirty="0">
                <a:latin typeface="Cambria" panose="02040503050406030204" pitchFamily="18" charset="0"/>
              </a:rPr>
              <a:t>that only one instance of a class is created.</a:t>
            </a:r>
          </a:p>
          <a:p>
            <a:pPr lvl="1"/>
            <a:r>
              <a:rPr lang="en-US" sz="1600" dirty="0">
                <a:latin typeface="Cambria" panose="02040503050406030204" pitchFamily="18" charset="0"/>
              </a:rPr>
              <a:t>Provide a global point of access to the </a:t>
            </a:r>
            <a:r>
              <a:rPr lang="en-US" sz="1600" dirty="0" smtClean="0">
                <a:latin typeface="Cambria" panose="02040503050406030204" pitchFamily="18" charset="0"/>
              </a:rPr>
              <a:t>object.</a:t>
            </a: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¡"/>
            </a:pPr>
            <a:r>
              <a:rPr lang="en-US" sz="2000" b="1" i="1" u="sng" dirty="0" smtClean="0">
                <a:latin typeface="Cambria" panose="02040503050406030204" pitchFamily="18" charset="0"/>
                <a:ea typeface="+mn-ea"/>
                <a:cs typeface="+mn-cs"/>
              </a:rPr>
              <a:t>Implementation :</a:t>
            </a:r>
            <a:endParaRPr lang="en-US" sz="2000" b="1" i="1" u="sng" dirty="0">
              <a:latin typeface="Cambria" panose="02040503050406030204" pitchFamily="18" charset="0"/>
              <a:ea typeface="+mn-ea"/>
              <a:cs typeface="+mn-cs"/>
            </a:endParaRPr>
          </a:p>
          <a:p>
            <a:pPr lvl="1"/>
            <a:endParaRPr lang="en-US" sz="1600" dirty="0">
              <a:latin typeface="Cambria" panose="02040503050406030204" pitchFamily="18" charset="0"/>
            </a:endParaRPr>
          </a:p>
          <a:p>
            <a:endParaRPr lang="en-US" sz="2000" b="1" i="1" u="sng" dirty="0">
              <a:latin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13" y="3962400"/>
            <a:ext cx="292407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7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7620000" cy="3070961"/>
          </a:xfrm>
        </p:spPr>
      </p:pic>
    </p:spTree>
    <p:extLst>
      <p:ext uri="{BB962C8B-B14F-4D97-AF65-F5344CB8AC3E}">
        <p14:creationId xmlns:p14="http://schemas.microsoft.com/office/powerpoint/2010/main" val="15475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Cambria" panose="02040503050406030204" pitchFamily="18" charset="0"/>
              </a:rPr>
              <a:t>How can we  make sure  that ?</a:t>
            </a:r>
          </a:p>
          <a:p>
            <a:pPr marL="0" indent="0">
              <a:buNone/>
            </a:pPr>
            <a:r>
              <a:rPr lang="en-US" sz="1800" dirty="0" smtClean="0">
                <a:latin typeface="Cambria" panose="02040503050406030204" pitchFamily="18" charset="0"/>
              </a:rPr>
              <a:t>1. The </a:t>
            </a:r>
            <a:r>
              <a:rPr lang="en-US" sz="1800" dirty="0">
                <a:latin typeface="Cambria" panose="02040503050406030204" pitchFamily="18" charset="0"/>
              </a:rPr>
              <a:t>instance is not constructed until the class is used.</a:t>
            </a:r>
          </a:p>
          <a:p>
            <a:pPr marL="0" indent="0">
              <a:buNone/>
            </a:pPr>
            <a:r>
              <a:rPr lang="en-US" sz="1800" dirty="0" smtClean="0">
                <a:latin typeface="Cambria" panose="02040503050406030204" pitchFamily="18" charset="0"/>
              </a:rPr>
              <a:t>2. no </a:t>
            </a:r>
            <a:r>
              <a:rPr lang="en-US" sz="1800" dirty="0">
                <a:latin typeface="Cambria" panose="02040503050406030204" pitchFamily="18" charset="0"/>
              </a:rPr>
              <a:t>need to synchronize the </a:t>
            </a:r>
            <a:r>
              <a:rPr lang="en-US" sz="1800" dirty="0" err="1">
                <a:latin typeface="Cambria" panose="02040503050406030204" pitchFamily="18" charset="0"/>
              </a:rPr>
              <a:t>getInstance</a:t>
            </a:r>
            <a:r>
              <a:rPr lang="en-US" sz="1800" dirty="0">
                <a:latin typeface="Cambria" panose="02040503050406030204" pitchFamily="18" charset="0"/>
              </a:rPr>
              <a:t>() method, </a:t>
            </a:r>
            <a:r>
              <a:rPr lang="en-US" sz="1800" dirty="0" smtClean="0">
                <a:latin typeface="Cambria" panose="02040503050406030204" pitchFamily="18" charset="0"/>
              </a:rPr>
              <a:t>so no </a:t>
            </a:r>
            <a:r>
              <a:rPr lang="en-US" sz="1800" dirty="0">
                <a:latin typeface="Cambria" panose="02040503050406030204" pitchFamily="18" charset="0"/>
              </a:rPr>
              <a:t>(expensive) locking is required.</a:t>
            </a:r>
          </a:p>
          <a:p>
            <a:pPr marL="0" indent="0">
              <a:buNone/>
            </a:pPr>
            <a:r>
              <a:rPr lang="en-US" sz="1800" dirty="0" smtClean="0">
                <a:latin typeface="Cambria" panose="02040503050406030204" pitchFamily="18" charset="0"/>
              </a:rPr>
              <a:t>3. instance </a:t>
            </a:r>
            <a:r>
              <a:rPr lang="en-US" sz="1800" dirty="0">
                <a:latin typeface="Cambria" panose="02040503050406030204" pitchFamily="18" charset="0"/>
              </a:rPr>
              <a:t>cannot be redefined, ensuring that one (and only one) instance ever exists</a:t>
            </a:r>
            <a:r>
              <a:rPr lang="en-US" sz="1800" dirty="0" smtClean="0">
                <a:latin typeface="Cambria" panose="02040503050406030204" pitchFamily="18" charset="0"/>
              </a:rPr>
              <a:t>. (The final keyword )</a:t>
            </a:r>
          </a:p>
          <a:p>
            <a:pPr marL="0" indent="0">
              <a:buNone/>
            </a:pPr>
            <a:endParaRPr lang="en-US" sz="1800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657600"/>
            <a:ext cx="726040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5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Eclipse 1">
    <a:dk1>
      <a:srgbClr val="000000"/>
    </a:dk1>
    <a:lt1>
      <a:srgbClr val="FFFFFF"/>
    </a:lt1>
    <a:dk2>
      <a:srgbClr val="006666"/>
    </a:dk2>
    <a:lt2>
      <a:srgbClr val="5F5F5F"/>
    </a:lt2>
    <a:accent1>
      <a:srgbClr val="33CCCC"/>
    </a:accent1>
    <a:accent2>
      <a:srgbClr val="99CCCC"/>
    </a:accent2>
    <a:accent3>
      <a:srgbClr val="FFFFFF"/>
    </a:accent3>
    <a:accent4>
      <a:srgbClr val="000000"/>
    </a:accent4>
    <a:accent5>
      <a:srgbClr val="ADE2E2"/>
    </a:accent5>
    <a:accent6>
      <a:srgbClr val="8AB9B9"/>
    </a:accent6>
    <a:hlink>
      <a:srgbClr val="006666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4235</TotalTime>
  <Words>698</Words>
  <Application>Microsoft Office PowerPoint</Application>
  <PresentationFormat>On-screen Show (4:3)</PresentationFormat>
  <Paragraphs>130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Eclipse</vt:lpstr>
      <vt:lpstr>Design Patterns</vt:lpstr>
      <vt:lpstr>What is Design Pattern ?</vt:lpstr>
      <vt:lpstr>Why we need it : Usages ?</vt:lpstr>
      <vt:lpstr>Basic UML notations.</vt:lpstr>
      <vt:lpstr>Basic UML notations.</vt:lpstr>
      <vt:lpstr>GoF Patterns</vt:lpstr>
      <vt:lpstr>Singleton Pattern</vt:lpstr>
      <vt:lpstr>Singleton Code</vt:lpstr>
      <vt:lpstr>Eager Singleton</vt:lpstr>
      <vt:lpstr>Examples</vt:lpstr>
      <vt:lpstr>Factory Method Pattern</vt:lpstr>
      <vt:lpstr>Factory code example</vt:lpstr>
      <vt:lpstr>Factory code example con</vt:lpstr>
      <vt:lpstr>PowerPoint Presentation</vt:lpstr>
      <vt:lpstr>Structural Design Patterns</vt:lpstr>
      <vt:lpstr>ADAPTER PATTERN </vt:lpstr>
      <vt:lpstr>COMPOSITE PATTERN</vt:lpstr>
      <vt:lpstr>Composite Class dia.</vt:lpstr>
      <vt:lpstr>Composite design Example.</vt:lpstr>
      <vt:lpstr>Composite design Example continued. ( what should be o/p ?)</vt:lpstr>
      <vt:lpstr>Decorator</vt:lpstr>
      <vt:lpstr>Decorator Class Dia.</vt:lpstr>
      <vt:lpstr>Time to make a coffee </vt:lpstr>
      <vt:lpstr>Abstract Coffee Decorator</vt:lpstr>
      <vt:lpstr>PowerPoint Presentation</vt:lpstr>
      <vt:lpstr>Decorator Client</vt:lpstr>
      <vt:lpstr>Behavioral Patterns</vt:lpstr>
      <vt:lpstr>Observer Pattern</vt:lpstr>
      <vt:lpstr>Observer Class diagram.</vt:lpstr>
      <vt:lpstr>Java built in support</vt:lpstr>
      <vt:lpstr>Example Code.</vt:lpstr>
      <vt:lpstr>Observer …</vt:lpstr>
      <vt:lpstr>PowerPoint Presentation</vt:lpstr>
      <vt:lpstr>Another Example.</vt:lpstr>
      <vt:lpstr>PowerPoint Presentation</vt:lpstr>
      <vt:lpstr>References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deepak naita</dc:creator>
  <cp:lastModifiedBy>deepak naita</cp:lastModifiedBy>
  <cp:revision>101</cp:revision>
  <dcterms:created xsi:type="dcterms:W3CDTF">2014-01-06T12:58:48Z</dcterms:created>
  <dcterms:modified xsi:type="dcterms:W3CDTF">2014-01-10T06:59:54Z</dcterms:modified>
</cp:coreProperties>
</file>