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66"/>
    <a:srgbClr val="191919"/>
    <a:srgbClr val="FFFFE1"/>
    <a:srgbClr val="FFF3F3"/>
    <a:srgbClr val="800040"/>
    <a:srgbClr val="004080"/>
    <a:srgbClr val="FF6FC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762" y="30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FAFE7C-0FA2-4FAD-95A6-E3324A554B49}" type="datetime1">
              <a:rPr lang="en-US"/>
              <a:pPr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F473BCB-2E67-477C-9B29-8084B0F5DF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AEE900-AA3D-481A-BB27-85542A7F642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47343-87BD-4B31-A785-325091918B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403E-54E3-4EF6-A02B-A01130F5CE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57183-56A7-41F1-BF0E-4086907924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9BE26-C5CA-4A9E-8D91-C5DBA9D6C0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778AB-02E6-4341-B613-9DDD33AEDF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398CE-1A5B-4D7A-948F-9CED7805F5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D5101-9798-4464-9983-BF3104FF37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889C3-51D6-49A6-9710-8A0EAA20F8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995AE-00C0-4425-BBB6-84323EEE93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FF22B-B357-47E3-82CB-22C20CE58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142D6-6A6B-40A4-A1FA-B7557AD966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itchFamily="18" charset="0"/>
              </a:defRPr>
            </a:lvl1pPr>
          </a:lstStyle>
          <a:p>
            <a:fld id="{06ADEC56-11B4-4329-A242-CEDE051B0E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file:///E:\1-Kevin\Desktop\It's%20All%20Here\Grad%20School\Spring%202023\EcE%206530\Final%20Project\Matlab\Case5_fc250_fm350_I05_tau2_dur5.wav" TargetMode="External"/><Relationship Id="rId13" Type="http://schemas.openxmlformats.org/officeDocument/2006/relationships/image" Target="../media/image2.jpeg"/><Relationship Id="rId18" Type="http://schemas.openxmlformats.org/officeDocument/2006/relationships/image" Target="../media/image7.png"/><Relationship Id="rId26" Type="http://schemas.openxmlformats.org/officeDocument/2006/relationships/image" Target="../media/image15.jpeg"/><Relationship Id="rId3" Type="http://schemas.openxmlformats.org/officeDocument/2006/relationships/audio" Target="../media/audio2.wav"/><Relationship Id="rId21" Type="http://schemas.openxmlformats.org/officeDocument/2006/relationships/image" Target="../media/image10.jpeg"/><Relationship Id="rId7" Type="http://schemas.openxmlformats.org/officeDocument/2006/relationships/audio" Target="../media/audio4.wav"/><Relationship Id="rId12" Type="http://schemas.openxmlformats.org/officeDocument/2006/relationships/image" Target="../media/image1.png"/><Relationship Id="rId17" Type="http://schemas.openxmlformats.org/officeDocument/2006/relationships/image" Target="../media/image6.jpeg"/><Relationship Id="rId25" Type="http://schemas.openxmlformats.org/officeDocument/2006/relationships/image" Target="../media/image14.jpeg"/><Relationship Id="rId2" Type="http://schemas.openxmlformats.org/officeDocument/2006/relationships/audio" Target="../media/audio1.wav"/><Relationship Id="rId16" Type="http://schemas.openxmlformats.org/officeDocument/2006/relationships/image" Target="../media/image5.jpeg"/><Relationship Id="rId20" Type="http://schemas.openxmlformats.org/officeDocument/2006/relationships/image" Target="../media/image9.png"/><Relationship Id="rId1" Type="http://schemas.openxmlformats.org/officeDocument/2006/relationships/themeOverride" Target="../theme/themeOverride1.xml"/><Relationship Id="rId6" Type="http://schemas.openxmlformats.org/officeDocument/2006/relationships/audio" Target="../media/audio3.wav"/><Relationship Id="rId11" Type="http://schemas.openxmlformats.org/officeDocument/2006/relationships/notesSlide" Target="../notesSlides/notesSlide1.xml"/><Relationship Id="rId24" Type="http://schemas.openxmlformats.org/officeDocument/2006/relationships/image" Target="../media/image13.jpeg"/><Relationship Id="rId5" Type="http://schemas.openxmlformats.org/officeDocument/2006/relationships/audio" Target="file:///E:\1-Kevin\Desktop\It's%20All%20Here\Grad%20School\Spring%202023\EcE%206530\Final%20Project\Matlab\Case2_fc220_I05_tau2_dur6.wav" TargetMode="External"/><Relationship Id="rId15" Type="http://schemas.openxmlformats.org/officeDocument/2006/relationships/image" Target="../media/image4.png"/><Relationship Id="rId23" Type="http://schemas.openxmlformats.org/officeDocument/2006/relationships/image" Target="../media/image12.jpeg"/><Relationship Id="rId28" Type="http://schemas.openxmlformats.org/officeDocument/2006/relationships/image" Target="../media/image17.jpe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8.png"/><Relationship Id="rId4" Type="http://schemas.openxmlformats.org/officeDocument/2006/relationships/audio" Target="file:///E:\1-Kevin\Desktop\It's%20All%20Here\Grad%20School\Spring%202023\EcE%206530\Final%20Project\Matlab\Case1_fc110_I010_tau2_dur6.wav" TargetMode="External"/><Relationship Id="rId9" Type="http://schemas.openxmlformats.org/officeDocument/2006/relationships/audio" Target="file:///E:\1-Kevin\Desktop\It's%20All%20Here\Grad%20School\Spring%202023\EcE%206530\Final%20Project\Matlab\Case6_fc250_fm350_I03_tau1_dur5.wav" TargetMode="External"/><Relationship Id="rId14" Type="http://schemas.openxmlformats.org/officeDocument/2006/relationships/image" Target="../media/image3.jpeg"/><Relationship Id="rId22" Type="http://schemas.openxmlformats.org/officeDocument/2006/relationships/image" Target="../media/image11.jpeg"/><Relationship Id="rId27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6608618"/>
            <a:ext cx="51206400" cy="2539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995488" y="7855526"/>
            <a:ext cx="10512425" cy="789709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altLang="ja-JP" sz="4800" dirty="0" smtClean="0">
                <a:latin typeface="Avenir Book" pitchFamily="124" charset="0"/>
              </a:rPr>
              <a:t>Amplitude and frequency modulation are important and common methods for transmitting data. This report demonstrates </a:t>
            </a:r>
            <a:r>
              <a:rPr lang="en-US" altLang="ja-JP" sz="4800" dirty="0" smtClean="0">
                <a:latin typeface="Avenir Book" pitchFamily="124" charset="0"/>
              </a:rPr>
              <a:t>how such signals are synthesized but also how to </a:t>
            </a:r>
            <a:r>
              <a:rPr lang="en-US" altLang="ja-JP" sz="4800" dirty="0" smtClean="0">
                <a:latin typeface="Avenir Book" pitchFamily="124" charset="0"/>
              </a:rPr>
              <a:t>analyze </a:t>
            </a:r>
            <a:r>
              <a:rPr lang="en-US" altLang="ja-JP" sz="4800" dirty="0" smtClean="0">
                <a:latin typeface="Avenir Book" pitchFamily="124" charset="0"/>
              </a:rPr>
              <a:t>them using a spectrogram. Details </a:t>
            </a:r>
            <a:r>
              <a:rPr lang="en-US" altLang="ja-JP" sz="4800" dirty="0" smtClean="0">
                <a:latin typeface="Avenir Book" pitchFamily="124" charset="0"/>
              </a:rPr>
              <a:t>about spectrogram usage and implementation is </a:t>
            </a:r>
            <a:r>
              <a:rPr lang="en-US" altLang="ja-JP" sz="4800" dirty="0" smtClean="0">
                <a:latin typeface="Avenir Book" pitchFamily="124" charset="0"/>
              </a:rPr>
              <a:t>also explored.</a:t>
            </a:r>
            <a:endParaRPr lang="en-US" sz="4800" dirty="0">
              <a:latin typeface="Avenir Book" pitchFamily="124" charset="0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995488" y="16999526"/>
            <a:ext cx="10512425" cy="1390116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AM and FM signals will be explored through the following examples:</a:t>
            </a: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Beat Signal (AM):</a:t>
            </a: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Chirp (FM):</a:t>
            </a: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                       , </a:t>
            </a: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Bell (FM):</a:t>
            </a: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 smtClean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 smtClean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Spectrograms are a sliding window short-time Fourier transform. Effects of altering window length will be explored.</a:t>
            </a: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 smtClean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13393738" y="8138679"/>
            <a:ext cx="23347362" cy="2296203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ct val="50000"/>
              </a:spcBef>
              <a:tabLst>
                <a:tab pos="500063" algn="l"/>
              </a:tabLst>
            </a:pPr>
            <a:endParaRPr lang="en-US" sz="4800" dirty="0">
              <a:solidFill>
                <a:schemeClr val="accent2"/>
              </a:solidFill>
              <a:latin typeface="Avenir Book" pitchFamily="124" charset="0"/>
            </a:endParaRPr>
          </a:p>
          <a:p>
            <a:pPr>
              <a:spcBef>
                <a:spcPct val="50000"/>
              </a:spcBef>
              <a:tabLst>
                <a:tab pos="500063" algn="l"/>
              </a:tabLst>
            </a:pPr>
            <a:endParaRPr lang="en-US" sz="2800" i="1" dirty="0">
              <a:solidFill>
                <a:schemeClr val="accent2"/>
              </a:solidFill>
              <a:latin typeface="Avenir Book" pitchFamily="124" charset="0"/>
            </a:endParaRPr>
          </a:p>
        </p:txBody>
      </p:sp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38598475" y="8063347"/>
            <a:ext cx="10512425" cy="1685405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50000"/>
              </a:spcBef>
              <a:tabLst>
                <a:tab pos="635000" algn="l"/>
              </a:tabLst>
            </a:pPr>
            <a:r>
              <a:rPr lang="en-US" altLang="ja-JP" sz="4800" dirty="0" smtClean="0">
                <a:latin typeface="Avenir Book" pitchFamily="124" charset="0"/>
              </a:rPr>
              <a:t>For proper analysis of the frequency content of a signal </a:t>
            </a:r>
            <a:r>
              <a:rPr lang="en-US" altLang="ja-JP" sz="4800" dirty="0" smtClean="0">
                <a:latin typeface="Avenir Book" pitchFamily="124" charset="0"/>
              </a:rPr>
              <a:t>using a spectrogram, it </a:t>
            </a:r>
            <a:r>
              <a:rPr lang="en-US" altLang="ja-JP" sz="4800" dirty="0" smtClean="0">
                <a:latin typeface="Avenir Book" pitchFamily="124" charset="0"/>
              </a:rPr>
              <a:t>needs to be given a proper window size. Increased window size increase accuracy in the frequency domain and decreasing the window size increases accuracy in the time domain</a:t>
            </a:r>
            <a:r>
              <a:rPr lang="en-US" altLang="ja-JP" sz="4800" dirty="0" smtClean="0">
                <a:latin typeface="Avenir Book" pitchFamily="124" charset="0"/>
              </a:rPr>
              <a:t>.</a:t>
            </a:r>
            <a:endParaRPr lang="en-US" altLang="ja-JP" sz="4800" dirty="0" smtClean="0">
              <a:latin typeface="Avenir Book" pitchFamily="124" charset="0"/>
            </a:endParaRPr>
          </a:p>
          <a:p>
            <a:pPr>
              <a:spcBef>
                <a:spcPct val="50000"/>
              </a:spcBef>
              <a:tabLst>
                <a:tab pos="635000" algn="l"/>
              </a:tabLst>
            </a:pPr>
            <a:r>
              <a:rPr lang="en-US" altLang="ja-JP" sz="4800" dirty="0" smtClean="0">
                <a:latin typeface="Avenir Book" pitchFamily="124" charset="0"/>
              </a:rPr>
              <a:t>Using spectrograms to analyze musical instruments allows for convenient methods of empirically measuring the purity of musical tones. Harmonics needs to align for a pleasant sounding tone it was found that </a:t>
            </a:r>
            <a:r>
              <a:rPr lang="en-US" altLang="ja-JP" sz="4800" dirty="0" smtClean="0">
                <a:latin typeface="Avenir Book" pitchFamily="124" charset="0"/>
              </a:rPr>
              <a:t>F</a:t>
            </a:r>
            <a:r>
              <a:rPr lang="en-US" altLang="ja-JP" sz="4800" baseline="-25000" dirty="0" smtClean="0">
                <a:latin typeface="Avenir Book" pitchFamily="124" charset="0"/>
              </a:rPr>
              <a:t>m</a:t>
            </a:r>
            <a:r>
              <a:rPr lang="en-US" altLang="ja-JP" sz="4800" dirty="0" smtClean="0">
                <a:latin typeface="Avenir Book" pitchFamily="124" charset="0"/>
              </a:rPr>
              <a:t> needs to be an integer multiple of </a:t>
            </a:r>
            <a:r>
              <a:rPr lang="en-US" altLang="ja-JP" sz="4800" dirty="0" err="1" smtClean="0">
                <a:latin typeface="Avenir Book" pitchFamily="124" charset="0"/>
              </a:rPr>
              <a:t>F</a:t>
            </a:r>
            <a:r>
              <a:rPr lang="en-US" altLang="ja-JP" sz="4800" baseline="-25000" dirty="0" err="1" smtClean="0">
                <a:latin typeface="Avenir Book" pitchFamily="124" charset="0"/>
              </a:rPr>
              <a:t>c</a:t>
            </a:r>
            <a:r>
              <a:rPr lang="en-US" altLang="ja-JP" sz="4800" dirty="0" smtClean="0">
                <a:latin typeface="Avenir Book" pitchFamily="124" charset="0"/>
              </a:rPr>
              <a:t>.</a:t>
            </a:r>
          </a:p>
          <a:p>
            <a:pPr>
              <a:spcBef>
                <a:spcPct val="50000"/>
              </a:spcBef>
              <a:tabLst>
                <a:tab pos="635000" algn="l"/>
              </a:tabLst>
            </a:pPr>
            <a:r>
              <a:rPr lang="en-US" altLang="ja-JP" sz="4800" dirty="0" smtClean="0">
                <a:latin typeface="Avenir Book" pitchFamily="124" charset="0"/>
              </a:rPr>
              <a:t>Spectrograms have many uses beyond musical analysis.</a:t>
            </a:r>
            <a:endParaRPr lang="en-US" altLang="ja-JP" sz="4800" dirty="0">
              <a:latin typeface="Avenir Book" pitchFamily="124" charset="0"/>
            </a:endParaRPr>
          </a:p>
        </p:txBody>
      </p:sp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11513127" y="3513970"/>
            <a:ext cx="28720473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274320" tIns="274320" rIns="274320" bIns="274320" anchor="ctr">
            <a:spAutoFit/>
          </a:bodyPr>
          <a:lstStyle/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6000" b="1" dirty="0" smtClean="0">
                <a:latin typeface="Avenir Medium" pitchFamily="124" charset="0"/>
              </a:rPr>
              <a:t>Derek Anderson</a:t>
            </a:r>
            <a:r>
              <a:rPr lang="en-US" sz="6000" b="1" dirty="0" smtClean="0">
                <a:latin typeface="Avenir Book" pitchFamily="124" charset="0"/>
              </a:rPr>
              <a:t>, Braden Brown, Thomas Crowne, and Kevin Duplisea  Graduate Electrical Engineering Program, </a:t>
            </a:r>
            <a:r>
              <a:rPr lang="en-US" sz="6000" dirty="0" smtClean="0">
                <a:latin typeface="Avenir Book" pitchFamily="124" charset="0"/>
              </a:rPr>
              <a:t>University of Utah</a:t>
            </a:r>
            <a:endParaRPr lang="en-US" sz="6000" dirty="0">
              <a:latin typeface="Avenir Book" pitchFamily="124" charset="0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896938" y="1523412"/>
            <a:ext cx="49450625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500" b="1" dirty="0" smtClean="0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Spectrum </a:t>
            </a:r>
            <a:r>
              <a:rPr lang="en-US" sz="10500" b="1" dirty="0" smtClean="0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Representation</a:t>
            </a:r>
            <a:r>
              <a:rPr lang="en-US" sz="10500" b="1" dirty="0" smtClean="0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: AM and FM </a:t>
            </a:r>
            <a:r>
              <a:rPr lang="en-US" sz="10500" b="1" dirty="0" smtClean="0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Signals and Synthesis</a:t>
            </a:r>
            <a:endParaRPr lang="en-US" sz="10500" b="1" dirty="0">
              <a:ln>
                <a:solidFill>
                  <a:schemeClr val="bg1"/>
                </a:solidFill>
              </a:ln>
              <a:latin typeface="Avenir Heavy"/>
              <a:ea typeface="ＭＳ Ｐゴシック" charset="0"/>
              <a:cs typeface="Avenir Heavy"/>
            </a:endParaRPr>
          </a:p>
        </p:txBody>
      </p:sp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8595300" y="26289000"/>
            <a:ext cx="10515600" cy="459284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marL="500063" indent="-500063"/>
            <a:r>
              <a:rPr lang="en-US" sz="4000" dirty="0" smtClean="0">
                <a:latin typeface="Avenir Book" pitchFamily="124" charset="0"/>
              </a:rPr>
              <a:t>Spectrograms of AM and FM Signals:</a:t>
            </a:r>
          </a:p>
          <a:p>
            <a:pPr marL="957263" lvl="1" indent="-500063"/>
            <a:r>
              <a:rPr lang="en-US" sz="4000" dirty="0" smtClean="0">
                <a:latin typeface="Avenir Book" pitchFamily="124" charset="0"/>
              </a:rPr>
              <a:t>Derek Anderson</a:t>
            </a:r>
          </a:p>
          <a:p>
            <a:pPr marL="500063" indent="-500063"/>
            <a:r>
              <a:rPr lang="en-US" sz="4000" dirty="0" smtClean="0">
                <a:latin typeface="Avenir Book" pitchFamily="124" charset="0"/>
              </a:rPr>
              <a:t>AM and FM Sinusoidal Signals:</a:t>
            </a:r>
          </a:p>
          <a:p>
            <a:pPr marL="957263" lvl="1" indent="-500063"/>
            <a:r>
              <a:rPr lang="en-US" sz="4000" dirty="0" smtClean="0">
                <a:latin typeface="Avenir Book" pitchFamily="124" charset="0"/>
              </a:rPr>
              <a:t>Thomas Crowne</a:t>
            </a:r>
            <a:endParaRPr lang="en-US" sz="4000" dirty="0">
              <a:latin typeface="Avenir Book" pitchFamily="124" charset="0"/>
            </a:endParaRPr>
          </a:p>
          <a:p>
            <a:pPr marL="500063" indent="-500063"/>
            <a:r>
              <a:rPr lang="en-US" sz="4000" dirty="0" smtClean="0">
                <a:latin typeface="Avenir Book" pitchFamily="124" charset="0"/>
              </a:rPr>
              <a:t>FM Synthesis for Musical Instruments:</a:t>
            </a:r>
          </a:p>
          <a:p>
            <a:pPr marL="957263" lvl="1" indent="-500063"/>
            <a:r>
              <a:rPr lang="en-US" sz="4000" dirty="0" smtClean="0">
                <a:latin typeface="Avenir Book" pitchFamily="124" charset="0"/>
              </a:rPr>
              <a:t>Braden Brown and Kevin Duplisea</a:t>
            </a:r>
          </a:p>
          <a:p>
            <a:pPr marL="500063" indent="-500063"/>
            <a:r>
              <a:rPr lang="en-US" sz="2800" dirty="0">
                <a:latin typeface="Avenir Book" pitchFamily="124" charset="0"/>
              </a:rPr>
              <a:t/>
            </a:r>
            <a:br>
              <a:rPr lang="en-US" sz="2800" dirty="0">
                <a:latin typeface="Avenir Book" pitchFamily="124" charset="0"/>
              </a:rPr>
            </a:br>
            <a:endParaRPr lang="en-US" sz="2800" dirty="0">
              <a:latin typeface="Avenir Book" pitchFamily="124" charset="0"/>
            </a:endParaRPr>
          </a:p>
          <a:p>
            <a:pPr marL="500063" indent="-500063">
              <a:spcBef>
                <a:spcPct val="10000"/>
              </a:spcBef>
            </a:pPr>
            <a:endParaRPr lang="en-US" sz="2800" dirty="0">
              <a:latin typeface="Avenir Book" pitchFamily="124" charset="0"/>
            </a:endParaRPr>
          </a:p>
        </p:txBody>
      </p:sp>
      <p:sp>
        <p:nvSpPr>
          <p:cNvPr id="7" name="L-Shape 6"/>
          <p:cNvSpPr>
            <a:spLocks/>
          </p:cNvSpPr>
          <p:nvPr/>
        </p:nvSpPr>
        <p:spPr bwMode="auto">
          <a:xfrm>
            <a:off x="2022475" y="1222375"/>
            <a:ext cx="9548813" cy="4892675"/>
          </a:xfrm>
          <a:custGeom>
            <a:avLst/>
            <a:gdLst>
              <a:gd name="T0" fmla="*/ 0 w 9548651"/>
              <a:gd name="T1" fmla="*/ 0 h 4892032"/>
              <a:gd name="T2" fmla="*/ 3716036 w 9548651"/>
              <a:gd name="T3" fmla="*/ 0 h 4892032"/>
              <a:gd name="T4" fmla="*/ 3716036 w 9548651"/>
              <a:gd name="T5" fmla="*/ 2069721 h 4892032"/>
              <a:gd name="T6" fmla="*/ 9548651 w 9548651"/>
              <a:gd name="T7" fmla="*/ 2069721 h 4892032"/>
              <a:gd name="T8" fmla="*/ 9548651 w 9548651"/>
              <a:gd name="T9" fmla="*/ 4892032 h 4892032"/>
              <a:gd name="T10" fmla="*/ 0 w 9548651"/>
              <a:gd name="T11" fmla="*/ 4892032 h 4892032"/>
              <a:gd name="T12" fmla="*/ 0 w 9548651"/>
              <a:gd name="T13" fmla="*/ 0 h 4892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548651" h="4892032">
                <a:moveTo>
                  <a:pt x="0" y="0"/>
                </a:moveTo>
                <a:lnTo>
                  <a:pt x="3716036" y="0"/>
                </a:lnTo>
                <a:lnTo>
                  <a:pt x="3716036" y="2069721"/>
                </a:lnTo>
                <a:lnTo>
                  <a:pt x="9548651" y="2069721"/>
                </a:lnTo>
                <a:lnTo>
                  <a:pt x="9548651" y="4892032"/>
                </a:lnTo>
                <a:lnTo>
                  <a:pt x="0" y="48920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FEFEF"/>
              </a:gs>
              <a:gs pos="100000">
                <a:srgbClr val="DDDDDD"/>
              </a:gs>
            </a:gsLst>
            <a:lin ang="5400000"/>
          </a:gradFill>
          <a:ln w="9525" cap="flat" cmpd="sng">
            <a:solidFill>
              <a:srgbClr val="999999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2" name="L-Shape 21"/>
          <p:cNvSpPr>
            <a:spLocks/>
          </p:cNvSpPr>
          <p:nvPr/>
        </p:nvSpPr>
        <p:spPr bwMode="auto">
          <a:xfrm flipH="1">
            <a:off x="40263763" y="1235075"/>
            <a:ext cx="8796337" cy="4891088"/>
          </a:xfrm>
          <a:custGeom>
            <a:avLst/>
            <a:gdLst>
              <a:gd name="T0" fmla="*/ 0 w 8796048"/>
              <a:gd name="T1" fmla="*/ 0 h 4892032"/>
              <a:gd name="T2" fmla="*/ 3621963 w 8796048"/>
              <a:gd name="T3" fmla="*/ 0 h 4892032"/>
              <a:gd name="T4" fmla="*/ 3621963 w 8796048"/>
              <a:gd name="T5" fmla="*/ 2069721 h 4892032"/>
              <a:gd name="T6" fmla="*/ 8796048 w 8796048"/>
              <a:gd name="T7" fmla="*/ 2069721 h 4892032"/>
              <a:gd name="T8" fmla="*/ 8796048 w 8796048"/>
              <a:gd name="T9" fmla="*/ 4892032 h 4892032"/>
              <a:gd name="T10" fmla="*/ 0 w 8796048"/>
              <a:gd name="T11" fmla="*/ 4892032 h 4892032"/>
              <a:gd name="T12" fmla="*/ 0 w 8796048"/>
              <a:gd name="T13" fmla="*/ 0 h 4892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96048" h="4892032">
                <a:moveTo>
                  <a:pt x="0" y="0"/>
                </a:moveTo>
                <a:lnTo>
                  <a:pt x="3621963" y="0"/>
                </a:lnTo>
                <a:lnTo>
                  <a:pt x="3621963" y="2069721"/>
                </a:lnTo>
                <a:lnTo>
                  <a:pt x="8796048" y="2069721"/>
                </a:lnTo>
                <a:lnTo>
                  <a:pt x="8796048" y="4892032"/>
                </a:lnTo>
                <a:lnTo>
                  <a:pt x="0" y="48920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FEFEF"/>
              </a:gs>
              <a:gs pos="100000">
                <a:srgbClr val="DDDDDD"/>
              </a:gs>
            </a:gsLst>
            <a:lin ang="5400000"/>
          </a:gradFill>
          <a:ln w="9525" cap="flat" cmpd="sng">
            <a:solidFill>
              <a:srgbClr val="999999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95055" y="6733310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Introduction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1201" y="16002000"/>
            <a:ext cx="10571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Problem Definition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8503" y="671945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Results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68355" y="6785262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Conclusions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96063" y="2518081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Contributions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pic>
        <p:nvPicPr>
          <p:cNvPr id="14360" name="Picture 24" descr="E:\1-Kevin\Desktop\It's All Here\Grad School\Spring 2023\EcE 6530\Final Project\Matlab\ChirpSpectrogramWindowLength2048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397978" y="15983201"/>
            <a:ext cx="10514879" cy="5273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2" name="chirp.wav">
            <a:hlinkClick r:id="" action="ppaction://media"/>
          </p:cNvPr>
          <p:cNvPicPr>
            <a:picLocks noRot="1" noChangeAspect="1"/>
          </p:cNvPicPr>
          <p:nvPr>
            <a:wavAudioFile r:embed="rId2" name="chirp.wav"/>
          </p:nvPr>
        </p:nvPicPr>
        <p:blipFill>
          <a:blip r:embed="rId14"/>
          <a:stretch>
            <a:fillRect/>
          </a:stretch>
        </p:blipFill>
        <p:spPr>
          <a:xfrm>
            <a:off x="14260801" y="15967977"/>
            <a:ext cx="10493702" cy="5263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4197013" y="14008676"/>
            <a:ext cx="21712237" cy="1421824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2"/>
          <a:lstStyle/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000" dirty="0" smtClean="0">
                <a:latin typeface="Avenir Book" pitchFamily="124" charset="0"/>
              </a:rPr>
              <a:t>                  Beats Discernible </a:t>
            </a:r>
          </a:p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sz="4000" dirty="0" smtClean="0">
                <a:latin typeface="Avenir Book" pitchFamily="124" charset="0"/>
              </a:rPr>
              <a:t>        Frequencies Discernible</a:t>
            </a:r>
            <a:endParaRPr lang="en-US" sz="4000" dirty="0">
              <a:latin typeface="Avenir Book" pitchFamily="124" charset="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69" name="Picture 3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67024" y="23902204"/>
            <a:ext cx="9220201" cy="55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2" name="Picture 36" descr="E:\1-Kevin\Desktop\It's All Here\Grad School\Spring 2023\EcE 6530\Final Project\Matlab\ExampleAMBeatSignal.jpg"/>
          <p:cNvPicPr>
            <a:picLocks noChangeAspect="1" noChangeArrowheads="1"/>
          </p:cNvPicPr>
          <p:nvPr/>
        </p:nvPicPr>
        <p:blipFill>
          <a:blip r:embed="rId16"/>
          <a:srcRect l="7003" r="7283"/>
          <a:stretch>
            <a:fillRect/>
          </a:stretch>
        </p:blipFill>
        <p:spPr bwMode="auto">
          <a:xfrm>
            <a:off x="2019300" y="24603561"/>
            <a:ext cx="5397500" cy="3158381"/>
          </a:xfrm>
          <a:prstGeom prst="rect">
            <a:avLst/>
          </a:prstGeom>
          <a:noFill/>
        </p:spPr>
      </p:pic>
      <p:pic>
        <p:nvPicPr>
          <p:cNvPr id="14371" name="Picture 35" descr="E:\1-Kevin\Desktop\It's All Here\Grad School\Spring 2023\EcE 6530\Final Project\Matlab\ExampleFMVsTime.jpg"/>
          <p:cNvPicPr>
            <a:picLocks noChangeAspect="1" noChangeArrowheads="1"/>
          </p:cNvPicPr>
          <p:nvPr/>
        </p:nvPicPr>
        <p:blipFill>
          <a:blip r:embed="rId17"/>
          <a:srcRect l="5727" r="6388"/>
          <a:stretch>
            <a:fillRect/>
          </a:stretch>
        </p:blipFill>
        <p:spPr bwMode="auto">
          <a:xfrm>
            <a:off x="7155543" y="24657330"/>
            <a:ext cx="5341256" cy="3048256"/>
          </a:xfrm>
          <a:prstGeom prst="rect">
            <a:avLst/>
          </a:prstGeom>
          <a:noFill/>
        </p:spPr>
      </p:pic>
      <p:pic>
        <p:nvPicPr>
          <p:cNvPr id="47" name="Image1"/>
          <p:cNvPicPr/>
          <p:nvPr/>
        </p:nvPicPr>
        <p:blipFill>
          <a:blip r:embed="rId18"/>
          <a:stretch>
            <a:fillRect/>
          </a:stretch>
        </p:blipFill>
        <p:spPr bwMode="auto">
          <a:xfrm>
            <a:off x="2701636" y="20561824"/>
            <a:ext cx="9414164" cy="697975"/>
          </a:xfrm>
          <a:prstGeom prst="rect">
            <a:avLst/>
          </a:prstGeom>
        </p:spPr>
      </p:pic>
      <p:pic>
        <p:nvPicPr>
          <p:cNvPr id="48" name="Picture 47"/>
          <p:cNvPicPr/>
          <p:nvPr/>
        </p:nvPicPr>
        <p:blipFill>
          <a:blip r:embed="rId19"/>
          <a:srcRect t="25789" r="44890" b="26842"/>
          <a:stretch>
            <a:fillRect/>
          </a:stretch>
        </p:blipFill>
        <p:spPr>
          <a:xfrm>
            <a:off x="2928937" y="22307000"/>
            <a:ext cx="3843338" cy="552999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20"/>
          <a:srcRect t="26559" b="23557"/>
          <a:stretch>
            <a:fillRect/>
          </a:stretch>
        </p:blipFill>
        <p:spPr>
          <a:xfrm>
            <a:off x="6941406" y="22231350"/>
            <a:ext cx="5573406" cy="571499"/>
          </a:xfrm>
          <a:prstGeom prst="rect">
            <a:avLst/>
          </a:prstGeom>
        </p:spPr>
      </p:pic>
      <p:pic>
        <p:nvPicPr>
          <p:cNvPr id="50" name="beat.wav">
            <a:hlinkClick r:id="" action="ppaction://media"/>
          </p:cNvPr>
          <p:cNvPicPr>
            <a:picLocks noRot="1" noChangeAspect="1"/>
          </p:cNvPicPr>
          <p:nvPr>
            <a:wavAudioFile r:embed="rId3" name="beat.wav"/>
          </p:nvPr>
        </p:nvPicPr>
        <p:blipFill>
          <a:blip r:embed="rId21"/>
          <a:stretch>
            <a:fillRect/>
          </a:stretch>
        </p:blipFill>
        <p:spPr>
          <a:xfrm>
            <a:off x="14340321" y="9070148"/>
            <a:ext cx="10369398" cy="5200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373" name="Picture 37" descr="E:\1-Kevin\Desktop\It's All Here\Grad School\Spring 2023\EcE 6530\Final Project\Matlab\BeatSpectrogramWideWindow.jp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5438245" y="9069028"/>
            <a:ext cx="10432040" cy="523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4254163" y="7817426"/>
            <a:ext cx="21712237" cy="1450399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000" dirty="0" smtClean="0">
                <a:latin typeface="Avenir Book" pitchFamily="124" charset="0"/>
              </a:rPr>
              <a:t>                   Window = 256     </a:t>
            </a:r>
            <a:r>
              <a:rPr lang="en-US" sz="4000" b="1" dirty="0" smtClean="0">
                <a:latin typeface="Avenir Book" pitchFamily="124" charset="0"/>
              </a:rPr>
              <a:t>Beat Signal Spectrograms </a:t>
            </a:r>
            <a:r>
              <a:rPr lang="en-US" sz="4000" dirty="0" smtClean="0">
                <a:latin typeface="Avenir Book" pitchFamily="124" charset="0"/>
              </a:rPr>
              <a:t>     Window = 4000</a:t>
            </a:r>
            <a:endParaRPr lang="en-US" sz="4000" dirty="0">
              <a:latin typeface="Avenir Book" pitchFamily="124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14263688" y="14656376"/>
            <a:ext cx="21712237" cy="1450399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sz="4000" b="1" dirty="0" smtClean="0">
                <a:latin typeface="Avenir Book" pitchFamily="124" charset="0"/>
              </a:rPr>
              <a:t>Chirp Spectrograms</a:t>
            </a:r>
            <a:endParaRPr lang="en-US" sz="4000" dirty="0">
              <a:latin typeface="Avenir Book" pitchFamily="124" charset="0"/>
            </a:endParaRPr>
          </a:p>
        </p:txBody>
      </p:sp>
      <p:pic>
        <p:nvPicPr>
          <p:cNvPr id="54" name="Case1_fc110_I010_tau2_dur6.wav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23"/>
          <a:stretch>
            <a:fillRect/>
          </a:stretch>
        </p:blipFill>
        <p:spPr>
          <a:xfrm>
            <a:off x="13819187" y="22191608"/>
            <a:ext cx="6926263" cy="3473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Case2_fc220_I05_tau2_dur6.wav">
            <a:hlinkClick r:id="" action="ppaction://media"/>
          </p:cNvPr>
          <p:cNvPicPr>
            <a:picLocks noRot="1" noChangeAspect="1"/>
          </p:cNvPicPr>
          <p:nvPr>
            <a:audioFile r:link="rId5"/>
          </p:nvPr>
        </p:nvPicPr>
        <p:blipFill>
          <a:blip r:embed="rId24"/>
          <a:stretch>
            <a:fillRect/>
          </a:stretch>
        </p:blipFill>
        <p:spPr>
          <a:xfrm>
            <a:off x="21533091" y="22175008"/>
            <a:ext cx="6992454" cy="3507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Case3_fc110_I010_tau12_dur3.wav">
            <a:hlinkClick r:id="" action="ppaction://media"/>
          </p:cNvPr>
          <p:cNvPicPr>
            <a:picLocks noRot="1" noChangeAspect="1"/>
          </p:cNvPicPr>
          <p:nvPr>
            <a:wavAudioFile r:embed="rId6" name="Case3_fc110_I010_tau12_dur3.wav"/>
          </p:nvPr>
        </p:nvPicPr>
        <p:blipFill>
          <a:blip r:embed="rId25"/>
          <a:stretch>
            <a:fillRect/>
          </a:stretch>
        </p:blipFill>
        <p:spPr>
          <a:xfrm>
            <a:off x="29284859" y="22168244"/>
            <a:ext cx="7019430" cy="3520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Case4_fc110_I010_tau0-3_dur3.wav">
            <a:hlinkClick r:id="" action="ppaction://media"/>
          </p:cNvPr>
          <p:cNvPicPr>
            <a:picLocks noRot="1" noChangeAspect="1"/>
          </p:cNvPicPr>
          <p:nvPr>
            <a:wavAudioFile r:embed="rId7" name="Case4_fc110_I010_tau0-3_dur3.wav"/>
          </p:nvPr>
        </p:nvPicPr>
        <p:blipFill>
          <a:blip r:embed="rId26"/>
          <a:stretch>
            <a:fillRect/>
          </a:stretch>
        </p:blipFill>
        <p:spPr>
          <a:xfrm>
            <a:off x="13824349" y="26663562"/>
            <a:ext cx="6915938" cy="34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Case5_fc250_fm350_I05_tau2_dur5.wav">
            <a:hlinkClick r:id="" action="ppaction://media"/>
          </p:cNvPr>
          <p:cNvPicPr>
            <a:picLocks noRot="1" noChangeAspect="1"/>
          </p:cNvPicPr>
          <p:nvPr>
            <a:audioFile r:link="rId8"/>
          </p:nvPr>
        </p:nvPicPr>
        <p:blipFill>
          <a:blip r:embed="rId27"/>
          <a:stretch>
            <a:fillRect/>
          </a:stretch>
        </p:blipFill>
        <p:spPr>
          <a:xfrm>
            <a:off x="21527506" y="26641572"/>
            <a:ext cx="7003625" cy="3512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Case6_fc250_fm350_I03_tau1_dur5.wav">
            <a:hlinkClick r:id="" action="ppaction://media"/>
          </p:cNvPr>
          <p:cNvPicPr>
            <a:picLocks noRot="1" noChangeAspect="1"/>
          </p:cNvPicPr>
          <p:nvPr>
            <a:audioFile r:link="rId9"/>
          </p:nvPr>
        </p:nvPicPr>
        <p:blipFill>
          <a:blip r:embed="rId28"/>
          <a:stretch>
            <a:fillRect/>
          </a:stretch>
        </p:blipFill>
        <p:spPr>
          <a:xfrm>
            <a:off x="29262311" y="26626299"/>
            <a:ext cx="7064526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15684500" y="25655587"/>
            <a:ext cx="3195636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dirty="0" smtClean="0">
                <a:latin typeface="Avenir Book" pitchFamily="124" charset="0"/>
              </a:rPr>
              <a:t>Base</a:t>
            </a:r>
            <a:endParaRPr lang="en-US" dirty="0">
              <a:latin typeface="Avenir Book" pitchFamily="124" charset="0"/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22850475" y="25655587"/>
            <a:ext cx="4357686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dirty="0" smtClean="0">
                <a:latin typeface="Avenir Book" pitchFamily="124" charset="0"/>
              </a:rPr>
              <a:t>F</a:t>
            </a:r>
            <a:r>
              <a:rPr lang="en-US" baseline="-25000" dirty="0" smtClean="0">
                <a:latin typeface="Avenir Book" pitchFamily="124" charset="0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2, I/2</a:t>
            </a:r>
            <a:endParaRPr lang="en-US" dirty="0">
              <a:latin typeface="Avenir Book" pitchFamily="124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30615731" y="25655587"/>
            <a:ext cx="4357686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l-GR" dirty="0" smtClean="0">
                <a:latin typeface="Times New Roman"/>
                <a:cs typeface="Times New Roman"/>
              </a:rPr>
              <a:t>τ</a:t>
            </a:r>
            <a:r>
              <a:rPr lang="en-US" dirty="0" smtClean="0">
                <a:latin typeface="Avenir Book"/>
                <a:cs typeface="Times New Roman"/>
              </a:rPr>
              <a:t>×6, </a:t>
            </a:r>
            <a:r>
              <a:rPr lang="en-US" dirty="0" err="1" smtClean="0">
                <a:latin typeface="Avenir Book"/>
                <a:cs typeface="Times New Roman"/>
              </a:rPr>
              <a:t>dur</a:t>
            </a:r>
            <a:r>
              <a:rPr lang="en-US" dirty="0" smtClean="0">
                <a:latin typeface="Avenir Book"/>
                <a:cs typeface="Times New Roman"/>
              </a:rPr>
              <a:t>/2</a:t>
            </a:r>
            <a:endParaRPr lang="en-US" dirty="0">
              <a:latin typeface="Avenir Book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14722475" y="30075187"/>
            <a:ext cx="5119686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l-GR" dirty="0" smtClean="0">
                <a:latin typeface="Times New Roman"/>
                <a:cs typeface="Times New Roman"/>
              </a:rPr>
              <a:t>τ</a:t>
            </a:r>
            <a:r>
              <a:rPr lang="en-US" dirty="0" smtClean="0">
                <a:latin typeface="Avenir Book"/>
                <a:cs typeface="Times New Roman"/>
              </a:rPr>
              <a:t>×0.15, </a:t>
            </a:r>
            <a:r>
              <a:rPr lang="en-US" dirty="0" err="1" smtClean="0">
                <a:latin typeface="Avenir Book"/>
                <a:cs typeface="Times New Roman"/>
              </a:rPr>
              <a:t>dur</a:t>
            </a:r>
            <a:r>
              <a:rPr lang="en-US" dirty="0" smtClean="0">
                <a:latin typeface="Avenir Book"/>
                <a:cs typeface="Times New Roman"/>
              </a:rPr>
              <a:t>/2</a:t>
            </a:r>
            <a:endParaRPr lang="en-US" dirty="0">
              <a:latin typeface="Avenir Book"/>
            </a:endParaRP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14244638" y="20952401"/>
            <a:ext cx="21712237" cy="1450399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sz="4000" b="1" dirty="0" smtClean="0">
                <a:latin typeface="Avenir Book" pitchFamily="124" charset="0"/>
              </a:rPr>
              <a:t>Bell Spectrograms</a:t>
            </a:r>
            <a:endParaRPr lang="en-US" sz="4000" dirty="0">
              <a:latin typeface="Avenir Book" pitchFamily="124" charset="0"/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20854988" y="30075187"/>
            <a:ext cx="8348661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dirty="0" smtClean="0">
                <a:latin typeface="Avenir Book" pitchFamily="124" charset="0"/>
              </a:rPr>
              <a:t>F</a:t>
            </a:r>
            <a:r>
              <a:rPr lang="en-US" baseline="-25000" dirty="0" smtClean="0">
                <a:latin typeface="Avenir Book" pitchFamily="124" charset="0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2.3, F</a:t>
            </a:r>
            <a:r>
              <a:rPr lang="en-US" baseline="-25000" dirty="0" smtClean="0">
                <a:latin typeface="Avenir Book" pitchFamily="124" charset="0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3.2, I/2, </a:t>
            </a:r>
            <a:r>
              <a:rPr lang="en-US" dirty="0" smtClean="0">
                <a:latin typeface="Avenir Book"/>
                <a:cs typeface="Times New Roman"/>
              </a:rPr>
              <a:t>dur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/>
                <a:cs typeface="Times New Roman"/>
              </a:rPr>
              <a:t>0.83</a:t>
            </a:r>
            <a:r>
              <a:rPr lang="en-US" dirty="0" smtClean="0">
                <a:latin typeface="Avenir Book" pitchFamily="124" charset="0"/>
              </a:rPr>
              <a:t> </a:t>
            </a:r>
            <a:endParaRPr lang="en-US" dirty="0">
              <a:latin typeface="Avenir Book" pitchFamily="124" charset="0"/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7632025" y="30075187"/>
            <a:ext cx="10325099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dirty="0" smtClean="0">
                <a:latin typeface="Avenir Book" pitchFamily="124" charset="0"/>
              </a:rPr>
              <a:t>F</a:t>
            </a:r>
            <a:r>
              <a:rPr lang="en-US" baseline="-25000" dirty="0" smtClean="0">
                <a:latin typeface="Avenir Book" pitchFamily="124" charset="0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2.3, F</a:t>
            </a:r>
            <a:r>
              <a:rPr lang="en-US" baseline="-25000" dirty="0" smtClean="0">
                <a:latin typeface="Avenir Book" pitchFamily="124" charset="0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3.2, I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0.3, </a:t>
            </a:r>
            <a:r>
              <a:rPr lang="el-GR" dirty="0" smtClean="0">
                <a:latin typeface="Times New Roman"/>
                <a:cs typeface="Times New Roman"/>
              </a:rPr>
              <a:t>τ</a:t>
            </a:r>
            <a:r>
              <a:rPr lang="en-US" dirty="0" smtClean="0">
                <a:latin typeface="Avenir Book"/>
                <a:cs typeface="Times New Roman"/>
              </a:rPr>
              <a:t>/2,</a:t>
            </a:r>
            <a:r>
              <a:rPr lang="en-US" dirty="0" smtClean="0">
                <a:latin typeface="Avenir Book" pitchFamily="124" charset="0"/>
              </a:rPr>
              <a:t> </a:t>
            </a:r>
            <a:r>
              <a:rPr lang="en-US" dirty="0" smtClean="0">
                <a:latin typeface="Avenir Book"/>
                <a:cs typeface="Times New Roman"/>
              </a:rPr>
              <a:t>dur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/>
                <a:cs typeface="Times New Roman"/>
              </a:rPr>
              <a:t>0.83</a:t>
            </a:r>
            <a:r>
              <a:rPr lang="en-US" dirty="0" smtClean="0">
                <a:latin typeface="Avenir Book" pitchFamily="124" charset="0"/>
              </a:rPr>
              <a:t> </a:t>
            </a:r>
            <a:endParaRPr lang="en-US" dirty="0">
              <a:latin typeface="Avenir Book" pitchFamily="12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2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29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1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6001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001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3001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5001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500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audio>
              <p:cMediaNode>
                <p:cTn id="4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7999</TotalTime>
  <Words>294</Words>
  <Application>Microsoft Office PowerPoint</Application>
  <PresentationFormat>Custom</PresentationFormat>
  <Paragraphs>54</Paragraphs>
  <Slides>1</Slides>
  <Notes>1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Base>https://colinpurrington.com/tips/poster-design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Kevin Duplisea</cp:lastModifiedBy>
  <cp:revision>621</cp:revision>
  <cp:lastPrinted>2011-10-30T12:54:45Z</cp:lastPrinted>
  <dcterms:created xsi:type="dcterms:W3CDTF">2012-06-12T14:08:55Z</dcterms:created>
  <dcterms:modified xsi:type="dcterms:W3CDTF">2023-04-26T13:50:47Z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