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88" r:id="rId4"/>
    <p:sldId id="259" r:id="rId5"/>
    <p:sldId id="290" r:id="rId6"/>
    <p:sldId id="261" r:id="rId7"/>
    <p:sldId id="293" r:id="rId8"/>
    <p:sldId id="291" r:id="rId9"/>
    <p:sldId id="292" r:id="rId10"/>
    <p:sldId id="307" r:id="rId11"/>
    <p:sldId id="295" r:id="rId12"/>
    <p:sldId id="294" r:id="rId13"/>
    <p:sldId id="296" r:id="rId14"/>
    <p:sldId id="297" r:id="rId15"/>
    <p:sldId id="301" r:id="rId16"/>
    <p:sldId id="299" r:id="rId17"/>
    <p:sldId id="304" r:id="rId18"/>
    <p:sldId id="305" r:id="rId19"/>
    <p:sldId id="298" r:id="rId20"/>
    <p:sldId id="302" r:id="rId21"/>
    <p:sldId id="303" r:id="rId22"/>
    <p:sldId id="287" r:id="rId23"/>
    <p:sldId id="306" r:id="rId24"/>
  </p:sldIdLst>
  <p:sldSz cx="4610100" cy="3460750"/>
  <p:notesSz cx="4610100" cy="346075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6BD18-2732-9F13-A0E4-37F143E3CF2C}" v="1558" dt="2023-12-07T17:47:49.029"/>
    <p1510:client id="{20F58234-3C55-4394-A16E-304B311764FB}" v="296" dt="2023-12-08T04:23:06.567"/>
    <p1510:client id="{3679A8BD-0A86-C40A-A808-8FA166CC9790}" v="264" dt="2023-12-07T11:53:19.471"/>
    <p1510:client id="{509D1EFE-FD74-43A4-84FB-E7CD8B113D80}" v="369" dt="2023-12-07T09:50:50.380"/>
    <p1510:client id="{525C9029-26CC-A282-9FD1-77B06151AC1E}" v="527" dt="2023-12-07T16:56:59.567"/>
    <p1510:client id="{626A2472-6DC0-4920-109E-42BC672B71B6}" v="1" dt="2023-12-07T17:13:30.140"/>
    <p1510:client id="{6DBF74CD-B0F2-4BCD-D516-49D03738C887}" v="181" dt="2023-12-08T07:45:49.409"/>
    <p1510:client id="{8A53CDE7-6198-B811-49E1-858CF3D1D5A0}" v="325" dt="2023-12-06T18:14:31.899"/>
    <p1510:client id="{8DC12122-0CA8-E26C-B290-13A8AB33B55A}" v="127" dt="2023-12-07T18:18:57.648"/>
    <p1510:client id="{9618F93D-0743-A9C4-4990-4E05E8F4EC53}" v="108" dt="2023-12-08T08:12:40.155"/>
    <p1510:client id="{A0D6F3EE-13F1-1BB0-671A-3395C3619D3A}" v="172" dt="2023-12-06T14:37:19.713"/>
    <p1510:client id="{F214494F-40F2-066D-A717-827320C4CC1F}" v="27" dt="2023-12-08T06:32:48.0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C6AC0-40ED-8046-B48C-FC9785A79DE2}" type="datetimeFigureOut">
              <a:rPr lang="en-FI" smtClean="0"/>
              <a:t>01/04/2024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2080-3922-3643-B527-78F67A97817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81076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2080-3922-3643-B527-78F67A978171}" type="slidenum">
              <a:rPr lang="en-FI" smtClean="0"/>
              <a:t>12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6989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60102"/>
            <a:ext cx="3915511" cy="231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FF000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FF000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FF000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7236" y="696114"/>
            <a:ext cx="1695627" cy="321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FF000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649" y="676318"/>
            <a:ext cx="2846705" cy="810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615" y="476280"/>
            <a:ext cx="2628265" cy="510395"/>
          </a:xfrm>
          <a:prstGeom prst="rect">
            <a:avLst/>
          </a:prstGeom>
        </p:spPr>
        <p:txBody>
          <a:bodyPr vert="horz" wrap="square" lIns="0" tIns="14604" rIns="0" bIns="0" rtlCol="0" anchor="t">
            <a:spAutoFit/>
          </a:bodyPr>
          <a:lstStyle/>
          <a:p>
            <a:pPr marL="109220" algn="ctr">
              <a:lnSpc>
                <a:spcPts val="1905"/>
              </a:lnSpc>
              <a:spcBef>
                <a:spcPts val="114"/>
              </a:spcBef>
            </a:pPr>
            <a:r>
              <a:rPr lang="en-US" spc="-80">
                <a:solidFill>
                  <a:srgbClr val="00007F"/>
                </a:solidFill>
                <a:latin typeface="Lucida Sans Unicode"/>
                <a:cs typeface="Lucida Sans Unicode"/>
              </a:rPr>
              <a:t>Predicting Credit's Default Payment</a:t>
            </a:r>
            <a:endParaRPr lang="en-US" spc="-90">
              <a:solidFill>
                <a:srgbClr val="00007F"/>
              </a:solidFill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9292" y="1169389"/>
            <a:ext cx="1738814" cy="105092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93980" algn="ctr">
              <a:spcBef>
                <a:spcPts val="95"/>
              </a:spcBef>
            </a:pPr>
            <a:r>
              <a:rPr lang="en-US" sz="1350" spc="-70">
                <a:latin typeface="Lucida Sans Unicode"/>
                <a:cs typeface="Lucida Sans Unicode"/>
              </a:rPr>
              <a:t>Vivian Phan</a:t>
            </a:r>
            <a:endParaRPr lang="en-US"/>
          </a:p>
          <a:p>
            <a:pPr marL="93980" algn="ctr">
              <a:spcBef>
                <a:spcPts val="95"/>
              </a:spcBef>
            </a:pPr>
            <a:r>
              <a:rPr lang="en-US" sz="1350" spc="-70">
                <a:latin typeface="Lucida Sans Unicode"/>
                <a:cs typeface="Lucida Sans Unicode"/>
              </a:rPr>
              <a:t>Alexandr </a:t>
            </a:r>
            <a:r>
              <a:rPr lang="en-US" sz="1350" spc="-70" err="1">
                <a:latin typeface="Lucida Sans Unicode"/>
                <a:cs typeface="Lucida Sans Unicode"/>
              </a:rPr>
              <a:t>Pimikov</a:t>
            </a:r>
            <a:endParaRPr lang="en-US" sz="1350" spc="-70">
              <a:latin typeface="Lucida Sans Unicode"/>
              <a:cs typeface="Lucida Sans Unicode"/>
            </a:endParaRPr>
          </a:p>
          <a:p>
            <a:pPr marL="93980" algn="ctr">
              <a:spcBef>
                <a:spcPts val="95"/>
              </a:spcBef>
            </a:pPr>
            <a:r>
              <a:rPr lang="en-US" sz="1350" spc="-70">
                <a:latin typeface="Lucida Sans Unicode"/>
                <a:cs typeface="Lucida Sans Unicode"/>
              </a:rPr>
              <a:t>Thilini </a:t>
            </a:r>
            <a:r>
              <a:rPr lang="en-US" sz="1350" spc="-70" err="1">
                <a:latin typeface="Lucida Sans Unicode"/>
                <a:cs typeface="Lucida Sans Unicode"/>
              </a:rPr>
              <a:t>Panagoda</a:t>
            </a:r>
            <a:endParaRPr lang="en-US" sz="1350" spc="-70">
              <a:latin typeface="Lucida Sans Unicode"/>
              <a:cs typeface="Lucida Sans Unicode"/>
            </a:endParaRPr>
          </a:p>
          <a:p>
            <a:pPr marL="93980" algn="ctr">
              <a:spcBef>
                <a:spcPts val="95"/>
              </a:spcBef>
            </a:pPr>
            <a:endParaRPr lang="en-US" sz="1350" spc="-70">
              <a:latin typeface="Lucida Sans Unicode"/>
              <a:cs typeface="Lucida Sans Unicode"/>
            </a:endParaRPr>
          </a:p>
          <a:p>
            <a:pPr marL="12700" algn="ctr">
              <a:lnSpc>
                <a:spcPct val="100000"/>
              </a:lnSpc>
              <a:spcBef>
                <a:spcPts val="25"/>
              </a:spcBef>
            </a:pPr>
            <a:r>
              <a:rPr sz="1100" spc="-20">
                <a:latin typeface="Lucida Sans Unicode"/>
                <a:cs typeface="Lucida Sans Unicode"/>
              </a:rPr>
              <a:t>A</a:t>
            </a:r>
            <a:r>
              <a:rPr sz="1100" spc="-55">
                <a:latin typeface="Lucida Sans Unicode"/>
                <a:cs typeface="Lucida Sans Unicode"/>
              </a:rPr>
              <a:t>al</a:t>
            </a:r>
            <a:r>
              <a:rPr sz="1100" spc="-65">
                <a:latin typeface="Lucida Sans Unicode"/>
                <a:cs typeface="Lucida Sans Unicode"/>
              </a:rPr>
              <a:t>t</a:t>
            </a:r>
            <a:r>
              <a:rPr sz="1100" spc="-55">
                <a:latin typeface="Lucida Sans Unicode"/>
                <a:cs typeface="Lucida Sans Unicode"/>
              </a:rPr>
              <a:t>o</a:t>
            </a:r>
            <a:r>
              <a:rPr sz="1100" spc="-40">
                <a:latin typeface="Lucida Sans Unicode"/>
                <a:cs typeface="Lucida Sans Unicode"/>
              </a:rPr>
              <a:t> </a:t>
            </a:r>
            <a:r>
              <a:rPr sz="1100" spc="35">
                <a:latin typeface="Lucida Sans Unicode"/>
                <a:cs typeface="Lucida Sans Unicode"/>
              </a:rPr>
              <a:t>U</a:t>
            </a:r>
            <a:r>
              <a:rPr sz="1100" spc="-45">
                <a:latin typeface="Lucida Sans Unicode"/>
                <a:cs typeface="Lucida Sans Unicode"/>
              </a:rPr>
              <a:t>ni</a:t>
            </a:r>
            <a:r>
              <a:rPr sz="1100" spc="-75">
                <a:latin typeface="Lucida Sans Unicode"/>
                <a:cs typeface="Lucida Sans Unicode"/>
              </a:rPr>
              <a:t>v</a:t>
            </a:r>
            <a:r>
              <a:rPr sz="1100" spc="-40">
                <a:latin typeface="Lucida Sans Unicode"/>
                <a:cs typeface="Lucida Sans Unicode"/>
              </a:rPr>
              <a:t>e</a:t>
            </a:r>
            <a:r>
              <a:rPr sz="1100" spc="-25">
                <a:latin typeface="Lucida Sans Unicode"/>
                <a:cs typeface="Lucida Sans Unicode"/>
              </a:rPr>
              <a:t>r</a:t>
            </a:r>
            <a:r>
              <a:rPr sz="1100" spc="-45">
                <a:latin typeface="Lucida Sans Unicode"/>
                <a:cs typeface="Lucida Sans Unicode"/>
              </a:rPr>
              <a:t>sity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20453"/>
            <a:ext cx="4608195" cy="135890"/>
            <a:chOff x="0" y="3320453"/>
            <a:chExt cx="4608195" cy="135890"/>
          </a:xfrm>
        </p:grpSpPr>
        <p:sp>
          <p:nvSpPr>
            <p:cNvPr id="5" name="object 5"/>
            <p:cNvSpPr/>
            <p:nvPr/>
          </p:nvSpPr>
          <p:spPr>
            <a:xfrm>
              <a:off x="0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320453"/>
            <a:ext cx="4608195" cy="135890"/>
            <a:chOff x="0" y="3320453"/>
            <a:chExt cx="4608195" cy="135890"/>
          </a:xfrm>
        </p:grpSpPr>
        <p:sp>
          <p:nvSpPr>
            <p:cNvPr id="5" name="object 5"/>
            <p:cNvSpPr/>
            <p:nvPr/>
          </p:nvSpPr>
          <p:spPr>
            <a:xfrm>
              <a:off x="0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025DB711-E447-8D66-2A6C-1834E3C2187D}"/>
              </a:ext>
            </a:extLst>
          </p:cNvPr>
          <p:cNvSpPr txBox="1">
            <a:spLocks/>
          </p:cNvSpPr>
          <p:nvPr/>
        </p:nvSpPr>
        <p:spPr>
          <a:xfrm>
            <a:off x="237972" y="145627"/>
            <a:ext cx="3084274" cy="51744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1950" b="0" i="0">
                <a:solidFill>
                  <a:srgbClr val="FF0000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600" kern="0" spc="-80">
                <a:solidFill>
                  <a:srgbClr val="00007F"/>
                </a:solidFill>
              </a:rPr>
              <a:t>Sensitivity Analysis</a:t>
            </a:r>
          </a:p>
          <a:p>
            <a:pPr marL="12700">
              <a:spcBef>
                <a:spcPts val="95"/>
              </a:spcBef>
            </a:pPr>
            <a:endParaRPr lang="en-US" sz="1600" kern="0" spc="-80">
              <a:solidFill>
                <a:srgbClr val="00007F"/>
              </a:solidFill>
            </a:endParaRPr>
          </a:p>
        </p:txBody>
      </p:sp>
      <p:pic>
        <p:nvPicPr>
          <p:cNvPr id="2" name="Picture 1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ECA309B-801F-01DE-340C-61F252C71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7" y="584822"/>
            <a:ext cx="4393410" cy="1191422"/>
          </a:xfrm>
          <a:prstGeom prst="rect">
            <a:avLst/>
          </a:prstGeom>
        </p:spPr>
      </p:pic>
      <p:pic>
        <p:nvPicPr>
          <p:cNvPr id="8" name="Picture 7" descr="A white paper with black text and numbers&#10;&#10;Description automatically generated">
            <a:extLst>
              <a:ext uri="{FF2B5EF4-FFF2-40B4-BE49-F238E27FC236}">
                <a16:creationId xmlns:a16="http://schemas.microsoft.com/office/drawing/2014/main" id="{30F34166-D70D-C8AB-0A0A-3C0E3CD34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02" y="1873695"/>
            <a:ext cx="3872179" cy="114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592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320453"/>
            <a:ext cx="4608195" cy="135890"/>
            <a:chOff x="0" y="3320453"/>
            <a:chExt cx="4608195" cy="135890"/>
          </a:xfrm>
        </p:grpSpPr>
        <p:sp>
          <p:nvSpPr>
            <p:cNvPr id="5" name="object 5"/>
            <p:cNvSpPr/>
            <p:nvPr/>
          </p:nvSpPr>
          <p:spPr>
            <a:xfrm>
              <a:off x="0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025DB711-E447-8D66-2A6C-1834E3C2187D}"/>
              </a:ext>
            </a:extLst>
          </p:cNvPr>
          <p:cNvSpPr txBox="1">
            <a:spLocks/>
          </p:cNvSpPr>
          <p:nvPr/>
        </p:nvSpPr>
        <p:spPr>
          <a:xfrm>
            <a:off x="95300" y="129720"/>
            <a:ext cx="4235989" cy="22762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1950" b="0" i="0">
                <a:solidFill>
                  <a:srgbClr val="FF0000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 sz="1400" err="1">
                <a:solidFill>
                  <a:schemeClr val="tx2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Rhat</a:t>
            </a:r>
            <a:r>
              <a:rPr lang="en-GB" sz="1400">
                <a:solidFill>
                  <a:schemeClr val="tx2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and ESS value for convergence diagnostic </a:t>
            </a:r>
            <a:endParaRPr lang="en-GB" sz="1400">
              <a:solidFill>
                <a:schemeClr val="tx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861D68-05DB-16A5-8A16-E5778673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848"/>
            <a:ext cx="4610100" cy="265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2291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320453"/>
            <a:ext cx="4608195" cy="135890"/>
            <a:chOff x="0" y="3320453"/>
            <a:chExt cx="4608195" cy="135890"/>
          </a:xfrm>
        </p:grpSpPr>
        <p:sp>
          <p:nvSpPr>
            <p:cNvPr id="5" name="object 5"/>
            <p:cNvSpPr/>
            <p:nvPr/>
          </p:nvSpPr>
          <p:spPr>
            <a:xfrm>
              <a:off x="0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025DB711-E447-8D66-2A6C-1834E3C2187D}"/>
              </a:ext>
            </a:extLst>
          </p:cNvPr>
          <p:cNvSpPr txBox="1">
            <a:spLocks/>
          </p:cNvSpPr>
          <p:nvPr/>
        </p:nvSpPr>
        <p:spPr>
          <a:xfrm>
            <a:off x="95300" y="129720"/>
            <a:ext cx="4235989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1950" b="0" i="0">
                <a:solidFill>
                  <a:srgbClr val="FF0000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 sz="1600">
                <a:solidFill>
                  <a:schemeClr val="tx2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Comparative MCMC diagnostics for pooled and hierarchical models</a:t>
            </a:r>
            <a:endParaRPr lang="en-GB" sz="1600">
              <a:solidFill>
                <a:schemeClr val="tx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8C6DE6-5A00-F883-224C-70AB78140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017"/>
            <a:ext cx="2305049" cy="14199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E70E5E-DFC2-B498-5EB8-3C0F635A0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61" y="773017"/>
            <a:ext cx="2305049" cy="1419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90F052-3616-DDA3-3BF1-7C11AC99C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39999"/>
            <a:ext cx="4610100" cy="204515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0167CCE7-FDF9-B53B-6B33-7158F6071E21}"/>
              </a:ext>
            </a:extLst>
          </p:cNvPr>
          <p:cNvSpPr txBox="1"/>
          <p:nvPr/>
        </p:nvSpPr>
        <p:spPr>
          <a:xfrm>
            <a:off x="97032" y="2564833"/>
            <a:ext cx="4356332" cy="386003"/>
          </a:xfrm>
          <a:prstGeom prst="rect">
            <a:avLst/>
          </a:prstGeom>
        </p:spPr>
        <p:txBody>
          <a:bodyPr vert="horz" wrap="square" lIns="0" tIns="39370" rIns="0" bIns="0" rtlCol="0" anchor="t">
            <a:spAutoFit/>
          </a:bodyPr>
          <a:lstStyle>
            <a:defPPr>
              <a:defRPr lang="en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315" indent="-171450">
              <a:spcBef>
                <a:spcPts val="310"/>
              </a:spcBef>
              <a:buClr>
                <a:srgbClr val="3333B2"/>
              </a:buClr>
              <a:buSzPct val="110000"/>
              <a:buFont typeface="Arial"/>
              <a:buChar char="•"/>
              <a:tabLst>
                <a:tab pos="201930" algn="l"/>
              </a:tabLst>
            </a:pPr>
            <a:r>
              <a:rPr lang="en-GB" sz="1000">
                <a:latin typeface="Lucida Sans Unicode"/>
                <a:cs typeface="Lucida Sans Unicode"/>
              </a:rPr>
              <a:t>Diagonal histograms-marginal posterior distributions</a:t>
            </a:r>
          </a:p>
          <a:p>
            <a:pPr marL="234315" indent="-171450">
              <a:spcBef>
                <a:spcPts val="310"/>
              </a:spcBef>
              <a:buClr>
                <a:srgbClr val="3333B2"/>
              </a:buClr>
              <a:buSzPct val="110000"/>
              <a:buFont typeface="Arial"/>
              <a:buChar char="•"/>
              <a:tabLst>
                <a:tab pos="201930" algn="l"/>
              </a:tabLst>
            </a:pPr>
            <a:r>
              <a:rPr lang="en-GB" sz="1000">
                <a:latin typeface="Lucida Sans Unicode"/>
                <a:cs typeface="Lucida Sans Unicode"/>
              </a:rPr>
              <a:t>Red points- divergent transitions</a:t>
            </a:r>
            <a:endParaRPr lang="en-GB" sz="10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77170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320453"/>
            <a:ext cx="4608195" cy="135890"/>
            <a:chOff x="0" y="3320453"/>
            <a:chExt cx="4608195" cy="135890"/>
          </a:xfrm>
        </p:grpSpPr>
        <p:sp>
          <p:nvSpPr>
            <p:cNvPr id="5" name="object 5"/>
            <p:cNvSpPr/>
            <p:nvPr/>
          </p:nvSpPr>
          <p:spPr>
            <a:xfrm>
              <a:off x="0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025DB711-E447-8D66-2A6C-1834E3C2187D}"/>
              </a:ext>
            </a:extLst>
          </p:cNvPr>
          <p:cNvSpPr txBox="1">
            <a:spLocks/>
          </p:cNvSpPr>
          <p:nvPr/>
        </p:nvSpPr>
        <p:spPr>
          <a:xfrm>
            <a:off x="95300" y="129720"/>
            <a:ext cx="4235989" cy="258404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1950" b="0" i="0">
                <a:solidFill>
                  <a:srgbClr val="FF0000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 sz="1600">
                <a:solidFill>
                  <a:schemeClr val="tx2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Posterior predictive checks- Pooled model</a:t>
            </a:r>
            <a:endParaRPr lang="en-GB" sz="1600">
              <a:solidFill>
                <a:schemeClr val="tx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7B69B1-65AD-A39A-BE05-6708C4FAA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31" t="-2786" b="309"/>
          <a:stretch/>
        </p:blipFill>
        <p:spPr>
          <a:xfrm>
            <a:off x="945035" y="489352"/>
            <a:ext cx="2340507" cy="1674802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F029E13B-92F0-E4CF-72AB-244AA1D1BE19}"/>
              </a:ext>
            </a:extLst>
          </p:cNvPr>
          <p:cNvSpPr txBox="1"/>
          <p:nvPr/>
        </p:nvSpPr>
        <p:spPr>
          <a:xfrm>
            <a:off x="181094" y="2263565"/>
            <a:ext cx="4356332" cy="732252"/>
          </a:xfrm>
          <a:prstGeom prst="rect">
            <a:avLst/>
          </a:prstGeom>
        </p:spPr>
        <p:txBody>
          <a:bodyPr vert="horz" wrap="square" lIns="0" tIns="39370" rIns="0" bIns="0" rtlCol="0" anchor="t">
            <a:spAutoFit/>
          </a:bodyPr>
          <a:lstStyle>
            <a:defPPr>
              <a:defRPr lang="en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315" indent="-171450">
              <a:spcBef>
                <a:spcPts val="310"/>
              </a:spcBef>
              <a:buFont typeface="Arial"/>
              <a:buChar char="•"/>
              <a:tabLst>
                <a:tab pos="201930" algn="l"/>
              </a:tabLst>
            </a:pPr>
            <a:r>
              <a:rPr lang="en-GB" sz="1000">
                <a:latin typeface="Lucida Sans Unicode"/>
                <a:cs typeface="Lucida Sans Unicode"/>
              </a:rPr>
              <a:t>Dark line represents-observed proportions(y)</a:t>
            </a:r>
            <a:endParaRPr lang="en-GB" sz="10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28600">
              <a:spcBef>
                <a:spcPts val="310"/>
              </a:spcBef>
              <a:tabLst>
                <a:tab pos="201930" algn="l"/>
              </a:tabLst>
            </a:pPr>
            <a:r>
              <a:rPr lang="en-GB" sz="1000">
                <a:latin typeface="Lucida Sans Unicode"/>
                <a:cs typeface="Lucida Sans Unicode"/>
              </a:rPr>
              <a:t>Lighter lines represents- densities of predicted proportions (</a:t>
            </a:r>
            <a:r>
              <a:rPr lang="en-GB" sz="1000" err="1">
                <a:latin typeface="Lucida Sans Unicode"/>
                <a:cs typeface="Lucida Sans Unicode"/>
              </a:rPr>
              <a:t>y_rep</a:t>
            </a:r>
            <a:r>
              <a:rPr lang="en-GB" sz="1000">
                <a:latin typeface="Lucida Sans Unicode"/>
                <a:cs typeface="Lucida Sans Unicode"/>
              </a:rPr>
              <a:t>)</a:t>
            </a:r>
            <a:endParaRPr lang="en-GB" sz="10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34315" indent="-171450">
              <a:spcBef>
                <a:spcPts val="310"/>
              </a:spcBef>
              <a:buClr>
                <a:srgbClr val="3333B2"/>
              </a:buClr>
              <a:buSzPct val="110000"/>
              <a:buFont typeface="Arial" panose="020B0604020202020204" pitchFamily="34" charset="0"/>
              <a:buChar char="•"/>
              <a:tabLst>
                <a:tab pos="201930" algn="l"/>
              </a:tabLst>
            </a:pPr>
            <a:endParaRPr lang="en-US" sz="10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573406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320453"/>
            <a:ext cx="4608195" cy="135890"/>
            <a:chOff x="0" y="3320453"/>
            <a:chExt cx="4608195" cy="135890"/>
          </a:xfrm>
        </p:grpSpPr>
        <p:sp>
          <p:nvSpPr>
            <p:cNvPr id="5" name="object 5"/>
            <p:cNvSpPr/>
            <p:nvPr/>
          </p:nvSpPr>
          <p:spPr>
            <a:xfrm>
              <a:off x="0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025DB711-E447-8D66-2A6C-1834E3C2187D}"/>
              </a:ext>
            </a:extLst>
          </p:cNvPr>
          <p:cNvSpPr txBox="1">
            <a:spLocks/>
          </p:cNvSpPr>
          <p:nvPr/>
        </p:nvSpPr>
        <p:spPr>
          <a:xfrm>
            <a:off x="95300" y="129720"/>
            <a:ext cx="4235989" cy="22762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1950" b="0" i="0">
                <a:solidFill>
                  <a:srgbClr val="FF0000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 sz="1400">
                <a:solidFill>
                  <a:schemeClr val="tx2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Posterior predictive checks- Hierarchical model</a:t>
            </a:r>
            <a:endParaRPr lang="en-GB" sz="1400">
              <a:solidFill>
                <a:schemeClr val="tx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A46FF1-64BA-6FDA-BC8D-0B8AAA844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73" r="-110" b="-1231"/>
          <a:stretch/>
        </p:blipFill>
        <p:spPr>
          <a:xfrm>
            <a:off x="859102" y="406989"/>
            <a:ext cx="2426626" cy="1666443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C4464340-62DC-7BA2-0E83-F6EB1D0E688E}"/>
              </a:ext>
            </a:extLst>
          </p:cNvPr>
          <p:cNvSpPr txBox="1"/>
          <p:nvPr/>
        </p:nvSpPr>
        <p:spPr>
          <a:xfrm>
            <a:off x="188099" y="2407193"/>
            <a:ext cx="4356332" cy="386003"/>
          </a:xfrm>
          <a:prstGeom prst="rect">
            <a:avLst/>
          </a:prstGeom>
        </p:spPr>
        <p:txBody>
          <a:bodyPr vert="horz" wrap="square" lIns="0" tIns="39370" rIns="0" bIns="0" rtlCol="0" anchor="t">
            <a:spAutoFit/>
          </a:bodyPr>
          <a:lstStyle>
            <a:defPPr>
              <a:defRPr lang="en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315" indent="-171450">
              <a:spcBef>
                <a:spcPts val="310"/>
              </a:spcBef>
              <a:buClr>
                <a:srgbClr val="3333B2"/>
              </a:buClr>
              <a:buSzPct val="110000"/>
              <a:buFont typeface="Arial"/>
              <a:buChar char="•"/>
              <a:tabLst>
                <a:tab pos="201930" algn="l"/>
              </a:tabLst>
            </a:pPr>
            <a:r>
              <a:rPr lang="en-GB" sz="1000">
                <a:latin typeface="Lucida Sans Unicode"/>
                <a:cs typeface="Lucida Sans Unicode"/>
              </a:rPr>
              <a:t>Hierarchical model behave similarly as pooled model</a:t>
            </a:r>
            <a:endParaRPr lang="en-GB" sz="10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34315" indent="-171450">
              <a:spcBef>
                <a:spcPts val="310"/>
              </a:spcBef>
              <a:buClr>
                <a:srgbClr val="3333B2"/>
              </a:buClr>
              <a:buSzPct val="110000"/>
              <a:buFont typeface="Arial" panose="020B0604020202020204" pitchFamily="34" charset="0"/>
              <a:buChar char="•"/>
              <a:tabLst>
                <a:tab pos="201930" algn="l"/>
              </a:tabLst>
            </a:pPr>
            <a:endParaRPr lang="en-US" sz="10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81310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320453"/>
            <a:ext cx="4608195" cy="135890"/>
            <a:chOff x="0" y="3320453"/>
            <a:chExt cx="4608195" cy="135890"/>
          </a:xfrm>
        </p:grpSpPr>
        <p:sp>
          <p:nvSpPr>
            <p:cNvPr id="5" name="object 5"/>
            <p:cNvSpPr/>
            <p:nvPr/>
          </p:nvSpPr>
          <p:spPr>
            <a:xfrm>
              <a:off x="0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025DB711-E447-8D66-2A6C-1834E3C2187D}"/>
              </a:ext>
            </a:extLst>
          </p:cNvPr>
          <p:cNvSpPr txBox="1">
            <a:spLocks/>
          </p:cNvSpPr>
          <p:nvPr/>
        </p:nvSpPr>
        <p:spPr>
          <a:xfrm>
            <a:off x="199062" y="178765"/>
            <a:ext cx="3084274" cy="258404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1950" b="0" i="0">
                <a:solidFill>
                  <a:srgbClr val="FF0000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600" kern="0" spc="-80">
                <a:solidFill>
                  <a:srgbClr val="00007F"/>
                </a:solidFill>
              </a:rPr>
              <a:t>Model Comparison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B02341-09E7-2B63-669E-9FB91E0A6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0" y="608945"/>
            <a:ext cx="4610100" cy="12486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51E608-D138-FF92-E8CA-0E24E6E559CD}"/>
              </a:ext>
            </a:extLst>
          </p:cNvPr>
          <p:cNvSpPr txBox="1"/>
          <p:nvPr/>
        </p:nvSpPr>
        <p:spPr>
          <a:xfrm>
            <a:off x="144015" y="1501775"/>
            <a:ext cx="429676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GB" sz="1000">
                <a:latin typeface="Lucida Sans Unicode"/>
                <a:cs typeface="Arial"/>
              </a:rPr>
              <a:t>The hierarchical model performs slightly better</a:t>
            </a:r>
          </a:p>
          <a:p>
            <a:pPr marL="171450" indent="-171450">
              <a:buFont typeface="Arial"/>
              <a:buChar char="•"/>
            </a:pPr>
            <a:r>
              <a:rPr lang="en-GB" sz="1000">
                <a:latin typeface="Lucida Sans Unicode"/>
                <a:cs typeface="Arial"/>
              </a:rPr>
              <a:t>However, the standard error indicates that the </a:t>
            </a:r>
            <a:r>
              <a:rPr lang="en-GB" sz="1000" err="1">
                <a:latin typeface="Lucida Sans Unicode"/>
                <a:cs typeface="Arial"/>
              </a:rPr>
              <a:t>elpd</a:t>
            </a:r>
            <a:r>
              <a:rPr lang="en-GB" sz="1000">
                <a:latin typeface="Lucida Sans Unicode"/>
                <a:cs typeface="Arial"/>
              </a:rPr>
              <a:t> difference between two models are not significant.</a:t>
            </a:r>
          </a:p>
        </p:txBody>
      </p:sp>
    </p:spTree>
    <p:extLst>
      <p:ext uri="{BB962C8B-B14F-4D97-AF65-F5344CB8AC3E}">
        <p14:creationId xmlns:p14="http://schemas.microsoft.com/office/powerpoint/2010/main" val="2619237704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320453"/>
            <a:ext cx="4608195" cy="135890"/>
            <a:chOff x="0" y="3320453"/>
            <a:chExt cx="4608195" cy="135890"/>
          </a:xfrm>
        </p:grpSpPr>
        <p:sp>
          <p:nvSpPr>
            <p:cNvPr id="5" name="object 5"/>
            <p:cNvSpPr/>
            <p:nvPr/>
          </p:nvSpPr>
          <p:spPr>
            <a:xfrm>
              <a:off x="0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025DB711-E447-8D66-2A6C-1834E3C2187D}"/>
              </a:ext>
            </a:extLst>
          </p:cNvPr>
          <p:cNvSpPr txBox="1">
            <a:spLocks/>
          </p:cNvSpPr>
          <p:nvPr/>
        </p:nvSpPr>
        <p:spPr>
          <a:xfrm>
            <a:off x="95300" y="62033"/>
            <a:ext cx="3562300" cy="258404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1950" b="0" i="0">
                <a:solidFill>
                  <a:srgbClr val="FF0000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600" kern="0" spc="-80">
                <a:solidFill>
                  <a:srgbClr val="00007F"/>
                </a:solidFill>
              </a:rPr>
              <a:t>Predictive performance assessment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BEBC41-B5B3-41A0-C68D-73B70A722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977"/>
          <a:stretch/>
        </p:blipFill>
        <p:spPr>
          <a:xfrm>
            <a:off x="-1690" y="1131110"/>
            <a:ext cx="4610100" cy="9805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F1317A-5746-8DDA-4E3F-91F5BB630E69}"/>
              </a:ext>
            </a:extLst>
          </p:cNvPr>
          <p:cNvSpPr txBox="1"/>
          <p:nvPr/>
        </p:nvSpPr>
        <p:spPr>
          <a:xfrm>
            <a:off x="130892" y="583427"/>
            <a:ext cx="4344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Predictive Performance of Models with prior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48BA99-AEF0-5BB9-DC31-38A3B4ADF0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791" r="6899"/>
          <a:stretch/>
        </p:blipFill>
        <p:spPr>
          <a:xfrm>
            <a:off x="3224427" y="612963"/>
            <a:ext cx="566205" cy="1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92922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6A3E8D-C561-1398-6922-FEC175921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0" t="12080" r="8685" b="26846"/>
          <a:stretch/>
        </p:blipFill>
        <p:spPr>
          <a:xfrm>
            <a:off x="2274224" y="578540"/>
            <a:ext cx="2339722" cy="127663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033"/>
            <a:ext cx="4021350" cy="51744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600" spc="-80">
                <a:solidFill>
                  <a:srgbClr val="00007F"/>
                </a:solidFill>
              </a:rPr>
              <a:t>Confusion Matrix - </a:t>
            </a:r>
            <a:r>
              <a:rPr lang="en-US" sz="1200" spc="-80">
                <a:solidFill>
                  <a:srgbClr val="00007F"/>
                </a:solidFill>
              </a:rPr>
              <a:t>Stan model PAY_0 + PAY_2 </a:t>
            </a:r>
            <a:endParaRPr lang="en-US"/>
          </a:p>
          <a:p>
            <a:pPr marL="12700">
              <a:spcBef>
                <a:spcPts val="95"/>
              </a:spcBef>
            </a:pPr>
            <a:endParaRPr lang="en-US" sz="1600" spc="-80">
              <a:solidFill>
                <a:srgbClr val="00007F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20453"/>
            <a:ext cx="4608195" cy="135890"/>
            <a:chOff x="0" y="3320453"/>
            <a:chExt cx="4608195" cy="135890"/>
          </a:xfrm>
        </p:grpSpPr>
        <p:sp>
          <p:nvSpPr>
            <p:cNvPr id="5" name="object 5"/>
            <p:cNvSpPr/>
            <p:nvPr/>
          </p:nvSpPr>
          <p:spPr>
            <a:xfrm>
              <a:off x="0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5216A52-76A5-CAAF-A493-44CCCBA439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9" t="13477" r="10614" b="52355"/>
          <a:stretch/>
        </p:blipFill>
        <p:spPr>
          <a:xfrm>
            <a:off x="9100" y="682096"/>
            <a:ext cx="2318343" cy="1119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0FF560-51D9-EFD8-E747-C2D3F43F372E}"/>
              </a:ext>
            </a:extLst>
          </p:cNvPr>
          <p:cNvSpPr txBox="1"/>
          <p:nvPr/>
        </p:nvSpPr>
        <p:spPr>
          <a:xfrm>
            <a:off x="185186" y="1936499"/>
            <a:ext cx="401844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GB" sz="1000">
                <a:latin typeface="Lucida Sans Unicode"/>
                <a:cs typeface="Arial"/>
              </a:rPr>
              <a:t>False negative: 0.15</a:t>
            </a:r>
          </a:p>
          <a:p>
            <a:pPr marL="171450" indent="-171450">
              <a:buFont typeface="Arial"/>
              <a:buChar char="•"/>
            </a:pPr>
            <a:r>
              <a:rPr lang="en-GB" sz="1000">
                <a:latin typeface="Lucida Sans Unicode"/>
                <a:cs typeface="Arial"/>
              </a:rPr>
              <a:t>False positive: 0.11</a:t>
            </a:r>
          </a:p>
          <a:p>
            <a:pPr marL="171450" indent="-171450">
              <a:buFont typeface="Arial"/>
              <a:buChar char="•"/>
            </a:pPr>
            <a:endParaRPr lang="en-GB" sz="1000">
              <a:latin typeface="Lucida Sans Unicode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GB" sz="1000">
                <a:latin typeface="Lucida Sans Unicode"/>
                <a:cs typeface="Arial"/>
              </a:rPr>
              <a:t>False negative: 0.12</a:t>
            </a:r>
          </a:p>
          <a:p>
            <a:pPr marL="171450" indent="-171450">
              <a:buFont typeface="Arial"/>
              <a:buChar char="•"/>
            </a:pPr>
            <a:r>
              <a:rPr lang="en-GB" sz="1000">
                <a:latin typeface="Lucida Sans Unicode"/>
                <a:cs typeface="Arial"/>
              </a:rPr>
              <a:t>False positive: 0.09</a:t>
            </a:r>
          </a:p>
        </p:txBody>
      </p:sp>
    </p:spTree>
    <p:extLst>
      <p:ext uri="{BB962C8B-B14F-4D97-AF65-F5344CB8AC3E}">
        <p14:creationId xmlns:p14="http://schemas.microsoft.com/office/powerpoint/2010/main" val="2884438676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033"/>
            <a:ext cx="4280777" cy="258404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600" spc="-80">
                <a:solidFill>
                  <a:srgbClr val="00007F"/>
                </a:solidFill>
              </a:rPr>
              <a:t>Confusion Matrix -</a:t>
            </a:r>
            <a:r>
              <a:rPr lang="en-US" sz="1200" spc="-80">
                <a:solidFill>
                  <a:srgbClr val="00007F"/>
                </a:solidFill>
              </a:rPr>
              <a:t>Stan model EDUCATION Hierarchical </a:t>
            </a:r>
            <a:endParaRPr lang="en-US"/>
          </a:p>
        </p:txBody>
      </p:sp>
      <p:grpSp>
        <p:nvGrpSpPr>
          <p:cNvPr id="4" name="object 4"/>
          <p:cNvGrpSpPr/>
          <p:nvPr/>
        </p:nvGrpSpPr>
        <p:grpSpPr>
          <a:xfrm>
            <a:off x="0" y="3320453"/>
            <a:ext cx="4608195" cy="135890"/>
            <a:chOff x="0" y="3320453"/>
            <a:chExt cx="4608195" cy="135890"/>
          </a:xfrm>
        </p:grpSpPr>
        <p:sp>
          <p:nvSpPr>
            <p:cNvPr id="5" name="object 5"/>
            <p:cNvSpPr/>
            <p:nvPr/>
          </p:nvSpPr>
          <p:spPr>
            <a:xfrm>
              <a:off x="0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00D25D4-2EB9-992A-5080-FAE901CF7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4" r="2680" b="-539"/>
          <a:stretch/>
        </p:blipFill>
        <p:spPr>
          <a:xfrm>
            <a:off x="3866" y="555790"/>
            <a:ext cx="2377860" cy="1309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EA2193-68DF-C65E-CDE5-8D9BFD90C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008" y="605641"/>
            <a:ext cx="2357133" cy="13002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1710A3-87DE-0AF5-8A09-00B825742E20}"/>
              </a:ext>
            </a:extLst>
          </p:cNvPr>
          <p:cNvSpPr txBox="1"/>
          <p:nvPr/>
        </p:nvSpPr>
        <p:spPr>
          <a:xfrm>
            <a:off x="220577" y="2032543"/>
            <a:ext cx="274320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Char char="•"/>
            </a:pPr>
            <a:r>
              <a:rPr lang="en-GB" sz="1000">
                <a:latin typeface="Lucida Sans Unicode"/>
                <a:cs typeface="Arial"/>
              </a:rPr>
              <a:t>False negative: 0.15</a:t>
            </a:r>
            <a:r>
              <a:rPr lang="en-US" sz="1000">
                <a:latin typeface="Lucida Sans Unicode"/>
                <a:cs typeface="Arial"/>
              </a:rPr>
              <a:t>​</a:t>
            </a:r>
          </a:p>
          <a:p>
            <a:pPr marL="171450" indent="-171450">
              <a:buChar char="•"/>
            </a:pPr>
            <a:r>
              <a:rPr lang="en-GB" sz="1000">
                <a:latin typeface="Lucida Sans Unicode"/>
                <a:cs typeface="Arial"/>
              </a:rPr>
              <a:t>False positive: 0.10</a:t>
            </a:r>
            <a:endParaRPr lang="en-US" sz="1000">
              <a:latin typeface="Lucida Sans Unicode"/>
              <a:cs typeface="Arial"/>
            </a:endParaRPr>
          </a:p>
          <a:p>
            <a:pPr marL="171450" indent="-171450">
              <a:buChar char="•"/>
            </a:pPr>
            <a:r>
              <a:rPr lang="en-GB" sz="1000">
                <a:latin typeface="Lucida Sans Unicode"/>
                <a:cs typeface="Arial"/>
              </a:rPr>
              <a:t>​</a:t>
            </a:r>
          </a:p>
          <a:p>
            <a:pPr marL="171450" indent="-171450">
              <a:buChar char="•"/>
            </a:pPr>
            <a:r>
              <a:rPr lang="en-GB" sz="1000">
                <a:latin typeface="Lucida Sans Unicode"/>
                <a:cs typeface="Arial"/>
              </a:rPr>
              <a:t>False negative: 0.11</a:t>
            </a:r>
            <a:r>
              <a:rPr lang="en-US" sz="1000">
                <a:latin typeface="Lucida Sans Unicode"/>
                <a:cs typeface="Arial"/>
              </a:rPr>
              <a:t>​</a:t>
            </a:r>
          </a:p>
          <a:p>
            <a:pPr marL="171450" indent="-171450">
              <a:buChar char="•"/>
            </a:pPr>
            <a:r>
              <a:rPr lang="en-GB" sz="1000">
                <a:latin typeface="Lucida Sans Unicode"/>
                <a:cs typeface="Arial"/>
              </a:rPr>
              <a:t>False positive: 0.10</a:t>
            </a:r>
            <a:endParaRPr lang="en-US" sz="1000">
              <a:latin typeface="Lucida Sans Unicode"/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28923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320453"/>
            <a:ext cx="4608195" cy="135890"/>
            <a:chOff x="0" y="3320453"/>
            <a:chExt cx="4608195" cy="135890"/>
          </a:xfrm>
        </p:grpSpPr>
        <p:sp>
          <p:nvSpPr>
            <p:cNvPr id="5" name="object 5"/>
            <p:cNvSpPr/>
            <p:nvPr/>
          </p:nvSpPr>
          <p:spPr>
            <a:xfrm>
              <a:off x="0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025DB711-E447-8D66-2A6C-1834E3C2187D}"/>
              </a:ext>
            </a:extLst>
          </p:cNvPr>
          <p:cNvSpPr txBox="1">
            <a:spLocks/>
          </p:cNvSpPr>
          <p:nvPr/>
        </p:nvSpPr>
        <p:spPr>
          <a:xfrm>
            <a:off x="262768" y="111753"/>
            <a:ext cx="3588240" cy="258404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1950" b="0" i="0">
                <a:solidFill>
                  <a:srgbClr val="FF0000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600" kern="0" spc="-80">
                <a:solidFill>
                  <a:srgbClr val="00007F"/>
                </a:solidFill>
              </a:rPr>
              <a:t>Predictive performance assessment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BEBC41-B5B3-41A0-C68D-73B70A722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023"/>
          <a:stretch/>
        </p:blipFill>
        <p:spPr>
          <a:xfrm>
            <a:off x="-1690" y="883715"/>
            <a:ext cx="4610100" cy="1409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703653-3863-AEC0-E07B-1CC0312444FA}"/>
              </a:ext>
            </a:extLst>
          </p:cNvPr>
          <p:cNvSpPr txBox="1"/>
          <p:nvPr/>
        </p:nvSpPr>
        <p:spPr>
          <a:xfrm>
            <a:off x="262768" y="483605"/>
            <a:ext cx="37446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Pareto Smoothed Importance Sampling (PSIS) diagnostics for pooled and hierarchical models </a:t>
            </a:r>
            <a:endParaRPr lang="en-GB" sz="10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3D746-CE0E-2D8E-1439-41BC3E36E3AD}"/>
              </a:ext>
            </a:extLst>
          </p:cNvPr>
          <p:cNvSpPr txBox="1"/>
          <p:nvPr/>
        </p:nvSpPr>
        <p:spPr>
          <a:xfrm>
            <a:off x="175848" y="2293337"/>
            <a:ext cx="4255023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>
                <a:effectLst/>
                <a:latin typeface="Lucida Sans Unicode"/>
                <a:cs typeface="Lucida Sans Unicode"/>
              </a:rPr>
              <a:t>All the Pareto k-values seem to be well below 0.7, which is generally considered good.</a:t>
            </a:r>
            <a:r>
              <a:rPr lang="en-GB" sz="1000">
                <a:latin typeface="Lucida Sans Unicode"/>
                <a:cs typeface="Lucida Sans Unicode"/>
              </a:rPr>
              <a:t> </a:t>
            </a:r>
            <a:endParaRPr lang="en-GB" sz="1000"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>
                <a:latin typeface="Lucida Sans Unicode"/>
                <a:cs typeface="Lucida Sans Unicode"/>
              </a:rPr>
              <a:t>LOO diagnostics -&gt; how well IS perform for LOO posterior.</a:t>
            </a:r>
            <a:endParaRPr lang="en-GB" sz="10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56990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033"/>
            <a:ext cx="2037080" cy="258404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600" spc="-80">
                <a:solidFill>
                  <a:srgbClr val="00007F"/>
                </a:solidFill>
              </a:rPr>
              <a:t>Control of default risk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457" y="394518"/>
            <a:ext cx="3876040" cy="3336170"/>
          </a:xfrm>
          <a:prstGeom prst="rect">
            <a:avLst/>
          </a:prstGeom>
        </p:spPr>
        <p:txBody>
          <a:bodyPr vert="horz" wrap="square" lIns="0" tIns="39370" rIns="0" bIns="0" rtlCol="0" anchor="t">
            <a:spAutoFit/>
          </a:bodyPr>
          <a:lstStyle/>
          <a:p>
            <a:pPr marL="201295" indent="-138430">
              <a:lnSpc>
                <a:spcPct val="150000"/>
              </a:lnSpc>
              <a:spcBef>
                <a:spcPts val="310"/>
              </a:spcBef>
              <a:buClr>
                <a:srgbClr val="3333B2"/>
              </a:buClr>
              <a:buSzPct val="110000"/>
              <a:buFont typeface="Arial"/>
              <a:buChar char="•"/>
              <a:tabLst>
                <a:tab pos="201930" algn="l"/>
              </a:tabLst>
            </a:pPr>
            <a:r>
              <a:rPr lang="en-US" sz="1200">
                <a:ea typeface="+mn-lt"/>
                <a:cs typeface="+mn-lt"/>
              </a:rPr>
              <a:t>Accurate prediction of default payments enables banks and credit issuers to effectively mitigate lending risks, manage their credit portfolios more efficiently, and minimize potential financial losses.</a:t>
            </a:r>
          </a:p>
          <a:p>
            <a:pPr marL="201295" indent="-138430">
              <a:lnSpc>
                <a:spcPct val="150000"/>
              </a:lnSpc>
              <a:spcBef>
                <a:spcPts val="310"/>
              </a:spcBef>
              <a:buClr>
                <a:srgbClr val="3333B2"/>
              </a:buClr>
              <a:buSzPct val="110000"/>
              <a:buFont typeface="Arial"/>
              <a:buChar char="•"/>
              <a:tabLst>
                <a:tab pos="201930" algn="l"/>
              </a:tabLst>
            </a:pPr>
            <a:r>
              <a:rPr lang="en-US" sz="1200">
                <a:solidFill>
                  <a:srgbClr val="000000"/>
                </a:solidFill>
                <a:ea typeface="+mn-lt"/>
                <a:cs typeface="+mn-lt"/>
              </a:rPr>
              <a:t>Predictive models aid in identifying consumers at high risk of default, facilitating early intervention strategies like debt restructuring and financial counseling, which can help consumers avoid defaulting on their loans.</a:t>
            </a:r>
          </a:p>
          <a:p>
            <a:pPr marL="201295" indent="-138430">
              <a:lnSpc>
                <a:spcPct val="150000"/>
              </a:lnSpc>
              <a:spcBef>
                <a:spcPts val="310"/>
              </a:spcBef>
              <a:buClr>
                <a:srgbClr val="3333B2"/>
              </a:buClr>
              <a:buSzPct val="110000"/>
              <a:buFont typeface="Arial"/>
              <a:buChar char="•"/>
              <a:tabLst>
                <a:tab pos="201930" algn="l"/>
              </a:tabLst>
            </a:pPr>
            <a:endParaRPr lang="en-US" sz="1200">
              <a:solidFill>
                <a:srgbClr val="000000"/>
              </a:solidFill>
              <a:latin typeface="Lucida Sans Unicode"/>
              <a:cs typeface="Calibri"/>
            </a:endParaRPr>
          </a:p>
          <a:p>
            <a:pPr marL="201295" indent="-138430">
              <a:lnSpc>
                <a:spcPct val="150000"/>
              </a:lnSpc>
              <a:spcBef>
                <a:spcPts val="310"/>
              </a:spcBef>
              <a:buClr>
                <a:srgbClr val="3333B2"/>
              </a:buClr>
              <a:buSzPct val="110000"/>
              <a:buFont typeface="Arial"/>
              <a:buChar char="•"/>
              <a:tabLst>
                <a:tab pos="201930" algn="l"/>
              </a:tabLst>
            </a:pPr>
            <a:endParaRPr lang="en-US" sz="1200">
              <a:solidFill>
                <a:srgbClr val="FF0000"/>
              </a:solidFill>
              <a:latin typeface="Lucida Sans Unicode"/>
              <a:cs typeface="Calibri"/>
            </a:endParaRPr>
          </a:p>
          <a:p>
            <a:pPr marL="62865">
              <a:lnSpc>
                <a:spcPct val="150000"/>
              </a:lnSpc>
              <a:spcBef>
                <a:spcPts val="310"/>
              </a:spcBef>
              <a:buClr>
                <a:srgbClr val="3333B2"/>
              </a:buClr>
              <a:buSzPct val="110000"/>
              <a:tabLst>
                <a:tab pos="201930" algn="l"/>
              </a:tabLst>
            </a:pPr>
            <a:endParaRPr lang="en-US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20453"/>
            <a:ext cx="4608195" cy="135890"/>
            <a:chOff x="0" y="3320453"/>
            <a:chExt cx="4608195" cy="135890"/>
          </a:xfrm>
        </p:grpSpPr>
        <p:sp>
          <p:nvSpPr>
            <p:cNvPr id="5" name="object 5"/>
            <p:cNvSpPr/>
            <p:nvPr/>
          </p:nvSpPr>
          <p:spPr>
            <a:xfrm>
              <a:off x="0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320453"/>
            <a:ext cx="4608195" cy="135890"/>
            <a:chOff x="0" y="3320453"/>
            <a:chExt cx="4608195" cy="135890"/>
          </a:xfrm>
        </p:grpSpPr>
        <p:sp>
          <p:nvSpPr>
            <p:cNvPr id="5" name="object 5"/>
            <p:cNvSpPr/>
            <p:nvPr/>
          </p:nvSpPr>
          <p:spPr>
            <a:xfrm>
              <a:off x="0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025DB711-E447-8D66-2A6C-1834E3C2187D}"/>
              </a:ext>
            </a:extLst>
          </p:cNvPr>
          <p:cNvSpPr txBox="1">
            <a:spLocks/>
          </p:cNvSpPr>
          <p:nvPr/>
        </p:nvSpPr>
        <p:spPr>
          <a:xfrm>
            <a:off x="213257" y="124353"/>
            <a:ext cx="3084274" cy="258404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1950" b="0" i="0">
                <a:solidFill>
                  <a:srgbClr val="FF0000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600" kern="0" spc="-80">
                <a:solidFill>
                  <a:srgbClr val="00007F"/>
                </a:solidFill>
              </a:rPr>
              <a:t>Discussion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4CE91-5201-F0BB-B65F-F646463BB8F6}"/>
              </a:ext>
            </a:extLst>
          </p:cNvPr>
          <p:cNvSpPr txBox="1"/>
          <p:nvPr/>
        </p:nvSpPr>
        <p:spPr>
          <a:xfrm>
            <a:off x="213257" y="658741"/>
            <a:ext cx="4267951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effectLst/>
                <a:latin typeface="Lucida Sans Unicode"/>
                <a:cs typeface="Lucida Sans Unicode"/>
              </a:rPr>
              <a:t>Model Accuracy vs. No Information Rate:</a:t>
            </a:r>
          </a:p>
          <a:p>
            <a:pPr lvl="1"/>
            <a:r>
              <a:rPr lang="en-GB" sz="1050">
                <a:effectLst/>
                <a:latin typeface="Lucida Sans Unicode"/>
                <a:cs typeface="Lucida Sans Unicode"/>
              </a:rPr>
              <a:t>Both models’ accuracies do not significantly outperform the no information rate.</a:t>
            </a:r>
            <a:r>
              <a:rPr lang="en-GB" sz="1050">
                <a:latin typeface="Lucida Sans Unicode"/>
                <a:cs typeface="Lucida Sans Unicode"/>
              </a:rPr>
              <a:t> </a:t>
            </a:r>
            <a:endParaRPr lang="en-GB" sz="105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GB" sz="1400"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Divergences in the Hierarchical Model: </a:t>
            </a:r>
          </a:p>
          <a:p>
            <a:pPr lvl="1"/>
            <a:r>
              <a:rPr lang="en-GB" sz="105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The presence of divergent transitions in the hierarchical model </a:t>
            </a:r>
            <a:endParaRPr lang="en-GB" sz="105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GB" sz="1400"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Comparative Performance of Models: </a:t>
            </a:r>
          </a:p>
          <a:p>
            <a:pPr marL="314325" indent="-314325"/>
            <a:r>
              <a:rPr lang="en-GB" sz="1050">
                <a:latin typeface="Lucida Sans Unicode"/>
                <a:cs typeface="Lucida Sans Unicode"/>
              </a:rPr>
              <a:t>	</a:t>
            </a:r>
            <a:r>
              <a:rPr lang="en-GB" sz="1050">
                <a:effectLst/>
                <a:latin typeface="Lucida Sans Unicode"/>
                <a:cs typeface="Lucida Sans Unicode"/>
              </a:rPr>
              <a:t>hierarchical model</a:t>
            </a:r>
            <a:r>
              <a:rPr lang="en-GB" sz="1050">
                <a:latin typeface="Lucida Sans Unicode"/>
                <a:cs typeface="Lucida Sans Unicode"/>
              </a:rPr>
              <a:t> </a:t>
            </a:r>
            <a:r>
              <a:rPr lang="en-GB" sz="1050">
                <a:effectLst/>
                <a:latin typeface="Lucida Sans Unicode"/>
                <a:cs typeface="Lucida Sans Unicode"/>
              </a:rPr>
              <a:t>does not significantly outperform the pooled model in terms of accuracy</a:t>
            </a:r>
            <a:r>
              <a:rPr lang="en-GB" sz="1050">
                <a:latin typeface="Lucida Sans Unicode"/>
                <a:cs typeface="Lucida Sans Unicode"/>
              </a:rPr>
              <a:t> </a:t>
            </a:r>
            <a:endParaRPr lang="en-GB" sz="105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GB" sz="12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GB" sz="12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GB" sz="12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11720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320453"/>
            <a:ext cx="4608195" cy="135890"/>
            <a:chOff x="0" y="3320453"/>
            <a:chExt cx="4608195" cy="135890"/>
          </a:xfrm>
        </p:grpSpPr>
        <p:sp>
          <p:nvSpPr>
            <p:cNvPr id="5" name="object 5"/>
            <p:cNvSpPr/>
            <p:nvPr/>
          </p:nvSpPr>
          <p:spPr>
            <a:xfrm>
              <a:off x="0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025DB711-E447-8D66-2A6C-1834E3C2187D}"/>
              </a:ext>
            </a:extLst>
          </p:cNvPr>
          <p:cNvSpPr txBox="1">
            <a:spLocks/>
          </p:cNvSpPr>
          <p:nvPr/>
        </p:nvSpPr>
        <p:spPr>
          <a:xfrm>
            <a:off x="194955" y="694472"/>
            <a:ext cx="3084274" cy="22762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1950" b="0" i="0">
                <a:solidFill>
                  <a:srgbClr val="FF0000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400" b="1" kern="0" spc="-80">
                <a:solidFill>
                  <a:srgbClr val="00007F"/>
                </a:solidFill>
              </a:rPr>
              <a:t>Take away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4CE91-5201-F0BB-B65F-F646463BB8F6}"/>
              </a:ext>
            </a:extLst>
          </p:cNvPr>
          <p:cNvSpPr txBox="1"/>
          <p:nvPr/>
        </p:nvSpPr>
        <p:spPr>
          <a:xfrm>
            <a:off x="172821" y="1042796"/>
            <a:ext cx="4319831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>
                <a:latin typeface="Lucida Sans Unicode"/>
                <a:cs typeface="Lucida Sans Unicode"/>
              </a:rPr>
              <a:t>Considered models perform comparably in terms of accuracy.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>
                <a:latin typeface="Lucida Sans Unicode"/>
                <a:cs typeface="Lucida Sans Unicode"/>
              </a:rPr>
              <a:t>In the hierarchical model, presence of divergent transitions during the sampling process.</a:t>
            </a:r>
          </a:p>
          <a:p>
            <a:endParaRPr lang="en-GB" sz="1200">
              <a:latin typeface="Lucida Sans Unicode"/>
              <a:cs typeface="Lucida Sans Unicod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>
                <a:latin typeface="Lucida Sans Unicode"/>
                <a:cs typeface="Lucida Sans Unicode"/>
              </a:rPr>
              <a:t>Education does not influence on credit default.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>
                <a:latin typeface="Lucida Sans Unicode"/>
                <a:ea typeface="+mn-lt"/>
                <a:cs typeface="Lucida Sans Unicode"/>
              </a:rPr>
              <a:t>BDA allows to learn from small dataset</a:t>
            </a:r>
          </a:p>
          <a:p>
            <a:endParaRPr lang="en-GB" sz="1000">
              <a:ea typeface="+mn-lt"/>
              <a:cs typeface="+mn-lt"/>
            </a:endParaRPr>
          </a:p>
          <a:p>
            <a:pPr>
              <a:buFont typeface="Arial" panose="020B0604020202020204" pitchFamily="34" charset="0"/>
            </a:pPr>
            <a:endParaRPr lang="en-GB" sz="1000">
              <a:ea typeface="+mn-lt"/>
              <a:cs typeface="+mn-lt"/>
            </a:endParaRPr>
          </a:p>
          <a:p>
            <a:pPr>
              <a:buFont typeface="Arial" panose="020B0604020202020204" pitchFamily="34" charset="0"/>
            </a:pPr>
            <a:endParaRPr lang="en-GB" sz="1000">
              <a:ea typeface="+mn-lt"/>
              <a:cs typeface="+mn-lt"/>
            </a:endParaRPr>
          </a:p>
          <a:p>
            <a:pPr algn="r">
              <a:buFont typeface="Arial" panose="020B0604020202020204" pitchFamily="34" charset="0"/>
            </a:pPr>
            <a:r>
              <a:rPr lang="en-GB" sz="1000">
                <a:ea typeface="+mn-lt"/>
                <a:cs typeface="+mn-lt"/>
              </a:rPr>
              <a:t>vivian.phan@aalto.fi </a:t>
            </a:r>
          </a:p>
          <a:p>
            <a:pPr algn="r">
              <a:buFont typeface="Arial" panose="020B0604020202020204" pitchFamily="34" charset="0"/>
            </a:pPr>
            <a:r>
              <a:rPr lang="en-GB" sz="1000">
                <a:ea typeface="+mn-lt"/>
                <a:cs typeface="+mn-lt"/>
              </a:rPr>
              <a:t>pimikov@gmail.com</a:t>
            </a:r>
          </a:p>
          <a:p>
            <a:pPr algn="r"/>
            <a:r>
              <a:rPr lang="en-GB" sz="1000">
                <a:ea typeface="+mn-lt"/>
                <a:cs typeface="+mn-lt"/>
              </a:rPr>
              <a:t>thilini.panagodaarachchige@aalto.fi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2F15DD6-4318-1347-0B2C-8F47F7BAD366}"/>
              </a:ext>
            </a:extLst>
          </p:cNvPr>
          <p:cNvSpPr txBox="1">
            <a:spLocks/>
          </p:cNvSpPr>
          <p:nvPr/>
        </p:nvSpPr>
        <p:spPr>
          <a:xfrm>
            <a:off x="789305" y="136330"/>
            <a:ext cx="3084274" cy="289182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1950" b="0" i="0">
                <a:solidFill>
                  <a:srgbClr val="FF0000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800" b="1" kern="0" spc="-80">
                <a:solidFill>
                  <a:srgbClr val="00007F"/>
                </a:solidFill>
              </a:rPr>
              <a:t>               Thanks!</a:t>
            </a:r>
          </a:p>
        </p:txBody>
      </p:sp>
    </p:spTree>
    <p:extLst>
      <p:ext uri="{BB962C8B-B14F-4D97-AF65-F5344CB8AC3E}">
        <p14:creationId xmlns:p14="http://schemas.microsoft.com/office/powerpoint/2010/main" val="4176832319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194" y="102116"/>
            <a:ext cx="3048445" cy="54822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algn="l"/>
            <a:r>
              <a:rPr lang="fi-FI" sz="1800" spc="-80">
                <a:solidFill>
                  <a:srgbClr val="00007F"/>
                </a:solidFill>
              </a:rPr>
              <a:t>Stan </a:t>
            </a:r>
            <a:r>
              <a:rPr lang="fi-FI" sz="1800" spc="-80" err="1">
                <a:solidFill>
                  <a:srgbClr val="00007F"/>
                </a:solidFill>
              </a:rPr>
              <a:t>code</a:t>
            </a:r>
            <a:r>
              <a:rPr lang="fi-FI" sz="1800" spc="-80">
                <a:solidFill>
                  <a:srgbClr val="00007F"/>
                </a:solidFill>
              </a:rPr>
              <a:t> for </a:t>
            </a:r>
            <a:r>
              <a:rPr lang="fi-FI" sz="1800" spc="-80" err="1">
                <a:solidFill>
                  <a:srgbClr val="00007F"/>
                </a:solidFill>
              </a:rPr>
              <a:t>pooled</a:t>
            </a:r>
            <a:r>
              <a:rPr lang="fi-FI" sz="1800" spc="-80">
                <a:solidFill>
                  <a:srgbClr val="00007F"/>
                </a:solidFill>
              </a:rPr>
              <a:t> </a:t>
            </a:r>
            <a:r>
              <a:rPr lang="fi-FI" sz="1800" spc="-80" err="1">
                <a:solidFill>
                  <a:srgbClr val="00007F"/>
                </a:solidFill>
              </a:rPr>
              <a:t>model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fi-FI" sz="1600" spc="-90">
              <a:solidFill>
                <a:srgbClr val="00007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194" y="360520"/>
            <a:ext cx="3836035" cy="2816797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50800">
              <a:spcBef>
                <a:spcPts val="955"/>
              </a:spcBef>
            </a:pPr>
            <a:endParaRPr lang="fi-FI" sz="1400">
              <a:latin typeface="Lucida Sans Unicode"/>
              <a:ea typeface="+mn-lt"/>
              <a:cs typeface="Lucida Sans Unicode"/>
            </a:endParaRPr>
          </a:p>
          <a:p>
            <a:r>
              <a:rPr lang="fi-FI" sz="1400">
                <a:ea typeface="+mn-lt"/>
                <a:cs typeface="+mn-lt"/>
              </a:rPr>
              <a:t>fit1 &lt;- </a:t>
            </a:r>
            <a:r>
              <a:rPr lang="fi-FI" sz="1400" err="1">
                <a:ea typeface="+mn-lt"/>
                <a:cs typeface="+mn-lt"/>
              </a:rPr>
              <a:t>brm</a:t>
            </a:r>
            <a:r>
              <a:rPr lang="fi-FI" sz="1400">
                <a:ea typeface="+mn-lt"/>
                <a:cs typeface="+mn-lt"/>
              </a:rPr>
              <a:t>(default ~ PAY_0 + PAY_2,</a:t>
            </a:r>
            <a:endParaRPr lang="fi-FI" sz="1400">
              <a:cs typeface="Calibri"/>
            </a:endParaRPr>
          </a:p>
          <a:p>
            <a:r>
              <a:rPr lang="fi-FI" sz="1400">
                <a:ea typeface="+mn-lt"/>
                <a:cs typeface="+mn-lt"/>
              </a:rPr>
              <a:t>              data = </a:t>
            </a:r>
            <a:r>
              <a:rPr lang="fi-FI" sz="1400" err="1">
                <a:ea typeface="+mn-lt"/>
                <a:cs typeface="+mn-lt"/>
              </a:rPr>
              <a:t>data_credit</a:t>
            </a:r>
            <a:r>
              <a:rPr lang="fi-FI" sz="1400">
                <a:ea typeface="+mn-lt"/>
                <a:cs typeface="+mn-lt"/>
              </a:rPr>
              <a:t>,</a:t>
            </a:r>
            <a:endParaRPr lang="fi-FI" sz="1400">
              <a:cs typeface="Calibri"/>
            </a:endParaRPr>
          </a:p>
          <a:p>
            <a:r>
              <a:rPr lang="fi-FI" sz="1400">
                <a:ea typeface="+mn-lt"/>
                <a:cs typeface="+mn-lt"/>
              </a:rPr>
              <a:t>              refresh = 0,</a:t>
            </a:r>
            <a:endParaRPr lang="fi-FI" sz="1400">
              <a:cs typeface="Calibri"/>
            </a:endParaRPr>
          </a:p>
          <a:p>
            <a:r>
              <a:rPr lang="fi-FI" sz="1400">
                <a:ea typeface="+mn-lt"/>
                <a:cs typeface="+mn-lt"/>
              </a:rPr>
              <a:t>              prior=c(</a:t>
            </a:r>
            <a:endParaRPr lang="fi-FI" sz="1400">
              <a:cs typeface="Calibri"/>
            </a:endParaRPr>
          </a:p>
          <a:p>
            <a:r>
              <a:rPr lang="fi-FI" sz="1400">
                <a:ea typeface="+mn-lt"/>
                <a:cs typeface="+mn-lt"/>
              </a:rPr>
              <a:t>                      prior(normal(0,100), class="Intercept"),                        prior(normal(0, 100), class = b)),</a:t>
            </a:r>
            <a:endParaRPr lang="fi-FI" sz="1400">
              <a:cs typeface="Calibri"/>
            </a:endParaRPr>
          </a:p>
          <a:p>
            <a:r>
              <a:rPr lang="fi-FI" sz="1400">
                <a:ea typeface="+mn-lt"/>
                <a:cs typeface="+mn-lt"/>
              </a:rPr>
              <a:t>             family = </a:t>
            </a:r>
            <a:r>
              <a:rPr lang="fi-FI" sz="1400" err="1">
                <a:ea typeface="+mn-lt"/>
                <a:cs typeface="+mn-lt"/>
              </a:rPr>
              <a:t>bernoulli</a:t>
            </a:r>
            <a:r>
              <a:rPr lang="fi-FI" sz="1400">
                <a:ea typeface="+mn-lt"/>
                <a:cs typeface="+mn-lt"/>
              </a:rPr>
              <a:t>(),</a:t>
            </a:r>
            <a:endParaRPr lang="fi-FI" sz="1400">
              <a:cs typeface="Calibri"/>
            </a:endParaRPr>
          </a:p>
          <a:p>
            <a:r>
              <a:rPr lang="fi-FI" sz="1400">
                <a:ea typeface="+mn-lt"/>
                <a:cs typeface="+mn-lt"/>
              </a:rPr>
              <a:t>             file = "pooled",</a:t>
            </a:r>
            <a:endParaRPr lang="fi-FI" sz="1400">
              <a:cs typeface="Calibri"/>
            </a:endParaRPr>
          </a:p>
          <a:p>
            <a:r>
              <a:rPr lang="fi-FI" sz="1400">
                <a:ea typeface="+mn-lt"/>
                <a:cs typeface="+mn-lt"/>
              </a:rPr>
              <a:t>             backend = "</a:t>
            </a:r>
            <a:r>
              <a:rPr lang="fi-FI" sz="1400" err="1">
                <a:ea typeface="+mn-lt"/>
                <a:cs typeface="+mn-lt"/>
              </a:rPr>
              <a:t>cmdstanr</a:t>
            </a:r>
            <a:r>
              <a:rPr lang="fi-FI" sz="1400">
                <a:ea typeface="+mn-lt"/>
                <a:cs typeface="+mn-lt"/>
              </a:rPr>
              <a:t>",</a:t>
            </a:r>
            <a:endParaRPr lang="fi-FI" sz="1400">
              <a:cs typeface="Calibri"/>
            </a:endParaRPr>
          </a:p>
          <a:p>
            <a:r>
              <a:rPr lang="fi-FI" sz="1400">
                <a:ea typeface="+mn-lt"/>
                <a:cs typeface="+mn-lt"/>
              </a:rPr>
              <a:t>             seed = 123</a:t>
            </a:r>
          </a:p>
          <a:p>
            <a:r>
              <a:rPr lang="fi-FI" sz="1400">
                <a:ea typeface="+mn-lt"/>
                <a:cs typeface="+mn-lt"/>
              </a:rPr>
              <a:t>)</a:t>
            </a:r>
            <a:endParaRPr lang="fi-FI" sz="1400"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194" y="102116"/>
            <a:ext cx="3735246" cy="54822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algn="l"/>
            <a:r>
              <a:rPr lang="fi-FI" sz="1800" spc="-80">
                <a:solidFill>
                  <a:srgbClr val="00007F"/>
                </a:solidFill>
              </a:rPr>
              <a:t>Stan </a:t>
            </a:r>
            <a:r>
              <a:rPr lang="fi-FI" sz="1800" spc="-80" err="1">
                <a:solidFill>
                  <a:srgbClr val="00007F"/>
                </a:solidFill>
              </a:rPr>
              <a:t>code</a:t>
            </a:r>
            <a:r>
              <a:rPr lang="fi-FI" sz="1800" spc="-80">
                <a:solidFill>
                  <a:srgbClr val="00007F"/>
                </a:solidFill>
              </a:rPr>
              <a:t> for </a:t>
            </a:r>
            <a:r>
              <a:rPr lang="fi-FI" sz="1800" spc="-80" err="1">
                <a:solidFill>
                  <a:srgbClr val="00007F"/>
                </a:solidFill>
              </a:rPr>
              <a:t>hierarchical</a:t>
            </a:r>
            <a:r>
              <a:rPr lang="fi-FI" sz="1800" spc="-80">
                <a:solidFill>
                  <a:srgbClr val="00007F"/>
                </a:solidFill>
              </a:rPr>
              <a:t> </a:t>
            </a:r>
            <a:r>
              <a:rPr lang="fi-FI" sz="1800" spc="-80" err="1">
                <a:solidFill>
                  <a:srgbClr val="00007F"/>
                </a:solidFill>
              </a:rPr>
              <a:t>model</a:t>
            </a:r>
            <a:r>
              <a:rPr lang="fi-FI" sz="1800" spc="-80">
                <a:solidFill>
                  <a:srgbClr val="00007F"/>
                </a:solidFill>
              </a:rPr>
              <a:t> 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spc="-90">
              <a:solidFill>
                <a:srgbClr val="00007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194" y="360520"/>
            <a:ext cx="3836035" cy="2816797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fit2 &lt;- </a:t>
            </a:r>
            <a:r>
              <a:rPr lang="en-US" sz="1400" err="1">
                <a:ea typeface="+mn-lt"/>
                <a:cs typeface="+mn-lt"/>
              </a:rPr>
              <a:t>brm</a:t>
            </a:r>
            <a:r>
              <a:rPr lang="en-US" sz="1400">
                <a:ea typeface="+mn-lt"/>
                <a:cs typeface="+mn-lt"/>
              </a:rPr>
              <a:t>(</a:t>
            </a:r>
            <a:endParaRPr lang="en-US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           default ~  PAY_0 + PAY_2 + (1 | EDUCATION), </a:t>
            </a:r>
            <a:endParaRPr lang="en-US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           data = </a:t>
            </a:r>
            <a:r>
              <a:rPr lang="en-US" sz="1400" err="1">
                <a:ea typeface="+mn-lt"/>
                <a:cs typeface="+mn-lt"/>
              </a:rPr>
              <a:t>data_credit</a:t>
            </a:r>
            <a:r>
              <a:rPr lang="en-US" sz="1400"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         prior=c(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             prior(normal(0,100),  class="Intercept"),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             prior(normal(0,100),  class="b"),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             prior(exponential(.02),  class="</a:t>
            </a:r>
            <a:r>
              <a:rPr lang="en-US" sz="1400" err="1">
                <a:ea typeface="+mn-lt"/>
                <a:cs typeface="+mn-lt"/>
              </a:rPr>
              <a:t>sd</a:t>
            </a:r>
            <a:r>
              <a:rPr lang="en-US" sz="1400">
                <a:ea typeface="+mn-lt"/>
                <a:cs typeface="+mn-lt"/>
              </a:rPr>
              <a:t>")),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         family = </a:t>
            </a:r>
            <a:r>
              <a:rPr lang="en-US" sz="1400" err="1">
                <a:ea typeface="+mn-lt"/>
                <a:cs typeface="+mn-lt"/>
              </a:rPr>
              <a:t>bernoulli</a:t>
            </a:r>
            <a:r>
              <a:rPr lang="en-US" sz="1400">
                <a:ea typeface="+mn-lt"/>
                <a:cs typeface="+mn-lt"/>
              </a:rPr>
              <a:t>(),</a:t>
            </a:r>
            <a:endParaRPr lang="en-US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           backend = "</a:t>
            </a:r>
            <a:r>
              <a:rPr lang="en-US" sz="1400" err="1">
                <a:ea typeface="+mn-lt"/>
                <a:cs typeface="+mn-lt"/>
              </a:rPr>
              <a:t>cmdstanr</a:t>
            </a:r>
            <a:r>
              <a:rPr lang="en-US" sz="1400">
                <a:ea typeface="+mn-lt"/>
                <a:cs typeface="+mn-lt"/>
              </a:rPr>
              <a:t>",</a:t>
            </a:r>
            <a:endParaRPr lang="en-US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           </a:t>
            </a:r>
            <a:r>
              <a:rPr lang="en-US" sz="1400" err="1">
                <a:ea typeface="+mn-lt"/>
                <a:cs typeface="+mn-lt"/>
              </a:rPr>
              <a:t>iter</a:t>
            </a:r>
            <a:r>
              <a:rPr lang="en-US" sz="1400">
                <a:ea typeface="+mn-lt"/>
                <a:cs typeface="+mn-lt"/>
              </a:rPr>
              <a:t> = 5000,  warmup = 2500,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         seed = 123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283346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033"/>
            <a:ext cx="2037080" cy="258404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600" spc="-80">
                <a:solidFill>
                  <a:srgbClr val="00007F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457" y="394518"/>
            <a:ext cx="3876040" cy="2155718"/>
          </a:xfrm>
          <a:prstGeom prst="rect">
            <a:avLst/>
          </a:prstGeom>
        </p:spPr>
        <p:txBody>
          <a:bodyPr vert="horz" wrap="square" lIns="0" tIns="39370" rIns="0" bIns="0" rtlCol="0" anchor="t">
            <a:spAutoFit/>
          </a:bodyPr>
          <a:lstStyle/>
          <a:p>
            <a:pPr marL="62865">
              <a:spcBef>
                <a:spcPts val="310"/>
              </a:spcBef>
              <a:buClr>
                <a:srgbClr val="3333B2"/>
              </a:buClr>
              <a:buSzPct val="110000"/>
              <a:tabLst>
                <a:tab pos="201930" algn="l"/>
              </a:tabLst>
            </a:pPr>
            <a:endParaRPr lang="en-US" sz="1000">
              <a:latin typeface="Lucida Sans Unicode"/>
              <a:cs typeface="Lucida Sans Unicode"/>
            </a:endParaRPr>
          </a:p>
          <a:p>
            <a:pPr marL="201295" indent="-138430">
              <a:spcBef>
                <a:spcPts val="310"/>
              </a:spcBef>
              <a:buClr>
                <a:srgbClr val="3333B2"/>
              </a:buClr>
              <a:buSzPct val="110000"/>
              <a:buFont typeface="Arial"/>
              <a:buChar char="•"/>
              <a:tabLst>
                <a:tab pos="201930" algn="l"/>
              </a:tabLst>
            </a:pPr>
            <a:r>
              <a:rPr lang="en-US" sz="1000">
                <a:latin typeface="Lucida Sans Unicode"/>
                <a:ea typeface="+mn-lt"/>
                <a:cs typeface="+mn-lt"/>
              </a:rPr>
              <a:t>This report presents a comparative study of two statistical models designed to predict credit default.</a:t>
            </a:r>
            <a:endParaRPr lang="en-US" sz="1000">
              <a:latin typeface="Lucida Sans Unicode"/>
              <a:ea typeface="+mn-lt"/>
              <a:cs typeface="Lucida Sans Unicode"/>
            </a:endParaRPr>
          </a:p>
          <a:p>
            <a:pPr marL="691515" lvl="1" indent="-171450">
              <a:spcBef>
                <a:spcPts val="310"/>
              </a:spcBef>
              <a:buClr>
                <a:srgbClr val="3333B2"/>
              </a:buClr>
              <a:buSzPct val="110000"/>
              <a:buFont typeface="Arial"/>
              <a:buChar char="•"/>
              <a:tabLst>
                <a:tab pos="201930" algn="l"/>
              </a:tabLst>
            </a:pPr>
            <a:r>
              <a:rPr lang="en-US" sz="1000">
                <a:latin typeface="Lucida Sans Unicode"/>
                <a:ea typeface="+mn-lt"/>
                <a:cs typeface="+mn-lt"/>
              </a:rPr>
              <a:t>Logistic regression model</a:t>
            </a:r>
            <a:endParaRPr lang="en-US" sz="1000">
              <a:latin typeface="Lucida Sans Unicode"/>
              <a:ea typeface="+mn-lt"/>
              <a:cs typeface="Lucida Sans Unicode"/>
            </a:endParaRPr>
          </a:p>
          <a:p>
            <a:pPr marL="691515" lvl="1" indent="-171450">
              <a:spcBef>
                <a:spcPts val="310"/>
              </a:spcBef>
              <a:buClr>
                <a:srgbClr val="3333B2"/>
              </a:buClr>
              <a:buSzPct val="110000"/>
              <a:buFont typeface="Arial"/>
              <a:buChar char="•"/>
              <a:tabLst>
                <a:tab pos="201930" algn="l"/>
              </a:tabLst>
            </a:pPr>
            <a:r>
              <a:rPr lang="en-US" sz="1000">
                <a:latin typeface="Lucida Sans Unicode"/>
                <a:ea typeface="+mn-lt"/>
                <a:cs typeface="+mn-lt"/>
              </a:rPr>
              <a:t>Hierarchical model</a:t>
            </a:r>
            <a:endParaRPr lang="en-US" sz="1000">
              <a:latin typeface="Lucida Sans Unicode"/>
              <a:ea typeface="+mn-lt"/>
              <a:cs typeface="Lucida Sans Unicode"/>
            </a:endParaRPr>
          </a:p>
          <a:p>
            <a:pPr marL="520065" lvl="1" indent="-520065">
              <a:spcBef>
                <a:spcPts val="310"/>
              </a:spcBef>
              <a:buClr>
                <a:srgbClr val="3333B2"/>
              </a:buClr>
              <a:buSzPct val="110000"/>
              <a:tabLst>
                <a:tab pos="201930" algn="l"/>
              </a:tabLst>
            </a:pPr>
            <a:r>
              <a:rPr lang="en-US" sz="1000">
                <a:latin typeface="Lucida Sans Unicode"/>
                <a:ea typeface="+mn-lt"/>
                <a:cs typeface="+mn-lt"/>
              </a:rPr>
              <a:t>    </a:t>
            </a:r>
            <a:endParaRPr lang="en-US" sz="1000">
              <a:latin typeface="Lucida Sans Unicode"/>
              <a:ea typeface="+mn-lt"/>
              <a:cs typeface="Lucida Sans Unicode"/>
            </a:endParaRPr>
          </a:p>
          <a:p>
            <a:pPr marL="228600" lvl="1" indent="-171450">
              <a:spcBef>
                <a:spcPts val="310"/>
              </a:spcBef>
              <a:buFont typeface="Arial"/>
              <a:buChar char="•"/>
              <a:tabLst>
                <a:tab pos="201930" algn="l"/>
              </a:tabLst>
            </a:pPr>
            <a:r>
              <a:rPr lang="en-US" sz="1000">
                <a:latin typeface="Lucida Sans Unicode"/>
                <a:ea typeface="+mn-lt"/>
                <a:cs typeface="+mn-lt"/>
              </a:rPr>
              <a:t>Our goal is to determine whether the consumers' education affect their ability to make payments</a:t>
            </a:r>
          </a:p>
          <a:p>
            <a:pPr marL="57150" lvl="1">
              <a:spcBef>
                <a:spcPts val="310"/>
              </a:spcBef>
              <a:tabLst>
                <a:tab pos="201930" algn="l"/>
              </a:tabLst>
            </a:pPr>
            <a:endParaRPr lang="en-US" sz="1000">
              <a:latin typeface="Lucida Sans Unicode"/>
              <a:cs typeface="Calibri"/>
            </a:endParaRPr>
          </a:p>
          <a:p>
            <a:pPr marL="228600" lvl="1" indent="-171450">
              <a:spcBef>
                <a:spcPts val="310"/>
              </a:spcBef>
              <a:buFont typeface="Arial"/>
              <a:buChar char="•"/>
              <a:tabLst>
                <a:tab pos="201930" algn="l"/>
              </a:tabLst>
            </a:pPr>
            <a:r>
              <a:rPr lang="en-US" sz="1000">
                <a:latin typeface="Lucida Sans Unicode"/>
                <a:cs typeface="Calibri"/>
              </a:rPr>
              <a:t>We examine whether the hierarchical model has any added benefit in predicting the ability of making default payments.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320453"/>
            <a:ext cx="4608195" cy="135890"/>
            <a:chOff x="0" y="3320453"/>
            <a:chExt cx="4608195" cy="135890"/>
          </a:xfrm>
        </p:grpSpPr>
        <p:sp>
          <p:nvSpPr>
            <p:cNvPr id="5" name="object 5"/>
            <p:cNvSpPr/>
            <p:nvPr/>
          </p:nvSpPr>
          <p:spPr>
            <a:xfrm>
              <a:off x="0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9723808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62033"/>
            <a:ext cx="4152445" cy="258404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600" spc="-80">
                <a:solidFill>
                  <a:srgbClr val="00007F"/>
                </a:solidFill>
              </a:rPr>
              <a:t>Description of the data and the analysis</a:t>
            </a:r>
          </a:p>
        </p:txBody>
      </p:sp>
      <p:grpSp>
        <p:nvGrpSpPr>
          <p:cNvPr id="132" name="object 132"/>
          <p:cNvGrpSpPr/>
          <p:nvPr/>
        </p:nvGrpSpPr>
        <p:grpSpPr>
          <a:xfrm>
            <a:off x="0" y="3320453"/>
            <a:ext cx="4608195" cy="135890"/>
            <a:chOff x="0" y="3320453"/>
            <a:chExt cx="4608195" cy="135890"/>
          </a:xfrm>
        </p:grpSpPr>
        <p:sp>
          <p:nvSpPr>
            <p:cNvPr id="133" name="object 133"/>
            <p:cNvSpPr/>
            <p:nvPr/>
          </p:nvSpPr>
          <p:spPr>
            <a:xfrm>
              <a:off x="0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303995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6" name="Picture 145">
            <a:extLst>
              <a:ext uri="{FF2B5EF4-FFF2-40B4-BE49-F238E27FC236}">
                <a16:creationId xmlns:a16="http://schemas.microsoft.com/office/drawing/2014/main" id="{11430148-1FBF-0429-45F8-7EC0AC1E7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68" t="615" r="15984" b="-923"/>
          <a:stretch/>
        </p:blipFill>
        <p:spPr>
          <a:xfrm>
            <a:off x="1859578" y="450832"/>
            <a:ext cx="2801076" cy="2430718"/>
          </a:xfrm>
          <a:prstGeom prst="rect">
            <a:avLst/>
          </a:prstGeom>
        </p:spPr>
      </p:pic>
      <p:sp>
        <p:nvSpPr>
          <p:cNvPr id="148" name="object 3">
            <a:extLst>
              <a:ext uri="{FF2B5EF4-FFF2-40B4-BE49-F238E27FC236}">
                <a16:creationId xmlns:a16="http://schemas.microsoft.com/office/drawing/2014/main" id="{EF25DA34-A3EE-9275-BCEC-2D8EF31006C5}"/>
              </a:ext>
            </a:extLst>
          </p:cNvPr>
          <p:cNvSpPr txBox="1"/>
          <p:nvPr/>
        </p:nvSpPr>
        <p:spPr>
          <a:xfrm>
            <a:off x="95299" y="284617"/>
            <a:ext cx="2292109" cy="2886688"/>
          </a:xfrm>
          <a:prstGeom prst="rect">
            <a:avLst/>
          </a:prstGeom>
        </p:spPr>
        <p:txBody>
          <a:bodyPr vert="horz" wrap="square" lIns="0" tIns="39370" rIns="0" bIns="0" rtlCol="0" anchor="t">
            <a:spAutoFit/>
          </a:bodyPr>
          <a:lstStyle/>
          <a:p>
            <a:pPr marL="62865">
              <a:spcBef>
                <a:spcPts val="310"/>
              </a:spcBef>
              <a:buClr>
                <a:srgbClr val="3333B2"/>
              </a:buClr>
              <a:buSzPct val="110000"/>
              <a:tabLst>
                <a:tab pos="201930" algn="l"/>
              </a:tabLst>
            </a:pPr>
            <a:endParaRPr lang="en-US" sz="1100">
              <a:latin typeface="Lucida Sans Unicode"/>
              <a:cs typeface="Lucida Sans Unicode"/>
            </a:endParaRPr>
          </a:p>
          <a:p>
            <a:pPr marL="201295" indent="-138430">
              <a:spcBef>
                <a:spcPts val="310"/>
              </a:spcBef>
              <a:buClr>
                <a:srgbClr val="3333B2"/>
              </a:buClr>
              <a:buSzPct val="110000"/>
              <a:buFont typeface="Arial"/>
              <a:buChar char="•"/>
              <a:tabLst>
                <a:tab pos="201930" algn="l"/>
              </a:tabLst>
            </a:pPr>
            <a:r>
              <a:rPr lang="en-US" sz="1100">
                <a:latin typeface="Lucida Sans Unicode"/>
                <a:ea typeface="+mn-lt"/>
                <a:cs typeface="+mn-lt"/>
              </a:rPr>
              <a:t>Relationships between </a:t>
            </a:r>
          </a:p>
          <a:p>
            <a:pPr marL="62865">
              <a:spcBef>
                <a:spcPts val="310"/>
              </a:spcBef>
              <a:buClr>
                <a:srgbClr val="3333B2"/>
              </a:buClr>
              <a:buSzPct val="110000"/>
              <a:tabLst>
                <a:tab pos="201930" algn="l"/>
              </a:tabLst>
            </a:pPr>
            <a:r>
              <a:rPr lang="en-US" sz="1100">
                <a:latin typeface="Lucida Sans Unicode"/>
                <a:ea typeface="+mn-lt"/>
                <a:cs typeface="+mn-lt"/>
              </a:rPr>
              <a:t>   different features in </a:t>
            </a:r>
            <a:endParaRPr lang="en-US">
              <a:latin typeface="Calibri"/>
              <a:ea typeface="+mn-lt"/>
              <a:cs typeface="+mn-lt"/>
            </a:endParaRPr>
          </a:p>
          <a:p>
            <a:pPr marL="62865">
              <a:spcBef>
                <a:spcPts val="310"/>
              </a:spcBef>
              <a:tabLst>
                <a:tab pos="201930" algn="l"/>
              </a:tabLst>
            </a:pPr>
            <a:r>
              <a:rPr lang="en-US" sz="1100">
                <a:latin typeface="Lucida Sans Unicode"/>
                <a:ea typeface="+mn-lt"/>
                <a:cs typeface="+mn-lt"/>
              </a:rPr>
              <a:t>the dataset. </a:t>
            </a:r>
            <a:endParaRPr lang="en-US">
              <a:cs typeface="Calibri"/>
            </a:endParaRPr>
          </a:p>
          <a:p>
            <a:pPr marL="201295" indent="-138430">
              <a:spcBef>
                <a:spcPts val="310"/>
              </a:spcBef>
              <a:buClr>
                <a:srgbClr val="3333B2"/>
              </a:buClr>
              <a:buSzPct val="110000"/>
              <a:buFont typeface="Arial"/>
              <a:buChar char="•"/>
              <a:tabLst>
                <a:tab pos="201930" algn="l"/>
              </a:tabLst>
            </a:pPr>
            <a:r>
              <a:rPr lang="en-US" sz="1100">
                <a:latin typeface="Lucida Sans Unicode"/>
                <a:ea typeface="+mn-lt"/>
                <a:cs typeface="+mn-lt"/>
              </a:rPr>
              <a:t>The attribute of interest, ’default’, </a:t>
            </a:r>
          </a:p>
          <a:p>
            <a:pPr marL="62865">
              <a:spcBef>
                <a:spcPts val="310"/>
              </a:spcBef>
              <a:buClr>
                <a:srgbClr val="3333B2"/>
              </a:buClr>
              <a:buSzPct val="110000"/>
              <a:tabLst>
                <a:tab pos="201930" algn="l"/>
              </a:tabLst>
            </a:pPr>
            <a:r>
              <a:rPr lang="en-US" sz="1100">
                <a:latin typeface="Lucida Sans Unicode"/>
                <a:ea typeface="+mn-lt"/>
                <a:cs typeface="+mn-lt"/>
              </a:rPr>
              <a:t>   which represents the outcome</a:t>
            </a:r>
          </a:p>
          <a:p>
            <a:pPr marL="62865">
              <a:spcBef>
                <a:spcPts val="310"/>
              </a:spcBef>
              <a:tabLst>
                <a:tab pos="201930" algn="l"/>
              </a:tabLst>
            </a:pPr>
            <a:r>
              <a:rPr lang="en-US" sz="1100">
                <a:latin typeface="Lucida Sans Unicode"/>
                <a:ea typeface="+mn-lt"/>
                <a:cs typeface="+mn-lt"/>
              </a:rPr>
              <a:t>   we aim to predict</a:t>
            </a:r>
            <a:endParaRPr lang="en-US" sz="1100">
              <a:latin typeface="Lucida Sans Unicode"/>
              <a:cs typeface="Calibri"/>
            </a:endParaRPr>
          </a:p>
          <a:p>
            <a:pPr marL="201295" indent="-138430">
              <a:spcBef>
                <a:spcPts val="310"/>
              </a:spcBef>
              <a:buClr>
                <a:srgbClr val="3333B2"/>
              </a:buClr>
              <a:buSzPct val="110000"/>
              <a:buFont typeface="Arial"/>
              <a:buChar char="•"/>
              <a:tabLst>
                <a:tab pos="201930" algn="l"/>
              </a:tabLst>
            </a:pPr>
            <a:r>
              <a:rPr lang="en-US" sz="1100">
                <a:latin typeface="Lucida Sans Unicode"/>
                <a:ea typeface="+mn-lt"/>
                <a:cs typeface="+mn-lt"/>
              </a:rPr>
              <a:t>It exhibits a significant correlation with the ’PAY’ attributes, </a:t>
            </a:r>
          </a:p>
          <a:p>
            <a:pPr marL="201295" indent="-138430">
              <a:spcBef>
                <a:spcPts val="310"/>
              </a:spcBef>
              <a:buClr>
                <a:srgbClr val="3333B2"/>
              </a:buClr>
              <a:buSzPct val="110000"/>
              <a:buFont typeface="Arial"/>
              <a:buChar char="•"/>
              <a:tabLst>
                <a:tab pos="201930" algn="l"/>
              </a:tabLst>
            </a:pPr>
            <a:r>
              <a:rPr lang="en-US" sz="1100">
                <a:latin typeface="Lucida Sans Unicode"/>
                <a:ea typeface="+mn-lt"/>
                <a:cs typeface="+mn-lt"/>
              </a:rPr>
              <a:t>We consider first two months behavior of the clients PAY_0, PAY_2,  and ’EDUCATION’</a:t>
            </a:r>
            <a:endParaRPr lang="en-US" sz="14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5457" y="394518"/>
            <a:ext cx="3876040" cy="3209853"/>
          </a:xfrm>
          <a:prstGeom prst="rect">
            <a:avLst/>
          </a:prstGeom>
        </p:spPr>
        <p:txBody>
          <a:bodyPr vert="horz" wrap="square" lIns="0" tIns="39370" rIns="0" bIns="0" rtlCol="0" anchor="t">
            <a:spAutoFit/>
          </a:bodyPr>
          <a:lstStyle/>
          <a:p>
            <a:pPr marL="234315" indent="-171450">
              <a:spcBef>
                <a:spcPts val="310"/>
              </a:spcBef>
              <a:buFont typeface="Arial"/>
              <a:buChar char="•"/>
              <a:tabLst>
                <a:tab pos="201930" algn="l"/>
              </a:tabLst>
            </a:pPr>
            <a:r>
              <a:rPr lang="en-US" sz="1100">
                <a:latin typeface="Lucida Sans Unicode"/>
                <a:ea typeface="+mn-lt"/>
                <a:cs typeface="+mn-lt"/>
              </a:rPr>
              <a:t>Our analysis focuses on a small sampled subset of the data, according to different educational backgrounds</a:t>
            </a:r>
            <a:endParaRPr lang="en-US" sz="1100">
              <a:latin typeface="Lucida Sans Unicode"/>
              <a:ea typeface="+mn-lt"/>
              <a:cs typeface="Lucida Sans Unicode"/>
            </a:endParaRPr>
          </a:p>
          <a:p>
            <a:pPr marL="520065" lvl="1">
              <a:spcBef>
                <a:spcPts val="310"/>
              </a:spcBef>
              <a:tabLst>
                <a:tab pos="201930" algn="l"/>
              </a:tabLst>
            </a:pPr>
            <a:r>
              <a:rPr lang="en-US" sz="1100">
                <a:latin typeface="Lucida Sans Unicode"/>
                <a:ea typeface="+mn-lt"/>
                <a:cs typeface="+mn-lt"/>
              </a:rPr>
              <a:t>1 - graduate school, </a:t>
            </a:r>
            <a:endParaRPr lang="en-US" sz="1100">
              <a:latin typeface="Lucida Sans Unicode"/>
              <a:ea typeface="+mn-lt"/>
              <a:cs typeface="Lucida Sans Unicode"/>
            </a:endParaRPr>
          </a:p>
          <a:p>
            <a:pPr marL="520065" lvl="1">
              <a:spcBef>
                <a:spcPts val="310"/>
              </a:spcBef>
              <a:tabLst>
                <a:tab pos="201930" algn="l"/>
              </a:tabLst>
            </a:pPr>
            <a:r>
              <a:rPr lang="en-US" sz="1100">
                <a:latin typeface="Lucida Sans Unicode"/>
                <a:ea typeface="+mn-lt"/>
                <a:cs typeface="+mn-lt"/>
              </a:rPr>
              <a:t>2 - university, </a:t>
            </a:r>
            <a:endParaRPr lang="en-US" sz="1100">
              <a:latin typeface="Lucida Sans Unicode"/>
              <a:ea typeface="+mn-lt"/>
              <a:cs typeface="Lucida Sans Unicode"/>
            </a:endParaRPr>
          </a:p>
          <a:p>
            <a:pPr marL="520065" lvl="1">
              <a:spcBef>
                <a:spcPts val="310"/>
              </a:spcBef>
              <a:tabLst>
                <a:tab pos="201930" algn="l"/>
              </a:tabLst>
            </a:pPr>
            <a:r>
              <a:rPr lang="en-US" sz="1100">
                <a:latin typeface="Lucida Sans Unicode"/>
                <a:ea typeface="+mn-lt"/>
                <a:cs typeface="+mn-lt"/>
              </a:rPr>
              <a:t>3 - high school</a:t>
            </a:r>
            <a:endParaRPr lang="en-US" sz="1100">
              <a:latin typeface="Lucida Sans Unicode"/>
              <a:ea typeface="+mn-lt"/>
              <a:cs typeface="Calibri"/>
            </a:endParaRPr>
          </a:p>
          <a:p>
            <a:pPr marL="520065" lvl="1">
              <a:spcBef>
                <a:spcPts val="310"/>
              </a:spcBef>
              <a:tabLst>
                <a:tab pos="201930" algn="l"/>
              </a:tabLst>
            </a:pPr>
            <a:r>
              <a:rPr lang="en-US" sz="1100">
                <a:latin typeface="Lucida Sans Unicode"/>
                <a:ea typeface="+mn-lt"/>
                <a:cs typeface="+mn-lt"/>
              </a:rPr>
              <a:t>4 - others</a:t>
            </a:r>
            <a:endParaRPr lang="en-US" sz="1100">
              <a:latin typeface="Lucida Sans Unicode"/>
              <a:ea typeface="+mn-lt"/>
              <a:cs typeface="Calibri"/>
            </a:endParaRPr>
          </a:p>
          <a:p>
            <a:pPr marL="234315" indent="-171450">
              <a:spcBef>
                <a:spcPts val="310"/>
              </a:spcBef>
              <a:buFont typeface="Arial"/>
              <a:buChar char="•"/>
              <a:tabLst>
                <a:tab pos="201930" algn="l"/>
              </a:tabLst>
            </a:pPr>
            <a:r>
              <a:rPr lang="en-US" sz="1100">
                <a:latin typeface="Lucida Sans Unicode"/>
                <a:ea typeface="+mn-lt"/>
                <a:cs typeface="+mn-lt"/>
              </a:rPr>
              <a:t>default outcomes </a:t>
            </a:r>
            <a:endParaRPr lang="en-US" sz="1100">
              <a:latin typeface="Lucida Sans Unicode"/>
              <a:ea typeface="+mn-lt"/>
              <a:cs typeface="Lucida Sans Unicode"/>
            </a:endParaRPr>
          </a:p>
          <a:p>
            <a:pPr marL="520065" lvl="1">
              <a:spcBef>
                <a:spcPts val="310"/>
              </a:spcBef>
              <a:tabLst>
                <a:tab pos="201930" algn="l"/>
              </a:tabLst>
            </a:pPr>
            <a:r>
              <a:rPr lang="en-US" sz="1100">
                <a:latin typeface="Lucida Sans Unicode"/>
                <a:ea typeface="+mn-lt"/>
                <a:cs typeface="+mn-lt"/>
              </a:rPr>
              <a:t>0 - no default</a:t>
            </a:r>
            <a:endParaRPr lang="en-US" sz="1100">
              <a:latin typeface="Lucida Sans Unicode"/>
              <a:ea typeface="+mn-lt"/>
              <a:cs typeface="Lucida Sans Unicode"/>
            </a:endParaRPr>
          </a:p>
          <a:p>
            <a:pPr marL="520065" lvl="1">
              <a:spcBef>
                <a:spcPts val="310"/>
              </a:spcBef>
              <a:tabLst>
                <a:tab pos="201930" algn="l"/>
              </a:tabLst>
            </a:pPr>
            <a:r>
              <a:rPr lang="en-US" sz="1100">
                <a:latin typeface="Lucida Sans Unicode"/>
                <a:ea typeface="+mn-lt"/>
                <a:cs typeface="+mn-lt"/>
              </a:rPr>
              <a:t>1 - default. </a:t>
            </a:r>
            <a:endParaRPr lang="en-US" sz="1100">
              <a:latin typeface="Lucida Sans Unicode"/>
              <a:ea typeface="+mn-lt"/>
              <a:cs typeface="Lucida Sans Unicode"/>
            </a:endParaRPr>
          </a:p>
          <a:p>
            <a:pPr marL="228600" lvl="1" indent="-171450">
              <a:spcBef>
                <a:spcPts val="310"/>
              </a:spcBef>
              <a:tabLst>
                <a:tab pos="201930" algn="l"/>
              </a:tabLst>
            </a:pPr>
            <a:r>
              <a:rPr lang="en-US" sz="1100">
                <a:latin typeface="Lucida Sans Unicode"/>
                <a:ea typeface="+mn-lt"/>
                <a:cs typeface="+mn-lt"/>
              </a:rPr>
              <a:t>   For each category within education and default</a:t>
            </a:r>
            <a:br>
              <a:rPr lang="en-US" sz="1100">
                <a:latin typeface="Lucida Sans Unicode"/>
                <a:ea typeface="+mn-lt"/>
                <a:cs typeface="+mn-lt"/>
              </a:rPr>
            </a:br>
            <a:r>
              <a:rPr lang="en-US" sz="1100">
                <a:latin typeface="Lucida Sans Unicode"/>
                <a:ea typeface="+mn-lt"/>
                <a:cs typeface="+mn-lt"/>
              </a:rPr>
              <a:t>status, we sampled 40 data points</a:t>
            </a:r>
            <a:endParaRPr lang="en-US" sz="1100">
              <a:latin typeface="Lucida Sans Unicode"/>
              <a:cs typeface="Lucida Sans Unicode"/>
            </a:endParaRPr>
          </a:p>
          <a:p>
            <a:pPr marL="228600" lvl="1" indent="-171450">
              <a:spcBef>
                <a:spcPts val="310"/>
              </a:spcBef>
              <a:tabLst>
                <a:tab pos="201930" algn="l"/>
              </a:tabLst>
            </a:pPr>
            <a:r>
              <a:rPr lang="en-US" sz="1100">
                <a:latin typeface="Lucida Sans Unicode"/>
                <a:ea typeface="Calibri"/>
                <a:cs typeface="Calibri"/>
              </a:rPr>
              <a:t>Original data                 fitted data</a:t>
            </a:r>
          </a:p>
          <a:p>
            <a:pPr marL="228600" lvl="1" indent="-171450">
              <a:spcBef>
                <a:spcPts val="310"/>
              </a:spcBef>
              <a:tabLst>
                <a:tab pos="201930" algn="l"/>
              </a:tabLst>
            </a:pPr>
            <a:r>
              <a:rPr lang="en-US" sz="1100">
                <a:latin typeface="Lucida Sans Unicode"/>
                <a:ea typeface="Calibri"/>
                <a:cs typeface="Calibri"/>
              </a:rPr>
              <a:t>30000 * ( 22 + 1)   -&gt;  240 * ( 3 + 1)</a:t>
            </a:r>
          </a:p>
          <a:p>
            <a:pPr marL="228600" lvl="1" indent="-171450">
              <a:spcBef>
                <a:spcPts val="310"/>
              </a:spcBef>
              <a:buFont typeface="Courier New"/>
              <a:buChar char="o"/>
              <a:tabLst>
                <a:tab pos="201930" algn="l"/>
              </a:tabLst>
            </a:pPr>
            <a:endParaRPr lang="en-US" sz="1100">
              <a:latin typeface="Lucida Sans Unicode"/>
              <a:cs typeface="Calibri"/>
            </a:endParaRPr>
          </a:p>
          <a:p>
            <a:pPr marL="62865">
              <a:spcBef>
                <a:spcPts val="310"/>
              </a:spcBef>
              <a:buClr>
                <a:srgbClr val="3333B2"/>
              </a:buClr>
              <a:buSzPct val="110000"/>
              <a:tabLst>
                <a:tab pos="201930" algn="l"/>
              </a:tabLst>
            </a:pPr>
            <a:endParaRPr lang="en-US" sz="1100">
              <a:latin typeface="Lucida Sans Unicode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20453"/>
            <a:ext cx="4608195" cy="135890"/>
            <a:chOff x="0" y="3320453"/>
            <a:chExt cx="4608195" cy="135890"/>
          </a:xfrm>
        </p:grpSpPr>
        <p:sp>
          <p:nvSpPr>
            <p:cNvPr id="5" name="object 5"/>
            <p:cNvSpPr/>
            <p:nvPr/>
          </p:nvSpPr>
          <p:spPr>
            <a:xfrm>
              <a:off x="0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025DB711-E447-8D66-2A6C-1834E3C2187D}"/>
              </a:ext>
            </a:extLst>
          </p:cNvPr>
          <p:cNvSpPr txBox="1">
            <a:spLocks/>
          </p:cNvSpPr>
          <p:nvPr/>
        </p:nvSpPr>
        <p:spPr>
          <a:xfrm>
            <a:off x="95300" y="62033"/>
            <a:ext cx="3588240" cy="258404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1950" b="0" i="0">
                <a:solidFill>
                  <a:srgbClr val="FF0000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600" kern="0" spc="-80">
                <a:solidFill>
                  <a:srgbClr val="00007F"/>
                </a:solidFill>
              </a:rPr>
              <a:t>Description of the data and the analysis</a:t>
            </a:r>
          </a:p>
        </p:txBody>
      </p:sp>
    </p:spTree>
    <p:extLst>
      <p:ext uri="{BB962C8B-B14F-4D97-AF65-F5344CB8AC3E}">
        <p14:creationId xmlns:p14="http://schemas.microsoft.com/office/powerpoint/2010/main" val="3181862707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033"/>
            <a:ext cx="2547611" cy="258404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600" spc="-80">
                <a:solidFill>
                  <a:srgbClr val="00007F"/>
                </a:solidFill>
              </a:rPr>
              <a:t>Description of two models</a:t>
            </a:r>
            <a:endParaRPr lang="en-US" sz="1600"/>
          </a:p>
        </p:txBody>
      </p:sp>
      <p:sp>
        <p:nvSpPr>
          <p:cNvPr id="3" name="object 3"/>
          <p:cNvSpPr txBox="1"/>
          <p:nvPr/>
        </p:nvSpPr>
        <p:spPr>
          <a:xfrm>
            <a:off x="388649" y="363991"/>
            <a:ext cx="3546475" cy="177613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46050" indent="-133985">
              <a:spcBef>
                <a:spcPts val="125"/>
              </a:spcBef>
              <a:buClr>
                <a:srgbClr val="3333B2"/>
              </a:buClr>
              <a:buSzPct val="110000"/>
              <a:buFont typeface="Arial"/>
              <a:buChar char="•"/>
              <a:tabLst>
                <a:tab pos="146685" algn="l"/>
              </a:tabLst>
            </a:pPr>
            <a:r>
              <a:rPr lang="en-US" sz="1050" spc="-35">
                <a:latin typeface="Lucida Sans Unicode"/>
                <a:ea typeface="+mn-lt"/>
                <a:cs typeface="+mn-lt"/>
              </a:rPr>
              <a:t>Pooled model for default d</a:t>
            </a:r>
            <a:endParaRPr lang="en-US" sz="105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20453"/>
            <a:ext cx="4608195" cy="135890"/>
            <a:chOff x="0" y="3320453"/>
            <a:chExt cx="4608195" cy="135890"/>
          </a:xfrm>
        </p:grpSpPr>
        <p:sp>
          <p:nvSpPr>
            <p:cNvPr id="9" name="object 9"/>
            <p:cNvSpPr/>
            <p:nvPr/>
          </p:nvSpPr>
          <p:spPr>
            <a:xfrm>
              <a:off x="0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6A93C343-1B92-5605-CD21-8C9565048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04" y="514872"/>
            <a:ext cx="2744313" cy="872836"/>
          </a:xfrm>
          <a:prstGeom prst="rect">
            <a:avLst/>
          </a:prstGeom>
        </p:spPr>
      </p:pic>
      <p:sp>
        <p:nvSpPr>
          <p:cNvPr id="15" name="object 3">
            <a:extLst>
              <a:ext uri="{FF2B5EF4-FFF2-40B4-BE49-F238E27FC236}">
                <a16:creationId xmlns:a16="http://schemas.microsoft.com/office/drawing/2014/main" id="{825E8320-0B8A-7EA6-A05A-B46E9D248887}"/>
              </a:ext>
            </a:extLst>
          </p:cNvPr>
          <p:cNvSpPr txBox="1"/>
          <p:nvPr/>
        </p:nvSpPr>
        <p:spPr>
          <a:xfrm>
            <a:off x="492102" y="1702504"/>
            <a:ext cx="3926475" cy="352019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46050" indent="-133985">
              <a:spcBef>
                <a:spcPts val="125"/>
              </a:spcBef>
              <a:buClr>
                <a:srgbClr val="3333B2"/>
              </a:buClr>
              <a:buSzPct val="110000"/>
              <a:buFont typeface="Arial"/>
              <a:buChar char="•"/>
              <a:tabLst>
                <a:tab pos="146685" algn="l"/>
              </a:tabLst>
            </a:pPr>
            <a:r>
              <a:rPr lang="en-US" sz="1050" spc="-35">
                <a:latin typeface="Lucida Sans Unicode"/>
                <a:ea typeface="+mn-lt"/>
                <a:cs typeface="+mn-lt"/>
              </a:rPr>
              <a:t>Hierarchical model </a:t>
            </a:r>
          </a:p>
          <a:p>
            <a:pPr marL="12065">
              <a:spcBef>
                <a:spcPts val="125"/>
              </a:spcBef>
              <a:tabLst>
                <a:tab pos="146685" algn="l"/>
              </a:tabLst>
            </a:pPr>
            <a:r>
              <a:rPr lang="en-US" sz="1050" spc="-35">
                <a:latin typeface="Lucida Sans Unicode"/>
                <a:cs typeface="Calibri"/>
              </a:rPr>
              <a:t>		</a:t>
            </a:r>
            <a:r>
              <a:rPr lang="en-US" sz="900" spc="-35">
                <a:latin typeface="Lucida Sans Unicode"/>
                <a:ea typeface="+mn-lt"/>
                <a:cs typeface="+mn-lt"/>
              </a:rPr>
              <a:t>has one extra layer for intercept grouped by education</a:t>
            </a:r>
            <a:endParaRPr lang="en-US" sz="900">
              <a:latin typeface="Lucida Sans Unicode"/>
              <a:cs typeface="Lucida Sans Unicode"/>
            </a:endParaRPr>
          </a:p>
        </p:txBody>
      </p:sp>
      <p:pic>
        <p:nvPicPr>
          <p:cNvPr id="16" name="Picture 15" descr="A close-up of a word&#10;&#10;Description automatically generated">
            <a:extLst>
              <a:ext uri="{FF2B5EF4-FFF2-40B4-BE49-F238E27FC236}">
                <a16:creationId xmlns:a16="http://schemas.microsoft.com/office/drawing/2014/main" id="{17385828-48EB-1556-FB01-B180515E5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98" y="1153870"/>
            <a:ext cx="2744313" cy="576623"/>
          </a:xfrm>
          <a:prstGeom prst="rect">
            <a:avLst/>
          </a:prstGeom>
        </p:spPr>
      </p:pic>
      <p:pic>
        <p:nvPicPr>
          <p:cNvPr id="17" name="Picture 16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513DC4ED-7B8A-4E6B-A2D8-DC17D1C5B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811" y="2054523"/>
            <a:ext cx="2744313" cy="90565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5249" y="858163"/>
            <a:ext cx="3876040" cy="1901803"/>
          </a:xfrm>
          <a:prstGeom prst="rect">
            <a:avLst/>
          </a:prstGeom>
        </p:spPr>
        <p:txBody>
          <a:bodyPr vert="horz" wrap="square" lIns="0" tIns="39370" rIns="0" bIns="0" rtlCol="0" anchor="t">
            <a:spAutoFit/>
          </a:bodyPr>
          <a:lstStyle/>
          <a:p>
            <a:pPr marL="234315" indent="-171450">
              <a:spcBef>
                <a:spcPts val="310"/>
              </a:spcBef>
              <a:buClr>
                <a:srgbClr val="3333B2"/>
              </a:buClr>
              <a:buSzPct val="110000"/>
              <a:buFont typeface="Arial" panose="020B0604020202020204" pitchFamily="34" charset="0"/>
              <a:buChar char="•"/>
              <a:tabLst>
                <a:tab pos="201930" algn="l"/>
              </a:tabLst>
            </a:pPr>
            <a:r>
              <a:rPr lang="en-US" sz="1200">
                <a:latin typeface="Lucida Sans Unicode"/>
                <a:cs typeface="Lucida Sans Unicode"/>
              </a:rPr>
              <a:t>Pooled model  </a:t>
            </a:r>
          </a:p>
          <a:p>
            <a:pPr marL="691515" lvl="1" indent="-171450">
              <a:spcBef>
                <a:spcPts val="310"/>
              </a:spcBef>
              <a:buClr>
                <a:srgbClr val="3333B2"/>
              </a:buClr>
              <a:buSzPct val="110000"/>
              <a:buFont typeface="Arial" panose="020B0604020202020204" pitchFamily="34" charset="0"/>
              <a:buChar char="•"/>
              <a:tabLst>
                <a:tab pos="201930" algn="l"/>
              </a:tabLst>
            </a:pPr>
            <a:r>
              <a:rPr lang="en-US" sz="1200">
                <a:latin typeface="Lucida Sans Unicode"/>
                <a:cs typeface="Lucida Sans Unicode"/>
              </a:rPr>
              <a:t>4 chains 2000 iterations and 1000 warm-up iterations</a:t>
            </a:r>
          </a:p>
          <a:p>
            <a:pPr marL="520065" lvl="1">
              <a:spcBef>
                <a:spcPts val="310"/>
              </a:spcBef>
              <a:buClr>
                <a:srgbClr val="3333B2"/>
              </a:buClr>
              <a:buSzPct val="110000"/>
              <a:tabLst>
                <a:tab pos="201930" algn="l"/>
              </a:tabLst>
            </a:pPr>
            <a:endParaRPr lang="en-US" sz="1200">
              <a:latin typeface="Lucida Sans Unicode"/>
              <a:cs typeface="Lucida Sans Unicode"/>
            </a:endParaRPr>
          </a:p>
          <a:p>
            <a:pPr marL="691515" lvl="1" indent="-171450">
              <a:spcBef>
                <a:spcPts val="310"/>
              </a:spcBef>
              <a:buClr>
                <a:srgbClr val="3333B2"/>
              </a:buClr>
              <a:buSzPct val="110000"/>
              <a:buFont typeface="Arial" panose="020B0604020202020204" pitchFamily="34" charset="0"/>
              <a:buChar char="•"/>
              <a:tabLst>
                <a:tab pos="201930" algn="l"/>
              </a:tabLst>
            </a:pPr>
            <a:endParaRPr lang="en-US" sz="1200">
              <a:latin typeface="Lucida Sans Unicode"/>
              <a:cs typeface="Lucida Sans Unicode"/>
            </a:endParaRPr>
          </a:p>
          <a:p>
            <a:pPr marL="225425" lvl="1" indent="-134620">
              <a:spcBef>
                <a:spcPts val="310"/>
              </a:spcBef>
              <a:buClr>
                <a:srgbClr val="3333B2"/>
              </a:buClr>
              <a:buSzPct val="110000"/>
              <a:buFont typeface="Arial" panose="020B0604020202020204" pitchFamily="34" charset="0"/>
              <a:buChar char="•"/>
              <a:tabLst>
                <a:tab pos="201613" algn="l"/>
              </a:tabLst>
            </a:pPr>
            <a:r>
              <a:rPr lang="en-US" sz="1200">
                <a:latin typeface="Lucida Sans Unicode"/>
                <a:cs typeface="Lucida Sans Unicode"/>
              </a:rPr>
              <a:t>Hierarchical model</a:t>
            </a:r>
          </a:p>
          <a:p>
            <a:pPr marL="682625" lvl="2" indent="-134620">
              <a:spcBef>
                <a:spcPts val="310"/>
              </a:spcBef>
              <a:buClr>
                <a:srgbClr val="3333B2"/>
              </a:buClr>
              <a:buSzPct val="110000"/>
              <a:buFont typeface="Arial" panose="020B0604020202020204" pitchFamily="34" charset="0"/>
              <a:buChar char="•"/>
              <a:tabLst>
                <a:tab pos="201613" algn="l"/>
              </a:tabLst>
            </a:pPr>
            <a:r>
              <a:rPr lang="en-US" sz="1200">
                <a:latin typeface="Lucida Sans Unicode"/>
                <a:cs typeface="Lucida Sans Unicode"/>
              </a:rPr>
              <a:t>4 chains 5000 iterations and 2500 warm-up iterations</a:t>
            </a:r>
          </a:p>
          <a:p>
            <a:pPr marL="682625" lvl="2" indent="-134620">
              <a:spcBef>
                <a:spcPts val="310"/>
              </a:spcBef>
              <a:buClr>
                <a:srgbClr val="3333B2"/>
              </a:buClr>
              <a:buSzPct val="110000"/>
              <a:buFont typeface="Arial" panose="020B0604020202020204" pitchFamily="34" charset="0"/>
              <a:buChar char="•"/>
              <a:tabLst>
                <a:tab pos="201613" algn="l"/>
              </a:tabLst>
            </a:pPr>
            <a:endParaRPr lang="en-US" sz="105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20453"/>
            <a:ext cx="4608195" cy="135890"/>
            <a:chOff x="0" y="3320453"/>
            <a:chExt cx="4608195" cy="135890"/>
          </a:xfrm>
        </p:grpSpPr>
        <p:sp>
          <p:nvSpPr>
            <p:cNvPr id="5" name="object 5"/>
            <p:cNvSpPr/>
            <p:nvPr/>
          </p:nvSpPr>
          <p:spPr>
            <a:xfrm>
              <a:off x="0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025DB711-E447-8D66-2A6C-1834E3C2187D}"/>
              </a:ext>
            </a:extLst>
          </p:cNvPr>
          <p:cNvSpPr txBox="1">
            <a:spLocks/>
          </p:cNvSpPr>
          <p:nvPr/>
        </p:nvSpPr>
        <p:spPr>
          <a:xfrm>
            <a:off x="225002" y="190314"/>
            <a:ext cx="3084274" cy="51744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1950" b="0" i="0">
                <a:solidFill>
                  <a:srgbClr val="FF0000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600" kern="0" spc="-80">
                <a:solidFill>
                  <a:srgbClr val="00007F"/>
                </a:solidFill>
              </a:rPr>
              <a:t>Description of two models</a:t>
            </a:r>
          </a:p>
          <a:p>
            <a:pPr marL="12700">
              <a:spcBef>
                <a:spcPts val="95"/>
              </a:spcBef>
            </a:pPr>
            <a:endParaRPr lang="en-US" sz="1600" kern="0" spc="-80">
              <a:solidFill>
                <a:srgbClr val="0000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2547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320453"/>
            <a:ext cx="4608195" cy="135890"/>
            <a:chOff x="0" y="3320453"/>
            <a:chExt cx="4608195" cy="135890"/>
          </a:xfrm>
        </p:grpSpPr>
        <p:sp>
          <p:nvSpPr>
            <p:cNvPr id="5" name="object 5"/>
            <p:cNvSpPr/>
            <p:nvPr/>
          </p:nvSpPr>
          <p:spPr>
            <a:xfrm>
              <a:off x="0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025DB711-E447-8D66-2A6C-1834E3C2187D}"/>
              </a:ext>
            </a:extLst>
          </p:cNvPr>
          <p:cNvSpPr txBox="1">
            <a:spLocks/>
          </p:cNvSpPr>
          <p:nvPr/>
        </p:nvSpPr>
        <p:spPr>
          <a:xfrm>
            <a:off x="166636" y="105122"/>
            <a:ext cx="3084274" cy="258404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1950" b="0" i="0">
                <a:solidFill>
                  <a:srgbClr val="FF0000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600" kern="0" spc="-80">
                <a:solidFill>
                  <a:srgbClr val="00007F"/>
                </a:solidFill>
              </a:rPr>
              <a:t>Prior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E9C554-0ACD-5658-413B-D804759A5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91" r="6899"/>
          <a:stretch/>
        </p:blipFill>
        <p:spPr>
          <a:xfrm>
            <a:off x="2303742" y="576968"/>
            <a:ext cx="566205" cy="187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2A3657-9473-40EC-9096-E8DAFE9A8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309" y="958896"/>
            <a:ext cx="2405491" cy="32855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CD15EB7-DC1B-D796-4807-56DC1B9F315C}"/>
              </a:ext>
            </a:extLst>
          </p:cNvPr>
          <p:cNvGrpSpPr/>
          <p:nvPr/>
        </p:nvGrpSpPr>
        <p:grpSpPr>
          <a:xfrm>
            <a:off x="1461190" y="1244628"/>
            <a:ext cx="1924227" cy="352075"/>
            <a:chOff x="1296162" y="2133551"/>
            <a:chExt cx="1924227" cy="35207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88E8A5F-325F-4C19-8E1D-E9FFFE8B7C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0686"/>
            <a:stretch/>
          </p:blipFill>
          <p:spPr>
            <a:xfrm>
              <a:off x="1296162" y="2133551"/>
              <a:ext cx="857679" cy="35207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7AB904-4D41-EDC3-5614-AC926A15F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01627" y="2178454"/>
              <a:ext cx="818762" cy="26657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03E8ED4-5949-7675-395C-407782C66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190" y="1981383"/>
            <a:ext cx="1386840" cy="477331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3C28F50F-4409-A6B0-CB4E-D0013F4A7981}"/>
              </a:ext>
            </a:extLst>
          </p:cNvPr>
          <p:cNvSpPr txBox="1"/>
          <p:nvPr/>
        </p:nvSpPr>
        <p:spPr>
          <a:xfrm>
            <a:off x="309759" y="376006"/>
            <a:ext cx="3876040" cy="2040302"/>
          </a:xfrm>
          <a:prstGeom prst="rect">
            <a:avLst/>
          </a:prstGeom>
        </p:spPr>
        <p:txBody>
          <a:bodyPr vert="horz" wrap="square" lIns="0" tIns="39370" rIns="0" bIns="0" rtlCol="0" anchor="t">
            <a:spAutoFit/>
          </a:bodyPr>
          <a:lstStyle/>
          <a:p>
            <a:pPr marL="62865">
              <a:spcBef>
                <a:spcPts val="310"/>
              </a:spcBef>
              <a:tabLst>
                <a:tab pos="201930" algn="l"/>
              </a:tabLst>
            </a:pPr>
            <a:endParaRPr lang="en-US" sz="900">
              <a:latin typeface="Lucida Sans Unicode"/>
              <a:ea typeface="+mn-lt"/>
              <a:cs typeface="Lucida Sans Unicode"/>
            </a:endParaRPr>
          </a:p>
          <a:p>
            <a:pPr marL="220345" lvl="2" indent="-171450">
              <a:spcBef>
                <a:spcPts val="310"/>
              </a:spcBef>
              <a:buFont typeface="Arial" panose="020B0604020202020204" pitchFamily="34" charset="0"/>
              <a:buChar char="•"/>
              <a:tabLst>
                <a:tab pos="201613" algn="l"/>
              </a:tabLst>
            </a:pPr>
            <a:r>
              <a:rPr lang="en-US" sz="1000">
                <a:latin typeface="Lucida Sans Unicode"/>
                <a:ea typeface="+mn-lt"/>
                <a:cs typeface="Lucida Sans Unicode"/>
              </a:rPr>
              <a:t>Non informative prior – </a:t>
            </a:r>
          </a:p>
          <a:p>
            <a:pPr marL="537845" lvl="2" indent="-488950">
              <a:spcBef>
                <a:spcPts val="310"/>
              </a:spcBef>
              <a:tabLst>
                <a:tab pos="201613" algn="l"/>
              </a:tabLst>
            </a:pPr>
            <a:r>
              <a:rPr lang="en-GB" sz="900">
                <a:effectLst/>
                <a:latin typeface="Lucida Sans Unicode"/>
                <a:cs typeface="Lucida Sans Unicode"/>
              </a:rPr>
              <a:t>		The PDF for this prior is:</a:t>
            </a:r>
            <a:br>
              <a:rPr lang="en-GB" sz="1200">
                <a:effectLst/>
                <a:latin typeface="CMR10"/>
              </a:rPr>
            </a:br>
            <a:endParaRPr lang="en-GB" sz="1200">
              <a:cs typeface="Calibri"/>
            </a:endParaRPr>
          </a:p>
          <a:p>
            <a:pPr marL="220345" lvl="2" indent="-171450">
              <a:spcBef>
                <a:spcPts val="310"/>
              </a:spcBef>
              <a:buFont typeface="Arial" panose="020B0604020202020204" pitchFamily="34" charset="0"/>
              <a:buChar char="•"/>
              <a:tabLst>
                <a:tab pos="201613" algn="l"/>
              </a:tabLst>
            </a:pPr>
            <a:endParaRPr lang="en-US" sz="1000">
              <a:latin typeface="Lucida Sans Unicode"/>
              <a:ea typeface="+mn-lt"/>
              <a:cs typeface="Lucida Sans Unicode"/>
            </a:endParaRPr>
          </a:p>
          <a:p>
            <a:pPr marL="220345" lvl="2" indent="-171450">
              <a:spcBef>
                <a:spcPts val="310"/>
              </a:spcBef>
              <a:buFont typeface="Arial" panose="020B0604020202020204" pitchFamily="34" charset="0"/>
              <a:buChar char="•"/>
              <a:tabLst>
                <a:tab pos="201613" algn="l"/>
              </a:tabLst>
            </a:pPr>
            <a:endParaRPr lang="en-US" sz="1000">
              <a:latin typeface="Lucida Sans Unicode"/>
              <a:ea typeface="+mn-lt"/>
              <a:cs typeface="Lucida Sans Unicode"/>
            </a:endParaRPr>
          </a:p>
          <a:p>
            <a:pPr marL="977265" lvl="2">
              <a:spcBef>
                <a:spcPts val="310"/>
              </a:spcBef>
              <a:tabLst>
                <a:tab pos="201930" algn="l"/>
              </a:tabLst>
            </a:pPr>
            <a:endParaRPr lang="en-US" sz="1000">
              <a:latin typeface="Lucida Sans Unicode"/>
              <a:cs typeface="Lucida Sans Unicode"/>
            </a:endParaRPr>
          </a:p>
          <a:p>
            <a:pPr marL="228600" lvl="1" indent="-171450">
              <a:spcBef>
                <a:spcPts val="310"/>
              </a:spcBef>
              <a:buFont typeface="Courier New"/>
              <a:buChar char="o"/>
              <a:tabLst>
                <a:tab pos="201930" algn="l"/>
              </a:tabLst>
            </a:pPr>
            <a:r>
              <a:rPr lang="en-US" sz="1000">
                <a:latin typeface="Lucida Sans Unicode"/>
                <a:cs typeface="Lucida Sans Unicode"/>
              </a:rPr>
              <a:t>For the Hierarchical model additional parameters</a:t>
            </a:r>
          </a:p>
          <a:p>
            <a:pPr marL="62865">
              <a:spcBef>
                <a:spcPts val="310"/>
              </a:spcBef>
              <a:buClr>
                <a:srgbClr val="3333B2"/>
              </a:buClr>
              <a:buSzPct val="110000"/>
              <a:tabLst>
                <a:tab pos="201930" algn="l"/>
              </a:tabLst>
            </a:pPr>
            <a:endParaRPr lang="en-US" sz="1000">
              <a:latin typeface="Lucida Sans Unicode"/>
              <a:cs typeface="Lucida Sans Unicode"/>
            </a:endParaRPr>
          </a:p>
          <a:p>
            <a:endParaRPr lang="en-GB" sz="1000"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34315" indent="-171450">
              <a:spcBef>
                <a:spcPts val="310"/>
              </a:spcBef>
              <a:buClr>
                <a:srgbClr val="3333B2"/>
              </a:buClr>
              <a:buSzPct val="110000"/>
              <a:buFont typeface="Arial" panose="020B0604020202020204" pitchFamily="34" charset="0"/>
              <a:buChar char="•"/>
            </a:pPr>
            <a:endParaRPr lang="en-US" sz="10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3568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785" y="404031"/>
            <a:ext cx="3876040" cy="2040302"/>
          </a:xfrm>
          <a:prstGeom prst="rect">
            <a:avLst/>
          </a:prstGeom>
        </p:spPr>
        <p:txBody>
          <a:bodyPr vert="horz" wrap="square" lIns="0" tIns="39370" rIns="0" bIns="0" rtlCol="0" anchor="t">
            <a:spAutoFit/>
          </a:bodyPr>
          <a:lstStyle/>
          <a:p>
            <a:pPr marL="62865">
              <a:spcBef>
                <a:spcPts val="310"/>
              </a:spcBef>
              <a:tabLst>
                <a:tab pos="201930" algn="l"/>
              </a:tabLst>
            </a:pPr>
            <a:endParaRPr lang="en-US" sz="900">
              <a:latin typeface="Lucida Sans Unicode"/>
              <a:ea typeface="+mn-lt"/>
              <a:cs typeface="Lucida Sans Unicode"/>
            </a:endParaRPr>
          </a:p>
          <a:p>
            <a:pPr marL="220345" lvl="2" indent="-171450">
              <a:spcBef>
                <a:spcPts val="310"/>
              </a:spcBef>
              <a:buFont typeface="Arial" panose="020B0604020202020204" pitchFamily="34" charset="0"/>
              <a:buChar char="•"/>
              <a:tabLst>
                <a:tab pos="201613" algn="l"/>
              </a:tabLst>
            </a:pPr>
            <a:r>
              <a:rPr lang="en-US" sz="1000">
                <a:latin typeface="Lucida Sans Unicode"/>
                <a:ea typeface="+mn-lt"/>
                <a:cs typeface="Lucida Sans Unicode"/>
              </a:rPr>
              <a:t>Weakly informative prior – </a:t>
            </a:r>
          </a:p>
          <a:p>
            <a:pPr marL="537845" lvl="2" indent="-488950">
              <a:spcBef>
                <a:spcPts val="310"/>
              </a:spcBef>
              <a:tabLst>
                <a:tab pos="201613" algn="l"/>
              </a:tabLst>
            </a:pPr>
            <a:r>
              <a:rPr lang="en-GB" sz="900">
                <a:effectLst/>
                <a:latin typeface="Lucida Sans Unicode"/>
                <a:cs typeface="Lucida Sans Unicode"/>
              </a:rPr>
              <a:t>		The PDF for this prior is:</a:t>
            </a:r>
            <a:br>
              <a:rPr lang="en-GB" sz="1200">
                <a:effectLst/>
                <a:latin typeface="CMR10"/>
              </a:rPr>
            </a:br>
            <a:endParaRPr lang="en-GB" sz="1200">
              <a:cs typeface="Calibri"/>
            </a:endParaRPr>
          </a:p>
          <a:p>
            <a:pPr marL="220345" lvl="2" indent="-171450">
              <a:spcBef>
                <a:spcPts val="310"/>
              </a:spcBef>
              <a:buFont typeface="Arial" panose="020B0604020202020204" pitchFamily="34" charset="0"/>
              <a:buChar char="•"/>
              <a:tabLst>
                <a:tab pos="201613" algn="l"/>
              </a:tabLst>
            </a:pPr>
            <a:endParaRPr lang="en-US" sz="1000">
              <a:latin typeface="Lucida Sans Unicode"/>
              <a:ea typeface="+mn-lt"/>
              <a:cs typeface="Lucida Sans Unicode"/>
            </a:endParaRPr>
          </a:p>
          <a:p>
            <a:pPr marL="220345" lvl="2" indent="-171450">
              <a:spcBef>
                <a:spcPts val="310"/>
              </a:spcBef>
              <a:buFont typeface="Arial" panose="020B0604020202020204" pitchFamily="34" charset="0"/>
              <a:buChar char="•"/>
              <a:tabLst>
                <a:tab pos="201613" algn="l"/>
              </a:tabLst>
            </a:pPr>
            <a:endParaRPr lang="en-US" sz="1000">
              <a:latin typeface="Lucida Sans Unicode"/>
              <a:ea typeface="+mn-lt"/>
              <a:cs typeface="Lucida Sans Unicode"/>
            </a:endParaRPr>
          </a:p>
          <a:p>
            <a:pPr marL="977265" lvl="2">
              <a:spcBef>
                <a:spcPts val="310"/>
              </a:spcBef>
              <a:tabLst>
                <a:tab pos="201930" algn="l"/>
              </a:tabLst>
            </a:pPr>
            <a:endParaRPr lang="en-US" sz="1000">
              <a:latin typeface="Lucida Sans Unicode"/>
              <a:cs typeface="Lucida Sans Unicode"/>
            </a:endParaRPr>
          </a:p>
          <a:p>
            <a:pPr marL="228600" lvl="1" indent="-171450">
              <a:spcBef>
                <a:spcPts val="310"/>
              </a:spcBef>
              <a:buFont typeface="Courier New"/>
              <a:buChar char="o"/>
              <a:tabLst>
                <a:tab pos="201930" algn="l"/>
              </a:tabLst>
            </a:pPr>
            <a:endParaRPr lang="en-US" sz="1000">
              <a:latin typeface="Lucida Sans Unicode"/>
              <a:cs typeface="Lucida Sans Unicode"/>
            </a:endParaRPr>
          </a:p>
          <a:p>
            <a:pPr marL="62865">
              <a:spcBef>
                <a:spcPts val="310"/>
              </a:spcBef>
              <a:buClr>
                <a:srgbClr val="3333B2"/>
              </a:buClr>
              <a:buSzPct val="110000"/>
              <a:tabLst>
                <a:tab pos="201930" algn="l"/>
              </a:tabLst>
            </a:pPr>
            <a:endParaRPr lang="en-US" sz="1000">
              <a:latin typeface="Lucida Sans Unicode"/>
              <a:cs typeface="Lucida Sans Unicode"/>
            </a:endParaRPr>
          </a:p>
          <a:p>
            <a:endParaRPr lang="en-GB" sz="1000"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34315" indent="-171450">
              <a:spcBef>
                <a:spcPts val="310"/>
              </a:spcBef>
              <a:buClr>
                <a:srgbClr val="3333B2"/>
              </a:buClr>
              <a:buSzPct val="110000"/>
              <a:buFont typeface="Arial" panose="020B0604020202020204" pitchFamily="34" charset="0"/>
              <a:buChar char="•"/>
            </a:pPr>
            <a:endParaRPr lang="en-US" sz="10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20453"/>
            <a:ext cx="4608195" cy="135890"/>
            <a:chOff x="0" y="3320453"/>
            <a:chExt cx="4608195" cy="135890"/>
          </a:xfrm>
        </p:grpSpPr>
        <p:sp>
          <p:nvSpPr>
            <p:cNvPr id="5" name="object 5"/>
            <p:cNvSpPr/>
            <p:nvPr/>
          </p:nvSpPr>
          <p:spPr>
            <a:xfrm>
              <a:off x="0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20453"/>
              <a:ext cx="2304415" cy="135890"/>
            </a:xfrm>
            <a:custGeom>
              <a:avLst/>
              <a:gdLst/>
              <a:ahLst/>
              <a:cxnLst/>
              <a:rect l="l" t="t" r="r" b="b"/>
              <a:pathLst>
                <a:path w="2304415" h="135889">
                  <a:moveTo>
                    <a:pt x="2303995" y="0"/>
                  </a:moveTo>
                  <a:lnTo>
                    <a:pt x="0" y="0"/>
                  </a:lnTo>
                  <a:lnTo>
                    <a:pt x="0" y="135547"/>
                  </a:lnTo>
                  <a:lnTo>
                    <a:pt x="2303995" y="13554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025DB711-E447-8D66-2A6C-1834E3C2187D}"/>
              </a:ext>
            </a:extLst>
          </p:cNvPr>
          <p:cNvSpPr txBox="1">
            <a:spLocks/>
          </p:cNvSpPr>
          <p:nvPr/>
        </p:nvSpPr>
        <p:spPr>
          <a:xfrm>
            <a:off x="237972" y="145627"/>
            <a:ext cx="3084274" cy="258404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1950" b="0" i="0">
                <a:solidFill>
                  <a:srgbClr val="FF0000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600" kern="0" spc="-80">
                <a:solidFill>
                  <a:srgbClr val="00007F"/>
                </a:solidFill>
              </a:rPr>
              <a:t>Prior Selection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91DE0-B480-D39D-F33F-5112A1FD6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4" t="21544" r="44" b="3375"/>
          <a:stretch/>
        </p:blipFill>
        <p:spPr>
          <a:xfrm>
            <a:off x="2339020" y="541912"/>
            <a:ext cx="875579" cy="3478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CFC4F6-9697-B89C-8BD9-19943A257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76" y="1098065"/>
            <a:ext cx="2628900" cy="1012971"/>
          </a:xfrm>
          <a:prstGeom prst="rect">
            <a:avLst/>
          </a:prstGeom>
        </p:spPr>
      </p:pic>
      <p:pic>
        <p:nvPicPr>
          <p:cNvPr id="2" name="Picture 1" descr="A close-up of a number&#10;&#10;Description automatically generated">
            <a:extLst>
              <a:ext uri="{FF2B5EF4-FFF2-40B4-BE49-F238E27FC236}">
                <a16:creationId xmlns:a16="http://schemas.microsoft.com/office/drawing/2014/main" id="{E6710DCE-4E6D-E0A3-7452-478B05026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95" y="2278589"/>
            <a:ext cx="2742767" cy="6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56545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23</Slides>
  <Notes>1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Control of default risk</vt:lpstr>
      <vt:lpstr>Introduction</vt:lpstr>
      <vt:lpstr>Description of the data and the analysis</vt:lpstr>
      <vt:lpstr>PowerPoint Presentation</vt:lpstr>
      <vt:lpstr>Description of two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Confusion Matrix - Stan model PAY_0 + PAY_2  </vt:lpstr>
      <vt:lpstr>Confusion Matrix -Stan model EDUCATION Hierarchical </vt:lpstr>
      <vt:lpstr>PowerPoint Presentation</vt:lpstr>
      <vt:lpstr>PowerPoint Presentation</vt:lpstr>
      <vt:lpstr>PowerPoint Presentation</vt:lpstr>
      <vt:lpstr>Stan code for pooled model </vt:lpstr>
      <vt:lpstr>Stan code for hierarchical model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BDA, Lecture 10</dc:title>
  <dc:creator>Aki Vehtari</dc:creator>
  <cp:keywords>Bayesian data analysis</cp:keywords>
  <cp:revision>2</cp:revision>
  <dcterms:created xsi:type="dcterms:W3CDTF">2023-12-04T09:23:03Z</dcterms:created>
  <dcterms:modified xsi:type="dcterms:W3CDTF">2024-01-04T10:30:51Z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2023-12-04T00:00:00Z</vt:filetime>
  </property>
</Properties>
</file>