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88"/>
  </p:notesMasterIdLst>
  <p:sldIdLst>
    <p:sldId id="256" r:id="rId3"/>
    <p:sldId id="257" r:id="rId4"/>
    <p:sldId id="259" r:id="rId5"/>
    <p:sldId id="260" r:id="rId6"/>
    <p:sldId id="261" r:id="rId7"/>
    <p:sldId id="258" r:id="rId8"/>
    <p:sldId id="262" r:id="rId9"/>
    <p:sldId id="263" r:id="rId10"/>
    <p:sldId id="264" r:id="rId11"/>
    <p:sldId id="281" r:id="rId12"/>
    <p:sldId id="265" r:id="rId13"/>
    <p:sldId id="266" r:id="rId14"/>
    <p:sldId id="321" r:id="rId15"/>
    <p:sldId id="284" r:id="rId16"/>
    <p:sldId id="268" r:id="rId17"/>
    <p:sldId id="322" r:id="rId18"/>
    <p:sldId id="269" r:id="rId19"/>
    <p:sldId id="270" r:id="rId20"/>
    <p:sldId id="271" r:id="rId21"/>
    <p:sldId id="323" r:id="rId22"/>
    <p:sldId id="324" r:id="rId23"/>
    <p:sldId id="325" r:id="rId24"/>
    <p:sldId id="326" r:id="rId25"/>
    <p:sldId id="327" r:id="rId26"/>
    <p:sldId id="329" r:id="rId27"/>
    <p:sldId id="330" r:id="rId28"/>
    <p:sldId id="331" r:id="rId29"/>
    <p:sldId id="332" r:id="rId30"/>
    <p:sldId id="272" r:id="rId31"/>
    <p:sldId id="274" r:id="rId32"/>
    <p:sldId id="273" r:id="rId33"/>
    <p:sldId id="275" r:id="rId34"/>
    <p:sldId id="280" r:id="rId35"/>
    <p:sldId id="279" r:id="rId36"/>
    <p:sldId id="282" r:id="rId37"/>
    <p:sldId id="283"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2" r:id="rId55"/>
    <p:sldId id="333" r:id="rId56"/>
    <p:sldId id="334" r:id="rId57"/>
    <p:sldId id="301"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35" r:id="rId73"/>
    <p:sldId id="336" r:id="rId74"/>
    <p:sldId id="337" r:id="rId75"/>
    <p:sldId id="338" r:id="rId76"/>
    <p:sldId id="343" r:id="rId77"/>
    <p:sldId id="344" r:id="rId78"/>
    <p:sldId id="345" r:id="rId79"/>
    <p:sldId id="346" r:id="rId80"/>
    <p:sldId id="340" r:id="rId81"/>
    <p:sldId id="341" r:id="rId82"/>
    <p:sldId id="342" r:id="rId83"/>
    <p:sldId id="276" r:id="rId84"/>
    <p:sldId id="277" r:id="rId85"/>
    <p:sldId id="278" r:id="rId86"/>
    <p:sldId id="339"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644A36-683F-47EF-BCAA-1243974324EC}" type="datetimeFigureOut">
              <a:rPr lang="en-US" smtClean="0"/>
              <a:pPr/>
              <a:t>7/10/2009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C874A1-6F6C-4ADF-B9B6-CFFE4DB3FE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C874A1-6F6C-4ADF-B9B6-CFFE4DB3FE58}" type="slidenum">
              <a:rPr lang="en-US" smtClean="0"/>
              <a:pPr/>
              <a:t>63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1D8BD707-D9CF-40AE-B4C6-C98DA3205C09}" type="datetimeFigureOut">
              <a:rPr lang="en-US" smtClean="0"/>
              <a:pPr/>
              <a:t>7/10/2009</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7/10/2009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7/10/2009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DD63DC-7AA5-42CC-9DCC-536410D2ADC1}" type="datetimeFigureOut">
              <a:rPr lang="en-US" smtClean="0"/>
              <a:pPr/>
              <a:t>7/10/2009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406EA-C41F-4C7F-9B7C-3BDA4BDD9965}"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DD63DC-7AA5-42CC-9DCC-536410D2ADC1}" type="datetimeFigureOut">
              <a:rPr lang="en-US" smtClean="0"/>
              <a:pPr/>
              <a:t>7/10/2009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406EA-C41F-4C7F-9B7C-3BDA4BDD9965}"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DD63DC-7AA5-42CC-9DCC-536410D2ADC1}" type="datetimeFigureOut">
              <a:rPr lang="en-US" smtClean="0"/>
              <a:pPr/>
              <a:t>7/10/2009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406EA-C41F-4C7F-9B7C-3BDA4BDD9965}"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DD63DC-7AA5-42CC-9DCC-536410D2ADC1}" type="datetimeFigureOut">
              <a:rPr lang="en-US" smtClean="0"/>
              <a:pPr/>
              <a:t>7/10/2009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406EA-C41F-4C7F-9B7C-3BDA4BDD9965}"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DD63DC-7AA5-42CC-9DCC-536410D2ADC1}" type="datetimeFigureOut">
              <a:rPr lang="en-US" smtClean="0"/>
              <a:pPr/>
              <a:t>7/10/2009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406EA-C41F-4C7F-9B7C-3BDA4BDD9965}"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DD63DC-7AA5-42CC-9DCC-536410D2ADC1}" type="datetimeFigureOut">
              <a:rPr lang="en-US" smtClean="0"/>
              <a:pPr/>
              <a:t>7/10/2009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406EA-C41F-4C7F-9B7C-3BDA4BDD9965}"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DD63DC-7AA5-42CC-9DCC-536410D2ADC1}" type="datetimeFigureOut">
              <a:rPr lang="en-US" smtClean="0"/>
              <a:pPr/>
              <a:t>7/10/2009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406EA-C41F-4C7F-9B7C-3BDA4BDD9965}"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D63DC-7AA5-42CC-9DCC-536410D2ADC1}" type="datetimeFigureOut">
              <a:rPr lang="en-US" smtClean="0"/>
              <a:pPr/>
              <a:t>7/10/2009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406EA-C41F-4C7F-9B7C-3BDA4BDD99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7/10/2009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D63DC-7AA5-42CC-9DCC-536410D2ADC1}" type="datetimeFigureOut">
              <a:rPr lang="en-US" smtClean="0"/>
              <a:pPr/>
              <a:t>7/10/2009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406EA-C41F-4C7F-9B7C-3BDA4BDD9965}"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DD63DC-7AA5-42CC-9DCC-536410D2ADC1}" type="datetimeFigureOut">
              <a:rPr lang="en-US" smtClean="0"/>
              <a:pPr/>
              <a:t>7/10/2009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406EA-C41F-4C7F-9B7C-3BDA4BDD9965}"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DD63DC-7AA5-42CC-9DCC-536410D2ADC1}" type="datetimeFigureOut">
              <a:rPr lang="en-US" smtClean="0"/>
              <a:pPr/>
              <a:t>7/10/2009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406EA-C41F-4C7F-9B7C-3BDA4BDD9965}"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DD63DC-7AA5-42CC-9DCC-536410D2ADC1}" type="datetimeFigureOut">
              <a:rPr lang="en-US" smtClean="0"/>
              <a:pPr/>
              <a:t>7/10/2009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406EA-C41F-4C7F-9B7C-3BDA4BDD99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7/10/2009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7/10/2009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7/10/2009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7/10/2009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7/10/2009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7/10/2009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1D8BD707-D9CF-40AE-B4C6-C98DA3205C09}" type="datetimeFigureOut">
              <a:rPr lang="en-US" smtClean="0"/>
              <a:pPr/>
              <a:t>7/10/2009</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7/10/2009</a:t>
            </a:fld>
            <a:endParaRPr lang="en-US" dirty="0"/>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r>
              <a:rPr lang="en-US" dirty="0" err="1" smtClean="0"/>
              <a:t>Injazat</a:t>
            </a:r>
            <a:r>
              <a:rPr lang="en-US" dirty="0" smtClean="0"/>
              <a:t> Data Systems</a:t>
            </a:r>
            <a:endParaRPr lang="en-US" dirty="0"/>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DD63DC-7AA5-42CC-9DCC-536410D2ADC1}" type="datetimeFigureOut">
              <a:rPr lang="en-US" smtClean="0"/>
              <a:pPr/>
              <a:t>7/10/2009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406EA-C41F-4C7F-9B7C-3BDA4BDD996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databases.about.com/od/specificproducts/a/2nf.htm" TargetMode="External"/><Relationship Id="rId2" Type="http://schemas.openxmlformats.org/officeDocument/2006/relationships/hyperlink" Target="http://databases.about.com/od/specificproducts/l/aa1nf.htm" TargetMode="External"/><Relationship Id="rId1" Type="http://schemas.openxmlformats.org/officeDocument/2006/relationships/slideLayout" Target="../slideLayouts/slideLayout2.xml"/><Relationship Id="rId5" Type="http://schemas.openxmlformats.org/officeDocument/2006/relationships/hyperlink" Target="http://databases.about.com/library/glossary/bldef-primarykey.htm" TargetMode="External"/><Relationship Id="rId4" Type="http://schemas.openxmlformats.org/officeDocument/2006/relationships/hyperlink" Target="http://databases.about.com/library/glossary/bldef-column.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SQL Programming Overview</a:t>
            </a:r>
            <a:br>
              <a:rPr lang="en-US" dirty="0" smtClean="0"/>
            </a:br>
            <a:endParaRPr lang="en-US" dirty="0"/>
          </a:p>
        </p:txBody>
      </p:sp>
      <p:sp>
        <p:nvSpPr>
          <p:cNvPr id="3" name="Subtitle 2"/>
          <p:cNvSpPr>
            <a:spLocks noGrp="1"/>
          </p:cNvSpPr>
          <p:nvPr>
            <p:ph type="subTitle" idx="1"/>
          </p:nvPr>
        </p:nvSpPr>
        <p:spPr/>
        <p:txBody>
          <a:bodyPr/>
          <a:lstStyle/>
          <a:p>
            <a:r>
              <a:rPr lang="en-US" dirty="0" smtClean="0"/>
              <a:t>Dot Net </a:t>
            </a:r>
            <a:r>
              <a:rPr lang="en-US" dirty="0" smtClean="0"/>
              <a:t>Team </a:t>
            </a:r>
            <a:r>
              <a:rPr lang="en-US" dirty="0" smtClean="0"/>
              <a:t>- TDG </a:t>
            </a:r>
            <a:r>
              <a:rPr lang="en-US" dirty="0" smtClean="0"/>
              <a:t>– </a:t>
            </a:r>
            <a:r>
              <a:rPr lang="en-US" dirty="0" err="1" smtClean="0"/>
              <a:t>Injazat</a:t>
            </a:r>
            <a:endParaRPr lang="en-US" dirty="0" smtClean="0"/>
          </a:p>
          <a:p>
            <a:r>
              <a:rPr lang="en-US" dirty="0" smtClean="0"/>
              <a:t>ahmed.elbaz@injazat.com</a:t>
            </a:r>
            <a:endParaRPr lang="en-US"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9800"/>
            <a:ext cx="7772400" cy="1926336"/>
          </a:xfrm>
        </p:spPr>
        <p:txBody>
          <a:bodyPr/>
          <a:lstStyle/>
          <a:p>
            <a:pPr algn="ctr"/>
            <a:r>
              <a:rPr lang="en-US" b="1" dirty="0" smtClean="0"/>
              <a:t>The first step</a:t>
            </a:r>
            <a:br>
              <a:rPr lang="en-US" b="1" dirty="0" smtClean="0"/>
            </a:br>
            <a:r>
              <a:rPr lang="en-US" b="1" dirty="0" smtClean="0"/>
              <a:t> to write good query is</a:t>
            </a:r>
            <a:br>
              <a:rPr lang="en-US" b="1" dirty="0" smtClean="0"/>
            </a:br>
            <a:r>
              <a:rPr lang="en-US" b="1" dirty="0" smtClean="0"/>
              <a:t> the database design</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a:t>
            </a:r>
            <a:br>
              <a:rPr lang="en-US" dirty="0" smtClean="0"/>
            </a:br>
            <a:endParaRPr lang="en-US" dirty="0"/>
          </a:p>
        </p:txBody>
      </p:sp>
      <p:sp>
        <p:nvSpPr>
          <p:cNvPr id="3" name="Content Placeholder 2"/>
          <p:cNvSpPr>
            <a:spLocks noGrp="1"/>
          </p:cNvSpPr>
          <p:nvPr>
            <p:ph idx="1"/>
          </p:nvPr>
        </p:nvSpPr>
        <p:spPr/>
        <p:txBody>
          <a:bodyPr/>
          <a:lstStyle/>
          <a:p>
            <a:r>
              <a:rPr lang="en-US" dirty="0" smtClean="0"/>
              <a:t>Columns and Rows</a:t>
            </a:r>
          </a:p>
          <a:p>
            <a:r>
              <a:rPr lang="en-US" dirty="0" smtClean="0"/>
              <a:t> Each row must be able to stand on its own, without a dependency to other rows in the table.</a:t>
            </a:r>
          </a:p>
          <a:p>
            <a:r>
              <a:rPr lang="en-US" dirty="0" smtClean="0"/>
              <a:t>The row must represent a single, complete instance of the entity the table was created to represent. </a:t>
            </a:r>
          </a:p>
          <a:p>
            <a:r>
              <a:rPr lang="en-US" dirty="0" smtClean="0"/>
              <a:t>Each column in the row contains specific attributes that help define the instance</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a:t>
            </a:r>
            <a:endParaRPr lang="en-US" dirty="0"/>
          </a:p>
        </p:txBody>
      </p:sp>
      <p:sp>
        <p:nvSpPr>
          <p:cNvPr id="3" name="Content Placeholder 2"/>
          <p:cNvSpPr>
            <a:spLocks noGrp="1"/>
          </p:cNvSpPr>
          <p:nvPr>
            <p:ph idx="1"/>
          </p:nvPr>
        </p:nvSpPr>
        <p:spPr>
          <a:xfrm>
            <a:off x="914400" y="1447800"/>
            <a:ext cx="7772400" cy="4755360"/>
          </a:xfrm>
        </p:spPr>
        <p:txBody>
          <a:bodyPr>
            <a:noAutofit/>
          </a:bodyPr>
          <a:lstStyle/>
          <a:p>
            <a:r>
              <a:rPr lang="en-US" dirty="0" smtClean="0"/>
              <a:t>A relationship is a logical link between two entities</a:t>
            </a:r>
          </a:p>
          <a:p>
            <a:r>
              <a:rPr lang="en-US" dirty="0" smtClean="0"/>
              <a:t>Relationships can be defined as follows:</a:t>
            </a:r>
          </a:p>
          <a:p>
            <a:pPr lvl="1"/>
            <a:r>
              <a:rPr lang="en-US" dirty="0" smtClean="0"/>
              <a:t>One-to-zero or many</a:t>
            </a:r>
          </a:p>
          <a:p>
            <a:pPr lvl="1"/>
            <a:r>
              <a:rPr lang="en-US" dirty="0" smtClean="0"/>
              <a:t>One-to-one or many</a:t>
            </a:r>
          </a:p>
          <a:p>
            <a:pPr lvl="1"/>
            <a:r>
              <a:rPr lang="en-US" dirty="0" smtClean="0"/>
              <a:t>One-to-exactly-one</a:t>
            </a:r>
          </a:p>
          <a:p>
            <a:pPr lvl="1"/>
            <a:r>
              <a:rPr lang="en-US" dirty="0" smtClean="0"/>
              <a:t>Many-to-many</a:t>
            </a:r>
          </a:p>
          <a:p>
            <a:r>
              <a:rPr lang="en-US" dirty="0" smtClean="0"/>
              <a:t>The many-to-many relationship requires three tables because a many-to-many constraint would be unenforceable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 (cont’d)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Entity Relationship Diagram (ERD). The ERD allows the database designer to conceptualize the database design during planning.</a:t>
            </a:r>
          </a:p>
          <a:p>
            <a:r>
              <a:rPr lang="en-US" dirty="0" smtClean="0"/>
              <a:t>Primary keys (unique column or combination of columns)</a:t>
            </a:r>
          </a:p>
          <a:p>
            <a:r>
              <a:rPr lang="en-US" dirty="0" smtClean="0"/>
              <a:t> Foreign keys (a column that references primary key of another table)</a:t>
            </a:r>
          </a:p>
          <a:p>
            <a:r>
              <a:rPr lang="en-US" dirty="0" smtClean="0"/>
              <a:t>To efficiently manage the data in your table you need to be able to uniquely identify each individual row in the table.</a:t>
            </a:r>
          </a:p>
          <a:p>
            <a:pPr lvl="0"/>
            <a:r>
              <a:rPr lang="en-US" dirty="0" smtClean="0"/>
              <a:t>The concept of maintaining foreign keys is known as "referential integrity".</a:t>
            </a:r>
          </a:p>
          <a:p>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key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A non-data key that has a more efficient or smaller data type associated with it</a:t>
            </a:r>
          </a:p>
          <a:p>
            <a:r>
              <a:rPr lang="en-US" dirty="0" smtClean="0"/>
              <a:t> A non-descriptive key doesn't represent anything else with the exception of being a value that uniquely identifies each row or individual instance of the entity in a table.</a:t>
            </a:r>
          </a:p>
          <a:p>
            <a:r>
              <a:rPr lang="en-US" dirty="0" smtClean="0"/>
              <a:t>Simplify the joining of tables and provide the basis for a "Relation."</a:t>
            </a:r>
          </a:p>
          <a:p>
            <a:r>
              <a:rPr lang="en-US" dirty="0" smtClean="0"/>
              <a:t>Primary keys can never be NULL and they must be unique</a:t>
            </a:r>
          </a:p>
          <a:p>
            <a:r>
              <a:rPr lang="en-US" dirty="0" smtClean="0"/>
              <a:t>Primary keys can also be combinations of columns</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00"/>
            <a:ext cx="7772400" cy="914400"/>
          </a:xfrm>
        </p:spPr>
        <p:txBody>
          <a:bodyPr/>
          <a:lstStyle/>
          <a:p>
            <a:pPr algn="ctr"/>
            <a:r>
              <a:rPr lang="en-US" dirty="0" smtClean="0"/>
              <a:t>Normalization</a:t>
            </a:r>
            <a:br>
              <a:rPr lang="en-US" dirty="0" smtClean="0"/>
            </a:br>
            <a:endParaRPr lang="en-US" dirty="0"/>
          </a:p>
        </p:txBody>
      </p:sp>
      <p:sp>
        <p:nvSpPr>
          <p:cNvPr id="3" name="Content Placeholder 2"/>
          <p:cNvSpPr>
            <a:spLocks noGrp="1"/>
          </p:cNvSpPr>
          <p:nvPr>
            <p:ph idx="1"/>
          </p:nvPr>
        </p:nvSpPr>
        <p:spPr>
          <a:xfrm>
            <a:off x="914400" y="3200400"/>
            <a:ext cx="7772400" cy="1219200"/>
          </a:xfrm>
        </p:spPr>
        <p:txBody>
          <a:bodyPr/>
          <a:lstStyle/>
          <a:p>
            <a:pPr algn="ctr">
              <a:buNone/>
            </a:pPr>
            <a:r>
              <a:rPr lang="en-US" dirty="0" smtClean="0"/>
              <a:t>Each table describes one thing only</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Normalization is the process of efficiently organizing data in a database.</a:t>
            </a:r>
          </a:p>
          <a:p>
            <a:r>
              <a:rPr lang="en-US" dirty="0" smtClean="0"/>
              <a:t> There are two goals of the normalization process: </a:t>
            </a:r>
          </a:p>
          <a:p>
            <a:pPr lvl="1"/>
            <a:r>
              <a:rPr lang="en-US" dirty="0" smtClean="0"/>
              <a:t>eliminating redundant data (for example, storing the same data in more than one table) </a:t>
            </a:r>
          </a:p>
          <a:p>
            <a:pPr lvl="1"/>
            <a:r>
              <a:rPr lang="en-US" dirty="0" smtClean="0"/>
              <a:t>ensuring data dependencies make sense (only storing related data in a table).</a:t>
            </a:r>
          </a:p>
          <a:p>
            <a:pPr marL="411480" lvl="1" indent="-342900">
              <a:spcBef>
                <a:spcPts val="700"/>
              </a:spcBef>
              <a:buClr>
                <a:schemeClr val="tx2"/>
              </a:buClr>
              <a:buSzPct val="95000"/>
              <a:buFont typeface="Wingdings"/>
              <a:buChar char=""/>
            </a:pPr>
            <a:r>
              <a:rPr lang="en-US" dirty="0" smtClean="0"/>
              <a:t>Both of these are worthy goals as they:</a:t>
            </a:r>
          </a:p>
          <a:p>
            <a:pPr marL="667512" lvl="2" indent="-342900">
              <a:spcBef>
                <a:spcPts val="700"/>
              </a:spcBef>
              <a:buClr>
                <a:schemeClr val="tx2"/>
              </a:buClr>
              <a:buSzPct val="95000"/>
              <a:buFont typeface="Wingdings"/>
              <a:buChar char=""/>
            </a:pPr>
            <a:r>
              <a:rPr lang="en-US" dirty="0" smtClean="0"/>
              <a:t>reduce the amount of space a database consumes</a:t>
            </a:r>
          </a:p>
          <a:p>
            <a:pPr marL="667512" lvl="2" indent="-342900">
              <a:spcBef>
                <a:spcPts val="700"/>
              </a:spcBef>
              <a:buClr>
                <a:schemeClr val="tx2"/>
              </a:buClr>
              <a:buSzPct val="95000"/>
              <a:buFont typeface="Wingdings"/>
              <a:buChar char=""/>
            </a:pPr>
            <a:r>
              <a:rPr lang="en-US" dirty="0" smtClean="0"/>
              <a:t>ensure that data is logically stored.</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First Normal Form — 1NF</a:t>
            </a:r>
            <a:endParaRPr lang="en-US" sz="3200" dirty="0"/>
          </a:p>
        </p:txBody>
      </p:sp>
      <p:sp>
        <p:nvSpPr>
          <p:cNvPr id="3" name="Content Placeholder 2"/>
          <p:cNvSpPr>
            <a:spLocks noGrp="1"/>
          </p:cNvSpPr>
          <p:nvPr>
            <p:ph idx="1"/>
          </p:nvPr>
        </p:nvSpPr>
        <p:spPr/>
        <p:txBody>
          <a:bodyPr>
            <a:normAutofit/>
          </a:bodyPr>
          <a:lstStyle/>
          <a:p>
            <a:r>
              <a:rPr lang="en-US" dirty="0" smtClean="0"/>
              <a:t>Eliminate duplicative columns from the same table.</a:t>
            </a:r>
          </a:p>
          <a:p>
            <a:r>
              <a:rPr lang="en-US" dirty="0" smtClean="0"/>
              <a:t>Create separate tables for each group of related data and identify each row with a unique column (the primary key).</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Second Normal Form — 2NF</a:t>
            </a:r>
            <a:endParaRPr lang="en-US" sz="3200" dirty="0"/>
          </a:p>
        </p:txBody>
      </p:sp>
      <p:sp>
        <p:nvSpPr>
          <p:cNvPr id="3" name="Content Placeholder 2"/>
          <p:cNvSpPr>
            <a:spLocks noGrp="1"/>
          </p:cNvSpPr>
          <p:nvPr>
            <p:ph idx="1"/>
          </p:nvPr>
        </p:nvSpPr>
        <p:spPr/>
        <p:txBody>
          <a:bodyPr>
            <a:normAutofit lnSpcReduction="10000"/>
          </a:bodyPr>
          <a:lstStyle/>
          <a:p>
            <a:r>
              <a:rPr lang="en-US" dirty="0" smtClean="0"/>
              <a:t>Remove subsets of data that apply to multiple rows of a table and place them in separate tables. </a:t>
            </a:r>
          </a:p>
          <a:p>
            <a:r>
              <a:rPr lang="en-US" dirty="0" smtClean="0"/>
              <a:t>Create relationships between these new tables and their predecessors through the use of  foreign keys. </a:t>
            </a:r>
          </a:p>
          <a:p>
            <a:r>
              <a:rPr lang="en-US" dirty="0" smtClean="0"/>
              <a:t>2NF attempts to reduce the amount of redundant data in a table by extracting it, placing it in new table(s) and creating relationships between those tables.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Third Normal Form — 3NF</a:t>
            </a:r>
            <a:endParaRPr lang="en-US" sz="3200" dirty="0"/>
          </a:p>
        </p:txBody>
      </p:sp>
      <p:sp>
        <p:nvSpPr>
          <p:cNvPr id="3" name="Content Placeholder 2"/>
          <p:cNvSpPr>
            <a:spLocks noGrp="1"/>
          </p:cNvSpPr>
          <p:nvPr>
            <p:ph idx="1"/>
          </p:nvPr>
        </p:nvSpPr>
        <p:spPr/>
        <p:txBody>
          <a:bodyPr>
            <a:normAutofit/>
          </a:bodyPr>
          <a:lstStyle/>
          <a:p>
            <a:r>
              <a:rPr lang="en-US" dirty="0" smtClean="0"/>
              <a:t>The uniqueness of a row depends on the key, the whole key, and nothing but the key.</a:t>
            </a:r>
          </a:p>
          <a:p>
            <a:r>
              <a:rPr lang="en-US" dirty="0" smtClean="0"/>
              <a:t>Already meet the requirements of both </a:t>
            </a:r>
            <a:r>
              <a:rPr lang="en-US" dirty="0" smtClean="0">
                <a:hlinkClick r:id="rId2"/>
              </a:rPr>
              <a:t>1NF</a:t>
            </a:r>
            <a:r>
              <a:rPr lang="en-US" dirty="0" smtClean="0"/>
              <a:t> and </a:t>
            </a:r>
            <a:r>
              <a:rPr lang="en-US" dirty="0" smtClean="0">
                <a:hlinkClick r:id="rId3"/>
              </a:rPr>
              <a:t>2NF</a:t>
            </a:r>
            <a:endParaRPr lang="en-US" dirty="0" smtClean="0"/>
          </a:p>
          <a:p>
            <a:r>
              <a:rPr lang="en-US" dirty="0" smtClean="0"/>
              <a:t>Remove </a:t>
            </a:r>
            <a:r>
              <a:rPr lang="en-US" dirty="0" smtClean="0">
                <a:hlinkClick r:id="rId4"/>
              </a:rPr>
              <a:t>columns</a:t>
            </a:r>
            <a:r>
              <a:rPr lang="en-US" dirty="0" smtClean="0"/>
              <a:t> that are not fully dependent upon the </a:t>
            </a:r>
            <a:r>
              <a:rPr lang="en-US" dirty="0" smtClean="0">
                <a:hlinkClick r:id="rId5"/>
              </a:rPr>
              <a:t>primary key</a:t>
            </a:r>
            <a:r>
              <a:rPr lang="en-US" dirty="0" smtClean="0"/>
              <a:t>.</a:t>
            </a:r>
          </a:p>
          <a:p>
            <a:endParaRPr lang="en-US" b="1" dirty="0" smtClean="0"/>
          </a:p>
          <a:p>
            <a:r>
              <a:rPr lang="en-US" b="1" dirty="0" smtClean="0"/>
              <a:t>Fourth and Fifth Normal Form</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762000"/>
          </a:xfrm>
        </p:spPr>
        <p:txBody>
          <a:bodyPr/>
          <a:lstStyle/>
          <a:p>
            <a:r>
              <a:rPr lang="en-US" dirty="0" smtClean="0"/>
              <a:t>Agenda </a:t>
            </a:r>
            <a:br>
              <a:rPr lang="en-US" dirty="0" smtClean="0"/>
            </a:br>
            <a:endParaRPr lang="en-US" dirty="0"/>
          </a:p>
        </p:txBody>
      </p:sp>
      <p:sp>
        <p:nvSpPr>
          <p:cNvPr id="3" name="Content Placeholder 2"/>
          <p:cNvSpPr>
            <a:spLocks noGrp="1"/>
          </p:cNvSpPr>
          <p:nvPr>
            <p:ph idx="1"/>
          </p:nvPr>
        </p:nvSpPr>
        <p:spPr>
          <a:xfrm>
            <a:off x="914400" y="1066800"/>
            <a:ext cx="7772400" cy="5562600"/>
          </a:xfrm>
        </p:spPr>
        <p:txBody>
          <a:bodyPr>
            <a:normAutofit fontScale="85000" lnSpcReduction="20000"/>
          </a:bodyPr>
          <a:lstStyle/>
          <a:p>
            <a:r>
              <a:rPr lang="en-US" dirty="0" smtClean="0"/>
              <a:t>History of SQL</a:t>
            </a:r>
          </a:p>
          <a:p>
            <a:r>
              <a:rPr lang="en-US" dirty="0" smtClean="0"/>
              <a:t>SQL Fundamentals</a:t>
            </a:r>
          </a:p>
          <a:p>
            <a:r>
              <a:rPr lang="en-US" dirty="0" smtClean="0"/>
              <a:t>Data Definition</a:t>
            </a:r>
          </a:p>
          <a:p>
            <a:r>
              <a:rPr lang="en-US" dirty="0" smtClean="0"/>
              <a:t>Data Modifications</a:t>
            </a:r>
          </a:p>
          <a:p>
            <a:r>
              <a:rPr lang="en-US" dirty="0" smtClean="0"/>
              <a:t>Single Table SELECT Statements</a:t>
            </a:r>
          </a:p>
          <a:p>
            <a:r>
              <a:rPr lang="en-US" dirty="0" smtClean="0"/>
              <a:t>Joins</a:t>
            </a:r>
          </a:p>
          <a:p>
            <a:r>
              <a:rPr lang="en-US" dirty="0" smtClean="0"/>
              <a:t>Set Operators</a:t>
            </a:r>
          </a:p>
          <a:p>
            <a:r>
              <a:rPr lang="en-US" dirty="0" smtClean="0"/>
              <a:t>Aggregate Functions</a:t>
            </a:r>
          </a:p>
          <a:p>
            <a:r>
              <a:rPr lang="en-US" dirty="0" err="1" smtClean="0"/>
              <a:t>Subqueries</a:t>
            </a:r>
            <a:endParaRPr lang="en-US" dirty="0" smtClean="0"/>
          </a:p>
          <a:p>
            <a:r>
              <a:rPr lang="en-US" dirty="0" smtClean="0"/>
              <a:t>Views</a:t>
            </a:r>
          </a:p>
          <a:p>
            <a:r>
              <a:rPr lang="en-US" sz="3200" dirty="0" smtClean="0"/>
              <a:t>Stored</a:t>
            </a:r>
            <a:r>
              <a:rPr lang="en-US" sz="3200" b="1" dirty="0" smtClean="0"/>
              <a:t> </a:t>
            </a:r>
            <a:r>
              <a:rPr lang="en-US" sz="3200" dirty="0" smtClean="0"/>
              <a:t>Procedures &amp; Functions</a:t>
            </a:r>
          </a:p>
          <a:p>
            <a:r>
              <a:rPr lang="en-US" dirty="0" smtClean="0"/>
              <a:t>Triggers</a:t>
            </a:r>
          </a:p>
          <a:p>
            <a:r>
              <a:rPr lang="en-US" sz="2800" dirty="0" smtClean="0"/>
              <a:t>The Mechanics of Query Processing</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 Example</a:t>
            </a:r>
            <a:endParaRPr lang="en-US" dirty="0"/>
          </a:p>
        </p:txBody>
      </p:sp>
      <p:sp>
        <p:nvSpPr>
          <p:cNvPr id="3" name="Content Placeholder 2"/>
          <p:cNvSpPr>
            <a:spLocks noGrp="1"/>
          </p:cNvSpPr>
          <p:nvPr>
            <p:ph idx="1"/>
          </p:nvPr>
        </p:nvSpPr>
        <p:spPr/>
        <p:txBody>
          <a:bodyPr>
            <a:normAutofit/>
          </a:bodyPr>
          <a:lstStyle/>
          <a:p>
            <a:r>
              <a:rPr lang="en-US" dirty="0" smtClean="0"/>
              <a:t>we will take the classic example of an </a:t>
            </a:r>
            <a:r>
              <a:rPr lang="en-US" b="1" dirty="0" smtClean="0"/>
              <a:t>Invoice</a:t>
            </a:r>
            <a:r>
              <a:rPr lang="en-US" dirty="0" smtClean="0"/>
              <a:t> and level it to the Third Normal Form.</a:t>
            </a:r>
          </a:p>
          <a:p>
            <a:r>
              <a:rPr lang="en-US" dirty="0" smtClean="0"/>
              <a:t>We will also construct an </a:t>
            </a:r>
            <a:r>
              <a:rPr lang="en-US" b="1" dirty="0" smtClean="0"/>
              <a:t>Entity Relationship Diagram</a:t>
            </a:r>
            <a:r>
              <a:rPr lang="en-US" dirty="0" smtClean="0"/>
              <a:t> (ERD) of the database as we go.</a:t>
            </a:r>
          </a:p>
          <a:p>
            <a:r>
              <a:rPr lang="en-US" dirty="0" smtClean="0"/>
              <a:t>Just memorize the 3 normal forms them for now:</a:t>
            </a:r>
          </a:p>
          <a:p>
            <a:pPr lvl="1"/>
            <a:r>
              <a:rPr lang="en-US" dirty="0" smtClean="0"/>
              <a:t>No repeating elements or groups of elements </a:t>
            </a:r>
          </a:p>
          <a:p>
            <a:pPr lvl="1"/>
            <a:r>
              <a:rPr lang="en-US" dirty="0" smtClean="0"/>
              <a:t>No partial dependencies on a concatenated key </a:t>
            </a:r>
          </a:p>
          <a:p>
            <a:pPr lvl="1"/>
            <a:r>
              <a:rPr lang="en-US" dirty="0" smtClean="0"/>
              <a:t>No dependencies on non-key attributes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Normalization Example (cont’d)</a:t>
            </a:r>
            <a:endParaRPr lang="en-US" sz="3600" dirty="0"/>
          </a:p>
        </p:txBody>
      </p:sp>
      <p:pic>
        <p:nvPicPr>
          <p:cNvPr id="7" name="Picture 2"/>
          <p:cNvPicPr>
            <a:picLocks noGrp="1" noChangeAspect="1" noChangeArrowheads="1"/>
          </p:cNvPicPr>
          <p:nvPr>
            <p:ph idx="1"/>
          </p:nvPr>
        </p:nvPicPr>
        <p:blipFill>
          <a:blip r:embed="rId2" cstate="print"/>
          <a:srcRect/>
          <a:stretch>
            <a:fillRect/>
          </a:stretch>
        </p:blipFill>
        <p:spPr bwMode="auto">
          <a:xfrm>
            <a:off x="533400" y="1981200"/>
            <a:ext cx="8229600" cy="14478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cstate="print"/>
          <a:srcRect/>
          <a:stretch>
            <a:fillRect/>
          </a:stretch>
        </p:blipFill>
        <p:spPr bwMode="auto">
          <a:xfrm>
            <a:off x="0" y="4191000"/>
            <a:ext cx="9144000" cy="1971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1NF: No Repeating Elements or Groups of Elements</a:t>
            </a:r>
            <a:br>
              <a:rPr lang="en-US" sz="2800" b="1" dirty="0" smtClean="0"/>
            </a:br>
            <a:endParaRPr lang="en-US" sz="2800" dirty="0"/>
          </a:p>
        </p:txBody>
      </p:sp>
      <p:sp>
        <p:nvSpPr>
          <p:cNvPr id="5" name="Content Placeholder 4"/>
          <p:cNvSpPr>
            <a:spLocks noGrp="1"/>
          </p:cNvSpPr>
          <p:nvPr>
            <p:ph idx="1"/>
          </p:nvPr>
        </p:nvSpPr>
        <p:spPr/>
        <p:txBody>
          <a:bodyPr/>
          <a:lstStyle/>
          <a:p>
            <a:r>
              <a:rPr lang="en-US" dirty="0" smtClean="0"/>
              <a:t>NF1 addresses two issues: </a:t>
            </a:r>
          </a:p>
          <a:p>
            <a:pPr lvl="1"/>
            <a:r>
              <a:rPr lang="en-US" dirty="0" smtClean="0"/>
              <a:t>A row of data cannot contain repeating groups of similar data (</a:t>
            </a:r>
            <a:r>
              <a:rPr lang="en-US" b="1" dirty="0" smtClean="0"/>
              <a:t>atomicity</a:t>
            </a:r>
            <a:r>
              <a:rPr lang="en-US" dirty="0" smtClean="0"/>
              <a:t>).</a:t>
            </a:r>
          </a:p>
          <a:p>
            <a:pPr lvl="1"/>
            <a:r>
              <a:rPr lang="en-US" dirty="0" smtClean="0"/>
              <a:t>Each row of data</a:t>
            </a:r>
          </a:p>
          <a:p>
            <a:pPr lvl="1">
              <a:buNone/>
            </a:pPr>
            <a:r>
              <a:rPr lang="en-US" dirty="0" smtClean="0"/>
              <a:t>    must have a unique identifier</a:t>
            </a:r>
          </a:p>
          <a:p>
            <a:pPr lvl="1">
              <a:buNone/>
            </a:pPr>
            <a:r>
              <a:rPr lang="en-US" dirty="0" smtClean="0"/>
              <a:t>    (or </a:t>
            </a:r>
            <a:r>
              <a:rPr lang="en-US" b="1" dirty="0" smtClean="0"/>
              <a:t>Primary Key</a:t>
            </a:r>
            <a:r>
              <a:rPr lang="en-US" dirty="0" smtClean="0"/>
              <a:t>). </a:t>
            </a:r>
          </a:p>
          <a:p>
            <a:endParaRPr lang="en-US" dirty="0"/>
          </a:p>
        </p:txBody>
      </p:sp>
      <p:pic>
        <p:nvPicPr>
          <p:cNvPr id="9" name="Picture 2"/>
          <p:cNvPicPr>
            <a:picLocks noChangeAspect="1" noChangeArrowheads="1"/>
          </p:cNvPicPr>
          <p:nvPr/>
        </p:nvPicPr>
        <p:blipFill>
          <a:blip r:embed="rId2" cstate="print"/>
          <a:srcRect/>
          <a:stretch>
            <a:fillRect/>
          </a:stretch>
        </p:blipFill>
        <p:spPr bwMode="auto">
          <a:xfrm>
            <a:off x="5943600" y="2895600"/>
            <a:ext cx="3200400"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2NF: No Partial Dependencies on a Concatenated Key</a:t>
            </a:r>
            <a:br>
              <a:rPr lang="en-US" sz="3200" b="1" dirty="0" smtClean="0"/>
            </a:br>
            <a:endParaRPr lang="en-US" sz="3200" dirty="0"/>
          </a:p>
        </p:txBody>
      </p:sp>
      <p:sp>
        <p:nvSpPr>
          <p:cNvPr id="5" name="Content Placeholder 4"/>
          <p:cNvSpPr>
            <a:spLocks noGrp="1"/>
          </p:cNvSpPr>
          <p:nvPr>
            <p:ph idx="1"/>
          </p:nvPr>
        </p:nvSpPr>
        <p:spPr/>
        <p:txBody>
          <a:bodyPr/>
          <a:lstStyle/>
          <a:p>
            <a:r>
              <a:rPr lang="en-US" dirty="0" smtClean="0"/>
              <a:t>NF2 analysis of the </a:t>
            </a:r>
            <a:r>
              <a:rPr lang="en-US" b="1" dirty="0" smtClean="0"/>
              <a:t>orders</a:t>
            </a:r>
            <a:r>
              <a:rPr lang="en-US" dirty="0" smtClean="0"/>
              <a:t> table:</a:t>
            </a:r>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3124200" y="2286000"/>
            <a:ext cx="3276600"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914400"/>
          </a:xfrm>
        </p:spPr>
        <p:txBody>
          <a:bodyPr/>
          <a:lstStyle/>
          <a:p>
            <a:r>
              <a:rPr lang="en-US" dirty="0" smtClean="0"/>
              <a:t>2NF (cont’d)</a:t>
            </a:r>
            <a:endParaRPr lang="en-US" dirty="0"/>
          </a:p>
        </p:txBody>
      </p:sp>
      <p:sp>
        <p:nvSpPr>
          <p:cNvPr id="5" name="Content Placeholder 4"/>
          <p:cNvSpPr>
            <a:spLocks noGrp="1"/>
          </p:cNvSpPr>
          <p:nvPr>
            <p:ph idx="1"/>
          </p:nvPr>
        </p:nvSpPr>
        <p:spPr>
          <a:xfrm>
            <a:off x="914400" y="762000"/>
            <a:ext cx="7772400" cy="4572000"/>
          </a:xfrm>
        </p:spPr>
        <p:txBody>
          <a:bodyPr/>
          <a:lstStyle/>
          <a:p>
            <a:r>
              <a:rPr lang="en-US" dirty="0" smtClean="0"/>
              <a:t>each order can be associated with any number of order-items, but </a:t>
            </a:r>
            <a:r>
              <a:rPr lang="en-US" b="1" dirty="0" smtClean="0"/>
              <a:t>at least</a:t>
            </a:r>
            <a:r>
              <a:rPr lang="en-US" dirty="0" smtClean="0"/>
              <a:t> one; </a:t>
            </a:r>
          </a:p>
          <a:p>
            <a:r>
              <a:rPr lang="en-US" dirty="0" smtClean="0"/>
              <a:t>each order-item is associated with one order, and </a:t>
            </a:r>
            <a:r>
              <a:rPr lang="en-US" b="1" dirty="0" smtClean="0"/>
              <a:t>only</a:t>
            </a:r>
            <a:r>
              <a:rPr lang="en-US" dirty="0" smtClean="0"/>
              <a:t> one. </a:t>
            </a:r>
          </a:p>
          <a:p>
            <a:endParaRPr lang="en-US" dirty="0"/>
          </a:p>
        </p:txBody>
      </p:sp>
      <p:pic>
        <p:nvPicPr>
          <p:cNvPr id="6" name="Picture 2"/>
          <p:cNvPicPr>
            <a:picLocks noChangeAspect="1" noChangeArrowheads="1"/>
          </p:cNvPicPr>
          <p:nvPr/>
        </p:nvPicPr>
        <p:blipFill>
          <a:blip r:embed="rId2" cstate="print"/>
          <a:srcRect/>
          <a:stretch>
            <a:fillRect/>
          </a:stretch>
        </p:blipFill>
        <p:spPr bwMode="auto">
          <a:xfrm>
            <a:off x="1371600" y="2819400"/>
            <a:ext cx="6781799"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914400"/>
          </a:xfrm>
        </p:spPr>
        <p:txBody>
          <a:bodyPr/>
          <a:lstStyle/>
          <a:p>
            <a:r>
              <a:rPr lang="en-US" dirty="0" smtClean="0"/>
              <a:t>2NF (cont’d)</a:t>
            </a:r>
            <a:endParaRPr lang="en-US" dirty="0"/>
          </a:p>
        </p:txBody>
      </p:sp>
      <p:sp>
        <p:nvSpPr>
          <p:cNvPr id="3" name="Content Placeholder 2"/>
          <p:cNvSpPr>
            <a:spLocks noGrp="1"/>
          </p:cNvSpPr>
          <p:nvPr>
            <p:ph idx="1"/>
          </p:nvPr>
        </p:nvSpPr>
        <p:spPr>
          <a:xfrm>
            <a:off x="914400" y="1066800"/>
            <a:ext cx="7772400" cy="4572000"/>
          </a:xfrm>
        </p:spPr>
        <p:txBody>
          <a:bodyPr/>
          <a:lstStyle/>
          <a:p>
            <a:r>
              <a:rPr lang="en-US" dirty="0" smtClean="0"/>
              <a:t>Remember, NF2 </a:t>
            </a:r>
            <a:r>
              <a:rPr lang="en-US" i="1" dirty="0" smtClean="0"/>
              <a:t>only</a:t>
            </a:r>
            <a:r>
              <a:rPr lang="en-US" dirty="0" smtClean="0"/>
              <a:t> applies to tables with a concatenated primary key.</a:t>
            </a:r>
          </a:p>
          <a:p>
            <a:r>
              <a:rPr lang="en-US" dirty="0" smtClean="0"/>
              <a:t>Now </a:t>
            </a:r>
            <a:r>
              <a:rPr lang="en-US" b="1" dirty="0" smtClean="0"/>
              <a:t>orders </a:t>
            </a:r>
            <a:r>
              <a:rPr lang="en-US" dirty="0" smtClean="0"/>
              <a:t>table has a single-column primary key, it has passed 2NF.</a:t>
            </a:r>
          </a:p>
          <a:p>
            <a:r>
              <a:rPr lang="en-US" b="1" dirty="0" err="1" smtClean="0"/>
              <a:t>order_items</a:t>
            </a:r>
            <a:r>
              <a:rPr lang="en-US" dirty="0" smtClean="0"/>
              <a:t> still has a concatenated PK.</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2133600" y="3886200"/>
            <a:ext cx="4572000" cy="27432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914400"/>
          </a:xfrm>
        </p:spPr>
        <p:txBody>
          <a:bodyPr/>
          <a:lstStyle/>
          <a:p>
            <a:r>
              <a:rPr lang="en-US" dirty="0" smtClean="0"/>
              <a:t>2NF (cont’d)</a:t>
            </a:r>
            <a:endParaRPr lang="en-US" dirty="0"/>
          </a:p>
        </p:txBody>
      </p:sp>
      <p:sp>
        <p:nvSpPr>
          <p:cNvPr id="3" name="Content Placeholder 2"/>
          <p:cNvSpPr>
            <a:spLocks noGrp="1"/>
          </p:cNvSpPr>
          <p:nvPr>
            <p:ph idx="1"/>
          </p:nvPr>
        </p:nvSpPr>
        <p:spPr>
          <a:xfrm>
            <a:off x="914400" y="1295400"/>
            <a:ext cx="7772400" cy="4572000"/>
          </a:xfrm>
        </p:spPr>
        <p:txBody>
          <a:bodyPr/>
          <a:lstStyle/>
          <a:p>
            <a:r>
              <a:rPr lang="en-US" dirty="0" smtClean="0"/>
              <a:t>Each order can have many items; each item can belong to many orders. </a:t>
            </a:r>
          </a:p>
          <a:p>
            <a:endParaRPr lang="en-US" dirty="0"/>
          </a:p>
        </p:txBody>
      </p:sp>
      <p:pic>
        <p:nvPicPr>
          <p:cNvPr id="5" name="Picture 3"/>
          <p:cNvPicPr>
            <a:picLocks noChangeAspect="1" noChangeArrowheads="1"/>
          </p:cNvPicPr>
          <p:nvPr/>
        </p:nvPicPr>
        <p:blipFill>
          <a:blip r:embed="rId2" cstate="print"/>
          <a:srcRect/>
          <a:stretch>
            <a:fillRect/>
          </a:stretch>
        </p:blipFill>
        <p:spPr bwMode="auto">
          <a:xfrm>
            <a:off x="1295401" y="2743200"/>
            <a:ext cx="7086599"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914400"/>
          </a:xfrm>
        </p:spPr>
        <p:txBody>
          <a:bodyPr/>
          <a:lstStyle/>
          <a:p>
            <a:r>
              <a:rPr lang="en-US" sz="3200" b="1" dirty="0" smtClean="0"/>
              <a:t>3NF: No Dependencies on Non-Key Attributes</a:t>
            </a:r>
            <a:endParaRPr lang="en-US" sz="3200" dirty="0"/>
          </a:p>
        </p:txBody>
      </p:sp>
      <p:sp>
        <p:nvSpPr>
          <p:cNvPr id="3" name="Content Placeholder 2"/>
          <p:cNvSpPr>
            <a:spLocks noGrp="1"/>
          </p:cNvSpPr>
          <p:nvPr>
            <p:ph idx="1"/>
          </p:nvPr>
        </p:nvSpPr>
        <p:spPr>
          <a:xfrm>
            <a:off x="914400" y="1524000"/>
            <a:ext cx="7772400" cy="4572000"/>
          </a:xfrm>
        </p:spPr>
        <p:txBody>
          <a:bodyPr/>
          <a:lstStyle/>
          <a:p>
            <a:r>
              <a:rPr lang="en-US" dirty="0" smtClean="0"/>
              <a:t>the repeating Customer information.</a:t>
            </a:r>
          </a:p>
          <a:p>
            <a:r>
              <a:rPr lang="en-US" dirty="0" smtClean="0"/>
              <a:t>if a customer places more than one order then we have to input all of that customer's contact information again.</a:t>
            </a:r>
          </a:p>
          <a:p>
            <a:r>
              <a:rPr lang="en-US" dirty="0" smtClean="0"/>
              <a:t>each order is made by one, and </a:t>
            </a:r>
            <a:r>
              <a:rPr lang="en-US" b="1" dirty="0" smtClean="0"/>
              <a:t>only</a:t>
            </a:r>
            <a:r>
              <a:rPr lang="en-US" dirty="0" smtClean="0"/>
              <a:t> one customer.</a:t>
            </a:r>
          </a:p>
          <a:p>
            <a:r>
              <a:rPr lang="en-US" dirty="0" smtClean="0"/>
              <a:t>each customer can make any number of orders, including zero.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3NF (cont’d)</a:t>
            </a:r>
            <a:endParaRPr lang="en-US"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762000" y="1905000"/>
            <a:ext cx="7848600"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To Normalize or to De-normalize?</a:t>
            </a:r>
          </a:p>
        </p:txBody>
      </p:sp>
      <p:sp>
        <p:nvSpPr>
          <p:cNvPr id="3" name="Content Placeholder 2"/>
          <p:cNvSpPr>
            <a:spLocks noGrp="1"/>
          </p:cNvSpPr>
          <p:nvPr>
            <p:ph idx="1"/>
          </p:nvPr>
        </p:nvSpPr>
        <p:spPr/>
        <p:txBody>
          <a:bodyPr>
            <a:normAutofit fontScale="77500" lnSpcReduction="20000"/>
          </a:bodyPr>
          <a:lstStyle/>
          <a:p>
            <a:r>
              <a:rPr lang="en-US" dirty="0" smtClean="0"/>
              <a:t>Depending on how a database is to be used.</a:t>
            </a:r>
          </a:p>
          <a:p>
            <a:r>
              <a:rPr lang="en-US" dirty="0" smtClean="0"/>
              <a:t>data input or  reporting.</a:t>
            </a:r>
          </a:p>
          <a:p>
            <a:r>
              <a:rPr lang="en-US" dirty="0" smtClean="0"/>
              <a:t>fully normalized databases require complex queries to support reporting and business analysis requirements.</a:t>
            </a:r>
          </a:p>
          <a:p>
            <a:r>
              <a:rPr lang="en-US" dirty="0" smtClean="0"/>
              <a:t>If you are designing a new database system to support a typical business process, you will usually want to follow these rules completely and normalize all of your data structures.</a:t>
            </a:r>
          </a:p>
          <a:p>
            <a:r>
              <a:rPr lang="en-US" dirty="0" smtClean="0"/>
              <a:t>when you have a large volume of data to extract and analyze through reports and business intelligence tools, you will strategically break the rules of normal form, creating redundant values in fewer, larger tables.</a:t>
            </a:r>
          </a:p>
          <a:p>
            <a:r>
              <a:rPr lang="en-US" dirty="0" smtClean="0"/>
              <a:t>OLAP vs. OLTP</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SQL</a:t>
            </a:r>
            <a:br>
              <a:rPr lang="en-US" dirty="0" smtClean="0"/>
            </a:br>
            <a:endParaRPr lang="en-US" dirty="0"/>
          </a:p>
        </p:txBody>
      </p:sp>
      <p:sp>
        <p:nvSpPr>
          <p:cNvPr id="3" name="Content Placeholder 2"/>
          <p:cNvSpPr>
            <a:spLocks noGrp="1"/>
          </p:cNvSpPr>
          <p:nvPr>
            <p:ph idx="1"/>
          </p:nvPr>
        </p:nvSpPr>
        <p:spPr/>
        <p:txBody>
          <a:bodyPr/>
          <a:lstStyle/>
          <a:p>
            <a:r>
              <a:rPr lang="en-US" dirty="0" smtClean="0"/>
              <a:t>During the 1970s(IBM), </a:t>
            </a:r>
            <a:r>
              <a:rPr lang="en-US" i="1" dirty="0" smtClean="0"/>
              <a:t>Structured</a:t>
            </a:r>
            <a:r>
              <a:rPr lang="en-US" dirty="0" smtClean="0"/>
              <a:t> </a:t>
            </a:r>
            <a:r>
              <a:rPr lang="en-US" i="1" dirty="0" smtClean="0"/>
              <a:t>English Query Language(SEQUEL)</a:t>
            </a:r>
            <a:endParaRPr lang="en-US" dirty="0" smtClean="0"/>
          </a:p>
          <a:p>
            <a:pPr lvl="0"/>
            <a:r>
              <a:rPr lang="en-US" i="1" dirty="0" smtClean="0"/>
              <a:t>Select Query Language</a:t>
            </a:r>
            <a:r>
              <a:rPr lang="en-US" dirty="0" smtClean="0"/>
              <a:t> (SQL), which included commands allowing data to be read only for reporting and record look-up.</a:t>
            </a:r>
          </a:p>
          <a:p>
            <a:pPr lvl="0"/>
            <a:r>
              <a:rPr lang="en-US" i="1" dirty="0" smtClean="0"/>
              <a:t>Structured Query Language</a:t>
            </a:r>
            <a:endParaRPr lang="en-US" dirty="0" smtClean="0"/>
          </a:p>
          <a:p>
            <a:r>
              <a:rPr lang="en-US" dirty="0" smtClean="0"/>
              <a:t>American National Standards Institute and officially called the </a:t>
            </a:r>
            <a:r>
              <a:rPr lang="en-US" i="1" dirty="0" smtClean="0"/>
              <a:t>ANSI SQL</a:t>
            </a:r>
            <a:r>
              <a:rPr lang="en-US" dirty="0" smtClean="0"/>
              <a:t> standard, established in 1986</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43000"/>
            <a:ext cx="7772400" cy="914400"/>
          </a:xfrm>
        </p:spPr>
        <p:txBody>
          <a:bodyPr/>
          <a:lstStyle/>
          <a:p>
            <a:pPr algn="ctr"/>
            <a:r>
              <a:rPr lang="en-US" b="1" dirty="0" smtClean="0"/>
              <a:t>Connections and Transactions</a:t>
            </a:r>
            <a:r>
              <a:rPr lang="en-US" dirty="0" smtClean="0"/>
              <a:t/>
            </a:r>
            <a:br>
              <a:rPr lang="en-US" dirty="0" smtClean="0"/>
            </a:br>
            <a:endParaRPr lang="en-US" dirty="0"/>
          </a:p>
        </p:txBody>
      </p:sp>
      <p:sp>
        <p:nvSpPr>
          <p:cNvPr id="3" name="Content Placeholder 2"/>
          <p:cNvSpPr>
            <a:spLocks noGrp="1"/>
          </p:cNvSpPr>
          <p:nvPr>
            <p:ph idx="1"/>
          </p:nvPr>
        </p:nvSpPr>
        <p:spPr>
          <a:xfrm>
            <a:off x="914400" y="2895600"/>
            <a:ext cx="7772400" cy="1416840"/>
          </a:xfrm>
        </p:spPr>
        <p:txBody>
          <a:bodyPr/>
          <a:lstStyle/>
          <a:p>
            <a:pPr algn="ctr">
              <a:buNone/>
            </a:pPr>
            <a:r>
              <a:rPr lang="en-US" b="1" dirty="0" smtClean="0"/>
              <a:t>SQL architecture important pieces</a:t>
            </a:r>
          </a:p>
          <a:p>
            <a:pPr algn="ctr">
              <a:buNone/>
            </a:pPr>
            <a:r>
              <a:rPr lang="en-US" b="1" dirty="0" smtClean="0"/>
              <a:t>need to be understood</a:t>
            </a:r>
            <a:endParaRPr lang="en-US" dirty="0" smtClean="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Connections</a:t>
            </a:r>
            <a:endParaRPr lang="en-US" sz="2800" dirty="0"/>
          </a:p>
        </p:txBody>
      </p:sp>
      <p:sp>
        <p:nvSpPr>
          <p:cNvPr id="3" name="Content Placeholder 2"/>
          <p:cNvSpPr>
            <a:spLocks noGrp="1"/>
          </p:cNvSpPr>
          <p:nvPr>
            <p:ph idx="1"/>
          </p:nvPr>
        </p:nvSpPr>
        <p:spPr/>
        <p:txBody>
          <a:bodyPr/>
          <a:lstStyle/>
          <a:p>
            <a:r>
              <a:rPr lang="en-US" dirty="0" smtClean="0"/>
              <a:t>A connection is created anytime a process attaches to SQL Server. </a:t>
            </a:r>
          </a:p>
          <a:p>
            <a:r>
              <a:rPr lang="en-US" dirty="0" smtClean="0"/>
              <a:t>The connection is established with defined security and connection properties.</a:t>
            </a:r>
          </a:p>
          <a:p>
            <a:r>
              <a:rPr lang="en-US" dirty="0" smtClean="0"/>
              <a:t>For example, a connection can specify which database to connect to on the server and how to manage memory resident objects.</a:t>
            </a:r>
          </a:p>
          <a:p>
            <a:r>
              <a:rPr lang="en-US" dirty="0" smtClean="0"/>
              <a:t>Connection pooling.</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Transactions</a:t>
            </a:r>
            <a:br>
              <a:rPr lang="en-US" b="1" i="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Transaction is a collection of dependent data modifications that is controlled so that it completes entirely or not at all. </a:t>
            </a:r>
          </a:p>
          <a:p>
            <a:r>
              <a:rPr lang="en-US" dirty="0" smtClean="0"/>
              <a:t>For example, bank transfer from an account to another account.</a:t>
            </a:r>
          </a:p>
          <a:p>
            <a:r>
              <a:rPr lang="en-US" dirty="0" smtClean="0"/>
              <a:t>database objects designed to maintain data integrity in a transactional environment</a:t>
            </a:r>
          </a:p>
          <a:p>
            <a:pPr lvl="1"/>
            <a:r>
              <a:rPr lang="en-US" sz="2800" dirty="0" smtClean="0"/>
              <a:t>Locks</a:t>
            </a:r>
          </a:p>
          <a:p>
            <a:pPr lvl="1"/>
            <a:r>
              <a:rPr lang="en-US" sz="2800" dirty="0" smtClean="0"/>
              <a:t>Constraints</a:t>
            </a:r>
          </a:p>
          <a:p>
            <a:pPr lvl="1"/>
            <a:r>
              <a:rPr lang="en-US" sz="2800" dirty="0" smtClean="0"/>
              <a:t>Keys</a:t>
            </a:r>
          </a:p>
          <a:p>
            <a:pPr lvl="1"/>
            <a:r>
              <a:rPr lang="en-US" sz="2800" dirty="0" smtClean="0"/>
              <a:t>Indexes</a:t>
            </a:r>
          </a:p>
          <a:p>
            <a:pPr lvl="1"/>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smtClean="0"/>
              <a:t>Query operations are divided into three different categories</a:t>
            </a:r>
            <a:endParaRPr lang="en-US" sz="2800" dirty="0" smtClean="0"/>
          </a:p>
        </p:txBody>
      </p:sp>
      <p:sp>
        <p:nvSpPr>
          <p:cNvPr id="3" name="Content Placeholder 2"/>
          <p:cNvSpPr>
            <a:spLocks noGrp="1"/>
          </p:cNvSpPr>
          <p:nvPr>
            <p:ph idx="1"/>
          </p:nvPr>
        </p:nvSpPr>
        <p:spPr/>
        <p:txBody>
          <a:bodyPr>
            <a:normAutofit fontScale="70000" lnSpcReduction="20000"/>
          </a:bodyPr>
          <a:lstStyle/>
          <a:p>
            <a:r>
              <a:rPr lang="en-US" b="1" dirty="0" smtClean="0"/>
              <a:t>Data Definition Language (DDL) —</a:t>
            </a:r>
            <a:r>
              <a:rPr lang="en-US" dirty="0" smtClean="0"/>
              <a:t> DDL statements are used to create and manage the objects in a database. They can be used to create, modify, and drop databases, tables, indexes, views, stored procedures, and other objects.</a:t>
            </a:r>
          </a:p>
          <a:p>
            <a:pPr lvl="1"/>
            <a:r>
              <a:rPr lang="en-US" dirty="0" smtClean="0"/>
              <a:t>Examples include CREATE, ALTER, and DROP.</a:t>
            </a:r>
          </a:p>
          <a:p>
            <a:pPr lvl="0"/>
            <a:r>
              <a:rPr lang="en-US" b="1" dirty="0" smtClean="0"/>
              <a:t>Data Control Language (DCL) —</a:t>
            </a:r>
            <a:r>
              <a:rPr lang="en-US" dirty="0" smtClean="0"/>
              <a:t> DCL statements control the security permissions for users and database objects. Some objects have different permission sets. You can grant or deny these permissions to a specific user or users who belong to a database role or Windows user group.</a:t>
            </a:r>
          </a:p>
          <a:p>
            <a:pPr lvl="1"/>
            <a:r>
              <a:rPr lang="en-US" dirty="0" smtClean="0"/>
              <a:t>Examples include GRANT, REVOKE, and DENY.</a:t>
            </a:r>
          </a:p>
          <a:p>
            <a:pPr lvl="0"/>
            <a:r>
              <a:rPr lang="en-US" b="1" dirty="0" smtClean="0"/>
              <a:t>Data Manipulation Language (DML) —</a:t>
            </a:r>
            <a:r>
              <a:rPr lang="en-US" dirty="0" smtClean="0"/>
              <a:t> DML statements are used to work with data. This includes statements to retrieve data, insert rows into a table, modify values, and delete rows.</a:t>
            </a:r>
          </a:p>
          <a:p>
            <a:pPr lvl="1"/>
            <a:r>
              <a:rPr lang="en-US" dirty="0" smtClean="0"/>
              <a:t>Examples include SELECT, INSERT, UPDATE, and DELETE.</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Definition</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 Data Types</a:t>
            </a:r>
          </a:p>
          <a:p>
            <a:pPr lvl="1"/>
            <a:r>
              <a:rPr lang="en-US" dirty="0" smtClean="0"/>
              <a:t>Each database column has to have a valid data type</a:t>
            </a:r>
          </a:p>
          <a:p>
            <a:pPr lvl="1"/>
            <a:r>
              <a:rPr lang="en-US" dirty="0" smtClean="0"/>
              <a:t> Data types are only partially standardized</a:t>
            </a:r>
          </a:p>
          <a:p>
            <a:pPr lvl="1"/>
            <a:r>
              <a:rPr lang="en-US" dirty="0" smtClean="0"/>
              <a:t>Numbers:</a:t>
            </a:r>
          </a:p>
          <a:p>
            <a:pPr lvl="2"/>
            <a:r>
              <a:rPr lang="en-US" dirty="0" err="1" smtClean="0"/>
              <a:t>TinyInt</a:t>
            </a:r>
            <a:r>
              <a:rPr lang="en-US" dirty="0" smtClean="0"/>
              <a:t>, </a:t>
            </a:r>
            <a:r>
              <a:rPr lang="en-US" dirty="0" err="1" smtClean="0"/>
              <a:t>Int</a:t>
            </a:r>
            <a:r>
              <a:rPr lang="en-US" dirty="0" smtClean="0"/>
              <a:t>, </a:t>
            </a:r>
            <a:r>
              <a:rPr lang="en-US" dirty="0" err="1" smtClean="0"/>
              <a:t>BigInt,Numeric</a:t>
            </a:r>
            <a:r>
              <a:rPr lang="en-US" dirty="0" smtClean="0"/>
              <a:t>, Decimal, Float, Real, money </a:t>
            </a:r>
          </a:p>
          <a:p>
            <a:pPr lvl="1"/>
            <a:r>
              <a:rPr lang="en-US" dirty="0" smtClean="0"/>
              <a:t> Characters</a:t>
            </a:r>
          </a:p>
          <a:p>
            <a:pPr lvl="2"/>
            <a:r>
              <a:rPr lang="en-US" dirty="0" smtClean="0"/>
              <a:t>Char(length), </a:t>
            </a:r>
            <a:r>
              <a:rPr lang="en-US" dirty="0" err="1" smtClean="0"/>
              <a:t>Nchar</a:t>
            </a:r>
            <a:r>
              <a:rPr lang="en-US" dirty="0" smtClean="0"/>
              <a:t>, </a:t>
            </a:r>
            <a:r>
              <a:rPr lang="en-US" dirty="0" err="1" smtClean="0"/>
              <a:t>Varchar,Nvarchar</a:t>
            </a:r>
            <a:endParaRPr lang="en-US" dirty="0" smtClean="0"/>
          </a:p>
          <a:p>
            <a:pPr lvl="1"/>
            <a:r>
              <a:rPr lang="en-US" dirty="0" smtClean="0"/>
              <a:t>Character Large Object (CLOB)</a:t>
            </a:r>
          </a:p>
          <a:p>
            <a:pPr lvl="2"/>
            <a:r>
              <a:rPr lang="en-US" dirty="0" err="1" smtClean="0"/>
              <a:t>Varchar</a:t>
            </a:r>
            <a:r>
              <a:rPr lang="en-US" dirty="0" smtClean="0"/>
              <a:t>(Max),</a:t>
            </a:r>
            <a:r>
              <a:rPr lang="en-US" dirty="0" err="1" smtClean="0"/>
              <a:t>Nvarchar</a:t>
            </a:r>
            <a:r>
              <a:rPr lang="en-US" dirty="0" smtClean="0"/>
              <a:t>(Max), Text, </a:t>
            </a:r>
            <a:r>
              <a:rPr lang="en-US" dirty="0" err="1" smtClean="0"/>
              <a:t>Ntext</a:t>
            </a:r>
            <a:endParaRPr lang="en-US" dirty="0" smtClean="0"/>
          </a:p>
          <a:p>
            <a:pPr lvl="2"/>
            <a:r>
              <a:rPr lang="en-US" dirty="0" smtClean="0"/>
              <a:t>Separated data pages</a:t>
            </a:r>
          </a:p>
          <a:p>
            <a:pPr lvl="1"/>
            <a:r>
              <a:rPr lang="en-US" dirty="0" smtClean="0"/>
              <a:t>Large Object (LOB)</a:t>
            </a:r>
          </a:p>
          <a:p>
            <a:pPr lvl="2"/>
            <a:r>
              <a:rPr lang="en-US" dirty="0" err="1" smtClean="0"/>
              <a:t>Varbinary</a:t>
            </a:r>
            <a:r>
              <a:rPr lang="en-US" dirty="0" smtClean="0"/>
              <a:t>(max), </a:t>
            </a:r>
            <a:r>
              <a:rPr lang="en-US" dirty="0" err="1" smtClean="0"/>
              <a:t>Varbinary</a:t>
            </a:r>
            <a:r>
              <a:rPr lang="en-US" dirty="0" smtClean="0"/>
              <a:t>, Binary, Image</a:t>
            </a:r>
          </a:p>
          <a:p>
            <a:pPr lvl="2"/>
            <a:r>
              <a:rPr lang="en-US" dirty="0" smtClean="0"/>
              <a:t>Stream operations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Data Types (cont’d)</a:t>
            </a:r>
            <a:endParaRPr lang="en-US" dirty="0"/>
          </a:p>
        </p:txBody>
      </p:sp>
      <p:sp>
        <p:nvSpPr>
          <p:cNvPr id="3" name="Content Placeholder 2"/>
          <p:cNvSpPr>
            <a:spLocks noGrp="1"/>
          </p:cNvSpPr>
          <p:nvPr>
            <p:ph idx="1"/>
          </p:nvPr>
        </p:nvSpPr>
        <p:spPr/>
        <p:txBody>
          <a:bodyPr/>
          <a:lstStyle/>
          <a:p>
            <a:pPr marL="411480" lvl="1" indent="-342900">
              <a:spcBef>
                <a:spcPts val="700"/>
              </a:spcBef>
              <a:buClr>
                <a:schemeClr val="tx2"/>
              </a:buClr>
              <a:buSzPct val="95000"/>
              <a:buFont typeface="Wingdings"/>
              <a:buChar char=""/>
            </a:pPr>
            <a:r>
              <a:rPr lang="en-US" sz="2200" dirty="0" smtClean="0"/>
              <a:t>Large Value Types (LVT)</a:t>
            </a:r>
          </a:p>
          <a:p>
            <a:pPr marL="667512" lvl="2" indent="-342900">
              <a:spcBef>
                <a:spcPts val="700"/>
              </a:spcBef>
              <a:buClr>
                <a:schemeClr val="tx2"/>
              </a:buClr>
              <a:buSzPct val="95000"/>
              <a:buFont typeface="Wingdings"/>
              <a:buChar char=""/>
            </a:pPr>
            <a:r>
              <a:rPr lang="en-US" sz="2000" dirty="0" err="1" smtClean="0"/>
              <a:t>Varchar</a:t>
            </a:r>
            <a:r>
              <a:rPr lang="en-US" sz="2000" dirty="0" smtClean="0"/>
              <a:t>(max), </a:t>
            </a:r>
            <a:r>
              <a:rPr lang="en-US" sz="2000" dirty="0" err="1" smtClean="0"/>
              <a:t>Nvarchar</a:t>
            </a:r>
            <a:r>
              <a:rPr lang="en-US" sz="2000" dirty="0" smtClean="0"/>
              <a:t>(max), or </a:t>
            </a:r>
            <a:r>
              <a:rPr lang="en-US" sz="2000" dirty="0" err="1" smtClean="0"/>
              <a:t>Varbinary</a:t>
            </a:r>
            <a:r>
              <a:rPr lang="en-US" sz="2000" dirty="0" smtClean="0"/>
              <a:t>(max)</a:t>
            </a:r>
          </a:p>
          <a:p>
            <a:pPr marL="667512" lvl="2" indent="-342900">
              <a:spcBef>
                <a:spcPts val="700"/>
              </a:spcBef>
              <a:buClr>
                <a:schemeClr val="tx2"/>
              </a:buClr>
              <a:buSzPct val="95000"/>
              <a:buFont typeface="Wingdings"/>
              <a:buChar char=""/>
            </a:pPr>
            <a:r>
              <a:rPr lang="en-US" sz="2000" dirty="0" smtClean="0"/>
              <a:t>Used with parameters</a:t>
            </a:r>
          </a:p>
          <a:p>
            <a:pPr marL="411480" lvl="2" indent="-342900">
              <a:spcBef>
                <a:spcPts val="700"/>
              </a:spcBef>
              <a:buClr>
                <a:schemeClr val="tx2"/>
              </a:buClr>
              <a:buSzPct val="95000"/>
              <a:buFont typeface="Wingdings"/>
              <a:buChar char=""/>
            </a:pPr>
            <a:r>
              <a:rPr lang="en-US" sz="2200" dirty="0" smtClean="0"/>
              <a:t>Date and Time</a:t>
            </a:r>
          </a:p>
          <a:p>
            <a:pPr marL="676656" lvl="3" indent="-342900">
              <a:spcBef>
                <a:spcPts val="700"/>
              </a:spcBef>
              <a:buClr>
                <a:schemeClr val="tx2"/>
              </a:buClr>
              <a:buSzPct val="95000"/>
              <a:buFont typeface="Wingdings"/>
              <a:buChar char=""/>
            </a:pPr>
            <a:r>
              <a:rPr lang="en-US" sz="2000" dirty="0" err="1" smtClean="0"/>
              <a:t>Smalldatetime</a:t>
            </a:r>
            <a:r>
              <a:rPr lang="en-US" sz="2000" dirty="0" smtClean="0"/>
              <a:t>, </a:t>
            </a:r>
            <a:r>
              <a:rPr lang="en-US" sz="2000" dirty="0" err="1" smtClean="0"/>
              <a:t>datetime</a:t>
            </a:r>
            <a:r>
              <a:rPr lang="en-US" sz="2000" dirty="0" smtClean="0"/>
              <a:t>, date, time, timestamp</a:t>
            </a:r>
          </a:p>
          <a:p>
            <a:pPr marL="411480" lvl="2" indent="-342900">
              <a:spcBef>
                <a:spcPts val="700"/>
              </a:spcBef>
              <a:buClr>
                <a:schemeClr val="tx2"/>
              </a:buClr>
              <a:buSzPct val="95000"/>
              <a:buFont typeface="Wingdings"/>
              <a:buChar char=""/>
            </a:pPr>
            <a:r>
              <a:rPr lang="en-US" sz="2200" dirty="0" smtClean="0"/>
              <a:t>XML Data Type</a:t>
            </a:r>
          </a:p>
          <a:p>
            <a:pPr marL="676656" lvl="3" indent="-342900">
              <a:spcBef>
                <a:spcPts val="700"/>
              </a:spcBef>
              <a:buClr>
                <a:schemeClr val="tx2"/>
              </a:buClr>
              <a:buSzPct val="95000"/>
              <a:buFont typeface="Wingdings"/>
              <a:buChar char=""/>
            </a:pPr>
            <a:r>
              <a:rPr lang="en-US" sz="2000" dirty="0" smtClean="0"/>
              <a:t>store complete XML documents or well-formed XML fragments </a:t>
            </a:r>
          </a:p>
          <a:p>
            <a:pPr marL="676656" lvl="3" indent="-342900">
              <a:spcBef>
                <a:spcPts val="700"/>
              </a:spcBef>
              <a:buClr>
                <a:schemeClr val="tx2"/>
              </a:buClr>
              <a:buSzPct val="95000"/>
              <a:buFont typeface="Wingdings"/>
              <a:buChar char=""/>
            </a:pPr>
            <a:r>
              <a:rPr lang="en-US" sz="2000" dirty="0" smtClean="0"/>
              <a:t>Object-Relational Database Management System (ORDBMS)</a:t>
            </a:r>
            <a:endParaRPr lang="en-US" sz="2200" dirty="0" smtClean="0"/>
          </a:p>
          <a:p>
            <a:r>
              <a:rPr lang="en-US" sz="2200" dirty="0" smtClean="0"/>
              <a:t>Table, </a:t>
            </a:r>
            <a:r>
              <a:rPr lang="en-US" sz="2200" dirty="0" err="1" smtClean="0"/>
              <a:t>uniqueidentifier</a:t>
            </a:r>
            <a:r>
              <a:rPr lang="en-US" sz="2200" dirty="0" smtClean="0"/>
              <a:t> , cursor, </a:t>
            </a:r>
            <a:r>
              <a:rPr lang="en-US" sz="2200" dirty="0" err="1" smtClean="0"/>
              <a:t>sql_variant</a:t>
            </a:r>
            <a:r>
              <a:rPr lang="en-US" sz="2200" dirty="0" smtClean="0"/>
              <a:t> Data Types</a:t>
            </a:r>
          </a:p>
          <a:p>
            <a:r>
              <a:rPr lang="en-US" sz="2200" dirty="0" smtClean="0"/>
              <a:t>User-Defined Type</a:t>
            </a:r>
          </a:p>
          <a:p>
            <a:endParaRPr lang="en-US" sz="22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Tables</a:t>
            </a:r>
            <a:endParaRPr lang="en-US" dirty="0"/>
          </a:p>
        </p:txBody>
      </p:sp>
      <p:sp>
        <p:nvSpPr>
          <p:cNvPr id="3" name="Content Placeholder 2"/>
          <p:cNvSpPr>
            <a:spLocks noGrp="1"/>
          </p:cNvSpPr>
          <p:nvPr>
            <p:ph idx="1"/>
          </p:nvPr>
        </p:nvSpPr>
        <p:spPr/>
        <p:txBody>
          <a:bodyPr/>
          <a:lstStyle/>
          <a:p>
            <a:r>
              <a:rPr lang="en-US" dirty="0" smtClean="0"/>
              <a:t> Defines the structure of the table</a:t>
            </a:r>
          </a:p>
          <a:p>
            <a:pPr>
              <a:buNone/>
            </a:pPr>
            <a:endParaRPr lang="en-US" dirty="0" smtClean="0"/>
          </a:p>
          <a:p>
            <a:pPr>
              <a:buNone/>
            </a:pPr>
            <a:r>
              <a:rPr lang="en-US" dirty="0" smtClean="0">
                <a:solidFill>
                  <a:srgbClr val="0070C0"/>
                </a:solidFill>
              </a:rPr>
              <a:t>CREATE</a:t>
            </a:r>
            <a:r>
              <a:rPr lang="en-US" dirty="0" smtClean="0"/>
              <a:t>  </a:t>
            </a:r>
            <a:r>
              <a:rPr lang="en-US" dirty="0" smtClean="0">
                <a:solidFill>
                  <a:srgbClr val="0070C0"/>
                </a:solidFill>
              </a:rPr>
              <a:t>TABLE</a:t>
            </a:r>
            <a:r>
              <a:rPr lang="en-US" dirty="0" smtClean="0"/>
              <a:t>  Divisions</a:t>
            </a:r>
          </a:p>
          <a:p>
            <a:pPr>
              <a:buNone/>
            </a:pPr>
            <a:r>
              <a:rPr lang="en-US" dirty="0" smtClean="0"/>
              <a:t>(</a:t>
            </a:r>
            <a:r>
              <a:rPr lang="en-US" dirty="0" err="1" smtClean="0"/>
              <a:t>DivisionID</a:t>
            </a:r>
            <a:r>
              <a:rPr lang="en-US" dirty="0" smtClean="0"/>
              <a:t>  INT  NOT NULL, </a:t>
            </a:r>
          </a:p>
          <a:p>
            <a:pPr>
              <a:buNone/>
            </a:pPr>
            <a:r>
              <a:rPr lang="en-US" dirty="0" err="1" smtClean="0"/>
              <a:t>DivisionName</a:t>
            </a:r>
            <a:r>
              <a:rPr lang="en-US" dirty="0" smtClean="0"/>
              <a:t>  </a:t>
            </a:r>
            <a:r>
              <a:rPr lang="en-US" dirty="0" err="1" smtClean="0"/>
              <a:t>Varchar</a:t>
            </a:r>
            <a:r>
              <a:rPr lang="en-US" dirty="0" smtClean="0"/>
              <a:t>(40)  NOT NULL);</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Alter Tables</a:t>
            </a:r>
            <a:endParaRPr lang="en-US" dirty="0"/>
          </a:p>
        </p:txBody>
      </p:sp>
      <p:sp>
        <p:nvSpPr>
          <p:cNvPr id="3" name="Content Placeholder 2"/>
          <p:cNvSpPr>
            <a:spLocks noGrp="1"/>
          </p:cNvSpPr>
          <p:nvPr>
            <p:ph idx="1"/>
          </p:nvPr>
        </p:nvSpPr>
        <p:spPr/>
        <p:txBody>
          <a:bodyPr/>
          <a:lstStyle/>
          <a:p>
            <a:r>
              <a:rPr lang="en-US" dirty="0" smtClean="0"/>
              <a:t> Modifies the structure of the table</a:t>
            </a:r>
          </a:p>
          <a:p>
            <a:pPr>
              <a:buNone/>
            </a:pPr>
            <a:endParaRPr lang="en-US" dirty="0" smtClean="0"/>
          </a:p>
          <a:p>
            <a:pPr>
              <a:buNone/>
            </a:pPr>
            <a:r>
              <a:rPr lang="en-US" dirty="0" smtClean="0">
                <a:solidFill>
                  <a:srgbClr val="0070C0"/>
                </a:solidFill>
              </a:rPr>
              <a:t>ALTER</a:t>
            </a:r>
            <a:r>
              <a:rPr lang="en-US" dirty="0" smtClean="0"/>
              <a:t> </a:t>
            </a:r>
            <a:r>
              <a:rPr lang="en-US" dirty="0" smtClean="0">
                <a:solidFill>
                  <a:srgbClr val="0070C0"/>
                </a:solidFill>
              </a:rPr>
              <a:t>TABLE</a:t>
            </a:r>
            <a:r>
              <a:rPr lang="en-US" dirty="0" smtClean="0"/>
              <a:t> Divisions</a:t>
            </a:r>
          </a:p>
          <a:p>
            <a:pPr>
              <a:buNone/>
            </a:pPr>
            <a:r>
              <a:rPr lang="en-US" dirty="0" smtClean="0">
                <a:solidFill>
                  <a:srgbClr val="0070C0"/>
                </a:solidFill>
              </a:rPr>
              <a:t>ADD</a:t>
            </a:r>
            <a:r>
              <a:rPr lang="en-US" dirty="0" smtClean="0"/>
              <a:t> </a:t>
            </a:r>
            <a:r>
              <a:rPr lang="en-US" dirty="0" err="1" smtClean="0"/>
              <a:t>DivisionCity</a:t>
            </a:r>
            <a:r>
              <a:rPr lang="en-US" dirty="0" smtClean="0"/>
              <a:t>  </a:t>
            </a:r>
            <a:r>
              <a:rPr lang="en-US" dirty="0" err="1" smtClean="0"/>
              <a:t>Varchar</a:t>
            </a:r>
            <a:r>
              <a:rPr lang="en-US" dirty="0" smtClean="0"/>
              <a:t>(40) NOT NULL;</a:t>
            </a:r>
          </a:p>
          <a:p>
            <a:pPr>
              <a:buNone/>
            </a:pPr>
            <a:r>
              <a:rPr lang="en-US" dirty="0" smtClean="0"/>
              <a:t>or </a:t>
            </a:r>
            <a:r>
              <a:rPr lang="en-US" dirty="0" smtClean="0">
                <a:solidFill>
                  <a:srgbClr val="0070C0"/>
                </a:solidFill>
              </a:rPr>
              <a:t>ALTER</a:t>
            </a:r>
            <a:r>
              <a:rPr lang="en-US" dirty="0" smtClean="0"/>
              <a:t> </a:t>
            </a:r>
            <a:r>
              <a:rPr lang="en-US" dirty="0" smtClean="0">
                <a:solidFill>
                  <a:srgbClr val="0070C0"/>
                </a:solidFill>
              </a:rPr>
              <a:t>COLUMN</a:t>
            </a:r>
            <a:r>
              <a:rPr lang="en-US" dirty="0" smtClean="0"/>
              <a:t> </a:t>
            </a:r>
            <a:r>
              <a:rPr lang="en-US" dirty="0" err="1" smtClean="0"/>
              <a:t>DivisionNameVarchar</a:t>
            </a:r>
            <a:r>
              <a:rPr lang="en-US" dirty="0" smtClean="0"/>
              <a:t>(80) NOT NULL;</a:t>
            </a:r>
          </a:p>
          <a:p>
            <a:pPr>
              <a:buNone/>
            </a:pPr>
            <a:r>
              <a:rPr lang="en-US" dirty="0" smtClean="0"/>
              <a:t>or </a:t>
            </a:r>
            <a:r>
              <a:rPr lang="en-US" dirty="0" smtClean="0">
                <a:solidFill>
                  <a:srgbClr val="0070C0"/>
                </a:solidFill>
              </a:rPr>
              <a:t>DROP</a:t>
            </a:r>
            <a:r>
              <a:rPr lang="en-US" dirty="0" smtClean="0"/>
              <a:t> </a:t>
            </a:r>
            <a:r>
              <a:rPr lang="en-US" dirty="0" smtClean="0">
                <a:solidFill>
                  <a:srgbClr val="0070C0"/>
                </a:solidFill>
              </a:rPr>
              <a:t>COLUMN</a:t>
            </a:r>
            <a:r>
              <a:rPr lang="en-US" dirty="0" smtClean="0"/>
              <a:t> </a:t>
            </a:r>
            <a:r>
              <a:rPr lang="en-US" dirty="0" err="1" smtClean="0"/>
              <a:t>DivisionCityVarchar</a:t>
            </a:r>
            <a:r>
              <a:rPr lang="en-US" dirty="0" smtClean="0"/>
              <a:t>(40) NOT NULL;</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Definition (cont’d)</a:t>
            </a:r>
          </a:p>
        </p:txBody>
      </p:sp>
      <p:sp>
        <p:nvSpPr>
          <p:cNvPr id="3" name="Content Placeholder 2"/>
          <p:cNvSpPr>
            <a:spLocks noGrp="1"/>
          </p:cNvSpPr>
          <p:nvPr>
            <p:ph idx="1"/>
          </p:nvPr>
        </p:nvSpPr>
        <p:spPr/>
        <p:txBody>
          <a:bodyPr>
            <a:normAutofit fontScale="92500" lnSpcReduction="10000"/>
          </a:bodyPr>
          <a:lstStyle/>
          <a:p>
            <a:r>
              <a:rPr lang="en-US" dirty="0" smtClean="0"/>
              <a:t> DROP Tables</a:t>
            </a:r>
          </a:p>
          <a:p>
            <a:pPr lvl="1"/>
            <a:r>
              <a:rPr lang="en-US" sz="3200" dirty="0" smtClean="0">
                <a:solidFill>
                  <a:srgbClr val="0070C0"/>
                </a:solidFill>
              </a:rPr>
              <a:t>DROP</a:t>
            </a:r>
            <a:r>
              <a:rPr lang="en-US" dirty="0" smtClean="0"/>
              <a:t>  </a:t>
            </a:r>
            <a:r>
              <a:rPr lang="en-US" sz="3200" dirty="0" smtClean="0">
                <a:solidFill>
                  <a:srgbClr val="0070C0"/>
                </a:solidFill>
              </a:rPr>
              <a:t>TABLE</a:t>
            </a:r>
            <a:r>
              <a:rPr lang="en-US" dirty="0" smtClean="0"/>
              <a:t>  Divisions;</a:t>
            </a:r>
          </a:p>
          <a:p>
            <a:r>
              <a:rPr lang="en-US" dirty="0" smtClean="0"/>
              <a:t>Constraints</a:t>
            </a:r>
          </a:p>
          <a:p>
            <a:pPr lvl="1"/>
            <a:r>
              <a:rPr lang="en-US" dirty="0" smtClean="0"/>
              <a:t>Used to enforce valid data in columns</a:t>
            </a:r>
          </a:p>
          <a:p>
            <a:pPr lvl="1"/>
            <a:r>
              <a:rPr lang="en-US" dirty="0" smtClean="0"/>
              <a:t> NOT NULL (the column will not allow null values)</a:t>
            </a:r>
          </a:p>
          <a:p>
            <a:pPr lvl="1"/>
            <a:r>
              <a:rPr lang="en-US" dirty="0" smtClean="0"/>
              <a:t> CHECK (value is checked against constants or other columns)</a:t>
            </a:r>
          </a:p>
          <a:p>
            <a:pPr lvl="1"/>
            <a:r>
              <a:rPr lang="en-US" dirty="0" smtClean="0"/>
              <a:t>PRIMARY KEY (enforces uniqueness of primary key)</a:t>
            </a:r>
          </a:p>
          <a:p>
            <a:pPr lvl="1"/>
            <a:r>
              <a:rPr lang="en-US" dirty="0" smtClean="0"/>
              <a:t>UNIQUE (enforces uniqueness of alternate keys)</a:t>
            </a:r>
          </a:p>
          <a:p>
            <a:pPr lvl="1"/>
            <a:r>
              <a:rPr lang="en-US" dirty="0" smtClean="0"/>
              <a:t>FOREIGN KEY (specifies a relationship between tables)</a:t>
            </a:r>
          </a:p>
          <a:p>
            <a:pPr>
              <a:buNone/>
            </a:pP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Definition (cont’d)</a:t>
            </a:r>
            <a:endParaRPr lang="en-US" dirty="0"/>
          </a:p>
        </p:txBody>
      </p:sp>
      <p:sp>
        <p:nvSpPr>
          <p:cNvPr id="3" name="Content Placeholder 2"/>
          <p:cNvSpPr>
            <a:spLocks noGrp="1"/>
          </p:cNvSpPr>
          <p:nvPr>
            <p:ph idx="1"/>
          </p:nvPr>
        </p:nvSpPr>
        <p:spPr/>
        <p:txBody>
          <a:bodyPr/>
          <a:lstStyle/>
          <a:p>
            <a:r>
              <a:rPr lang="en-US" dirty="0" smtClean="0"/>
              <a:t>Indexes (like a virtual table with pointers to physical table)</a:t>
            </a:r>
          </a:p>
          <a:p>
            <a:pPr lvl="1"/>
            <a:r>
              <a:rPr lang="en-US" dirty="0" smtClean="0"/>
              <a:t> In general, rows are unsorted</a:t>
            </a:r>
          </a:p>
          <a:p>
            <a:pPr lvl="1"/>
            <a:r>
              <a:rPr lang="en-US" dirty="0" smtClean="0"/>
              <a:t> Indexes are sorted on the indexed value</a:t>
            </a:r>
          </a:p>
          <a:p>
            <a:pPr lvl="1"/>
            <a:r>
              <a:rPr lang="en-US" dirty="0" smtClean="0"/>
              <a:t> Indexes are created on a single column or combination of columns</a:t>
            </a:r>
          </a:p>
          <a:p>
            <a:endParaRPr lang="en-US" dirty="0" smtClean="0"/>
          </a:p>
          <a:p>
            <a:r>
              <a:rPr lang="en-US" dirty="0" smtClean="0"/>
              <a:t>NOTE: Null means unknown or missing value, not blank or zero</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SQL (cont’d)</a:t>
            </a:r>
            <a:br>
              <a:rPr lang="en-US" dirty="0" smtClean="0"/>
            </a:br>
            <a:endParaRPr lang="en-US" dirty="0"/>
          </a:p>
        </p:txBody>
      </p:sp>
      <p:sp>
        <p:nvSpPr>
          <p:cNvPr id="3" name="Content Placeholder 2"/>
          <p:cNvSpPr>
            <a:spLocks noGrp="1"/>
          </p:cNvSpPr>
          <p:nvPr>
            <p:ph idx="1"/>
          </p:nvPr>
        </p:nvSpPr>
        <p:spPr/>
        <p:txBody>
          <a:bodyPr/>
          <a:lstStyle/>
          <a:p>
            <a:r>
              <a:rPr lang="en-US" dirty="0" smtClean="0"/>
              <a:t>In 1987, SQL became an international standard and was registered with the International Organization for Standardization (ISO) using its previously copyrighted title, ANSI SQL</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Modification</a:t>
            </a:r>
            <a:endParaRPr lang="en-US" dirty="0"/>
          </a:p>
        </p:txBody>
      </p:sp>
      <p:sp>
        <p:nvSpPr>
          <p:cNvPr id="3" name="Content Placeholder 2"/>
          <p:cNvSpPr>
            <a:spLocks noGrp="1"/>
          </p:cNvSpPr>
          <p:nvPr>
            <p:ph idx="1"/>
          </p:nvPr>
        </p:nvSpPr>
        <p:spPr/>
        <p:txBody>
          <a:bodyPr/>
          <a:lstStyle/>
          <a:p>
            <a:r>
              <a:rPr lang="en-US" dirty="0" smtClean="0"/>
              <a:t>INSERT</a:t>
            </a:r>
          </a:p>
          <a:p>
            <a:pPr lvl="1"/>
            <a:r>
              <a:rPr lang="en-US" dirty="0" smtClean="0"/>
              <a:t> Adds new rows to a table</a:t>
            </a:r>
          </a:p>
          <a:p>
            <a:pPr>
              <a:buNone/>
            </a:pPr>
            <a:r>
              <a:rPr lang="en-US" dirty="0" smtClean="0"/>
              <a:t>	</a:t>
            </a:r>
          </a:p>
          <a:p>
            <a:pPr>
              <a:buNone/>
            </a:pPr>
            <a:r>
              <a:rPr lang="en-US" dirty="0" smtClean="0">
                <a:solidFill>
                  <a:srgbClr val="0070C0"/>
                </a:solidFill>
              </a:rPr>
              <a:t>INSERT</a:t>
            </a:r>
            <a:r>
              <a:rPr lang="en-US" dirty="0" smtClean="0"/>
              <a:t> </a:t>
            </a:r>
            <a:r>
              <a:rPr lang="en-US" dirty="0" smtClean="0">
                <a:solidFill>
                  <a:srgbClr val="0070C0"/>
                </a:solidFill>
              </a:rPr>
              <a:t>INTO</a:t>
            </a:r>
            <a:r>
              <a:rPr lang="en-US" dirty="0" smtClean="0"/>
              <a:t> Departments</a:t>
            </a:r>
          </a:p>
          <a:p>
            <a:pPr>
              <a:buNone/>
            </a:pPr>
            <a:r>
              <a:rPr lang="en-US" dirty="0" smtClean="0"/>
              <a:t>(</a:t>
            </a:r>
            <a:r>
              <a:rPr lang="en-US" dirty="0" err="1" smtClean="0"/>
              <a:t>DivisionID</a:t>
            </a:r>
            <a:r>
              <a:rPr lang="en-US" dirty="0" smtClean="0"/>
              <a:t>, </a:t>
            </a:r>
            <a:r>
              <a:rPr lang="en-US" dirty="0" err="1" smtClean="0"/>
              <a:t>DepartmentID</a:t>
            </a:r>
            <a:r>
              <a:rPr lang="en-US" dirty="0" smtClean="0"/>
              <a:t>, </a:t>
            </a:r>
            <a:r>
              <a:rPr lang="en-US" dirty="0" err="1" smtClean="0"/>
              <a:t>DepartmentName</a:t>
            </a:r>
            <a:r>
              <a:rPr lang="en-US" dirty="0" smtClean="0"/>
              <a:t>)</a:t>
            </a:r>
          </a:p>
          <a:p>
            <a:pPr>
              <a:buNone/>
            </a:pPr>
            <a:r>
              <a:rPr lang="en-US" dirty="0" smtClean="0"/>
              <a:t> </a:t>
            </a:r>
            <a:r>
              <a:rPr lang="en-US" dirty="0" smtClean="0">
                <a:solidFill>
                  <a:srgbClr val="0070C0"/>
                </a:solidFill>
              </a:rPr>
              <a:t>VALUES</a:t>
            </a:r>
            <a:r>
              <a:rPr lang="en-US" dirty="0" smtClean="0"/>
              <a:t> (1, 100, ‘Accounting’);</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Modification (cont’d)</a:t>
            </a:r>
            <a:endParaRPr lang="en-US" dirty="0"/>
          </a:p>
        </p:txBody>
      </p:sp>
      <p:sp>
        <p:nvSpPr>
          <p:cNvPr id="3" name="Content Placeholder 2"/>
          <p:cNvSpPr>
            <a:spLocks noGrp="1"/>
          </p:cNvSpPr>
          <p:nvPr>
            <p:ph idx="1"/>
          </p:nvPr>
        </p:nvSpPr>
        <p:spPr/>
        <p:txBody>
          <a:bodyPr/>
          <a:lstStyle/>
          <a:p>
            <a:r>
              <a:rPr lang="en-US" dirty="0" smtClean="0"/>
              <a:t>UPDATE</a:t>
            </a:r>
          </a:p>
          <a:p>
            <a:pPr lvl="1"/>
            <a:r>
              <a:rPr lang="en-US" dirty="0" smtClean="0"/>
              <a:t>Modifies the column values in existing rows</a:t>
            </a:r>
          </a:p>
          <a:p>
            <a:endParaRPr lang="en-US" dirty="0" smtClean="0"/>
          </a:p>
          <a:p>
            <a:pPr>
              <a:buNone/>
            </a:pPr>
            <a:r>
              <a:rPr lang="en-US" dirty="0" smtClean="0">
                <a:solidFill>
                  <a:srgbClr val="0070C0"/>
                </a:solidFill>
              </a:rPr>
              <a:t>UPDATE</a:t>
            </a:r>
            <a:r>
              <a:rPr lang="en-US" dirty="0" smtClean="0"/>
              <a:t> Employee</a:t>
            </a:r>
          </a:p>
          <a:p>
            <a:pPr>
              <a:buNone/>
            </a:pPr>
            <a:r>
              <a:rPr lang="en-US" dirty="0" smtClean="0">
                <a:solidFill>
                  <a:srgbClr val="0070C0"/>
                </a:solidFill>
              </a:rPr>
              <a:t>SET</a:t>
            </a:r>
            <a:r>
              <a:rPr lang="en-US" dirty="0" smtClean="0"/>
              <a:t> </a:t>
            </a:r>
            <a:r>
              <a:rPr lang="en-US" dirty="0" err="1" smtClean="0"/>
              <a:t>CurrentSalary</a:t>
            </a:r>
            <a:r>
              <a:rPr lang="en-US" dirty="0" smtClean="0"/>
              <a:t> = </a:t>
            </a:r>
            <a:r>
              <a:rPr lang="en-US" dirty="0" err="1" smtClean="0"/>
              <a:t>CurrentSalary</a:t>
            </a:r>
            <a:r>
              <a:rPr lang="en-US" dirty="0" smtClean="0"/>
              <a:t> + 100</a:t>
            </a:r>
          </a:p>
          <a:p>
            <a:pPr>
              <a:buNone/>
            </a:pPr>
            <a:r>
              <a:rPr lang="en-US" dirty="0" smtClean="0">
                <a:solidFill>
                  <a:srgbClr val="0070C0"/>
                </a:solidFill>
              </a:rPr>
              <a:t>WHERE</a:t>
            </a:r>
            <a:r>
              <a:rPr lang="en-US" dirty="0" smtClean="0"/>
              <a:t> Employee = 4;</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Modification (cont’d)</a:t>
            </a:r>
            <a:endParaRPr lang="en-US" dirty="0"/>
          </a:p>
        </p:txBody>
      </p:sp>
      <p:sp>
        <p:nvSpPr>
          <p:cNvPr id="3" name="Content Placeholder 2"/>
          <p:cNvSpPr>
            <a:spLocks noGrp="1"/>
          </p:cNvSpPr>
          <p:nvPr>
            <p:ph idx="1"/>
          </p:nvPr>
        </p:nvSpPr>
        <p:spPr/>
        <p:txBody>
          <a:bodyPr/>
          <a:lstStyle/>
          <a:p>
            <a:r>
              <a:rPr lang="en-US" dirty="0" smtClean="0"/>
              <a:t>DELETE</a:t>
            </a:r>
          </a:p>
          <a:p>
            <a:pPr lvl="1"/>
            <a:r>
              <a:rPr lang="en-US" dirty="0" smtClean="0"/>
              <a:t>Removes rows from a table</a:t>
            </a:r>
          </a:p>
          <a:p>
            <a:endParaRPr lang="en-US" dirty="0" smtClean="0"/>
          </a:p>
          <a:p>
            <a:pPr>
              <a:buNone/>
            </a:pPr>
            <a:r>
              <a:rPr lang="en-US" dirty="0" smtClean="0">
                <a:solidFill>
                  <a:srgbClr val="0070C0"/>
                </a:solidFill>
              </a:rPr>
              <a:t>DELETE</a:t>
            </a:r>
            <a:r>
              <a:rPr lang="en-US" dirty="0" smtClean="0"/>
              <a:t> </a:t>
            </a:r>
            <a:r>
              <a:rPr lang="en-US" dirty="0" smtClean="0">
                <a:solidFill>
                  <a:srgbClr val="0070C0"/>
                </a:solidFill>
              </a:rPr>
              <a:t>FROM</a:t>
            </a:r>
            <a:r>
              <a:rPr lang="en-US" dirty="0" smtClean="0"/>
              <a:t> Employees</a:t>
            </a:r>
          </a:p>
          <a:p>
            <a:pPr>
              <a:buNone/>
            </a:pPr>
            <a:r>
              <a:rPr lang="en-US" dirty="0" smtClean="0">
                <a:solidFill>
                  <a:srgbClr val="0070C0"/>
                </a:solidFill>
              </a:rPr>
              <a:t>WHERE</a:t>
            </a:r>
            <a:r>
              <a:rPr lang="en-US" dirty="0" smtClean="0"/>
              <a:t> Employee = 7;</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a:t>
            </a:r>
            <a:endParaRPr lang="en-US" dirty="0"/>
          </a:p>
        </p:txBody>
      </p:sp>
      <p:sp>
        <p:nvSpPr>
          <p:cNvPr id="3" name="Content Placeholder 2"/>
          <p:cNvSpPr>
            <a:spLocks noGrp="1"/>
          </p:cNvSpPr>
          <p:nvPr>
            <p:ph idx="1"/>
          </p:nvPr>
        </p:nvSpPr>
        <p:spPr/>
        <p:txBody>
          <a:bodyPr>
            <a:normAutofit/>
          </a:bodyPr>
          <a:lstStyle/>
          <a:p>
            <a:r>
              <a:rPr lang="en-US" dirty="0" smtClean="0"/>
              <a:t> A set of INSERT/UPDATE/DELETE operations that belong together as a logical unit of work</a:t>
            </a:r>
          </a:p>
          <a:p>
            <a:r>
              <a:rPr lang="en-US" dirty="0" smtClean="0"/>
              <a:t> COMMIT (ends the transaction with success and makes updates permanent)</a:t>
            </a:r>
          </a:p>
          <a:p>
            <a:r>
              <a:rPr lang="en-US" dirty="0" smtClean="0"/>
              <a:t> ROLLBACK (ends the transaction with failure and undoes the updates)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 (cont’d)</a:t>
            </a:r>
            <a:endParaRPr lang="en-US" dirty="0"/>
          </a:p>
        </p:txBody>
      </p:sp>
      <p:sp>
        <p:nvSpPr>
          <p:cNvPr id="3" name="Content Placeholder 2"/>
          <p:cNvSpPr>
            <a:spLocks noGrp="1"/>
          </p:cNvSpPr>
          <p:nvPr>
            <p:ph idx="1"/>
          </p:nvPr>
        </p:nvSpPr>
        <p:spPr/>
        <p:txBody>
          <a:bodyPr/>
          <a:lstStyle/>
          <a:p>
            <a:pPr>
              <a:buNone/>
            </a:pPr>
            <a:r>
              <a:rPr lang="en-US" dirty="0" smtClean="0">
                <a:solidFill>
                  <a:srgbClr val="0070C0"/>
                </a:solidFill>
              </a:rPr>
              <a:t>BEGIN</a:t>
            </a:r>
            <a:r>
              <a:rPr lang="en-US" dirty="0" smtClean="0"/>
              <a:t>  </a:t>
            </a:r>
            <a:r>
              <a:rPr lang="en-US" dirty="0" smtClean="0">
                <a:solidFill>
                  <a:srgbClr val="0070C0"/>
                </a:solidFill>
              </a:rPr>
              <a:t>TRAN</a:t>
            </a:r>
            <a:r>
              <a:rPr lang="en-US" dirty="0" smtClean="0"/>
              <a:t>  T1; </a:t>
            </a:r>
          </a:p>
          <a:p>
            <a:pPr>
              <a:buNone/>
            </a:pPr>
            <a:endParaRPr lang="en-US" dirty="0" smtClean="0"/>
          </a:p>
          <a:p>
            <a:pPr>
              <a:buNone/>
            </a:pPr>
            <a:r>
              <a:rPr lang="en-US" dirty="0" smtClean="0">
                <a:solidFill>
                  <a:srgbClr val="0070C0"/>
                </a:solidFill>
              </a:rPr>
              <a:t>UPDATE</a:t>
            </a:r>
            <a:r>
              <a:rPr lang="en-US" dirty="0" smtClean="0"/>
              <a:t>  table1 ...;</a:t>
            </a:r>
          </a:p>
          <a:p>
            <a:pPr>
              <a:buNone/>
            </a:pPr>
            <a:r>
              <a:rPr lang="en-US" dirty="0" smtClean="0">
                <a:solidFill>
                  <a:srgbClr val="0070C0"/>
                </a:solidFill>
              </a:rPr>
              <a:t>UPDATE</a:t>
            </a:r>
            <a:r>
              <a:rPr lang="en-US" dirty="0" smtClean="0"/>
              <a:t>  table2 ...; </a:t>
            </a:r>
          </a:p>
          <a:p>
            <a:pPr>
              <a:buNone/>
            </a:pPr>
            <a:r>
              <a:rPr lang="en-US" dirty="0" smtClean="0">
                <a:solidFill>
                  <a:srgbClr val="0070C0"/>
                </a:solidFill>
              </a:rPr>
              <a:t>INSERT</a:t>
            </a:r>
            <a:r>
              <a:rPr lang="en-US" dirty="0" smtClean="0"/>
              <a:t>  </a:t>
            </a:r>
            <a:r>
              <a:rPr lang="en-US" dirty="0" smtClean="0">
                <a:solidFill>
                  <a:srgbClr val="0070C0"/>
                </a:solidFill>
              </a:rPr>
              <a:t>INTO</a:t>
            </a:r>
            <a:r>
              <a:rPr lang="en-US" dirty="0" smtClean="0"/>
              <a:t>  table3 …;</a:t>
            </a:r>
          </a:p>
          <a:p>
            <a:pPr>
              <a:buNone/>
            </a:pPr>
            <a:endParaRPr lang="en-US" dirty="0" smtClean="0"/>
          </a:p>
          <a:p>
            <a:pPr>
              <a:buNone/>
            </a:pPr>
            <a:r>
              <a:rPr lang="en-US" dirty="0" smtClean="0">
                <a:solidFill>
                  <a:srgbClr val="0070C0"/>
                </a:solidFill>
              </a:rPr>
              <a:t>COMMIT</a:t>
            </a:r>
            <a:r>
              <a:rPr lang="en-US" dirty="0" smtClean="0"/>
              <a:t>  </a:t>
            </a:r>
            <a:r>
              <a:rPr lang="en-US" dirty="0" smtClean="0">
                <a:solidFill>
                  <a:srgbClr val="0070C0"/>
                </a:solidFill>
              </a:rPr>
              <a:t>TRAN</a:t>
            </a:r>
            <a:r>
              <a:rPr lang="en-US" dirty="0" smtClean="0"/>
              <a:t>  T1;</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SELECT</a:t>
            </a:r>
            <a:endParaRPr lang="en-US" sz="3600" dirty="0"/>
          </a:p>
        </p:txBody>
      </p:sp>
      <p:sp>
        <p:nvSpPr>
          <p:cNvPr id="3" name="Content Placeholder 2"/>
          <p:cNvSpPr>
            <a:spLocks noGrp="1"/>
          </p:cNvSpPr>
          <p:nvPr>
            <p:ph idx="1"/>
          </p:nvPr>
        </p:nvSpPr>
        <p:spPr/>
        <p:txBody>
          <a:bodyPr>
            <a:normAutofit fontScale="77500" lnSpcReduction="20000"/>
          </a:bodyPr>
          <a:lstStyle/>
          <a:p>
            <a:r>
              <a:rPr lang="en-US" dirty="0" smtClean="0"/>
              <a:t>SELECT </a:t>
            </a:r>
            <a:r>
              <a:rPr lang="en-US" dirty="0" err="1" smtClean="0"/>
              <a:t>select_list</a:t>
            </a:r>
            <a:r>
              <a:rPr lang="en-US" dirty="0" smtClean="0"/>
              <a:t> (describes the columns of the result set.)</a:t>
            </a:r>
          </a:p>
          <a:p>
            <a:r>
              <a:rPr lang="en-US" dirty="0" smtClean="0"/>
              <a:t>[ INTO </a:t>
            </a:r>
            <a:r>
              <a:rPr lang="en-US" dirty="0" err="1" smtClean="0"/>
              <a:t>new_table_name</a:t>
            </a:r>
            <a:r>
              <a:rPr lang="en-US" dirty="0" smtClean="0"/>
              <a:t> ] (specifies that the result set is used to create a new table)</a:t>
            </a:r>
          </a:p>
          <a:p>
            <a:r>
              <a:rPr lang="en-US" dirty="0" smtClean="0"/>
              <a:t>FROM </a:t>
            </a:r>
            <a:r>
              <a:rPr lang="en-US" dirty="0" err="1" smtClean="0"/>
              <a:t>table_list</a:t>
            </a:r>
            <a:r>
              <a:rPr lang="en-US" dirty="0" smtClean="0"/>
              <a:t> (Contains a list of the tables from which the result set data is retrieved)</a:t>
            </a:r>
          </a:p>
          <a:p>
            <a:r>
              <a:rPr lang="en-US" dirty="0" smtClean="0"/>
              <a:t>[ WHERE </a:t>
            </a:r>
            <a:r>
              <a:rPr lang="en-US" dirty="0" err="1" smtClean="0"/>
              <a:t>search_conditions</a:t>
            </a:r>
            <a:r>
              <a:rPr lang="en-US" dirty="0" smtClean="0"/>
              <a:t> ] (filter that defines the conditions each row in the source tables must meet)</a:t>
            </a:r>
          </a:p>
          <a:p>
            <a:r>
              <a:rPr lang="en-US" dirty="0" smtClean="0"/>
              <a:t>[ GROUP BY </a:t>
            </a:r>
            <a:r>
              <a:rPr lang="en-US" dirty="0" err="1" smtClean="0"/>
              <a:t>group_by_list</a:t>
            </a:r>
            <a:r>
              <a:rPr lang="en-US" dirty="0" smtClean="0"/>
              <a:t> ] (partitions the result set into groups based on the values)</a:t>
            </a:r>
          </a:p>
          <a:p>
            <a:r>
              <a:rPr lang="en-US" dirty="0" smtClean="0"/>
              <a:t>[ HAVING </a:t>
            </a:r>
            <a:r>
              <a:rPr lang="en-US" dirty="0" err="1" smtClean="0"/>
              <a:t>search_conditions</a:t>
            </a:r>
            <a:r>
              <a:rPr lang="en-US" dirty="0" smtClean="0"/>
              <a:t> ] (an additional filter that is applied to the result set)</a:t>
            </a:r>
          </a:p>
          <a:p>
            <a:r>
              <a:rPr lang="en-US" dirty="0" smtClean="0"/>
              <a:t>[ ORDER BY </a:t>
            </a:r>
            <a:r>
              <a:rPr lang="en-US" dirty="0" err="1" smtClean="0"/>
              <a:t>order_list</a:t>
            </a:r>
            <a:r>
              <a:rPr lang="en-US" dirty="0" smtClean="0"/>
              <a:t> [ ASC | DESC ] ] (defines the order in which the rows in the result set are sorted)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Table SELECT</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solidFill>
                  <a:srgbClr val="0070C0"/>
                </a:solidFill>
              </a:rPr>
              <a:t>SELECT</a:t>
            </a:r>
            <a:r>
              <a:rPr lang="en-US" dirty="0" smtClean="0"/>
              <a:t> </a:t>
            </a:r>
            <a:r>
              <a:rPr lang="en-US" dirty="0" err="1" smtClean="0"/>
              <a:t>EmployeeID</a:t>
            </a:r>
            <a:r>
              <a:rPr lang="en-US" dirty="0" smtClean="0"/>
              <a:t>, </a:t>
            </a:r>
            <a:r>
              <a:rPr lang="en-US" dirty="0" err="1" smtClean="0"/>
              <a:t>FirstName</a:t>
            </a:r>
            <a:r>
              <a:rPr lang="en-US" dirty="0" smtClean="0"/>
              <a:t>, </a:t>
            </a:r>
            <a:r>
              <a:rPr lang="en-US" dirty="0" err="1" smtClean="0"/>
              <a:t>LastName</a:t>
            </a:r>
            <a:endParaRPr lang="en-US" dirty="0" smtClean="0"/>
          </a:p>
          <a:p>
            <a:pPr>
              <a:buNone/>
            </a:pPr>
            <a:r>
              <a:rPr lang="en-US" dirty="0" smtClean="0"/>
              <a:t>,</a:t>
            </a:r>
            <a:r>
              <a:rPr lang="en-US" dirty="0" err="1" smtClean="0"/>
              <a:t>CurrentSalary</a:t>
            </a:r>
            <a:r>
              <a:rPr lang="en-US" dirty="0" smtClean="0"/>
              <a:t>*12 </a:t>
            </a:r>
            <a:r>
              <a:rPr lang="en-US" dirty="0" smtClean="0">
                <a:solidFill>
                  <a:srgbClr val="0070C0"/>
                </a:solidFill>
              </a:rPr>
              <a:t>AS</a:t>
            </a:r>
            <a:r>
              <a:rPr lang="en-US" dirty="0" smtClean="0"/>
              <a:t> </a:t>
            </a:r>
            <a:r>
              <a:rPr lang="en-US" dirty="0" err="1" smtClean="0"/>
              <a:t>YearlySalary</a:t>
            </a:r>
            <a:endParaRPr lang="en-US" dirty="0" smtClean="0"/>
          </a:p>
          <a:p>
            <a:pPr>
              <a:buNone/>
            </a:pPr>
            <a:r>
              <a:rPr lang="en-US" dirty="0" smtClean="0">
                <a:solidFill>
                  <a:srgbClr val="0070C0"/>
                </a:solidFill>
              </a:rPr>
              <a:t>FROM</a:t>
            </a:r>
            <a:r>
              <a:rPr lang="en-US" dirty="0" smtClean="0"/>
              <a:t> Employees</a:t>
            </a:r>
          </a:p>
          <a:p>
            <a:pPr>
              <a:buNone/>
            </a:pPr>
            <a:r>
              <a:rPr lang="en-US" dirty="0" smtClean="0">
                <a:solidFill>
                  <a:srgbClr val="0070C0"/>
                </a:solidFill>
              </a:rPr>
              <a:t>WHERE</a:t>
            </a:r>
            <a:r>
              <a:rPr lang="en-US" dirty="0" smtClean="0"/>
              <a:t> </a:t>
            </a:r>
            <a:r>
              <a:rPr lang="en-US" dirty="0" err="1" smtClean="0"/>
              <a:t>EmployeeID</a:t>
            </a:r>
            <a:r>
              <a:rPr lang="en-US" dirty="0" smtClean="0"/>
              <a:t> = 3;</a:t>
            </a:r>
          </a:p>
          <a:p>
            <a:pPr>
              <a:buNone/>
            </a:pPr>
            <a:endParaRPr lang="en-US" dirty="0" smtClean="0"/>
          </a:p>
          <a:p>
            <a:r>
              <a:rPr lang="en-US" dirty="0" smtClean="0"/>
              <a:t>DISTINCT can be used to suppress duplicates</a:t>
            </a:r>
          </a:p>
          <a:p>
            <a:pPr>
              <a:buNone/>
            </a:pPr>
            <a:endParaRPr lang="en-US" dirty="0" smtClean="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a:t>
            </a:r>
            <a:endParaRPr lang="en-US" dirty="0"/>
          </a:p>
        </p:txBody>
      </p:sp>
      <p:sp>
        <p:nvSpPr>
          <p:cNvPr id="3" name="Content Placeholder 2"/>
          <p:cNvSpPr>
            <a:spLocks noGrp="1"/>
          </p:cNvSpPr>
          <p:nvPr>
            <p:ph idx="1"/>
          </p:nvPr>
        </p:nvSpPr>
        <p:spPr/>
        <p:txBody>
          <a:bodyPr>
            <a:normAutofit/>
          </a:bodyPr>
          <a:lstStyle/>
          <a:p>
            <a:r>
              <a:rPr lang="en-US" dirty="0" smtClean="0"/>
              <a:t>The WHERE clause specifies a filter condition</a:t>
            </a:r>
          </a:p>
          <a:p>
            <a:r>
              <a:rPr lang="en-US" sz="2800" dirty="0" smtClean="0"/>
              <a:t>Conditional Operators</a:t>
            </a:r>
          </a:p>
          <a:p>
            <a:pPr lvl="1"/>
            <a:r>
              <a:rPr lang="en-US" dirty="0" smtClean="0"/>
              <a:t>= &lt;&gt; &gt; &lt; &gt;= &lt;=</a:t>
            </a:r>
          </a:p>
          <a:p>
            <a:pPr lvl="1"/>
            <a:r>
              <a:rPr lang="en-US" dirty="0" smtClean="0"/>
              <a:t>IN , NOT IN (test for several values)</a:t>
            </a:r>
          </a:p>
          <a:p>
            <a:pPr lvl="1"/>
            <a:r>
              <a:rPr lang="en-US" dirty="0" smtClean="0"/>
              <a:t>BETWEEN, NOT BETWEEN (intervals)</a:t>
            </a:r>
          </a:p>
          <a:p>
            <a:pPr lvl="1"/>
            <a:r>
              <a:rPr lang="en-US" dirty="0" smtClean="0"/>
              <a:t>IS NULL, IS NOT NULL</a:t>
            </a:r>
          </a:p>
          <a:p>
            <a:pPr lvl="1"/>
            <a:r>
              <a:rPr lang="en-US" dirty="0" smtClean="0"/>
              <a:t>LIKE, NOT LIKE ( % or _ )</a:t>
            </a:r>
          </a:p>
          <a:p>
            <a:pPr lvl="1"/>
            <a:r>
              <a:rPr lang="en-US" dirty="0" smtClean="0"/>
              <a:t>EXISTS, NOT EXISTS (sub queries)</a:t>
            </a:r>
          </a:p>
          <a:p>
            <a:r>
              <a:rPr lang="en-US" sz="2800" dirty="0" smtClean="0"/>
              <a:t> Conditions can be combined with NOT AND OR</a:t>
            </a:r>
            <a:endParaRPr lang="en-US" sz="2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BY</a:t>
            </a:r>
            <a:endParaRPr lang="en-US" dirty="0"/>
          </a:p>
        </p:txBody>
      </p:sp>
      <p:sp>
        <p:nvSpPr>
          <p:cNvPr id="3" name="Content Placeholder 2"/>
          <p:cNvSpPr>
            <a:spLocks noGrp="1"/>
          </p:cNvSpPr>
          <p:nvPr>
            <p:ph idx="1"/>
          </p:nvPr>
        </p:nvSpPr>
        <p:spPr/>
        <p:txBody>
          <a:bodyPr>
            <a:normAutofit/>
          </a:bodyPr>
          <a:lstStyle/>
          <a:p>
            <a:r>
              <a:rPr lang="en-US" dirty="0" smtClean="0"/>
              <a:t>The ORDER BY statement defines the sort order of the rows</a:t>
            </a:r>
          </a:p>
          <a:p>
            <a:pPr>
              <a:buNone/>
            </a:pPr>
            <a:endParaRPr lang="en-US" dirty="0" smtClean="0"/>
          </a:p>
          <a:p>
            <a:pPr>
              <a:buNone/>
            </a:pPr>
            <a:r>
              <a:rPr lang="en-US" dirty="0" smtClean="0">
                <a:solidFill>
                  <a:srgbClr val="0070C0"/>
                </a:solidFill>
              </a:rPr>
              <a:t>SELECT</a:t>
            </a:r>
            <a:r>
              <a:rPr lang="en-US" dirty="0" smtClean="0"/>
              <a:t> </a:t>
            </a:r>
            <a:r>
              <a:rPr lang="en-US" dirty="0" err="1" smtClean="0"/>
              <a:t>LastName,FirstName,CurrentSalary</a:t>
            </a:r>
            <a:endParaRPr lang="en-US" dirty="0" smtClean="0"/>
          </a:p>
          <a:p>
            <a:pPr>
              <a:buNone/>
            </a:pPr>
            <a:r>
              <a:rPr lang="en-US" dirty="0" smtClean="0">
                <a:solidFill>
                  <a:srgbClr val="0070C0"/>
                </a:solidFill>
              </a:rPr>
              <a:t>FROM</a:t>
            </a:r>
            <a:r>
              <a:rPr lang="en-US" dirty="0" smtClean="0"/>
              <a:t> Employees</a:t>
            </a:r>
          </a:p>
          <a:p>
            <a:pPr>
              <a:buNone/>
            </a:pPr>
            <a:r>
              <a:rPr lang="en-US" dirty="0" smtClean="0">
                <a:solidFill>
                  <a:srgbClr val="0070C0"/>
                </a:solidFill>
              </a:rPr>
              <a:t>ORDER</a:t>
            </a:r>
            <a:r>
              <a:rPr lang="en-US" dirty="0" smtClean="0"/>
              <a:t> </a:t>
            </a:r>
            <a:r>
              <a:rPr lang="en-US" dirty="0" smtClean="0">
                <a:solidFill>
                  <a:srgbClr val="0070C0"/>
                </a:solidFill>
              </a:rPr>
              <a:t>BY</a:t>
            </a:r>
            <a:r>
              <a:rPr lang="en-US" dirty="0" smtClean="0"/>
              <a:t> </a:t>
            </a:r>
            <a:r>
              <a:rPr lang="en-US" dirty="0" err="1" smtClean="0"/>
              <a:t>CurrentSalary</a:t>
            </a:r>
            <a:r>
              <a:rPr lang="en-US" dirty="0" smtClean="0"/>
              <a:t> </a:t>
            </a:r>
            <a:r>
              <a:rPr lang="en-US" dirty="0" smtClean="0">
                <a:solidFill>
                  <a:srgbClr val="0070C0"/>
                </a:solidFill>
              </a:rPr>
              <a:t>DESC</a:t>
            </a:r>
          </a:p>
          <a:p>
            <a:pPr>
              <a:buNone/>
            </a:pPr>
            <a:r>
              <a:rPr lang="en-US" dirty="0" smtClean="0"/>
              <a:t>			,</a:t>
            </a:r>
            <a:r>
              <a:rPr lang="en-US" dirty="0" err="1" smtClean="0"/>
              <a:t>LastName</a:t>
            </a:r>
            <a:r>
              <a:rPr lang="en-US" dirty="0" smtClean="0"/>
              <a:t> </a:t>
            </a:r>
            <a:r>
              <a:rPr lang="en-US" dirty="0" smtClean="0">
                <a:solidFill>
                  <a:srgbClr val="0070C0"/>
                </a:solidFill>
              </a:rPr>
              <a:t>ASC</a:t>
            </a:r>
          </a:p>
          <a:p>
            <a:pPr>
              <a:buNone/>
            </a:pPr>
            <a:r>
              <a:rPr lang="en-US" dirty="0" smtClean="0"/>
              <a:t>			,</a:t>
            </a:r>
            <a:r>
              <a:rPr lang="en-US" dirty="0" err="1" smtClean="0"/>
              <a:t>FirstName</a:t>
            </a:r>
            <a:r>
              <a:rPr lang="en-US" dirty="0" smtClean="0"/>
              <a:t> </a:t>
            </a:r>
            <a:r>
              <a:rPr lang="en-US" dirty="0" smtClean="0">
                <a:solidFill>
                  <a:srgbClr val="0070C0"/>
                </a:solidFill>
              </a:rPr>
              <a:t>ASC</a:t>
            </a:r>
            <a:r>
              <a:rPr lang="en-US" dirty="0" smtClean="0"/>
              <a:t>;</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a:t>
            </a:r>
            <a:endParaRPr lang="en-US" dirty="0"/>
          </a:p>
        </p:txBody>
      </p:sp>
      <p:sp>
        <p:nvSpPr>
          <p:cNvPr id="3" name="Content Placeholder 2"/>
          <p:cNvSpPr>
            <a:spLocks noGrp="1"/>
          </p:cNvSpPr>
          <p:nvPr>
            <p:ph idx="1"/>
          </p:nvPr>
        </p:nvSpPr>
        <p:spPr/>
        <p:txBody>
          <a:bodyPr/>
          <a:lstStyle/>
          <a:p>
            <a:r>
              <a:rPr lang="en-US" dirty="0" smtClean="0"/>
              <a:t>NULL is not the same as blank</a:t>
            </a:r>
          </a:p>
          <a:p>
            <a:r>
              <a:rPr lang="en-US" dirty="0" smtClean="0"/>
              <a:t>NULL is not the same as zero</a:t>
            </a:r>
          </a:p>
          <a:p>
            <a:r>
              <a:rPr lang="en-US" dirty="0" smtClean="0"/>
              <a:t>NULL is not the same as the text ‘NULL’</a:t>
            </a:r>
          </a:p>
          <a:p>
            <a:r>
              <a:rPr lang="en-US" dirty="0" smtClean="0"/>
              <a:t>NULL is not equal to any value</a:t>
            </a:r>
          </a:p>
          <a:p>
            <a:r>
              <a:rPr lang="en-US" dirty="0" smtClean="0"/>
              <a:t>NULL is not different to any value</a:t>
            </a:r>
          </a:p>
          <a:p>
            <a:r>
              <a:rPr lang="en-US" dirty="0" smtClean="0"/>
              <a:t>NULL is not equal to NULL</a:t>
            </a:r>
          </a:p>
          <a:p>
            <a:r>
              <a:rPr lang="en-US" dirty="0" smtClean="0"/>
              <a:t>In SQL Server, NULL sorts as the lowest value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772400" cy="762000"/>
          </a:xfrm>
        </p:spPr>
        <p:txBody>
          <a:bodyPr/>
          <a:lstStyle/>
          <a:p>
            <a:r>
              <a:rPr lang="en-US" dirty="0" smtClean="0"/>
              <a:t>SQL revisions</a:t>
            </a:r>
            <a:br>
              <a:rPr lang="en-US" dirty="0" smtClean="0"/>
            </a:br>
            <a:endParaRPr lang="en-US" dirty="0"/>
          </a:p>
        </p:txBody>
      </p:sp>
      <p:graphicFrame>
        <p:nvGraphicFramePr>
          <p:cNvPr id="4" name="Content Placeholder 3"/>
          <p:cNvGraphicFramePr>
            <a:graphicFrameLocks noGrp="1"/>
          </p:cNvGraphicFramePr>
          <p:nvPr>
            <p:ph idx="1"/>
          </p:nvPr>
        </p:nvGraphicFramePr>
        <p:xfrm>
          <a:off x="761999" y="1183640"/>
          <a:ext cx="8305801" cy="5140960"/>
        </p:xfrm>
        <a:graphic>
          <a:graphicData uri="http://schemas.openxmlformats.org/drawingml/2006/table">
            <a:tbl>
              <a:tblPr firstRow="1" bandRow="1">
                <a:tableStyleId>{5C22544A-7EE6-4342-B048-85BDC9FD1C3A}</a:tableStyleId>
              </a:tblPr>
              <a:tblGrid>
                <a:gridCol w="685800"/>
                <a:gridCol w="1143000"/>
                <a:gridCol w="6477001"/>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1" kern="1200" baseline="0" dirty="0" smtClean="0">
                          <a:solidFill>
                            <a:schemeClr val="lt1"/>
                          </a:solidFill>
                          <a:latin typeface="+mn-lt"/>
                          <a:ea typeface="+mn-ea"/>
                          <a:cs typeface="+mn-cs"/>
                        </a:rPr>
                        <a:t>Year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1" kern="1200" baseline="0" dirty="0" smtClean="0">
                          <a:solidFill>
                            <a:schemeClr val="lt1"/>
                          </a:solidFill>
                          <a:latin typeface="+mn-lt"/>
                          <a:ea typeface="+mn-ea"/>
                          <a:cs typeface="+mn-cs"/>
                        </a:rPr>
                        <a:t>Name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1" kern="1200" baseline="0" dirty="0" smtClean="0">
                          <a:solidFill>
                            <a:schemeClr val="lt1"/>
                          </a:solidFill>
                          <a:latin typeface="+mn-lt"/>
                          <a:ea typeface="+mn-ea"/>
                          <a:cs typeface="+mn-cs"/>
                        </a:rPr>
                        <a:t>Comments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baseline="0" dirty="0" smtClean="0">
                          <a:solidFill>
                            <a:schemeClr val="dk1"/>
                          </a:solidFill>
                          <a:latin typeface="+mn-lt"/>
                          <a:ea typeface="+mn-ea"/>
                          <a:cs typeface="+mn-cs"/>
                        </a:rPr>
                        <a:t>1986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baseline="0" dirty="0" smtClean="0">
                          <a:solidFill>
                            <a:schemeClr val="dk1"/>
                          </a:solidFill>
                          <a:latin typeface="+mn-lt"/>
                          <a:ea typeface="+mn-ea"/>
                          <a:cs typeface="+mn-cs"/>
                        </a:rPr>
                        <a:t>SQL-86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baseline="0" dirty="0" smtClean="0">
                          <a:solidFill>
                            <a:schemeClr val="dk1"/>
                          </a:solidFill>
                          <a:latin typeface="+mn-lt"/>
                          <a:ea typeface="+mn-ea"/>
                          <a:cs typeface="+mn-cs"/>
                        </a:rPr>
                        <a:t>First published by ANSI. Ratified by ISO in 1987.</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baseline="0" dirty="0" smtClean="0">
                          <a:solidFill>
                            <a:schemeClr val="dk1"/>
                          </a:solidFill>
                          <a:latin typeface="+mn-lt"/>
                          <a:ea typeface="+mn-ea"/>
                          <a:cs typeface="+mn-cs"/>
                        </a:rPr>
                        <a:t>1989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baseline="0" dirty="0" smtClean="0">
                          <a:solidFill>
                            <a:schemeClr val="dk1"/>
                          </a:solidFill>
                          <a:latin typeface="+mn-lt"/>
                          <a:ea typeface="+mn-ea"/>
                          <a:cs typeface="+mn-cs"/>
                        </a:rPr>
                        <a:t>SQL-89</a:t>
                      </a:r>
                    </a:p>
                  </a:txBody>
                  <a:tcPr/>
                </a:tc>
                <a:tc>
                  <a:txBody>
                    <a:bodyPr/>
                    <a:lstStyle/>
                    <a:p>
                      <a:r>
                        <a:rPr kumimoji="0" lang="en-US" sz="1800" kern="1200" baseline="0" dirty="0" smtClean="0">
                          <a:solidFill>
                            <a:schemeClr val="dk1"/>
                          </a:solidFill>
                          <a:latin typeface="+mn-lt"/>
                          <a:ea typeface="+mn-ea"/>
                          <a:cs typeface="+mn-cs"/>
                        </a:rPr>
                        <a:t> Minor revision, adopted as FIPS 127-1.</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baseline="0" dirty="0" smtClean="0">
                          <a:solidFill>
                            <a:schemeClr val="dk1"/>
                          </a:solidFill>
                          <a:latin typeface="+mn-lt"/>
                          <a:ea typeface="+mn-ea"/>
                          <a:cs typeface="+mn-cs"/>
                        </a:rPr>
                        <a:t>1992</a:t>
                      </a:r>
                    </a:p>
                    <a:p>
                      <a:endParaRPr lang="en-US" dirty="0"/>
                    </a:p>
                  </a:txBody>
                  <a:tcPr/>
                </a:tc>
                <a:tc>
                  <a:txBody>
                    <a:bodyPr/>
                    <a:lstStyle/>
                    <a:p>
                      <a:r>
                        <a:rPr kumimoji="0" lang="en-US" sz="1800" kern="1200" baseline="0" dirty="0" smtClean="0">
                          <a:solidFill>
                            <a:schemeClr val="dk1"/>
                          </a:solidFill>
                          <a:latin typeface="+mn-lt"/>
                          <a:ea typeface="+mn-ea"/>
                          <a:cs typeface="+mn-cs"/>
                        </a:rPr>
                        <a:t>SQL-92</a:t>
                      </a:r>
                      <a:endParaRPr lang="en-US" dirty="0"/>
                    </a:p>
                  </a:txBody>
                  <a:tcPr/>
                </a:tc>
                <a:tc>
                  <a:txBody>
                    <a:bodyPr/>
                    <a:lstStyle/>
                    <a:p>
                      <a:r>
                        <a:rPr kumimoji="0" lang="en-US" sz="1800" kern="1200" baseline="0" dirty="0" smtClean="0">
                          <a:solidFill>
                            <a:schemeClr val="dk1"/>
                          </a:solidFill>
                          <a:latin typeface="+mn-lt"/>
                          <a:ea typeface="+mn-ea"/>
                          <a:cs typeface="+mn-cs"/>
                        </a:rPr>
                        <a:t> Major revision (ISO 9075), Entry Level SQL-92 adopted as FIPS 127-2.</a:t>
                      </a:r>
                      <a:endParaRPr lang="en-US" dirty="0"/>
                    </a:p>
                  </a:txBody>
                  <a:tcPr/>
                </a:tc>
              </a:tr>
              <a:tr h="370840">
                <a:tc>
                  <a:txBody>
                    <a:bodyPr/>
                    <a:lstStyle/>
                    <a:p>
                      <a:r>
                        <a:rPr kumimoji="0" lang="en-US" sz="1800" kern="1200" baseline="0" dirty="0" smtClean="0">
                          <a:solidFill>
                            <a:schemeClr val="dk1"/>
                          </a:solidFill>
                          <a:latin typeface="+mn-lt"/>
                          <a:ea typeface="+mn-ea"/>
                          <a:cs typeface="+mn-cs"/>
                        </a:rPr>
                        <a:t>1999</a:t>
                      </a:r>
                      <a:endParaRPr lang="en-US" dirty="0"/>
                    </a:p>
                  </a:txBody>
                  <a:tcPr/>
                </a:tc>
                <a:tc>
                  <a:txBody>
                    <a:bodyPr/>
                    <a:lstStyle/>
                    <a:p>
                      <a:r>
                        <a:rPr kumimoji="0" lang="en-US" sz="1800" kern="1200" baseline="0" dirty="0" smtClean="0">
                          <a:solidFill>
                            <a:schemeClr val="dk1"/>
                          </a:solidFill>
                          <a:latin typeface="+mn-lt"/>
                          <a:ea typeface="+mn-ea"/>
                          <a:cs typeface="+mn-cs"/>
                        </a:rPr>
                        <a:t>SQL:1999</a:t>
                      </a:r>
                      <a:endParaRPr lang="en-US" dirty="0"/>
                    </a:p>
                  </a:txBody>
                  <a:tcPr/>
                </a:tc>
                <a:tc>
                  <a:txBody>
                    <a:bodyPr/>
                    <a:lstStyle/>
                    <a:p>
                      <a:r>
                        <a:rPr kumimoji="0" lang="en-US" sz="1800" kern="1200" baseline="0" dirty="0" smtClean="0">
                          <a:solidFill>
                            <a:schemeClr val="dk1"/>
                          </a:solidFill>
                          <a:latin typeface="+mn-lt"/>
                          <a:ea typeface="+mn-ea"/>
                          <a:cs typeface="+mn-cs"/>
                        </a:rPr>
                        <a:t> Added regular expression matching, recursive queries, triggers, support for procedural and control-of-flow statements, non-scalar types, and some object-oriented features.</a:t>
                      </a:r>
                    </a:p>
                  </a:txBody>
                  <a:tcPr/>
                </a:tc>
              </a:tr>
              <a:tr h="370840">
                <a:tc>
                  <a:txBody>
                    <a:bodyPr/>
                    <a:lstStyle/>
                    <a:p>
                      <a:r>
                        <a:rPr kumimoji="0" lang="en-US" sz="1800" kern="1200" baseline="0" dirty="0" smtClean="0">
                          <a:solidFill>
                            <a:schemeClr val="dk1"/>
                          </a:solidFill>
                          <a:latin typeface="+mn-lt"/>
                          <a:ea typeface="+mn-ea"/>
                          <a:cs typeface="+mn-cs"/>
                        </a:rPr>
                        <a:t>2003</a:t>
                      </a:r>
                      <a:endParaRPr lang="en-US" dirty="0"/>
                    </a:p>
                  </a:txBody>
                  <a:tcPr/>
                </a:tc>
                <a:tc>
                  <a:txBody>
                    <a:bodyPr/>
                    <a:lstStyle/>
                    <a:p>
                      <a:r>
                        <a:rPr kumimoji="0" lang="en-US" sz="1800" kern="1200" baseline="0" dirty="0" smtClean="0">
                          <a:solidFill>
                            <a:schemeClr val="dk1"/>
                          </a:solidFill>
                          <a:latin typeface="+mn-lt"/>
                          <a:ea typeface="+mn-ea"/>
                          <a:cs typeface="+mn-cs"/>
                        </a:rPr>
                        <a:t>SQL:2003</a:t>
                      </a:r>
                      <a:endParaRPr lang="en-US" dirty="0"/>
                    </a:p>
                  </a:txBody>
                  <a:tcPr/>
                </a:tc>
                <a:tc>
                  <a:txBody>
                    <a:bodyPr/>
                    <a:lstStyle/>
                    <a:p>
                      <a:r>
                        <a:rPr kumimoji="0" lang="en-US" sz="1800" kern="1200" baseline="0" dirty="0" smtClean="0">
                          <a:solidFill>
                            <a:schemeClr val="dk1"/>
                          </a:solidFill>
                          <a:latin typeface="+mn-lt"/>
                          <a:ea typeface="+mn-ea"/>
                          <a:cs typeface="+mn-cs"/>
                        </a:rPr>
                        <a:t>Introduced XML-related features, window functions, standardized sequences, and columns with auto-generated values (including identity-columns).</a:t>
                      </a:r>
                    </a:p>
                  </a:txBody>
                  <a:tcPr/>
                </a:tc>
              </a:tr>
              <a:tr h="370840">
                <a:tc>
                  <a:txBody>
                    <a:bodyPr/>
                    <a:lstStyle/>
                    <a:p>
                      <a:r>
                        <a:rPr kumimoji="0" lang="en-US" sz="1800" kern="1200" baseline="0" dirty="0" smtClean="0">
                          <a:solidFill>
                            <a:schemeClr val="dk1"/>
                          </a:solidFill>
                          <a:latin typeface="+mn-lt"/>
                          <a:ea typeface="+mn-ea"/>
                          <a:cs typeface="+mn-cs"/>
                        </a:rPr>
                        <a:t>2006</a:t>
                      </a:r>
                      <a:endParaRPr lang="en-US" dirty="0"/>
                    </a:p>
                  </a:txBody>
                  <a:tcPr/>
                </a:tc>
                <a:tc>
                  <a:txBody>
                    <a:bodyPr/>
                    <a:lstStyle/>
                    <a:p>
                      <a:r>
                        <a:rPr kumimoji="0" lang="en-US" sz="1800" kern="1200" baseline="0" dirty="0" smtClean="0">
                          <a:solidFill>
                            <a:schemeClr val="dk1"/>
                          </a:solidFill>
                          <a:latin typeface="+mn-lt"/>
                          <a:ea typeface="+mn-ea"/>
                          <a:cs typeface="+mn-cs"/>
                        </a:rPr>
                        <a:t>SQL:2006</a:t>
                      </a:r>
                      <a:endParaRPr lang="en-US" dirty="0"/>
                    </a:p>
                  </a:txBody>
                  <a:tcPr/>
                </a:tc>
                <a:tc>
                  <a:txBody>
                    <a:bodyPr/>
                    <a:lstStyle/>
                    <a:p>
                      <a:r>
                        <a:rPr kumimoji="0" lang="en-US" sz="1800" kern="1200" baseline="0" dirty="0" smtClean="0">
                          <a:solidFill>
                            <a:schemeClr val="dk1"/>
                          </a:solidFill>
                          <a:latin typeface="+mn-lt"/>
                          <a:ea typeface="+mn-ea"/>
                          <a:cs typeface="+mn-cs"/>
                        </a:rPr>
                        <a:t>ISO/IEC 9075-14:2006 defines ways in which SQL can be used in conjunction with XML. It defines ways of importing and storing XML data in an SQL database, manipulating it within the database and publishing both XML and conventional SQL-data in XML form.</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baseline="0" dirty="0" smtClean="0">
                          <a:solidFill>
                            <a:schemeClr val="dk1"/>
                          </a:solidFill>
                          <a:latin typeface="+mn-lt"/>
                          <a:ea typeface="+mn-ea"/>
                          <a:cs typeface="+mn-cs"/>
                        </a:rPr>
                        <a:t>2008</a:t>
                      </a:r>
                    </a:p>
                  </a:txBody>
                  <a:tcPr/>
                </a:tc>
                <a:tc>
                  <a:txBody>
                    <a:bodyPr/>
                    <a:lstStyle/>
                    <a:p>
                      <a:r>
                        <a:rPr kumimoji="0" lang="en-US" sz="1800" kern="1200" baseline="0" dirty="0" smtClean="0">
                          <a:solidFill>
                            <a:schemeClr val="dk1"/>
                          </a:solidFill>
                          <a:latin typeface="+mn-lt"/>
                          <a:ea typeface="+mn-ea"/>
                          <a:cs typeface="+mn-cs"/>
                        </a:rPr>
                        <a:t>SQL:2008</a:t>
                      </a:r>
                      <a:endParaRPr lang="en-US" dirty="0"/>
                    </a:p>
                  </a:txBody>
                  <a:tcPr/>
                </a:tc>
                <a:tc>
                  <a:txBody>
                    <a:bodyPr/>
                    <a:lstStyle/>
                    <a:p>
                      <a:r>
                        <a:rPr kumimoji="0" lang="en-US" sz="1800" kern="1200" baseline="0" dirty="0" smtClean="0">
                          <a:solidFill>
                            <a:schemeClr val="dk1"/>
                          </a:solidFill>
                          <a:latin typeface="+mn-lt"/>
                          <a:ea typeface="+mn-ea"/>
                          <a:cs typeface="+mn-cs"/>
                        </a:rPr>
                        <a:t>Defines more flexible windowing functions</a:t>
                      </a:r>
                      <a:endParaRPr lang="en-US" dirty="0"/>
                    </a:p>
                  </a:txBody>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Joins (INNER)</a:t>
            </a:r>
            <a:endParaRPr lang="en-US" dirty="0"/>
          </a:p>
        </p:txBody>
      </p:sp>
      <p:sp>
        <p:nvSpPr>
          <p:cNvPr id="3" name="Content Placeholder 2"/>
          <p:cNvSpPr>
            <a:spLocks noGrp="1"/>
          </p:cNvSpPr>
          <p:nvPr>
            <p:ph idx="1"/>
          </p:nvPr>
        </p:nvSpPr>
        <p:spPr/>
        <p:txBody>
          <a:bodyPr/>
          <a:lstStyle/>
          <a:p>
            <a:r>
              <a:rPr lang="en-US" dirty="0" smtClean="0"/>
              <a:t>Joins are used to combine information from multiple tables</a:t>
            </a:r>
          </a:p>
          <a:p>
            <a:r>
              <a:rPr lang="en-US" dirty="0" smtClean="0"/>
              <a:t>Basic Syntax of an INNER Join (excludes data that does NOT satisfy the join)</a:t>
            </a:r>
          </a:p>
          <a:p>
            <a:pPr>
              <a:buNone/>
            </a:pPr>
            <a:endParaRPr lang="en-US" dirty="0"/>
          </a:p>
        </p:txBody>
      </p:sp>
      <p:pic>
        <p:nvPicPr>
          <p:cNvPr id="1026" name="Picture 2" descr="C:\Users\Elbaz\Desktop\Untitled.png"/>
          <p:cNvPicPr>
            <a:picLocks noChangeAspect="1" noChangeArrowheads="1"/>
          </p:cNvPicPr>
          <p:nvPr/>
        </p:nvPicPr>
        <p:blipFill>
          <a:blip r:embed="rId2" cstate="print"/>
          <a:srcRect/>
          <a:stretch>
            <a:fillRect/>
          </a:stretch>
        </p:blipFill>
        <p:spPr bwMode="auto">
          <a:xfrm>
            <a:off x="2286000" y="4114800"/>
            <a:ext cx="4800600" cy="2438400"/>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Joins (INNER) (cont’d)</a:t>
            </a:r>
            <a:endParaRPr lang="en-US" dirty="0"/>
          </a:p>
        </p:txBody>
      </p:sp>
      <p:sp>
        <p:nvSpPr>
          <p:cNvPr id="3" name="Content Placeholder 2"/>
          <p:cNvSpPr>
            <a:spLocks noGrp="1"/>
          </p:cNvSpPr>
          <p:nvPr>
            <p:ph idx="1"/>
          </p:nvPr>
        </p:nvSpPr>
        <p:spPr/>
        <p:txBody>
          <a:bodyPr/>
          <a:lstStyle/>
          <a:p>
            <a:pPr>
              <a:buNone/>
            </a:pPr>
            <a:r>
              <a:rPr lang="en-US" dirty="0" smtClean="0">
                <a:solidFill>
                  <a:srgbClr val="0070C0"/>
                </a:solidFill>
              </a:rPr>
              <a:t>SELECT</a:t>
            </a:r>
            <a:r>
              <a:rPr lang="en-US" dirty="0" smtClean="0"/>
              <a:t> </a:t>
            </a:r>
            <a:r>
              <a:rPr lang="en-US" dirty="0" err="1" smtClean="0"/>
              <a:t>column_name</a:t>
            </a:r>
            <a:r>
              <a:rPr lang="en-US" dirty="0" smtClean="0"/>
              <a:t>(s)</a:t>
            </a:r>
          </a:p>
          <a:p>
            <a:pPr>
              <a:buNone/>
            </a:pPr>
            <a:r>
              <a:rPr lang="en-US" dirty="0" smtClean="0">
                <a:solidFill>
                  <a:srgbClr val="0070C0"/>
                </a:solidFill>
              </a:rPr>
              <a:t>FROM</a:t>
            </a:r>
            <a:r>
              <a:rPr lang="en-US" dirty="0" smtClean="0"/>
              <a:t>  table_name1 </a:t>
            </a:r>
            <a:r>
              <a:rPr lang="en-US" dirty="0" smtClean="0">
                <a:solidFill>
                  <a:srgbClr val="0070C0"/>
                </a:solidFill>
              </a:rPr>
              <a:t>INNER</a:t>
            </a:r>
            <a:r>
              <a:rPr lang="en-US" dirty="0" smtClean="0"/>
              <a:t> </a:t>
            </a:r>
            <a:r>
              <a:rPr lang="en-US" dirty="0" smtClean="0">
                <a:solidFill>
                  <a:srgbClr val="0070C0"/>
                </a:solidFill>
              </a:rPr>
              <a:t>JOIN</a:t>
            </a:r>
            <a:r>
              <a:rPr lang="en-US" dirty="0" smtClean="0"/>
              <a:t> table_name2</a:t>
            </a:r>
          </a:p>
          <a:p>
            <a:pPr>
              <a:buNone/>
            </a:pPr>
            <a:r>
              <a:rPr lang="en-US" dirty="0" smtClean="0">
                <a:solidFill>
                  <a:srgbClr val="0070C0"/>
                </a:solidFill>
              </a:rPr>
              <a:t>ON</a:t>
            </a:r>
            <a:r>
              <a:rPr lang="en-US" dirty="0" smtClean="0"/>
              <a:t>    table_name1.column_name =                                        	table_name2.column_name</a:t>
            </a:r>
          </a:p>
          <a:p>
            <a:pPr>
              <a:buNone/>
            </a:pPr>
            <a:endParaRPr lang="en-US" dirty="0" smtClean="0"/>
          </a:p>
          <a:p>
            <a:r>
              <a:rPr lang="en-US" dirty="0" smtClean="0"/>
              <a:t> Inner joins are default, so the word Inner can be omitted</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Joins (OUTER)</a:t>
            </a:r>
            <a:endParaRPr lang="en-US" dirty="0"/>
          </a:p>
        </p:txBody>
      </p:sp>
      <p:sp>
        <p:nvSpPr>
          <p:cNvPr id="3" name="Content Placeholder 2"/>
          <p:cNvSpPr>
            <a:spLocks noGrp="1"/>
          </p:cNvSpPr>
          <p:nvPr>
            <p:ph idx="1"/>
          </p:nvPr>
        </p:nvSpPr>
        <p:spPr/>
        <p:txBody>
          <a:bodyPr/>
          <a:lstStyle/>
          <a:p>
            <a:r>
              <a:rPr lang="en-US" dirty="0" smtClean="0"/>
              <a:t>Basic Syntax of an OUTER Join (include rows from one table that have no matching row)</a:t>
            </a:r>
          </a:p>
          <a:p>
            <a:endParaRPr lang="en-US" dirty="0"/>
          </a:p>
        </p:txBody>
      </p:sp>
      <p:pic>
        <p:nvPicPr>
          <p:cNvPr id="2050" name="Picture 2" descr="C:\Users\Elbaz\Desktop\Untitled2.png"/>
          <p:cNvPicPr>
            <a:picLocks noChangeAspect="1" noChangeArrowheads="1"/>
          </p:cNvPicPr>
          <p:nvPr/>
        </p:nvPicPr>
        <p:blipFill>
          <a:blip r:embed="rId2" cstate="print"/>
          <a:srcRect/>
          <a:stretch>
            <a:fillRect/>
          </a:stretch>
        </p:blipFill>
        <p:spPr bwMode="auto">
          <a:xfrm>
            <a:off x="1284287" y="2895600"/>
            <a:ext cx="7250113" cy="3609975"/>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Joins (OUTER) (cont’d)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table1 LEFT OUTER JOIN table2</a:t>
            </a:r>
          </a:p>
          <a:p>
            <a:pPr lvl="1"/>
            <a:r>
              <a:rPr lang="en-US" dirty="0" smtClean="0"/>
              <a:t>all rows from table 1 will be included</a:t>
            </a:r>
          </a:p>
          <a:p>
            <a:r>
              <a:rPr lang="en-US" dirty="0" smtClean="0"/>
              <a:t>table1 RIGHT OUTER JOIN table2</a:t>
            </a:r>
          </a:p>
          <a:p>
            <a:pPr lvl="1"/>
            <a:r>
              <a:rPr lang="en-US" dirty="0" smtClean="0"/>
              <a:t>all rows from table 2 will be included</a:t>
            </a:r>
          </a:p>
          <a:p>
            <a:r>
              <a:rPr lang="en-US" dirty="0" smtClean="0"/>
              <a:t>table1 FULL OUTER JOIN table2</a:t>
            </a:r>
          </a:p>
          <a:p>
            <a:pPr lvl="1"/>
            <a:r>
              <a:rPr lang="en-US" dirty="0" smtClean="0"/>
              <a:t>all rows from each table will be included</a:t>
            </a:r>
          </a:p>
          <a:p>
            <a:pPr>
              <a:buNone/>
            </a:pPr>
            <a:r>
              <a:rPr lang="en-US" sz="3200" dirty="0" smtClean="0">
                <a:solidFill>
                  <a:srgbClr val="0070C0"/>
                </a:solidFill>
              </a:rPr>
              <a:t>SELECT</a:t>
            </a:r>
            <a:r>
              <a:rPr lang="en-US" dirty="0" smtClean="0"/>
              <a:t> </a:t>
            </a:r>
            <a:r>
              <a:rPr lang="en-US" dirty="0" err="1" smtClean="0"/>
              <a:t>column_name</a:t>
            </a:r>
            <a:r>
              <a:rPr lang="en-US" dirty="0" smtClean="0"/>
              <a:t>(s) </a:t>
            </a:r>
            <a:r>
              <a:rPr lang="en-US" sz="3200" dirty="0" smtClean="0">
                <a:solidFill>
                  <a:srgbClr val="0070C0"/>
                </a:solidFill>
              </a:rPr>
              <a:t>FROM</a:t>
            </a:r>
            <a:r>
              <a:rPr lang="en-US" dirty="0" smtClean="0"/>
              <a:t> table_name1</a:t>
            </a:r>
          </a:p>
          <a:p>
            <a:pPr>
              <a:buNone/>
            </a:pPr>
            <a:r>
              <a:rPr lang="en-US" sz="3200" dirty="0" smtClean="0">
                <a:solidFill>
                  <a:srgbClr val="0070C0"/>
                </a:solidFill>
              </a:rPr>
              <a:t>LEFT</a:t>
            </a:r>
            <a:r>
              <a:rPr lang="en-US" dirty="0" smtClean="0"/>
              <a:t> </a:t>
            </a:r>
            <a:r>
              <a:rPr lang="en-US" sz="3200" dirty="0" smtClean="0">
                <a:solidFill>
                  <a:srgbClr val="0070C0"/>
                </a:solidFill>
              </a:rPr>
              <a:t>OUTER</a:t>
            </a:r>
            <a:r>
              <a:rPr lang="en-US" dirty="0" smtClean="0"/>
              <a:t> </a:t>
            </a:r>
            <a:r>
              <a:rPr lang="en-US" sz="3200" dirty="0" smtClean="0">
                <a:solidFill>
                  <a:srgbClr val="0070C0"/>
                </a:solidFill>
              </a:rPr>
              <a:t>JOIN</a:t>
            </a:r>
            <a:r>
              <a:rPr lang="en-US" dirty="0" smtClean="0"/>
              <a:t> table_name2</a:t>
            </a:r>
          </a:p>
          <a:p>
            <a:pPr>
              <a:buNone/>
            </a:pPr>
            <a:r>
              <a:rPr lang="en-US" sz="3200" dirty="0" smtClean="0">
                <a:solidFill>
                  <a:srgbClr val="0070C0"/>
                </a:solidFill>
              </a:rPr>
              <a:t>ON</a:t>
            </a:r>
            <a:r>
              <a:rPr lang="en-US" dirty="0" smtClean="0"/>
              <a:t>  table_name1.column_name =         </a:t>
            </a:r>
          </a:p>
          <a:p>
            <a:pPr>
              <a:buNone/>
            </a:pPr>
            <a:r>
              <a:rPr lang="en-US" dirty="0" smtClean="0"/>
              <a:t>	    table_name2.column_name</a:t>
            </a:r>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r>
              <a:rPr lang="en-US" dirty="0" smtClean="0"/>
              <a:t>Outer Join Example</a:t>
            </a:r>
            <a:endParaRPr lang="en-US" dirty="0"/>
          </a:p>
        </p:txBody>
      </p:sp>
      <p:sp>
        <p:nvSpPr>
          <p:cNvPr id="3" name="Content Placeholder 2"/>
          <p:cNvSpPr>
            <a:spLocks noGrp="1"/>
          </p:cNvSpPr>
          <p:nvPr>
            <p:ph idx="1"/>
          </p:nvPr>
        </p:nvSpPr>
        <p:spPr>
          <a:xfrm>
            <a:off x="914400" y="762000"/>
            <a:ext cx="7772400" cy="4572000"/>
          </a:xfrm>
        </p:spPr>
        <p:txBody>
          <a:bodyPr>
            <a:normAutofit/>
          </a:bodyPr>
          <a:lstStyle/>
          <a:p>
            <a:r>
              <a:rPr lang="en-US" sz="2800" dirty="0" smtClean="0">
                <a:solidFill>
                  <a:srgbClr val="0070C0"/>
                </a:solidFill>
              </a:rPr>
              <a:t>SELECT</a:t>
            </a:r>
            <a:r>
              <a:rPr lang="en-US" sz="2800" dirty="0" smtClean="0"/>
              <a:t> </a:t>
            </a:r>
            <a:r>
              <a:rPr lang="en-US" sz="2800" dirty="0" err="1" smtClean="0"/>
              <a:t>region.region_nbr</a:t>
            </a:r>
            <a:r>
              <a:rPr lang="en-US" sz="2800" dirty="0" smtClean="0"/>
              <a:t>, </a:t>
            </a:r>
            <a:r>
              <a:rPr lang="en-US" sz="2800" dirty="0" err="1" smtClean="0"/>
              <a:t>region.region_name</a:t>
            </a:r>
            <a:r>
              <a:rPr lang="en-US" sz="2800" dirty="0" smtClean="0"/>
              <a:t>, </a:t>
            </a:r>
            <a:r>
              <a:rPr lang="en-US" sz="2800" dirty="0" err="1" smtClean="0"/>
              <a:t>branch.branch_nbr</a:t>
            </a:r>
            <a:r>
              <a:rPr lang="en-US" sz="2800" dirty="0" smtClean="0"/>
              <a:t>, </a:t>
            </a:r>
            <a:r>
              <a:rPr lang="en-US" sz="2800" dirty="0" err="1" smtClean="0"/>
              <a:t>branch.branch_name</a:t>
            </a:r>
            <a:r>
              <a:rPr lang="en-US" sz="2800" dirty="0" smtClean="0"/>
              <a:t/>
            </a:r>
            <a:br>
              <a:rPr lang="en-US" sz="2800" dirty="0" smtClean="0"/>
            </a:br>
            <a:r>
              <a:rPr lang="en-US" sz="2800" dirty="0" smtClean="0">
                <a:solidFill>
                  <a:srgbClr val="0070C0"/>
                </a:solidFill>
              </a:rPr>
              <a:t>FROM</a:t>
            </a:r>
            <a:r>
              <a:rPr lang="en-US" sz="2800" dirty="0" smtClean="0"/>
              <a:t> region</a:t>
            </a:r>
            <a:br>
              <a:rPr lang="en-US" sz="2800" dirty="0" smtClean="0"/>
            </a:br>
            <a:r>
              <a:rPr lang="en-US" sz="2800" dirty="0" smtClean="0">
                <a:solidFill>
                  <a:srgbClr val="0070C0"/>
                </a:solidFill>
              </a:rPr>
              <a:t>LEFT</a:t>
            </a:r>
            <a:r>
              <a:rPr lang="en-US" sz="2800" dirty="0" smtClean="0"/>
              <a:t> </a:t>
            </a:r>
            <a:r>
              <a:rPr lang="en-US" sz="2800" dirty="0" smtClean="0">
                <a:solidFill>
                  <a:srgbClr val="0070C0"/>
                </a:solidFill>
              </a:rPr>
              <a:t>OUTER</a:t>
            </a:r>
            <a:r>
              <a:rPr lang="en-US" sz="2800" dirty="0" smtClean="0"/>
              <a:t> </a:t>
            </a:r>
            <a:r>
              <a:rPr lang="en-US" sz="2800" dirty="0" smtClean="0">
                <a:solidFill>
                  <a:srgbClr val="0070C0"/>
                </a:solidFill>
              </a:rPr>
              <a:t>JOIN</a:t>
            </a:r>
            <a:r>
              <a:rPr lang="en-US" sz="2800" dirty="0" smtClean="0"/>
              <a:t> branch</a:t>
            </a:r>
            <a:br>
              <a:rPr lang="en-US" sz="2800" dirty="0" smtClean="0"/>
            </a:br>
            <a:r>
              <a:rPr lang="en-US" sz="2800" dirty="0" smtClean="0">
                <a:solidFill>
                  <a:srgbClr val="0070C0"/>
                </a:solidFill>
              </a:rPr>
              <a:t>ON</a:t>
            </a:r>
            <a:r>
              <a:rPr lang="en-US" sz="2800" dirty="0" smtClean="0"/>
              <a:t> </a:t>
            </a:r>
            <a:r>
              <a:rPr lang="en-US" sz="2800" dirty="0" err="1" smtClean="0"/>
              <a:t>branch.region_nbr</a:t>
            </a:r>
            <a:r>
              <a:rPr lang="en-US" sz="2800" dirty="0" smtClean="0"/>
              <a:t> = </a:t>
            </a:r>
            <a:r>
              <a:rPr lang="en-US" sz="2800" dirty="0" err="1" smtClean="0"/>
              <a:t>region.region_nbr</a:t>
            </a:r>
            <a:r>
              <a:rPr lang="en-US" sz="2800" dirty="0" smtClean="0"/>
              <a:t/>
            </a:r>
            <a:br>
              <a:rPr lang="en-US" sz="2800" dirty="0" smtClean="0"/>
            </a:br>
            <a:r>
              <a:rPr lang="en-US" sz="2800" dirty="0" smtClean="0">
                <a:solidFill>
                  <a:srgbClr val="0070C0"/>
                </a:solidFill>
              </a:rPr>
              <a:t>ORDER</a:t>
            </a:r>
            <a:r>
              <a:rPr lang="en-US" sz="2800" dirty="0" smtClean="0"/>
              <a:t> </a:t>
            </a:r>
            <a:r>
              <a:rPr lang="en-US" sz="2800" dirty="0" smtClean="0">
                <a:solidFill>
                  <a:srgbClr val="0070C0"/>
                </a:solidFill>
              </a:rPr>
              <a:t>BY</a:t>
            </a:r>
            <a:r>
              <a:rPr lang="en-US" sz="2800" dirty="0" smtClean="0"/>
              <a:t> </a:t>
            </a:r>
            <a:r>
              <a:rPr lang="en-US" sz="2800" dirty="0" err="1" smtClean="0"/>
              <a:t>region.region_nbr</a:t>
            </a:r>
            <a:endParaRPr lang="en-US" sz="2800" dirty="0"/>
          </a:p>
        </p:txBody>
      </p:sp>
      <p:pic>
        <p:nvPicPr>
          <p:cNvPr id="8194" name="Picture 2" descr="C:\Users\Elbaz\Desktop\Untitled7.png"/>
          <p:cNvPicPr>
            <a:picLocks noChangeAspect="1" noChangeArrowheads="1"/>
          </p:cNvPicPr>
          <p:nvPr/>
        </p:nvPicPr>
        <p:blipFill>
          <a:blip r:embed="rId2" cstate="print"/>
          <a:srcRect/>
          <a:stretch>
            <a:fillRect/>
          </a:stretch>
        </p:blipFill>
        <p:spPr bwMode="auto">
          <a:xfrm>
            <a:off x="1295400" y="3429000"/>
            <a:ext cx="6553200" cy="2971800"/>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914400"/>
          </a:xfrm>
        </p:spPr>
        <p:txBody>
          <a:bodyPr/>
          <a:lstStyle/>
          <a:p>
            <a:r>
              <a:rPr lang="en-US" dirty="0" smtClean="0"/>
              <a:t>Outer Join Example (cont’d)</a:t>
            </a:r>
            <a:endParaRPr lang="en-US" b="1" dirty="0"/>
          </a:p>
        </p:txBody>
      </p:sp>
      <p:sp>
        <p:nvSpPr>
          <p:cNvPr id="3" name="Content Placeholder 2"/>
          <p:cNvSpPr>
            <a:spLocks noGrp="1"/>
          </p:cNvSpPr>
          <p:nvPr>
            <p:ph idx="1"/>
          </p:nvPr>
        </p:nvSpPr>
        <p:spPr>
          <a:xfrm>
            <a:off x="914400" y="914400"/>
            <a:ext cx="7772400" cy="4572000"/>
          </a:xfrm>
        </p:spPr>
        <p:txBody>
          <a:bodyPr/>
          <a:lstStyle/>
          <a:p>
            <a:r>
              <a:rPr lang="en-US" dirty="0" smtClean="0"/>
              <a:t>Here is the result. Note that the "Virtual Region" is included in the results even though it has no rows in the </a:t>
            </a:r>
            <a:r>
              <a:rPr lang="en-US" b="1" dirty="0" smtClean="0"/>
              <a:t>branch</a:t>
            </a:r>
            <a:r>
              <a:rPr lang="en-US" dirty="0" smtClean="0"/>
              <a:t> table. This is the difference between the INNER JOIN and OUTER JOIN. </a:t>
            </a:r>
            <a:endParaRPr lang="en-US" dirty="0"/>
          </a:p>
        </p:txBody>
      </p:sp>
      <p:pic>
        <p:nvPicPr>
          <p:cNvPr id="9218" name="Picture 2" descr="C:\Users\Elbaz\Desktop\Untitled8.png"/>
          <p:cNvPicPr>
            <a:picLocks noChangeAspect="1" noChangeArrowheads="1"/>
          </p:cNvPicPr>
          <p:nvPr/>
        </p:nvPicPr>
        <p:blipFill>
          <a:blip r:embed="rId2" cstate="print"/>
          <a:srcRect/>
          <a:stretch>
            <a:fillRect/>
          </a:stretch>
        </p:blipFill>
        <p:spPr bwMode="auto">
          <a:xfrm>
            <a:off x="1371600" y="3352800"/>
            <a:ext cx="7010400" cy="3124200"/>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Joins (CROSS) Cartesian Product</a:t>
            </a:r>
            <a:endParaRPr lang="en-US" sz="3600" dirty="0"/>
          </a:p>
        </p:txBody>
      </p:sp>
      <p:sp>
        <p:nvSpPr>
          <p:cNvPr id="3" name="Content Placeholder 2"/>
          <p:cNvSpPr>
            <a:spLocks noGrp="1"/>
          </p:cNvSpPr>
          <p:nvPr>
            <p:ph idx="1"/>
          </p:nvPr>
        </p:nvSpPr>
        <p:spPr/>
        <p:txBody>
          <a:bodyPr>
            <a:normAutofit/>
          </a:bodyPr>
          <a:lstStyle/>
          <a:p>
            <a:r>
              <a:rPr lang="en-US" dirty="0" smtClean="0"/>
              <a:t>Each row in one table is paired to every row in the other table</a:t>
            </a:r>
          </a:p>
          <a:p>
            <a:pPr>
              <a:buNone/>
            </a:pPr>
            <a:r>
              <a:rPr lang="en-US" dirty="0" smtClean="0">
                <a:solidFill>
                  <a:srgbClr val="0070C0"/>
                </a:solidFill>
              </a:rPr>
              <a:t>SELECT</a:t>
            </a:r>
            <a:r>
              <a:rPr lang="en-US" dirty="0" smtClean="0"/>
              <a:t>  * </a:t>
            </a:r>
            <a:r>
              <a:rPr lang="en-US" dirty="0" smtClean="0">
                <a:solidFill>
                  <a:srgbClr val="0070C0"/>
                </a:solidFill>
              </a:rPr>
              <a:t>FROM</a:t>
            </a:r>
            <a:r>
              <a:rPr lang="en-US" dirty="0" smtClean="0"/>
              <a:t>  employee</a:t>
            </a:r>
          </a:p>
          <a:p>
            <a:pPr>
              <a:buNone/>
            </a:pPr>
            <a:r>
              <a:rPr lang="en-US" dirty="0" smtClean="0"/>
              <a:t>                                      </a:t>
            </a:r>
            <a:r>
              <a:rPr lang="en-US" dirty="0" smtClean="0">
                <a:solidFill>
                  <a:srgbClr val="0070C0"/>
                </a:solidFill>
              </a:rPr>
              <a:t>CROSS</a:t>
            </a:r>
            <a:r>
              <a:rPr lang="en-US" dirty="0" smtClean="0"/>
              <a:t> </a:t>
            </a:r>
            <a:r>
              <a:rPr lang="en-US" dirty="0" smtClean="0">
                <a:solidFill>
                  <a:srgbClr val="0070C0"/>
                </a:solidFill>
              </a:rPr>
              <a:t>JOIN</a:t>
            </a:r>
            <a:r>
              <a:rPr lang="en-US" dirty="0" smtClean="0"/>
              <a:t> department</a:t>
            </a:r>
          </a:p>
          <a:p>
            <a:pPr>
              <a:buNone/>
            </a:pPr>
            <a:endParaRPr lang="en-US" dirty="0"/>
          </a:p>
        </p:txBody>
      </p:sp>
      <p:pic>
        <p:nvPicPr>
          <p:cNvPr id="3074" name="Picture 2" descr="C:\Users\Elbaz\Desktop\Untitled3.png"/>
          <p:cNvPicPr>
            <a:picLocks noChangeAspect="1" noChangeArrowheads="1"/>
          </p:cNvPicPr>
          <p:nvPr/>
        </p:nvPicPr>
        <p:blipFill>
          <a:blip r:embed="rId2" cstate="print"/>
          <a:srcRect/>
          <a:stretch>
            <a:fillRect/>
          </a:stretch>
        </p:blipFill>
        <p:spPr bwMode="auto">
          <a:xfrm>
            <a:off x="3200400" y="4114800"/>
            <a:ext cx="2667000" cy="2228850"/>
          </a:xfrm>
          <a:prstGeom prst="rect">
            <a:avLst/>
          </a:prstGeo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Operators</a:t>
            </a:r>
            <a:endParaRPr lang="en-US" dirty="0"/>
          </a:p>
        </p:txBody>
      </p:sp>
      <p:sp>
        <p:nvSpPr>
          <p:cNvPr id="3" name="Content Placeholder 2"/>
          <p:cNvSpPr>
            <a:spLocks noGrp="1"/>
          </p:cNvSpPr>
          <p:nvPr>
            <p:ph idx="1"/>
          </p:nvPr>
        </p:nvSpPr>
        <p:spPr/>
        <p:txBody>
          <a:bodyPr/>
          <a:lstStyle/>
          <a:p>
            <a:r>
              <a:rPr lang="en-US" dirty="0" smtClean="0"/>
              <a:t>UNION, INTERSECT and EXCEPT</a:t>
            </a:r>
          </a:p>
          <a:p>
            <a:endParaRPr lang="en-US" dirty="0"/>
          </a:p>
        </p:txBody>
      </p:sp>
      <p:pic>
        <p:nvPicPr>
          <p:cNvPr id="4098" name="Picture 2" descr="C:\Users\Elbaz\Desktop\Untitled4.png"/>
          <p:cNvPicPr>
            <a:picLocks noChangeAspect="1" noChangeArrowheads="1"/>
          </p:cNvPicPr>
          <p:nvPr/>
        </p:nvPicPr>
        <p:blipFill>
          <a:blip r:embed="rId2" cstate="print"/>
          <a:srcRect/>
          <a:stretch>
            <a:fillRect/>
          </a:stretch>
        </p:blipFill>
        <p:spPr bwMode="auto">
          <a:xfrm>
            <a:off x="990600" y="2514600"/>
            <a:ext cx="7543800" cy="1981200"/>
          </a:xfrm>
          <a:prstGeom prst="rect">
            <a:avLst/>
          </a:prstGeom>
          <a:noFill/>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UNION</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solidFill>
                  <a:srgbClr val="0070C0"/>
                </a:solidFill>
              </a:rPr>
              <a:t>SELECT</a:t>
            </a:r>
            <a:r>
              <a:rPr lang="en-US" dirty="0" smtClean="0"/>
              <a:t>  zip  </a:t>
            </a:r>
            <a:r>
              <a:rPr lang="en-US" dirty="0" smtClean="0">
                <a:solidFill>
                  <a:srgbClr val="0070C0"/>
                </a:solidFill>
              </a:rPr>
              <a:t>FROM</a:t>
            </a:r>
            <a:r>
              <a:rPr lang="en-US" dirty="0" smtClean="0"/>
              <a:t> </a:t>
            </a:r>
            <a:r>
              <a:rPr lang="en-US" dirty="0" err="1" smtClean="0"/>
              <a:t>hotel.customer</a:t>
            </a:r>
            <a:r>
              <a:rPr lang="en-US" dirty="0" smtClean="0"/>
              <a:t> </a:t>
            </a:r>
          </a:p>
          <a:p>
            <a:pPr>
              <a:buNone/>
            </a:pPr>
            <a:r>
              <a:rPr lang="en-US" dirty="0" smtClean="0">
                <a:solidFill>
                  <a:srgbClr val="0070C0"/>
                </a:solidFill>
              </a:rPr>
              <a:t>WHERE</a:t>
            </a:r>
            <a:r>
              <a:rPr lang="en-US" dirty="0" smtClean="0"/>
              <a:t>  zip  &gt; '90000‘</a:t>
            </a:r>
          </a:p>
          <a:p>
            <a:pPr>
              <a:buNone/>
            </a:pPr>
            <a:r>
              <a:rPr lang="en-US" dirty="0" smtClean="0">
                <a:solidFill>
                  <a:srgbClr val="0070C0"/>
                </a:solidFill>
              </a:rPr>
              <a:t>UNION </a:t>
            </a:r>
            <a:r>
              <a:rPr lang="en-US" dirty="0" smtClean="0">
                <a:solidFill>
                  <a:srgbClr val="92D050"/>
                </a:solidFill>
              </a:rPr>
              <a:t>[ALL]</a:t>
            </a:r>
          </a:p>
          <a:p>
            <a:pPr>
              <a:buNone/>
            </a:pPr>
            <a:r>
              <a:rPr lang="en-US" dirty="0" smtClean="0">
                <a:solidFill>
                  <a:srgbClr val="0070C0"/>
                </a:solidFill>
              </a:rPr>
              <a:t>SELECT</a:t>
            </a:r>
            <a:r>
              <a:rPr lang="en-US" dirty="0" smtClean="0"/>
              <a:t>  zip  </a:t>
            </a:r>
            <a:r>
              <a:rPr lang="en-US" dirty="0" smtClean="0">
                <a:solidFill>
                  <a:srgbClr val="0070C0"/>
                </a:solidFill>
              </a:rPr>
              <a:t>FROM</a:t>
            </a:r>
            <a:r>
              <a:rPr lang="en-US" dirty="0" smtClean="0"/>
              <a:t>  </a:t>
            </a:r>
            <a:r>
              <a:rPr lang="en-US" dirty="0" err="1" smtClean="0"/>
              <a:t>hotel.hotel</a:t>
            </a:r>
            <a:endParaRPr lang="en-US" dirty="0" smtClean="0"/>
          </a:p>
          <a:p>
            <a:pPr>
              <a:buNone/>
            </a:pPr>
            <a:r>
              <a:rPr lang="en-US" dirty="0" smtClean="0">
                <a:solidFill>
                  <a:srgbClr val="0070C0"/>
                </a:solidFill>
              </a:rPr>
              <a:t>WHERE</a:t>
            </a:r>
            <a:r>
              <a:rPr lang="en-US" dirty="0" smtClean="0"/>
              <a:t>  zip  &gt; '90000‘</a:t>
            </a:r>
          </a:p>
          <a:p>
            <a:pPr>
              <a:buNone/>
            </a:pPr>
            <a:endParaRPr lang="en-US" dirty="0" smtClean="0"/>
          </a:p>
          <a:p>
            <a:r>
              <a:rPr lang="en-US" dirty="0" smtClean="0"/>
              <a:t> Creates one table with rows from both SELECTs</a:t>
            </a:r>
          </a:p>
          <a:p>
            <a:r>
              <a:rPr lang="en-US" dirty="0" smtClean="0"/>
              <a:t> Suppresses duplicate rows</a:t>
            </a:r>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INTERSECT</a:t>
            </a:r>
            <a:endParaRPr lang="en-US" dirty="0"/>
          </a:p>
        </p:txBody>
      </p:sp>
      <p:sp>
        <p:nvSpPr>
          <p:cNvPr id="3" name="Content Placeholder 2"/>
          <p:cNvSpPr>
            <a:spLocks noGrp="1"/>
          </p:cNvSpPr>
          <p:nvPr>
            <p:ph idx="1"/>
          </p:nvPr>
        </p:nvSpPr>
        <p:spPr/>
        <p:txBody>
          <a:bodyPr/>
          <a:lstStyle/>
          <a:p>
            <a:pPr>
              <a:buNone/>
            </a:pPr>
            <a:r>
              <a:rPr lang="en-US" dirty="0" smtClean="0">
                <a:solidFill>
                  <a:srgbClr val="0070C0"/>
                </a:solidFill>
              </a:rPr>
              <a:t>SELECT</a:t>
            </a:r>
            <a:r>
              <a:rPr lang="en-US" dirty="0" smtClean="0"/>
              <a:t>  zip  </a:t>
            </a:r>
            <a:r>
              <a:rPr lang="en-US" dirty="0" smtClean="0">
                <a:solidFill>
                  <a:srgbClr val="0070C0"/>
                </a:solidFill>
              </a:rPr>
              <a:t>FROM</a:t>
            </a:r>
            <a:r>
              <a:rPr lang="en-US" dirty="0" smtClean="0"/>
              <a:t>  </a:t>
            </a:r>
            <a:r>
              <a:rPr lang="en-US" dirty="0" err="1" smtClean="0"/>
              <a:t>hotel.customer</a:t>
            </a:r>
            <a:endParaRPr lang="en-US" dirty="0" smtClean="0"/>
          </a:p>
          <a:p>
            <a:pPr>
              <a:buNone/>
            </a:pPr>
            <a:r>
              <a:rPr lang="en-US" dirty="0" smtClean="0">
                <a:solidFill>
                  <a:srgbClr val="0070C0"/>
                </a:solidFill>
              </a:rPr>
              <a:t>WHERE</a:t>
            </a:r>
            <a:r>
              <a:rPr lang="en-US" dirty="0" smtClean="0"/>
              <a:t>  zip  &lt;  '30000'</a:t>
            </a:r>
          </a:p>
          <a:p>
            <a:pPr>
              <a:buNone/>
            </a:pPr>
            <a:r>
              <a:rPr lang="en-US" dirty="0" smtClean="0">
                <a:solidFill>
                  <a:srgbClr val="0070C0"/>
                </a:solidFill>
              </a:rPr>
              <a:t>INTERSECT</a:t>
            </a:r>
          </a:p>
          <a:p>
            <a:pPr>
              <a:buNone/>
            </a:pPr>
            <a:r>
              <a:rPr lang="en-US" dirty="0" smtClean="0">
                <a:solidFill>
                  <a:srgbClr val="0070C0"/>
                </a:solidFill>
              </a:rPr>
              <a:t>SELECT</a:t>
            </a:r>
            <a:r>
              <a:rPr lang="en-US" dirty="0" smtClean="0"/>
              <a:t>  zip  </a:t>
            </a:r>
            <a:r>
              <a:rPr lang="en-US" dirty="0" smtClean="0">
                <a:solidFill>
                  <a:srgbClr val="0070C0"/>
                </a:solidFill>
              </a:rPr>
              <a:t>FROM</a:t>
            </a:r>
            <a:r>
              <a:rPr lang="en-US" dirty="0" smtClean="0"/>
              <a:t>  </a:t>
            </a:r>
            <a:r>
              <a:rPr lang="en-US" dirty="0" err="1" smtClean="0"/>
              <a:t>hotel.hotel</a:t>
            </a:r>
            <a:endParaRPr lang="en-US" dirty="0" smtClean="0"/>
          </a:p>
          <a:p>
            <a:pPr>
              <a:buNone/>
            </a:pPr>
            <a:r>
              <a:rPr lang="en-US" dirty="0" smtClean="0">
                <a:solidFill>
                  <a:srgbClr val="0070C0"/>
                </a:solidFill>
              </a:rPr>
              <a:t>WHERE</a:t>
            </a:r>
            <a:r>
              <a:rPr lang="en-US" dirty="0" smtClean="0"/>
              <a:t>  zip  &lt;  '30000‘</a:t>
            </a:r>
          </a:p>
          <a:p>
            <a:pPr>
              <a:buNone/>
            </a:pPr>
            <a:endParaRPr lang="en-US" dirty="0" smtClean="0"/>
          </a:p>
          <a:p>
            <a:r>
              <a:rPr lang="en-US" dirty="0" smtClean="0"/>
              <a:t> Returns the rows that occur in both queries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SQL Server</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SQL Server was originally a Sybase product created for IBM's OS/2 platform.</a:t>
            </a:r>
          </a:p>
          <a:p>
            <a:r>
              <a:rPr lang="en-US" dirty="0" smtClean="0"/>
              <a:t>The SQL Server team eventually rewrote the product from scratch. </a:t>
            </a:r>
          </a:p>
          <a:p>
            <a:r>
              <a:rPr lang="en-US" dirty="0" smtClean="0"/>
              <a:t>In late 1998 , SQL Server 7.0 was released.</a:t>
            </a:r>
          </a:p>
          <a:p>
            <a:r>
              <a:rPr lang="en-US" dirty="0" smtClean="0"/>
              <a:t>In 2000, SQL Server 2000 was released with many useful new features.</a:t>
            </a:r>
          </a:p>
          <a:p>
            <a:r>
              <a:rPr lang="en-US" dirty="0" smtClean="0"/>
              <a:t> SQL Server 2005, The storage and retrieval engine has been completely rewritten, the .NET Framework has been incorporated.</a:t>
            </a:r>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a:t>
            </a:r>
            <a:endParaRPr lang="en-US" dirty="0"/>
          </a:p>
        </p:txBody>
      </p:sp>
      <p:sp>
        <p:nvSpPr>
          <p:cNvPr id="3" name="Content Placeholder 2"/>
          <p:cNvSpPr>
            <a:spLocks noGrp="1"/>
          </p:cNvSpPr>
          <p:nvPr>
            <p:ph idx="1"/>
          </p:nvPr>
        </p:nvSpPr>
        <p:spPr/>
        <p:txBody>
          <a:bodyPr>
            <a:normAutofit/>
          </a:bodyPr>
          <a:lstStyle/>
          <a:p>
            <a:pPr>
              <a:buNone/>
            </a:pPr>
            <a:r>
              <a:rPr lang="en-US" dirty="0" smtClean="0">
                <a:solidFill>
                  <a:srgbClr val="0070C0"/>
                </a:solidFill>
              </a:rPr>
              <a:t>SELECT</a:t>
            </a:r>
            <a:r>
              <a:rPr lang="en-US" dirty="0" smtClean="0"/>
              <a:t>  zip  </a:t>
            </a:r>
            <a:r>
              <a:rPr lang="en-US" dirty="0" smtClean="0">
                <a:solidFill>
                  <a:srgbClr val="0070C0"/>
                </a:solidFill>
              </a:rPr>
              <a:t>FROM</a:t>
            </a:r>
            <a:r>
              <a:rPr lang="en-US" dirty="0" smtClean="0"/>
              <a:t>  </a:t>
            </a:r>
            <a:r>
              <a:rPr lang="en-US" dirty="0" err="1" smtClean="0"/>
              <a:t>hotel.hotel</a:t>
            </a:r>
            <a:endParaRPr lang="en-US" dirty="0" smtClean="0"/>
          </a:p>
          <a:p>
            <a:pPr>
              <a:buNone/>
            </a:pPr>
            <a:r>
              <a:rPr lang="en-US" dirty="0" smtClean="0">
                <a:solidFill>
                  <a:srgbClr val="0070C0"/>
                </a:solidFill>
              </a:rPr>
              <a:t>WHERE</a:t>
            </a:r>
            <a:r>
              <a:rPr lang="en-US" dirty="0" smtClean="0"/>
              <a:t>  zip  &lt;  '30000'</a:t>
            </a:r>
          </a:p>
          <a:p>
            <a:pPr>
              <a:buNone/>
            </a:pPr>
            <a:r>
              <a:rPr lang="en-US" dirty="0" smtClean="0">
                <a:solidFill>
                  <a:srgbClr val="0070C0"/>
                </a:solidFill>
              </a:rPr>
              <a:t>EXCEPT</a:t>
            </a:r>
          </a:p>
          <a:p>
            <a:pPr>
              <a:buNone/>
            </a:pPr>
            <a:r>
              <a:rPr lang="en-US" dirty="0" smtClean="0">
                <a:solidFill>
                  <a:srgbClr val="0070C0"/>
                </a:solidFill>
              </a:rPr>
              <a:t>SELECT</a:t>
            </a:r>
            <a:r>
              <a:rPr lang="en-US" dirty="0" smtClean="0"/>
              <a:t>  zip  </a:t>
            </a:r>
            <a:r>
              <a:rPr lang="en-US" dirty="0" smtClean="0">
                <a:solidFill>
                  <a:srgbClr val="0070C0"/>
                </a:solidFill>
              </a:rPr>
              <a:t>FROM</a:t>
            </a:r>
            <a:r>
              <a:rPr lang="en-US" dirty="0" smtClean="0"/>
              <a:t>  </a:t>
            </a:r>
            <a:r>
              <a:rPr lang="en-US" dirty="0" err="1" smtClean="0"/>
              <a:t>hotel.customer</a:t>
            </a:r>
            <a:endParaRPr lang="en-US" dirty="0" smtClean="0"/>
          </a:p>
          <a:p>
            <a:pPr>
              <a:buNone/>
            </a:pPr>
            <a:r>
              <a:rPr lang="en-US" dirty="0" smtClean="0">
                <a:solidFill>
                  <a:srgbClr val="0070C0"/>
                </a:solidFill>
              </a:rPr>
              <a:t>WHERE</a:t>
            </a:r>
            <a:r>
              <a:rPr lang="en-US" dirty="0" smtClean="0"/>
              <a:t>  zip  &lt;  '30000‘</a:t>
            </a:r>
          </a:p>
          <a:p>
            <a:pPr>
              <a:buNone/>
            </a:pPr>
            <a:endParaRPr lang="en-US" dirty="0" smtClean="0"/>
          </a:p>
          <a:p>
            <a:r>
              <a:rPr lang="en-US" dirty="0" smtClean="0"/>
              <a:t> Returns the rows from one query except those that occur in the other basically a minus</a:t>
            </a:r>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Functions</a:t>
            </a:r>
            <a:endParaRPr lang="en-US" dirty="0"/>
          </a:p>
        </p:txBody>
      </p:sp>
      <p:sp>
        <p:nvSpPr>
          <p:cNvPr id="3" name="Content Placeholder 2"/>
          <p:cNvSpPr>
            <a:spLocks noGrp="1"/>
          </p:cNvSpPr>
          <p:nvPr>
            <p:ph idx="1"/>
          </p:nvPr>
        </p:nvSpPr>
        <p:spPr/>
        <p:txBody>
          <a:bodyPr/>
          <a:lstStyle/>
          <a:p>
            <a:r>
              <a:rPr lang="en-US" dirty="0" smtClean="0"/>
              <a:t>Row functions take input parameters and return a value</a:t>
            </a:r>
          </a:p>
          <a:p>
            <a:pPr lvl="1"/>
            <a:r>
              <a:rPr lang="en-US" dirty="0" smtClean="0"/>
              <a:t> Math Functions</a:t>
            </a:r>
          </a:p>
          <a:p>
            <a:pPr lvl="1"/>
            <a:r>
              <a:rPr lang="en-US" dirty="0" smtClean="0"/>
              <a:t> String Functions</a:t>
            </a:r>
          </a:p>
          <a:p>
            <a:pPr lvl="1"/>
            <a:r>
              <a:rPr lang="en-US" dirty="0" smtClean="0"/>
              <a:t>Date and Time Functions</a:t>
            </a:r>
          </a:p>
          <a:p>
            <a:pPr lvl="1"/>
            <a:r>
              <a:rPr lang="en-US" dirty="0" smtClean="0"/>
              <a:t>Data Type Conversions</a:t>
            </a:r>
          </a:p>
          <a:p>
            <a:pPr lvl="1"/>
            <a:r>
              <a:rPr lang="en-US" dirty="0" smtClean="0"/>
              <a:t>CASE Statements</a:t>
            </a:r>
          </a:p>
          <a:p>
            <a:pPr lvl="1"/>
            <a:r>
              <a:rPr lang="en-US" dirty="0" smtClean="0"/>
              <a:t>NULL Functions</a:t>
            </a:r>
          </a:p>
          <a:p>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Functions - Math</a:t>
            </a:r>
            <a:endParaRPr lang="en-US" dirty="0"/>
          </a:p>
        </p:txBody>
      </p:sp>
      <p:sp>
        <p:nvSpPr>
          <p:cNvPr id="3" name="Content Placeholder 2"/>
          <p:cNvSpPr>
            <a:spLocks noGrp="1"/>
          </p:cNvSpPr>
          <p:nvPr>
            <p:ph idx="1"/>
          </p:nvPr>
        </p:nvSpPr>
        <p:spPr/>
        <p:txBody>
          <a:bodyPr>
            <a:normAutofit lnSpcReduction="10000"/>
          </a:bodyPr>
          <a:lstStyle/>
          <a:p>
            <a:r>
              <a:rPr lang="en-US" dirty="0" smtClean="0"/>
              <a:t> ABS, DEGREES, RAND, ACOS</a:t>
            </a:r>
          </a:p>
          <a:p>
            <a:r>
              <a:rPr lang="en-US" dirty="0" smtClean="0"/>
              <a:t>EXP, ROUND, ASIN, LOG, SIN</a:t>
            </a:r>
          </a:p>
          <a:p>
            <a:r>
              <a:rPr lang="en-US" dirty="0" smtClean="0"/>
              <a:t>ATN2, LOG10, SQRT, CEILING</a:t>
            </a:r>
          </a:p>
          <a:p>
            <a:r>
              <a:rPr lang="en-US" dirty="0" smtClean="0"/>
              <a:t> FLOOR, SIGN, ATAN,PI</a:t>
            </a:r>
          </a:p>
          <a:p>
            <a:r>
              <a:rPr lang="en-US" dirty="0" smtClean="0"/>
              <a:t>SQUARE, COS, POWER</a:t>
            </a:r>
          </a:p>
          <a:p>
            <a:r>
              <a:rPr lang="en-US" dirty="0" smtClean="0"/>
              <a:t>TAN, COT, RADIANS</a:t>
            </a:r>
          </a:p>
          <a:p>
            <a:endParaRPr lang="en-US" dirty="0" smtClean="0"/>
          </a:p>
          <a:p>
            <a:r>
              <a:rPr lang="en-US" dirty="0" smtClean="0">
                <a:solidFill>
                  <a:srgbClr val="0070C0"/>
                </a:solidFill>
              </a:rPr>
              <a:t>SELECT</a:t>
            </a:r>
            <a:r>
              <a:rPr lang="en-US" dirty="0" smtClean="0"/>
              <a:t>  </a:t>
            </a:r>
            <a:r>
              <a:rPr lang="en-US" dirty="0" smtClean="0">
                <a:solidFill>
                  <a:schemeClr val="accent1">
                    <a:lumMod val="75000"/>
                  </a:schemeClr>
                </a:solidFill>
              </a:rPr>
              <a:t>ROUND</a:t>
            </a:r>
            <a:r>
              <a:rPr lang="en-US" dirty="0" smtClean="0"/>
              <a:t>(123.9994,3)</a:t>
            </a:r>
          </a:p>
          <a:p>
            <a:pPr lvl="1"/>
            <a:r>
              <a:rPr lang="en-US" dirty="0" smtClean="0"/>
              <a:t>Here is the result set. 123.9990</a:t>
            </a:r>
          </a:p>
          <a:p>
            <a:endParaRPr lang="en-US" dirty="0" smtClean="0"/>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Functions - String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ASCII, NCHAR, SOUNDEX, CHAR, PATINDEX</a:t>
            </a:r>
          </a:p>
          <a:p>
            <a:r>
              <a:rPr lang="en-US" dirty="0" smtClean="0"/>
              <a:t> SPACE, CHARINDEX, DIFFERENCE, REPLACE</a:t>
            </a:r>
          </a:p>
          <a:p>
            <a:r>
              <a:rPr lang="en-US" dirty="0" smtClean="0"/>
              <a:t> STUFF, LEFT, REPLICATE, SUBSTRING</a:t>
            </a:r>
          </a:p>
          <a:p>
            <a:r>
              <a:rPr lang="en-US" dirty="0" smtClean="0"/>
              <a:t> QUOTENAME, STR,LEN, REVERSE</a:t>
            </a:r>
          </a:p>
          <a:p>
            <a:r>
              <a:rPr lang="en-US" dirty="0" smtClean="0"/>
              <a:t> UNICODE, LOWER, RIGHT</a:t>
            </a:r>
          </a:p>
          <a:p>
            <a:r>
              <a:rPr lang="en-US" dirty="0" smtClean="0"/>
              <a:t> UPPER, LTRIM, RTRIM</a:t>
            </a:r>
          </a:p>
          <a:p>
            <a:endParaRPr lang="en-US" dirty="0" smtClean="0"/>
          </a:p>
          <a:p>
            <a:r>
              <a:rPr lang="en-US" sz="3200" dirty="0" smtClean="0">
                <a:solidFill>
                  <a:srgbClr val="0070C0"/>
                </a:solidFill>
              </a:rPr>
              <a:t>SELECT</a:t>
            </a:r>
            <a:r>
              <a:rPr lang="en-US" dirty="0" smtClean="0"/>
              <a:t> </a:t>
            </a:r>
            <a:r>
              <a:rPr lang="en-US" sz="3200" dirty="0" smtClean="0">
                <a:solidFill>
                  <a:schemeClr val="accent1">
                    <a:lumMod val="75000"/>
                  </a:schemeClr>
                </a:solidFill>
              </a:rPr>
              <a:t>LEFT</a:t>
            </a:r>
            <a:r>
              <a:rPr lang="en-US" dirty="0" smtClean="0"/>
              <a:t>('abcdefg',2)</a:t>
            </a:r>
          </a:p>
          <a:p>
            <a:pPr lvl="1"/>
            <a:r>
              <a:rPr lang="en-US" dirty="0" smtClean="0"/>
              <a:t>Here is the result set. </a:t>
            </a:r>
            <a:r>
              <a:rPr lang="en-US" dirty="0" err="1" smtClean="0"/>
              <a:t>ab</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Functions – Date &amp; Time</a:t>
            </a:r>
            <a:endParaRPr lang="en-US" dirty="0"/>
          </a:p>
        </p:txBody>
      </p:sp>
      <p:sp>
        <p:nvSpPr>
          <p:cNvPr id="3" name="Content Placeholder 2"/>
          <p:cNvSpPr>
            <a:spLocks noGrp="1"/>
          </p:cNvSpPr>
          <p:nvPr>
            <p:ph idx="1"/>
          </p:nvPr>
        </p:nvSpPr>
        <p:spPr/>
        <p:txBody>
          <a:bodyPr>
            <a:normAutofit/>
          </a:bodyPr>
          <a:lstStyle/>
          <a:p>
            <a:r>
              <a:rPr lang="en-US" dirty="0" smtClean="0"/>
              <a:t>DATEADD, DATEDIFF</a:t>
            </a:r>
          </a:p>
          <a:p>
            <a:r>
              <a:rPr lang="en-US" dirty="0" smtClean="0"/>
              <a:t> DATENAME, DATEPART</a:t>
            </a:r>
          </a:p>
          <a:p>
            <a:r>
              <a:rPr lang="en-US" dirty="0" smtClean="0"/>
              <a:t> DAY, MONTH, YEAR</a:t>
            </a:r>
          </a:p>
          <a:p>
            <a:r>
              <a:rPr lang="en-US" dirty="0" smtClean="0"/>
              <a:t> GETDATE, GETUTCDATE</a:t>
            </a:r>
          </a:p>
          <a:p>
            <a:endParaRPr lang="en-US" dirty="0" smtClean="0"/>
          </a:p>
          <a:p>
            <a:pPr>
              <a:buNone/>
            </a:pPr>
            <a:r>
              <a:rPr lang="en-US" dirty="0" smtClean="0">
                <a:solidFill>
                  <a:srgbClr val="0070C0"/>
                </a:solidFill>
              </a:rPr>
              <a:t>SELECT</a:t>
            </a:r>
            <a:r>
              <a:rPr lang="en-US" dirty="0" smtClean="0"/>
              <a:t> </a:t>
            </a:r>
            <a:r>
              <a:rPr lang="en-US" dirty="0" smtClean="0">
                <a:solidFill>
                  <a:schemeClr val="accent1">
                    <a:lumMod val="75000"/>
                  </a:schemeClr>
                </a:solidFill>
              </a:rPr>
              <a:t>GETDATE</a:t>
            </a:r>
            <a:r>
              <a:rPr lang="en-US" dirty="0" smtClean="0"/>
              <a:t>()</a:t>
            </a:r>
          </a:p>
          <a:p>
            <a:pPr lvl="1"/>
            <a:r>
              <a:rPr lang="en-US" dirty="0" smtClean="0"/>
              <a:t>Here is the result set:  July 7 2009 4:20 PM</a:t>
            </a:r>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Functions – Data Type</a:t>
            </a:r>
            <a:endParaRPr lang="en-US" dirty="0"/>
          </a:p>
        </p:txBody>
      </p:sp>
      <p:sp>
        <p:nvSpPr>
          <p:cNvPr id="3" name="Content Placeholder 2"/>
          <p:cNvSpPr>
            <a:spLocks noGrp="1"/>
          </p:cNvSpPr>
          <p:nvPr>
            <p:ph idx="1"/>
          </p:nvPr>
        </p:nvSpPr>
        <p:spPr>
          <a:xfrm>
            <a:off x="914400" y="1752600"/>
            <a:ext cx="7772400" cy="4572000"/>
          </a:xfrm>
        </p:spPr>
        <p:txBody>
          <a:bodyPr>
            <a:normAutofit/>
          </a:bodyPr>
          <a:lstStyle/>
          <a:p>
            <a:pPr>
              <a:buNone/>
            </a:pPr>
            <a:r>
              <a:rPr lang="en-US" dirty="0" smtClean="0">
                <a:solidFill>
                  <a:srgbClr val="0070C0"/>
                </a:solidFill>
              </a:rPr>
              <a:t>SELECT</a:t>
            </a:r>
            <a:r>
              <a:rPr lang="en-US" dirty="0" smtClean="0"/>
              <a:t>  </a:t>
            </a:r>
            <a:r>
              <a:rPr lang="en-US" dirty="0" smtClean="0">
                <a:solidFill>
                  <a:schemeClr val="accent1">
                    <a:lumMod val="75000"/>
                  </a:schemeClr>
                </a:solidFill>
              </a:rPr>
              <a:t>CAST</a:t>
            </a:r>
            <a:r>
              <a:rPr lang="en-US" dirty="0" smtClean="0"/>
              <a:t>( '</a:t>
            </a:r>
            <a:r>
              <a:rPr lang="en-US" dirty="0" err="1" smtClean="0"/>
              <a:t>abc</a:t>
            </a:r>
            <a:r>
              <a:rPr lang="en-US" dirty="0" smtClean="0"/>
              <a:t>'  </a:t>
            </a:r>
            <a:r>
              <a:rPr lang="en-US" dirty="0" smtClean="0">
                <a:solidFill>
                  <a:srgbClr val="0070C0"/>
                </a:solidFill>
              </a:rPr>
              <a:t>AS</a:t>
            </a:r>
            <a:r>
              <a:rPr lang="en-US" dirty="0" smtClean="0"/>
              <a:t> </a:t>
            </a:r>
            <a:r>
              <a:rPr lang="en-US" dirty="0" err="1" smtClean="0"/>
              <a:t>varchar</a:t>
            </a:r>
            <a:r>
              <a:rPr lang="en-US" dirty="0" smtClean="0"/>
              <a:t>(5) )</a:t>
            </a:r>
          </a:p>
          <a:p>
            <a:pPr>
              <a:buNone/>
            </a:pPr>
            <a:endParaRPr lang="en-US" dirty="0" smtClean="0"/>
          </a:p>
          <a:p>
            <a:pPr>
              <a:buNone/>
            </a:pPr>
            <a:r>
              <a:rPr lang="en-US" dirty="0" smtClean="0">
                <a:solidFill>
                  <a:srgbClr val="0070C0"/>
                </a:solidFill>
              </a:rPr>
              <a:t>SELECT</a:t>
            </a:r>
            <a:r>
              <a:rPr lang="en-US" dirty="0" smtClean="0"/>
              <a:t>  </a:t>
            </a:r>
          </a:p>
          <a:p>
            <a:pPr>
              <a:buNone/>
            </a:pPr>
            <a:r>
              <a:rPr lang="en-US" dirty="0" smtClean="0">
                <a:solidFill>
                  <a:schemeClr val="accent1">
                    <a:lumMod val="75000"/>
                  </a:schemeClr>
                </a:solidFill>
              </a:rPr>
              <a:t>SUBSTRING</a:t>
            </a:r>
            <a:r>
              <a:rPr lang="en-US" dirty="0" smtClean="0"/>
              <a:t>(Name, 1, 30)  </a:t>
            </a:r>
            <a:r>
              <a:rPr lang="en-US" dirty="0" smtClean="0">
                <a:solidFill>
                  <a:srgbClr val="0070C0"/>
                </a:solidFill>
              </a:rPr>
              <a:t>AS</a:t>
            </a:r>
            <a:r>
              <a:rPr lang="en-US" dirty="0" smtClean="0"/>
              <a:t>  </a:t>
            </a:r>
            <a:r>
              <a:rPr lang="en-US" dirty="0" err="1" smtClean="0"/>
              <a:t>ProductName</a:t>
            </a:r>
            <a:r>
              <a:rPr lang="en-US" dirty="0" smtClean="0"/>
              <a:t>,</a:t>
            </a:r>
          </a:p>
          <a:p>
            <a:pPr>
              <a:buNone/>
            </a:pPr>
            <a:r>
              <a:rPr lang="en-US" dirty="0" err="1" smtClean="0"/>
              <a:t>ListPrice</a:t>
            </a:r>
            <a:r>
              <a:rPr lang="en-US" dirty="0" smtClean="0"/>
              <a:t> </a:t>
            </a:r>
          </a:p>
          <a:p>
            <a:pPr>
              <a:buNone/>
            </a:pPr>
            <a:r>
              <a:rPr lang="en-US" dirty="0" smtClean="0">
                <a:solidFill>
                  <a:srgbClr val="0070C0"/>
                </a:solidFill>
              </a:rPr>
              <a:t>FROM</a:t>
            </a:r>
            <a:r>
              <a:rPr lang="en-US" dirty="0" smtClean="0"/>
              <a:t> </a:t>
            </a:r>
            <a:r>
              <a:rPr lang="en-US" dirty="0" err="1" smtClean="0"/>
              <a:t>Production.Product</a:t>
            </a:r>
            <a:endParaRPr lang="en-US" dirty="0" smtClean="0"/>
          </a:p>
          <a:p>
            <a:pPr>
              <a:buNone/>
            </a:pPr>
            <a:r>
              <a:rPr lang="en-US" dirty="0" smtClean="0">
                <a:solidFill>
                  <a:srgbClr val="0070C0"/>
                </a:solidFill>
              </a:rPr>
              <a:t>WHERE</a:t>
            </a:r>
          </a:p>
          <a:p>
            <a:pPr>
              <a:buNone/>
            </a:pPr>
            <a:r>
              <a:rPr lang="en-US" dirty="0" smtClean="0">
                <a:solidFill>
                  <a:schemeClr val="accent1">
                    <a:lumMod val="75000"/>
                  </a:schemeClr>
                </a:solidFill>
              </a:rPr>
              <a:t>CONVERT</a:t>
            </a:r>
            <a:r>
              <a:rPr lang="en-US" dirty="0" smtClean="0"/>
              <a:t>(</a:t>
            </a:r>
            <a:r>
              <a:rPr lang="en-US" dirty="0" err="1" smtClean="0"/>
              <a:t>int</a:t>
            </a:r>
            <a:r>
              <a:rPr lang="en-US" dirty="0" smtClean="0"/>
              <a:t>, </a:t>
            </a:r>
            <a:r>
              <a:rPr lang="en-US" dirty="0" err="1" smtClean="0"/>
              <a:t>ListPrice</a:t>
            </a:r>
            <a:r>
              <a:rPr lang="en-US" dirty="0" smtClean="0"/>
              <a:t>) </a:t>
            </a:r>
            <a:r>
              <a:rPr lang="en-US" dirty="0" smtClean="0">
                <a:solidFill>
                  <a:schemeClr val="accent1">
                    <a:lumMod val="75000"/>
                  </a:schemeClr>
                </a:solidFill>
              </a:rPr>
              <a:t>LIKE</a:t>
            </a:r>
            <a:r>
              <a:rPr lang="en-US" dirty="0" smtClean="0"/>
              <a:t> '3%';</a:t>
            </a:r>
          </a:p>
          <a:p>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Functions - Case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CASE expression enables many forms of conditional processing to be placed into a SQL statement.</a:t>
            </a:r>
          </a:p>
          <a:p>
            <a:pPr>
              <a:buNone/>
            </a:pPr>
            <a:endParaRPr lang="en-US" dirty="0" smtClean="0"/>
          </a:p>
          <a:p>
            <a:pPr>
              <a:buNone/>
            </a:pPr>
            <a:r>
              <a:rPr lang="en-US" sz="3900" dirty="0" smtClean="0">
                <a:solidFill>
                  <a:srgbClr val="0070C0"/>
                </a:solidFill>
              </a:rPr>
              <a:t>SELECT</a:t>
            </a:r>
            <a:r>
              <a:rPr lang="en-US" dirty="0" smtClean="0"/>
              <a:t>  title, price, </a:t>
            </a:r>
          </a:p>
          <a:p>
            <a:pPr>
              <a:buNone/>
            </a:pPr>
            <a:r>
              <a:rPr lang="en-US" dirty="0" smtClean="0"/>
              <a:t>Budget = </a:t>
            </a:r>
            <a:r>
              <a:rPr lang="en-US" sz="3900" dirty="0" smtClean="0">
                <a:solidFill>
                  <a:schemeClr val="accent1">
                    <a:lumMod val="75000"/>
                  </a:schemeClr>
                </a:solidFill>
              </a:rPr>
              <a:t>CASE</a:t>
            </a:r>
            <a:r>
              <a:rPr lang="en-US" dirty="0" smtClean="0"/>
              <a:t> price</a:t>
            </a:r>
          </a:p>
          <a:p>
            <a:pPr>
              <a:buNone/>
            </a:pPr>
            <a:r>
              <a:rPr lang="en-US" sz="4300" dirty="0" smtClean="0">
                <a:solidFill>
                  <a:schemeClr val="accent1">
                    <a:lumMod val="75000"/>
                  </a:schemeClr>
                </a:solidFill>
              </a:rPr>
              <a:t>WHEN</a:t>
            </a:r>
            <a:r>
              <a:rPr lang="en-US" dirty="0" smtClean="0"/>
              <a:t> price &gt; 20.00 </a:t>
            </a:r>
            <a:r>
              <a:rPr lang="en-US" sz="4800" dirty="0" smtClean="0">
                <a:solidFill>
                  <a:schemeClr val="accent1">
                    <a:lumMod val="75000"/>
                  </a:schemeClr>
                </a:solidFill>
              </a:rPr>
              <a:t>THEN</a:t>
            </a:r>
            <a:r>
              <a:rPr lang="en-US" dirty="0" smtClean="0"/>
              <a:t> 'Expensive‘</a:t>
            </a:r>
          </a:p>
          <a:p>
            <a:pPr>
              <a:buNone/>
            </a:pPr>
            <a:r>
              <a:rPr lang="en-US" sz="4300" dirty="0" smtClean="0">
                <a:solidFill>
                  <a:schemeClr val="accent1">
                    <a:lumMod val="75000"/>
                  </a:schemeClr>
                </a:solidFill>
              </a:rPr>
              <a:t>WHEN</a:t>
            </a:r>
            <a:r>
              <a:rPr lang="en-US" dirty="0" smtClean="0"/>
              <a:t> price </a:t>
            </a:r>
            <a:r>
              <a:rPr lang="en-US" sz="3800" dirty="0" smtClean="0">
                <a:solidFill>
                  <a:srgbClr val="0070C0"/>
                </a:solidFill>
              </a:rPr>
              <a:t>BETWEEN</a:t>
            </a:r>
            <a:r>
              <a:rPr lang="en-US" dirty="0" smtClean="0"/>
              <a:t> 10.00 </a:t>
            </a:r>
            <a:r>
              <a:rPr lang="en-US" sz="3800" dirty="0" smtClean="0">
                <a:solidFill>
                  <a:srgbClr val="0070C0"/>
                </a:solidFill>
              </a:rPr>
              <a:t>AND</a:t>
            </a:r>
            <a:r>
              <a:rPr lang="en-US" dirty="0" smtClean="0"/>
              <a:t> 19.99 </a:t>
            </a:r>
            <a:r>
              <a:rPr lang="en-US" sz="4800" dirty="0" smtClean="0">
                <a:solidFill>
                  <a:schemeClr val="accent1">
                    <a:lumMod val="75000"/>
                  </a:schemeClr>
                </a:solidFill>
              </a:rPr>
              <a:t>THEN</a:t>
            </a:r>
            <a:r>
              <a:rPr lang="en-US" dirty="0" smtClean="0"/>
              <a:t> 'Moderate'</a:t>
            </a:r>
          </a:p>
          <a:p>
            <a:pPr>
              <a:buNone/>
            </a:pPr>
            <a:r>
              <a:rPr lang="en-US" sz="4300" dirty="0" smtClean="0">
                <a:solidFill>
                  <a:schemeClr val="accent1">
                    <a:lumMod val="75000"/>
                  </a:schemeClr>
                </a:solidFill>
              </a:rPr>
              <a:t>WHEN</a:t>
            </a:r>
            <a:r>
              <a:rPr lang="en-US" dirty="0" smtClean="0"/>
              <a:t> price &lt; 10.00 </a:t>
            </a:r>
            <a:r>
              <a:rPr lang="en-US" sz="4300" dirty="0" smtClean="0">
                <a:solidFill>
                  <a:schemeClr val="accent1">
                    <a:lumMod val="75000"/>
                  </a:schemeClr>
                </a:solidFill>
              </a:rPr>
              <a:t>THEN</a:t>
            </a:r>
            <a:r>
              <a:rPr lang="en-US" dirty="0" smtClean="0"/>
              <a:t> 'Inexpensive'</a:t>
            </a:r>
          </a:p>
          <a:p>
            <a:pPr>
              <a:buNone/>
            </a:pPr>
            <a:r>
              <a:rPr lang="en-US" sz="4800" dirty="0" smtClean="0">
                <a:solidFill>
                  <a:schemeClr val="accent1">
                    <a:lumMod val="75000"/>
                  </a:schemeClr>
                </a:solidFill>
              </a:rPr>
              <a:t>ELSE</a:t>
            </a:r>
            <a:r>
              <a:rPr lang="en-US" dirty="0" smtClean="0"/>
              <a:t> 'Unknown'</a:t>
            </a:r>
          </a:p>
          <a:p>
            <a:pPr>
              <a:buNone/>
            </a:pPr>
            <a:r>
              <a:rPr lang="en-US" sz="4800" dirty="0" smtClean="0">
                <a:solidFill>
                  <a:schemeClr val="accent1">
                    <a:lumMod val="75000"/>
                  </a:schemeClr>
                </a:solidFill>
              </a:rPr>
              <a:t>END</a:t>
            </a:r>
            <a:r>
              <a:rPr lang="en-US" dirty="0" smtClean="0"/>
              <a:t>,</a:t>
            </a:r>
          </a:p>
          <a:p>
            <a:pPr>
              <a:buNone/>
            </a:pPr>
            <a:r>
              <a:rPr lang="en-US" sz="3900" dirty="0" smtClean="0">
                <a:solidFill>
                  <a:srgbClr val="0070C0"/>
                </a:solidFill>
              </a:rPr>
              <a:t>FROM</a:t>
            </a:r>
            <a:r>
              <a:rPr lang="en-US" dirty="0" smtClean="0"/>
              <a:t> titles</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Functions - Null</a:t>
            </a:r>
            <a:endParaRPr lang="en-US" dirty="0"/>
          </a:p>
        </p:txBody>
      </p:sp>
      <p:sp>
        <p:nvSpPr>
          <p:cNvPr id="3" name="Content Placeholder 2"/>
          <p:cNvSpPr>
            <a:spLocks noGrp="1"/>
          </p:cNvSpPr>
          <p:nvPr>
            <p:ph idx="1"/>
          </p:nvPr>
        </p:nvSpPr>
        <p:spPr/>
        <p:txBody>
          <a:bodyPr>
            <a:normAutofit fontScale="92500"/>
          </a:bodyPr>
          <a:lstStyle/>
          <a:p>
            <a:r>
              <a:rPr lang="en-US" dirty="0" smtClean="0"/>
              <a:t>A null value in an expression causes the result of the expression to be null</a:t>
            </a:r>
          </a:p>
          <a:p>
            <a:r>
              <a:rPr lang="en-US" dirty="0" smtClean="0"/>
              <a:t> Testing for NULL in a WHERE clause</a:t>
            </a:r>
          </a:p>
          <a:p>
            <a:r>
              <a:rPr lang="en-US" sz="2700" dirty="0" smtClean="0">
                <a:solidFill>
                  <a:schemeClr val="accent1">
                    <a:lumMod val="75000"/>
                  </a:schemeClr>
                </a:solidFill>
              </a:rPr>
              <a:t>ISNULL</a:t>
            </a:r>
            <a:r>
              <a:rPr lang="en-US" dirty="0" err="1" smtClean="0"/>
              <a:t>(check_expression,</a:t>
            </a:r>
            <a:r>
              <a:rPr lang="en-US" dirty="0" smtClean="0"/>
              <a:t> </a:t>
            </a:r>
            <a:r>
              <a:rPr lang="en-US" dirty="0" err="1" smtClean="0"/>
              <a:t>replacement_value</a:t>
            </a:r>
            <a:r>
              <a:rPr lang="en-US" dirty="0" smtClean="0"/>
              <a:t>)</a:t>
            </a:r>
          </a:p>
          <a:p>
            <a:r>
              <a:rPr lang="en-US" sz="2700" dirty="0" smtClean="0">
                <a:solidFill>
                  <a:schemeClr val="accent1">
                    <a:lumMod val="75000"/>
                  </a:schemeClr>
                </a:solidFill>
              </a:rPr>
              <a:t>NULLIF</a:t>
            </a:r>
            <a:r>
              <a:rPr lang="en-US" dirty="0" smtClean="0"/>
              <a:t>(@Value1, @Value2)</a:t>
            </a:r>
          </a:p>
          <a:p>
            <a:endParaRPr lang="en-US" dirty="0" smtClean="0"/>
          </a:p>
          <a:p>
            <a:pPr>
              <a:buNone/>
            </a:pPr>
            <a:r>
              <a:rPr lang="en-US" dirty="0" smtClean="0">
                <a:solidFill>
                  <a:srgbClr val="0070C0"/>
                </a:solidFill>
              </a:rPr>
              <a:t>SELECT</a:t>
            </a:r>
            <a:r>
              <a:rPr lang="en-US" dirty="0" smtClean="0"/>
              <a:t> Name, Weight</a:t>
            </a:r>
          </a:p>
          <a:p>
            <a:pPr>
              <a:buNone/>
            </a:pPr>
            <a:r>
              <a:rPr lang="en-US" dirty="0" smtClean="0">
                <a:solidFill>
                  <a:srgbClr val="0070C0"/>
                </a:solidFill>
              </a:rPr>
              <a:t>FROM</a:t>
            </a:r>
            <a:r>
              <a:rPr lang="en-US" dirty="0" smtClean="0"/>
              <a:t> </a:t>
            </a:r>
            <a:r>
              <a:rPr lang="en-US" dirty="0" err="1" smtClean="0"/>
              <a:t>Production.Product</a:t>
            </a:r>
            <a:endParaRPr lang="en-US" dirty="0" smtClean="0"/>
          </a:p>
          <a:p>
            <a:pPr>
              <a:buNone/>
            </a:pPr>
            <a:r>
              <a:rPr lang="en-US" dirty="0" smtClean="0">
                <a:solidFill>
                  <a:srgbClr val="0070C0"/>
                </a:solidFill>
              </a:rPr>
              <a:t>WHERE</a:t>
            </a:r>
            <a:r>
              <a:rPr lang="en-US" dirty="0" smtClean="0"/>
              <a:t> Weight </a:t>
            </a:r>
            <a:r>
              <a:rPr lang="en-US" sz="2700" dirty="0" smtClean="0">
                <a:solidFill>
                  <a:schemeClr val="accent1">
                    <a:lumMod val="75000"/>
                  </a:schemeClr>
                </a:solidFill>
              </a:rPr>
              <a:t>IS</a:t>
            </a:r>
            <a:r>
              <a:rPr lang="en-US" dirty="0" smtClean="0"/>
              <a:t> </a:t>
            </a:r>
            <a:r>
              <a:rPr lang="en-US" sz="2700" dirty="0" smtClean="0">
                <a:solidFill>
                  <a:schemeClr val="accent1">
                    <a:lumMod val="75000"/>
                  </a:schemeClr>
                </a:solidFill>
              </a:rPr>
              <a:t>NULL</a:t>
            </a:r>
            <a:r>
              <a:rPr lang="en-US" dirty="0" smtClean="0"/>
              <a:t>;</a:t>
            </a:r>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Aggregate Functions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SUM, AVG, MAX, MIN, COUNT</a:t>
            </a:r>
          </a:p>
          <a:p>
            <a:pPr>
              <a:buNone/>
            </a:pPr>
            <a:r>
              <a:rPr lang="en-US" sz="3500" dirty="0" smtClean="0">
                <a:solidFill>
                  <a:srgbClr val="0070C0"/>
                </a:solidFill>
              </a:rPr>
              <a:t>SELECT</a:t>
            </a:r>
            <a:r>
              <a:rPr lang="en-US" dirty="0" smtClean="0"/>
              <a:t>  </a:t>
            </a:r>
            <a:r>
              <a:rPr lang="en-US" sz="3900" dirty="0" smtClean="0">
                <a:solidFill>
                  <a:schemeClr val="accent1">
                    <a:lumMod val="75000"/>
                  </a:schemeClr>
                </a:solidFill>
              </a:rPr>
              <a:t>AVG</a:t>
            </a:r>
            <a:r>
              <a:rPr lang="en-US" dirty="0" smtClean="0"/>
              <a:t> (</a:t>
            </a:r>
            <a:r>
              <a:rPr lang="en-US" dirty="0" err="1" smtClean="0"/>
              <a:t>UnitPrice</a:t>
            </a:r>
            <a:r>
              <a:rPr lang="en-US" dirty="0" smtClean="0"/>
              <a:t> * Quantity) </a:t>
            </a:r>
            <a:r>
              <a:rPr lang="en-US" sz="3900" dirty="0" smtClean="0">
                <a:solidFill>
                  <a:srgbClr val="0070C0"/>
                </a:solidFill>
              </a:rPr>
              <a:t>As</a:t>
            </a:r>
            <a:r>
              <a:rPr lang="en-US" dirty="0" smtClean="0"/>
              <a:t> </a:t>
            </a:r>
            <a:r>
              <a:rPr lang="en-US" dirty="0" err="1" smtClean="0"/>
              <a:t>AveragePrice</a:t>
            </a:r>
            <a:endParaRPr lang="en-US" dirty="0" smtClean="0"/>
          </a:p>
          <a:p>
            <a:pPr>
              <a:buNone/>
            </a:pPr>
            <a:r>
              <a:rPr lang="en-US" sz="3500" dirty="0" smtClean="0">
                <a:solidFill>
                  <a:srgbClr val="0070C0"/>
                </a:solidFill>
              </a:rPr>
              <a:t>FROM</a:t>
            </a:r>
            <a:r>
              <a:rPr lang="en-US" dirty="0" smtClean="0"/>
              <a:t>   </a:t>
            </a:r>
            <a:r>
              <a:rPr lang="en-US" dirty="0" err="1" smtClean="0"/>
              <a:t>WidgetOrders</a:t>
            </a:r>
            <a:endParaRPr lang="en-US" dirty="0" smtClean="0"/>
          </a:p>
          <a:p>
            <a:pPr>
              <a:buNone/>
            </a:pPr>
            <a:r>
              <a:rPr lang="en-US" sz="3500" dirty="0" smtClean="0">
                <a:solidFill>
                  <a:srgbClr val="0070C0"/>
                </a:solidFill>
              </a:rPr>
              <a:t>WHERE</a:t>
            </a:r>
            <a:r>
              <a:rPr lang="en-US" dirty="0" smtClean="0"/>
              <a:t>  Continent  =  “North America”</a:t>
            </a:r>
          </a:p>
          <a:p>
            <a:pPr>
              <a:buNone/>
            </a:pPr>
            <a:endParaRPr lang="en-US" dirty="0" smtClean="0"/>
          </a:p>
          <a:p>
            <a:pPr>
              <a:buNone/>
            </a:pPr>
            <a:r>
              <a:rPr lang="en-US" sz="3900" dirty="0" smtClean="0">
                <a:solidFill>
                  <a:srgbClr val="0070C0"/>
                </a:solidFill>
              </a:rPr>
              <a:t>SELECT</a:t>
            </a:r>
            <a:r>
              <a:rPr lang="en-US" dirty="0" smtClean="0"/>
              <a:t>  </a:t>
            </a:r>
            <a:r>
              <a:rPr lang="en-US" sz="3900" dirty="0" smtClean="0">
                <a:solidFill>
                  <a:schemeClr val="accent1">
                    <a:lumMod val="75000"/>
                  </a:schemeClr>
                </a:solidFill>
              </a:rPr>
              <a:t>COUNT</a:t>
            </a:r>
            <a:r>
              <a:rPr lang="en-US" dirty="0" smtClean="0"/>
              <a:t>(*)  </a:t>
            </a:r>
            <a:r>
              <a:rPr lang="en-US" sz="3900" dirty="0" smtClean="0">
                <a:solidFill>
                  <a:srgbClr val="0070C0"/>
                </a:solidFill>
              </a:rPr>
              <a:t>AS</a:t>
            </a:r>
            <a:r>
              <a:rPr lang="en-US" dirty="0" smtClean="0"/>
              <a:t>  'Number of Large Orders'</a:t>
            </a:r>
          </a:p>
          <a:p>
            <a:pPr>
              <a:buNone/>
            </a:pPr>
            <a:r>
              <a:rPr lang="en-US" sz="3900" dirty="0" smtClean="0">
                <a:solidFill>
                  <a:srgbClr val="0070C0"/>
                </a:solidFill>
              </a:rPr>
              <a:t>FROM</a:t>
            </a:r>
            <a:r>
              <a:rPr lang="en-US" dirty="0" smtClean="0"/>
              <a:t>  </a:t>
            </a:r>
            <a:r>
              <a:rPr lang="en-US" dirty="0" err="1" smtClean="0"/>
              <a:t>WidgetOrders</a:t>
            </a:r>
            <a:endParaRPr lang="en-US" dirty="0" smtClean="0"/>
          </a:p>
          <a:p>
            <a:pPr>
              <a:buNone/>
            </a:pPr>
            <a:r>
              <a:rPr lang="en-US" sz="3900" dirty="0" smtClean="0">
                <a:solidFill>
                  <a:srgbClr val="0070C0"/>
                </a:solidFill>
              </a:rPr>
              <a:t>WHERE</a:t>
            </a:r>
            <a:r>
              <a:rPr lang="en-US" dirty="0" smtClean="0"/>
              <a:t>  Quantity &gt; 100</a:t>
            </a:r>
          </a:p>
          <a:p>
            <a:pPr>
              <a:buNone/>
            </a:pPr>
            <a:endParaRPr lang="en-US" dirty="0" smtClean="0"/>
          </a:p>
          <a:p>
            <a:pPr>
              <a:buNone/>
            </a:pPr>
            <a:r>
              <a:rPr lang="en-US" sz="3900" dirty="0" smtClean="0">
                <a:solidFill>
                  <a:srgbClr val="0070C0"/>
                </a:solidFill>
              </a:rPr>
              <a:t>SELECT</a:t>
            </a:r>
            <a:r>
              <a:rPr lang="en-US" dirty="0" smtClean="0"/>
              <a:t>  </a:t>
            </a:r>
            <a:r>
              <a:rPr lang="en-US" sz="3900" dirty="0" smtClean="0">
                <a:solidFill>
                  <a:schemeClr val="accent1">
                    <a:lumMod val="75000"/>
                  </a:schemeClr>
                </a:solidFill>
              </a:rPr>
              <a:t>MAX</a:t>
            </a:r>
            <a:r>
              <a:rPr lang="en-US" dirty="0" err="1" smtClean="0"/>
              <a:t>(Quantity</a:t>
            </a:r>
            <a:r>
              <a:rPr lang="en-US" dirty="0" smtClean="0"/>
              <a:t> * </a:t>
            </a:r>
            <a:r>
              <a:rPr lang="en-US" dirty="0" err="1" smtClean="0"/>
              <a:t>UnitPrice</a:t>
            </a:r>
            <a:r>
              <a:rPr lang="en-US" dirty="0" smtClean="0"/>
              <a:t>)  </a:t>
            </a:r>
            <a:r>
              <a:rPr lang="en-US" sz="3900" dirty="0" smtClean="0">
                <a:solidFill>
                  <a:srgbClr val="0070C0"/>
                </a:solidFill>
              </a:rPr>
              <a:t>As</a:t>
            </a:r>
            <a:r>
              <a:rPr lang="en-US" dirty="0" smtClean="0"/>
              <a:t>  'Largest Order'</a:t>
            </a:r>
          </a:p>
          <a:p>
            <a:pPr>
              <a:buNone/>
            </a:pPr>
            <a:r>
              <a:rPr lang="en-US" sz="3900" dirty="0" smtClean="0">
                <a:solidFill>
                  <a:srgbClr val="0070C0"/>
                </a:solidFill>
              </a:rPr>
              <a:t>FROM</a:t>
            </a:r>
            <a:r>
              <a:rPr lang="en-US" dirty="0" smtClean="0"/>
              <a:t>  </a:t>
            </a:r>
            <a:r>
              <a:rPr lang="en-US" dirty="0" err="1" smtClean="0"/>
              <a:t>WidgetOrders</a:t>
            </a:r>
            <a:endParaRPr lang="en-US" dirty="0" smtClean="0"/>
          </a:p>
          <a:p>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Aggregate Functions </a:t>
            </a:r>
            <a:r>
              <a:rPr lang="en-US" dirty="0" smtClean="0"/>
              <a:t>– </a:t>
            </a:r>
            <a:r>
              <a:rPr lang="en-US" sz="3600" dirty="0" smtClean="0"/>
              <a:t>GROUP BY</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 The GROUP BY statement is used in conjunction with the aggregate functions to group the result-set by one or more columns.</a:t>
            </a:r>
          </a:p>
          <a:p>
            <a:pPr>
              <a:buNone/>
            </a:pPr>
            <a:endParaRPr lang="en-US" dirty="0" smtClean="0"/>
          </a:p>
          <a:p>
            <a:pPr>
              <a:buNone/>
            </a:pPr>
            <a:r>
              <a:rPr lang="en-US" dirty="0" smtClean="0">
                <a:solidFill>
                  <a:srgbClr val="0070C0"/>
                </a:solidFill>
              </a:rPr>
              <a:t>SELECT</a:t>
            </a:r>
            <a:r>
              <a:rPr lang="en-US" dirty="0" smtClean="0"/>
              <a:t>  Customer, </a:t>
            </a:r>
            <a:r>
              <a:rPr lang="en-US" sz="2700" dirty="0" smtClean="0">
                <a:solidFill>
                  <a:schemeClr val="accent1">
                    <a:lumMod val="75000"/>
                  </a:schemeClr>
                </a:solidFill>
              </a:rPr>
              <a:t>SUM</a:t>
            </a:r>
            <a:r>
              <a:rPr lang="en-US" dirty="0" smtClean="0"/>
              <a:t>(</a:t>
            </a:r>
            <a:r>
              <a:rPr lang="en-US" dirty="0" err="1" smtClean="0"/>
              <a:t>OrderPrice</a:t>
            </a:r>
            <a:r>
              <a:rPr lang="en-US" dirty="0" smtClean="0"/>
              <a:t>)</a:t>
            </a:r>
          </a:p>
          <a:p>
            <a:pPr>
              <a:buNone/>
            </a:pPr>
            <a:r>
              <a:rPr lang="en-US" dirty="0" smtClean="0">
                <a:solidFill>
                  <a:srgbClr val="0070C0"/>
                </a:solidFill>
              </a:rPr>
              <a:t>FROM</a:t>
            </a:r>
            <a:r>
              <a:rPr lang="en-US" dirty="0" smtClean="0"/>
              <a:t> Orders</a:t>
            </a:r>
          </a:p>
          <a:p>
            <a:pPr>
              <a:buNone/>
            </a:pPr>
            <a:r>
              <a:rPr lang="en-US" dirty="0" smtClean="0">
                <a:solidFill>
                  <a:srgbClr val="0070C0"/>
                </a:solidFill>
              </a:rPr>
              <a:t>GROUP</a:t>
            </a:r>
            <a:r>
              <a:rPr lang="en-US" dirty="0" smtClean="0"/>
              <a:t> </a:t>
            </a:r>
            <a:r>
              <a:rPr lang="en-US" dirty="0" smtClean="0">
                <a:solidFill>
                  <a:srgbClr val="0070C0"/>
                </a:solidFill>
              </a:rPr>
              <a:t>BY</a:t>
            </a:r>
            <a:r>
              <a:rPr lang="en-US" dirty="0" smtClean="0"/>
              <a:t> Customer</a:t>
            </a:r>
          </a:p>
          <a:p>
            <a:endParaRPr lang="en-US" dirty="0"/>
          </a:p>
        </p:txBody>
      </p:sp>
      <p:pic>
        <p:nvPicPr>
          <p:cNvPr id="1026" name="Picture 2" descr="C:\Users\Elbaz\Desktop\Untitled5.png"/>
          <p:cNvPicPr>
            <a:picLocks noChangeAspect="1" noChangeArrowheads="1"/>
          </p:cNvPicPr>
          <p:nvPr/>
        </p:nvPicPr>
        <p:blipFill>
          <a:blip r:embed="rId2" cstate="print"/>
          <a:srcRect/>
          <a:stretch>
            <a:fillRect/>
          </a:stretch>
        </p:blipFill>
        <p:spPr bwMode="auto">
          <a:xfrm>
            <a:off x="4572000" y="4343400"/>
            <a:ext cx="4114800" cy="206692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 SQL(T-SQL)</a:t>
            </a:r>
            <a:endParaRPr lang="en-US" dirty="0"/>
          </a:p>
        </p:txBody>
      </p:sp>
      <p:sp>
        <p:nvSpPr>
          <p:cNvPr id="3" name="Content Placeholder 2"/>
          <p:cNvSpPr>
            <a:spLocks noGrp="1"/>
          </p:cNvSpPr>
          <p:nvPr>
            <p:ph idx="1"/>
          </p:nvPr>
        </p:nvSpPr>
        <p:spPr/>
        <p:txBody>
          <a:bodyPr>
            <a:normAutofit/>
          </a:bodyPr>
          <a:lstStyle/>
          <a:p>
            <a:r>
              <a:rPr lang="en-US" dirty="0" smtClean="0"/>
              <a:t>T-SQL is Microsoft's implementation of a SQL.</a:t>
            </a:r>
          </a:p>
          <a:p>
            <a:r>
              <a:rPr lang="en-US" dirty="0" smtClean="0"/>
              <a:t>T-SQL is the language used to talk to SQL Server.</a:t>
            </a:r>
          </a:p>
          <a:p>
            <a:r>
              <a:rPr lang="en-US" dirty="0" smtClean="0"/>
              <a:t>SQL Server 2000 implements ANSI-92.</a:t>
            </a:r>
          </a:p>
          <a:p>
            <a:r>
              <a:rPr lang="en-US" dirty="0" smtClean="0"/>
              <a:t> SQL Server 2005 implements ANSI-99.</a:t>
            </a:r>
          </a:p>
          <a:p>
            <a:r>
              <a:rPr lang="en-US" dirty="0" smtClean="0"/>
              <a:t>T-SQL does not fully conform to any of the more recent ANSI versions, but it does implement many of the selected features.</a:t>
            </a:r>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Aggregate Functions – HAVING</a:t>
            </a:r>
            <a:endParaRPr lang="en-US" dirty="0"/>
          </a:p>
        </p:txBody>
      </p:sp>
      <p:sp>
        <p:nvSpPr>
          <p:cNvPr id="3" name="Content Placeholder 2"/>
          <p:cNvSpPr>
            <a:spLocks noGrp="1"/>
          </p:cNvSpPr>
          <p:nvPr>
            <p:ph idx="1"/>
          </p:nvPr>
        </p:nvSpPr>
        <p:spPr/>
        <p:txBody>
          <a:bodyPr/>
          <a:lstStyle/>
          <a:p>
            <a:r>
              <a:rPr lang="en-US" dirty="0" smtClean="0"/>
              <a:t>The HAVING clause was added to SQL because the WHERE keyword could not be used with aggregate functions.</a:t>
            </a:r>
          </a:p>
          <a:p>
            <a:endParaRPr lang="en-US" dirty="0" smtClean="0"/>
          </a:p>
          <a:p>
            <a:pPr>
              <a:buNone/>
            </a:pPr>
            <a:r>
              <a:rPr lang="en-US" dirty="0" smtClean="0">
                <a:solidFill>
                  <a:srgbClr val="0070C0"/>
                </a:solidFill>
              </a:rPr>
              <a:t>SELECT</a:t>
            </a:r>
            <a:r>
              <a:rPr lang="en-US" dirty="0" smtClean="0"/>
              <a:t> Customer, </a:t>
            </a:r>
            <a:r>
              <a:rPr lang="en-US" sz="2700" dirty="0" smtClean="0">
                <a:solidFill>
                  <a:schemeClr val="accent1">
                    <a:lumMod val="75000"/>
                  </a:schemeClr>
                </a:solidFill>
              </a:rPr>
              <a:t>SUM</a:t>
            </a:r>
            <a:r>
              <a:rPr lang="en-US" dirty="0" smtClean="0"/>
              <a:t>(</a:t>
            </a:r>
            <a:r>
              <a:rPr lang="en-US" dirty="0" err="1" smtClean="0"/>
              <a:t>OrderPrice</a:t>
            </a:r>
            <a:r>
              <a:rPr lang="en-US" dirty="0" smtClean="0"/>
              <a:t>)</a:t>
            </a:r>
          </a:p>
          <a:p>
            <a:pPr>
              <a:buNone/>
            </a:pPr>
            <a:r>
              <a:rPr lang="en-US" dirty="0" smtClean="0">
                <a:solidFill>
                  <a:srgbClr val="0070C0"/>
                </a:solidFill>
              </a:rPr>
              <a:t>FROM</a:t>
            </a:r>
            <a:r>
              <a:rPr lang="en-US" dirty="0" smtClean="0"/>
              <a:t> Orders</a:t>
            </a:r>
          </a:p>
          <a:p>
            <a:pPr>
              <a:buNone/>
            </a:pPr>
            <a:r>
              <a:rPr lang="en-US" dirty="0" smtClean="0">
                <a:solidFill>
                  <a:srgbClr val="0070C0"/>
                </a:solidFill>
              </a:rPr>
              <a:t>GROUP</a:t>
            </a:r>
            <a:r>
              <a:rPr lang="en-US" dirty="0" smtClean="0"/>
              <a:t> </a:t>
            </a:r>
            <a:r>
              <a:rPr lang="en-US" dirty="0" smtClean="0">
                <a:solidFill>
                  <a:srgbClr val="0070C0"/>
                </a:solidFill>
              </a:rPr>
              <a:t>BY</a:t>
            </a:r>
            <a:r>
              <a:rPr lang="en-US" dirty="0" smtClean="0"/>
              <a:t> Customer</a:t>
            </a:r>
          </a:p>
          <a:p>
            <a:pPr>
              <a:buNone/>
            </a:pPr>
            <a:r>
              <a:rPr lang="en-US" dirty="0" smtClean="0">
                <a:solidFill>
                  <a:srgbClr val="0070C0"/>
                </a:solidFill>
              </a:rPr>
              <a:t>HAVING</a:t>
            </a:r>
            <a:r>
              <a:rPr lang="en-US" dirty="0" smtClean="0"/>
              <a:t> </a:t>
            </a:r>
            <a:r>
              <a:rPr lang="en-US" sz="2700" dirty="0" smtClean="0">
                <a:solidFill>
                  <a:schemeClr val="accent1">
                    <a:lumMod val="75000"/>
                  </a:schemeClr>
                </a:solidFill>
              </a:rPr>
              <a:t>SUM</a:t>
            </a:r>
            <a:r>
              <a:rPr lang="en-US" dirty="0" smtClean="0"/>
              <a:t>(</a:t>
            </a:r>
            <a:r>
              <a:rPr lang="en-US" dirty="0" err="1" smtClean="0"/>
              <a:t>OrderPrice</a:t>
            </a:r>
            <a:r>
              <a:rPr lang="en-US" dirty="0" smtClean="0"/>
              <a:t>)&lt;2000</a:t>
            </a:r>
          </a:p>
          <a:p>
            <a:endParaRPr lang="en-US" dirty="0"/>
          </a:p>
        </p:txBody>
      </p:sp>
      <p:pic>
        <p:nvPicPr>
          <p:cNvPr id="2050" name="Picture 2" descr="C:\Users\Elbaz\Desktop\Untitled6.png"/>
          <p:cNvPicPr>
            <a:picLocks noChangeAspect="1" noChangeArrowheads="1"/>
          </p:cNvPicPr>
          <p:nvPr/>
        </p:nvPicPr>
        <p:blipFill>
          <a:blip r:embed="rId2" cstate="print"/>
          <a:srcRect/>
          <a:stretch>
            <a:fillRect/>
          </a:stretch>
        </p:blipFill>
        <p:spPr bwMode="auto">
          <a:xfrm>
            <a:off x="4648200" y="4419600"/>
            <a:ext cx="4038600" cy="914400"/>
          </a:xfrm>
          <a:prstGeom prst="rect">
            <a:avLst/>
          </a:prstGeom>
          <a:noFill/>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Subqueries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 A SELECT statement embedded into another statement is called a </a:t>
            </a:r>
            <a:r>
              <a:rPr lang="en-US" dirty="0" err="1" smtClean="0"/>
              <a:t>subquery</a:t>
            </a:r>
            <a:endParaRPr lang="en-US" dirty="0" smtClean="0"/>
          </a:p>
          <a:p>
            <a:pPr>
              <a:buNone/>
            </a:pPr>
            <a:endParaRPr lang="en-US" dirty="0" smtClean="0"/>
          </a:p>
          <a:p>
            <a:pPr>
              <a:buNone/>
            </a:pPr>
            <a:r>
              <a:rPr lang="en-US" sz="3500" dirty="0" smtClean="0">
                <a:solidFill>
                  <a:srgbClr val="0070C0"/>
                </a:solidFill>
              </a:rPr>
              <a:t>SELECT</a:t>
            </a:r>
            <a:r>
              <a:rPr lang="en-US" dirty="0" smtClean="0"/>
              <a:t> </a:t>
            </a:r>
            <a:r>
              <a:rPr lang="en-US" sz="3200" dirty="0" smtClean="0">
                <a:solidFill>
                  <a:schemeClr val="accent1">
                    <a:lumMod val="75000"/>
                  </a:schemeClr>
                </a:solidFill>
              </a:rPr>
              <a:t>SUM</a:t>
            </a:r>
            <a:r>
              <a:rPr lang="en-US" dirty="0" smtClean="0"/>
              <a:t>(Sales) </a:t>
            </a:r>
            <a:r>
              <a:rPr lang="en-US" sz="3500" dirty="0" smtClean="0">
                <a:solidFill>
                  <a:srgbClr val="0070C0"/>
                </a:solidFill>
              </a:rPr>
              <a:t>FROM</a:t>
            </a:r>
            <a:r>
              <a:rPr lang="en-US" dirty="0" smtClean="0"/>
              <a:t> </a:t>
            </a:r>
            <a:r>
              <a:rPr lang="en-US" dirty="0" err="1" smtClean="0"/>
              <a:t>Store_Information</a:t>
            </a:r>
            <a:endParaRPr lang="en-US" dirty="0" smtClean="0"/>
          </a:p>
          <a:p>
            <a:pPr>
              <a:buNone/>
            </a:pPr>
            <a:r>
              <a:rPr lang="en-US" sz="3500" dirty="0" smtClean="0">
                <a:solidFill>
                  <a:srgbClr val="0070C0"/>
                </a:solidFill>
              </a:rPr>
              <a:t>WHERE</a:t>
            </a:r>
            <a:r>
              <a:rPr lang="en-US" dirty="0" smtClean="0"/>
              <a:t>  </a:t>
            </a:r>
            <a:r>
              <a:rPr lang="en-US" dirty="0" err="1" smtClean="0"/>
              <a:t>Store_name</a:t>
            </a:r>
            <a:r>
              <a:rPr lang="en-US" dirty="0" smtClean="0"/>
              <a:t>  </a:t>
            </a:r>
            <a:r>
              <a:rPr lang="en-US" sz="3500" dirty="0" smtClean="0">
                <a:solidFill>
                  <a:srgbClr val="0070C0"/>
                </a:solidFill>
              </a:rPr>
              <a:t>IN</a:t>
            </a:r>
          </a:p>
          <a:p>
            <a:pPr>
              <a:buNone/>
            </a:pPr>
            <a:r>
              <a:rPr lang="en-US" dirty="0" smtClean="0"/>
              <a:t>(</a:t>
            </a:r>
            <a:r>
              <a:rPr lang="en-US" sz="3500" dirty="0" smtClean="0">
                <a:solidFill>
                  <a:srgbClr val="0070C0"/>
                </a:solidFill>
              </a:rPr>
              <a:t>SELECT</a:t>
            </a:r>
            <a:r>
              <a:rPr lang="en-US" dirty="0" smtClean="0"/>
              <a:t> </a:t>
            </a:r>
            <a:r>
              <a:rPr lang="en-US" dirty="0" err="1" smtClean="0"/>
              <a:t>store_name</a:t>
            </a:r>
            <a:r>
              <a:rPr lang="en-US" dirty="0" smtClean="0"/>
              <a:t> </a:t>
            </a:r>
            <a:r>
              <a:rPr lang="en-US" sz="3500" dirty="0" smtClean="0">
                <a:solidFill>
                  <a:srgbClr val="0070C0"/>
                </a:solidFill>
              </a:rPr>
              <a:t>FROM</a:t>
            </a:r>
            <a:r>
              <a:rPr lang="en-US" dirty="0" smtClean="0"/>
              <a:t> Geography</a:t>
            </a:r>
          </a:p>
          <a:p>
            <a:pPr>
              <a:buNone/>
            </a:pPr>
            <a:r>
              <a:rPr lang="en-US" sz="3500" dirty="0" smtClean="0">
                <a:solidFill>
                  <a:srgbClr val="0070C0"/>
                </a:solidFill>
              </a:rPr>
              <a:t>WHERE</a:t>
            </a:r>
            <a:r>
              <a:rPr lang="en-US" dirty="0" smtClean="0"/>
              <a:t> </a:t>
            </a:r>
            <a:r>
              <a:rPr lang="en-US" dirty="0" err="1" smtClean="0"/>
              <a:t>region_name</a:t>
            </a:r>
            <a:r>
              <a:rPr lang="en-US" dirty="0" smtClean="0"/>
              <a:t> = 'West')</a:t>
            </a:r>
          </a:p>
          <a:p>
            <a:endParaRPr lang="en-US" dirty="0" smtClean="0"/>
          </a:p>
          <a:p>
            <a:r>
              <a:rPr lang="en-US" dirty="0" smtClean="0"/>
              <a:t> IN or NOT IN will handle extra lists returned by the sub query Operators (&gt;, &lt;, =, etc.) can be used when single values are returned</a:t>
            </a:r>
          </a:p>
          <a:p>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Correlated </a:t>
            </a:r>
            <a:r>
              <a:rPr lang="en-US" dirty="0" err="1" smtClean="0"/>
              <a:t>Subqueries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If a </a:t>
            </a:r>
            <a:r>
              <a:rPr lang="en-US" dirty="0" err="1" smtClean="0"/>
              <a:t>subquery</a:t>
            </a:r>
            <a:r>
              <a:rPr lang="en-US" dirty="0" smtClean="0"/>
              <a:t> may reference columns from the main query table, this is called a correlated</a:t>
            </a:r>
          </a:p>
          <a:p>
            <a:endParaRPr lang="en-US" dirty="0" smtClean="0"/>
          </a:p>
          <a:p>
            <a:pPr>
              <a:buNone/>
            </a:pPr>
            <a:r>
              <a:rPr lang="en-US" sz="3200" dirty="0" smtClean="0">
                <a:solidFill>
                  <a:srgbClr val="0070C0"/>
                </a:solidFill>
              </a:rPr>
              <a:t>SELECT</a:t>
            </a:r>
            <a:r>
              <a:rPr lang="en-US" dirty="0" smtClean="0"/>
              <a:t> </a:t>
            </a:r>
            <a:r>
              <a:rPr lang="en-US" sz="3200" dirty="0" smtClean="0">
                <a:solidFill>
                  <a:srgbClr val="0070C0"/>
                </a:solidFill>
              </a:rPr>
              <a:t>DISTINCT</a:t>
            </a:r>
            <a:r>
              <a:rPr lang="en-US" dirty="0" smtClean="0"/>
              <a:t> </a:t>
            </a:r>
            <a:r>
              <a:rPr lang="en-US" dirty="0" err="1" smtClean="0"/>
              <a:t>c.LastName</a:t>
            </a:r>
            <a:r>
              <a:rPr lang="en-US" dirty="0" smtClean="0"/>
              <a:t>, </a:t>
            </a:r>
            <a:r>
              <a:rPr lang="en-US" dirty="0" err="1" smtClean="0"/>
              <a:t>c.FirstName</a:t>
            </a:r>
            <a:endParaRPr lang="en-US" dirty="0" smtClean="0"/>
          </a:p>
          <a:p>
            <a:pPr>
              <a:buNone/>
            </a:pPr>
            <a:r>
              <a:rPr lang="en-US" sz="3200" dirty="0" smtClean="0">
                <a:solidFill>
                  <a:srgbClr val="0070C0"/>
                </a:solidFill>
              </a:rPr>
              <a:t>FROM</a:t>
            </a:r>
            <a:r>
              <a:rPr lang="en-US" dirty="0" smtClean="0"/>
              <a:t> </a:t>
            </a:r>
            <a:r>
              <a:rPr lang="en-US" dirty="0" err="1" smtClean="0"/>
              <a:t>Person.Contact</a:t>
            </a:r>
            <a:r>
              <a:rPr lang="en-US" dirty="0" smtClean="0"/>
              <a:t> c</a:t>
            </a:r>
          </a:p>
          <a:p>
            <a:pPr>
              <a:buNone/>
            </a:pPr>
            <a:r>
              <a:rPr lang="en-US" sz="3200" dirty="0" smtClean="0">
                <a:solidFill>
                  <a:srgbClr val="0070C0"/>
                </a:solidFill>
              </a:rPr>
              <a:t>JOIN</a:t>
            </a:r>
            <a:r>
              <a:rPr lang="en-US" dirty="0" smtClean="0"/>
              <a:t>  </a:t>
            </a:r>
            <a:r>
              <a:rPr lang="en-US" dirty="0" err="1" smtClean="0"/>
              <a:t>HumanResources.Employee</a:t>
            </a:r>
            <a:r>
              <a:rPr lang="en-US" dirty="0" smtClean="0"/>
              <a:t> e</a:t>
            </a:r>
          </a:p>
          <a:p>
            <a:pPr>
              <a:buNone/>
            </a:pPr>
            <a:r>
              <a:rPr lang="en-US" dirty="0" smtClean="0"/>
              <a:t> </a:t>
            </a:r>
            <a:r>
              <a:rPr lang="en-US" sz="3200" dirty="0" smtClean="0">
                <a:solidFill>
                  <a:srgbClr val="0070C0"/>
                </a:solidFill>
              </a:rPr>
              <a:t>ON</a:t>
            </a:r>
            <a:r>
              <a:rPr lang="en-US" dirty="0" smtClean="0"/>
              <a:t>    </a:t>
            </a:r>
            <a:r>
              <a:rPr lang="en-US" dirty="0" err="1" smtClean="0"/>
              <a:t>e.ContactID</a:t>
            </a:r>
            <a:r>
              <a:rPr lang="en-US" dirty="0" smtClean="0"/>
              <a:t> = </a:t>
            </a:r>
            <a:r>
              <a:rPr lang="en-US" dirty="0" err="1" smtClean="0"/>
              <a:t>c.ContactID</a:t>
            </a:r>
            <a:endParaRPr lang="en-US" dirty="0" smtClean="0"/>
          </a:p>
          <a:p>
            <a:pPr>
              <a:buNone/>
            </a:pPr>
            <a:r>
              <a:rPr lang="en-US" dirty="0" smtClean="0"/>
              <a:t> </a:t>
            </a:r>
            <a:r>
              <a:rPr lang="en-US" sz="3200" dirty="0" smtClean="0">
                <a:solidFill>
                  <a:srgbClr val="0070C0"/>
                </a:solidFill>
              </a:rPr>
              <a:t>WHERE</a:t>
            </a:r>
            <a:r>
              <a:rPr lang="en-US" dirty="0" smtClean="0"/>
              <a:t> 5000.00 </a:t>
            </a:r>
            <a:r>
              <a:rPr lang="en-US" sz="3200" dirty="0" smtClean="0">
                <a:solidFill>
                  <a:srgbClr val="0070C0"/>
                </a:solidFill>
              </a:rPr>
              <a:t>IN</a:t>
            </a:r>
          </a:p>
          <a:p>
            <a:pPr>
              <a:buNone/>
            </a:pPr>
            <a:r>
              <a:rPr lang="en-US" dirty="0" smtClean="0"/>
              <a:t>(</a:t>
            </a:r>
            <a:r>
              <a:rPr lang="en-US" sz="3200" dirty="0" smtClean="0">
                <a:solidFill>
                  <a:srgbClr val="0070C0"/>
                </a:solidFill>
              </a:rPr>
              <a:t>SELECT</a:t>
            </a:r>
            <a:r>
              <a:rPr lang="en-US" dirty="0" smtClean="0"/>
              <a:t>  Bonus  </a:t>
            </a:r>
            <a:r>
              <a:rPr lang="en-US" sz="3200" dirty="0" smtClean="0">
                <a:solidFill>
                  <a:srgbClr val="0070C0"/>
                </a:solidFill>
              </a:rPr>
              <a:t>FROM</a:t>
            </a:r>
            <a:r>
              <a:rPr lang="en-US" dirty="0" smtClean="0"/>
              <a:t>  </a:t>
            </a:r>
            <a:r>
              <a:rPr lang="en-US" dirty="0" err="1" smtClean="0"/>
              <a:t>Sales.SalesPerson</a:t>
            </a:r>
            <a:r>
              <a:rPr lang="en-US" dirty="0" smtClean="0"/>
              <a:t> sp</a:t>
            </a:r>
          </a:p>
          <a:p>
            <a:pPr>
              <a:buNone/>
            </a:pPr>
            <a:r>
              <a:rPr lang="en-US" sz="3200" dirty="0" smtClean="0">
                <a:solidFill>
                  <a:srgbClr val="0070C0"/>
                </a:solidFill>
              </a:rPr>
              <a:t>WHERE</a:t>
            </a:r>
            <a:r>
              <a:rPr lang="en-US" dirty="0" smtClean="0"/>
              <a:t>  </a:t>
            </a:r>
            <a:r>
              <a:rPr lang="en-US" dirty="0" err="1" smtClean="0"/>
              <a:t>e.EmployeeID</a:t>
            </a:r>
            <a:r>
              <a:rPr lang="en-US" dirty="0" smtClean="0"/>
              <a:t> = </a:t>
            </a:r>
            <a:r>
              <a:rPr lang="en-US" dirty="0" err="1" smtClean="0"/>
              <a:t>sp.SalesPersonID</a:t>
            </a:r>
            <a:r>
              <a:rPr lang="en-US" dirty="0" smtClean="0"/>
              <a:t>) ;</a:t>
            </a:r>
          </a:p>
          <a:p>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 Inline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view is a virtual table based on the result-set of an SQL statement</a:t>
            </a:r>
          </a:p>
          <a:p>
            <a:r>
              <a:rPr lang="en-US" dirty="0" smtClean="0"/>
              <a:t> An inline view is a table within the</a:t>
            </a:r>
          </a:p>
          <a:p>
            <a:endParaRPr lang="en-US" dirty="0" smtClean="0"/>
          </a:p>
          <a:p>
            <a:pPr>
              <a:buNone/>
            </a:pPr>
            <a:r>
              <a:rPr lang="en-US" sz="3200" dirty="0" smtClean="0">
                <a:solidFill>
                  <a:srgbClr val="0070C0"/>
                </a:solidFill>
              </a:rPr>
              <a:t>SELECT</a:t>
            </a:r>
            <a:r>
              <a:rPr lang="en-US" dirty="0" smtClean="0"/>
              <a:t> height</a:t>
            </a:r>
          </a:p>
          <a:p>
            <a:pPr>
              <a:buNone/>
            </a:pPr>
            <a:r>
              <a:rPr lang="en-US" sz="3200" dirty="0" smtClean="0">
                <a:solidFill>
                  <a:srgbClr val="0070C0"/>
                </a:solidFill>
              </a:rPr>
              <a:t>FROM</a:t>
            </a:r>
            <a:r>
              <a:rPr lang="en-US" dirty="0" smtClean="0"/>
              <a:t> </a:t>
            </a:r>
          </a:p>
          <a:p>
            <a:pPr>
              <a:buNone/>
            </a:pPr>
            <a:r>
              <a:rPr lang="en-US" dirty="0" smtClean="0"/>
              <a:t>(</a:t>
            </a:r>
            <a:r>
              <a:rPr lang="en-US" sz="3200" dirty="0" smtClean="0">
                <a:solidFill>
                  <a:srgbClr val="0070C0"/>
                </a:solidFill>
              </a:rPr>
              <a:t>SELECT</a:t>
            </a:r>
            <a:r>
              <a:rPr lang="en-US" dirty="0" smtClean="0"/>
              <a:t> height </a:t>
            </a:r>
            <a:r>
              <a:rPr lang="en-US" sz="3200" dirty="0" smtClean="0">
                <a:solidFill>
                  <a:srgbClr val="0070C0"/>
                </a:solidFill>
              </a:rPr>
              <a:t>FROM</a:t>
            </a:r>
            <a:r>
              <a:rPr lang="en-US" dirty="0" smtClean="0"/>
              <a:t> test </a:t>
            </a:r>
            <a:r>
              <a:rPr lang="en-US" sz="3200" dirty="0" smtClean="0">
                <a:solidFill>
                  <a:srgbClr val="0070C0"/>
                </a:solidFill>
              </a:rPr>
              <a:t>WHERE</a:t>
            </a:r>
            <a:r>
              <a:rPr lang="en-US" dirty="0" smtClean="0"/>
              <a:t> id = @id</a:t>
            </a:r>
          </a:p>
          <a:p>
            <a:pPr>
              <a:buNone/>
            </a:pPr>
            <a:r>
              <a:rPr lang="en-US" sz="3200" dirty="0" smtClean="0">
                <a:solidFill>
                  <a:srgbClr val="0070C0"/>
                </a:solidFill>
              </a:rPr>
              <a:t>ORDER</a:t>
            </a:r>
            <a:r>
              <a:rPr lang="en-US" dirty="0" smtClean="0"/>
              <a:t> </a:t>
            </a:r>
            <a:r>
              <a:rPr lang="en-US" sz="3200" dirty="0" smtClean="0">
                <a:solidFill>
                  <a:srgbClr val="0070C0"/>
                </a:solidFill>
              </a:rPr>
              <a:t>BY</a:t>
            </a:r>
            <a:r>
              <a:rPr lang="en-US" dirty="0" smtClean="0"/>
              <a:t> id </a:t>
            </a:r>
            <a:r>
              <a:rPr lang="en-US" sz="3200" dirty="0" smtClean="0">
                <a:solidFill>
                  <a:srgbClr val="0070C0"/>
                </a:solidFill>
              </a:rPr>
              <a:t>DESC</a:t>
            </a:r>
            <a:r>
              <a:rPr lang="en-US" dirty="0" smtClean="0"/>
              <a:t>, </a:t>
            </a:r>
            <a:r>
              <a:rPr lang="en-US" dirty="0" err="1" smtClean="0"/>
              <a:t>acc_date</a:t>
            </a:r>
            <a:r>
              <a:rPr lang="en-US" dirty="0" smtClean="0"/>
              <a:t> </a:t>
            </a:r>
            <a:r>
              <a:rPr lang="en-US" sz="3200" dirty="0" smtClean="0">
                <a:solidFill>
                  <a:srgbClr val="0070C0"/>
                </a:solidFill>
              </a:rPr>
              <a:t>DESC</a:t>
            </a:r>
            <a:r>
              <a:rPr lang="en-US" dirty="0" smtClean="0"/>
              <a:t>, height </a:t>
            </a:r>
            <a:r>
              <a:rPr lang="en-US" sz="3200" dirty="0" smtClean="0">
                <a:solidFill>
                  <a:srgbClr val="0070C0"/>
                </a:solidFill>
              </a:rPr>
              <a:t>DESC</a:t>
            </a:r>
            <a:r>
              <a:rPr lang="en-US" dirty="0" smtClean="0"/>
              <a:t>)</a:t>
            </a:r>
          </a:p>
          <a:p>
            <a:pPr>
              <a:buNone/>
            </a:pPr>
            <a:r>
              <a:rPr lang="en-US" sz="3200" dirty="0" smtClean="0">
                <a:solidFill>
                  <a:srgbClr val="0070C0"/>
                </a:solidFill>
              </a:rPr>
              <a:t>WHERE</a:t>
            </a:r>
            <a:r>
              <a:rPr lang="en-US" dirty="0" smtClean="0"/>
              <a:t> ROWNUM = 1;</a:t>
            </a:r>
          </a:p>
          <a:p>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 Stored</a:t>
            </a:r>
            <a:br>
              <a:rPr lang="en-US" dirty="0" smtClean="0"/>
            </a:br>
            <a:endParaRPr lang="en-US" dirty="0"/>
          </a:p>
        </p:txBody>
      </p:sp>
      <p:sp>
        <p:nvSpPr>
          <p:cNvPr id="3" name="Content Placeholder 2"/>
          <p:cNvSpPr>
            <a:spLocks noGrp="1"/>
          </p:cNvSpPr>
          <p:nvPr>
            <p:ph idx="1"/>
          </p:nvPr>
        </p:nvSpPr>
        <p:spPr>
          <a:xfrm>
            <a:off x="914400" y="1340640"/>
            <a:ext cx="7772400" cy="5136360"/>
          </a:xfrm>
        </p:spPr>
        <p:txBody>
          <a:bodyPr>
            <a:normAutofit fontScale="85000" lnSpcReduction="20000"/>
          </a:bodyPr>
          <a:lstStyle/>
          <a:p>
            <a:pPr>
              <a:buNone/>
            </a:pPr>
            <a:r>
              <a:rPr lang="en-US" sz="3600" dirty="0" smtClean="0">
                <a:solidFill>
                  <a:srgbClr val="0070C0"/>
                </a:solidFill>
              </a:rPr>
              <a:t>CREATE</a:t>
            </a:r>
            <a:r>
              <a:rPr lang="en-US" sz="2300" dirty="0" smtClean="0"/>
              <a:t> </a:t>
            </a:r>
            <a:r>
              <a:rPr lang="en-US" sz="3600" dirty="0" smtClean="0">
                <a:solidFill>
                  <a:srgbClr val="0070C0"/>
                </a:solidFill>
              </a:rPr>
              <a:t>VIEW</a:t>
            </a:r>
            <a:r>
              <a:rPr lang="en-US" sz="2300" dirty="0" smtClean="0"/>
              <a:t> </a:t>
            </a:r>
            <a:r>
              <a:rPr lang="en-US" dirty="0" smtClean="0"/>
              <a:t>[Current Product List] </a:t>
            </a:r>
            <a:r>
              <a:rPr lang="en-US" sz="3600" dirty="0" smtClean="0">
                <a:solidFill>
                  <a:srgbClr val="0070C0"/>
                </a:solidFill>
              </a:rPr>
              <a:t>AS</a:t>
            </a:r>
          </a:p>
          <a:p>
            <a:pPr>
              <a:buNone/>
            </a:pPr>
            <a:r>
              <a:rPr lang="en-US" sz="3600" dirty="0" smtClean="0">
                <a:solidFill>
                  <a:srgbClr val="0070C0"/>
                </a:solidFill>
              </a:rPr>
              <a:t>SELECT</a:t>
            </a:r>
            <a:r>
              <a:rPr lang="en-US" dirty="0" smtClean="0"/>
              <a:t> </a:t>
            </a:r>
            <a:r>
              <a:rPr lang="en-US" dirty="0" err="1" smtClean="0"/>
              <a:t>ProductID,ProductName</a:t>
            </a:r>
            <a:endParaRPr lang="en-US" dirty="0" smtClean="0"/>
          </a:p>
          <a:p>
            <a:pPr>
              <a:buNone/>
            </a:pPr>
            <a:r>
              <a:rPr lang="en-US" sz="3600" dirty="0" smtClean="0">
                <a:solidFill>
                  <a:srgbClr val="0070C0"/>
                </a:solidFill>
              </a:rPr>
              <a:t>FROM</a:t>
            </a:r>
            <a:r>
              <a:rPr lang="en-US" dirty="0" smtClean="0"/>
              <a:t> Products</a:t>
            </a:r>
          </a:p>
          <a:p>
            <a:pPr>
              <a:buNone/>
            </a:pPr>
            <a:r>
              <a:rPr lang="en-US" sz="3600" dirty="0" smtClean="0">
                <a:solidFill>
                  <a:srgbClr val="0070C0"/>
                </a:solidFill>
              </a:rPr>
              <a:t>WHERE</a:t>
            </a:r>
            <a:r>
              <a:rPr lang="en-US" dirty="0" smtClean="0"/>
              <a:t> Discontinued=No</a:t>
            </a:r>
          </a:p>
          <a:p>
            <a:endParaRPr lang="en-US" dirty="0" smtClean="0"/>
          </a:p>
          <a:p>
            <a:r>
              <a:rPr lang="en-US" dirty="0" smtClean="0"/>
              <a:t> A view does not store data</a:t>
            </a:r>
          </a:p>
          <a:p>
            <a:r>
              <a:rPr lang="en-US" dirty="0" smtClean="0"/>
              <a:t> If you do insert, update, delete on a view the data values in the underlying tables will be updated</a:t>
            </a:r>
          </a:p>
          <a:p>
            <a:pPr lvl="1"/>
            <a:r>
              <a:rPr lang="en-US" dirty="0" smtClean="0"/>
              <a:t> This is not possible on all views</a:t>
            </a:r>
          </a:p>
          <a:p>
            <a:pPr lvl="1"/>
            <a:r>
              <a:rPr lang="en-US" dirty="0" smtClean="0"/>
              <a:t> Computed columns cannot be updated</a:t>
            </a:r>
          </a:p>
          <a:p>
            <a:pPr lvl="1"/>
            <a:r>
              <a:rPr lang="en-US" dirty="0" smtClean="0"/>
              <a:t> Not permitted on aggregate views or views with set operators</a:t>
            </a:r>
          </a:p>
          <a:p>
            <a:pPr lvl="1"/>
            <a:r>
              <a:rPr lang="en-US" dirty="0" smtClean="0"/>
              <a:t> Join views may or may not be updateable</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Stored</a:t>
            </a:r>
            <a:r>
              <a:rPr lang="en-US" sz="3600" b="1" dirty="0" smtClean="0"/>
              <a:t> </a:t>
            </a:r>
            <a:r>
              <a:rPr lang="en-US" sz="3600" dirty="0" smtClean="0"/>
              <a:t>Procedures &amp; Functions</a:t>
            </a:r>
            <a:endParaRPr lang="en-US" sz="3600" dirty="0"/>
          </a:p>
        </p:txBody>
      </p:sp>
      <p:sp>
        <p:nvSpPr>
          <p:cNvPr id="3" name="Content Placeholder 2"/>
          <p:cNvSpPr>
            <a:spLocks noGrp="1"/>
          </p:cNvSpPr>
          <p:nvPr>
            <p:ph idx="1"/>
          </p:nvPr>
        </p:nvSpPr>
        <p:spPr/>
        <p:txBody>
          <a:bodyPr>
            <a:normAutofit/>
          </a:bodyPr>
          <a:lstStyle/>
          <a:p>
            <a:r>
              <a:rPr lang="en-US" b="1" dirty="0" smtClean="0"/>
              <a:t>Precompiled execution</a:t>
            </a:r>
            <a:r>
              <a:rPr lang="en-US" dirty="0" smtClean="0"/>
              <a:t>. </a:t>
            </a:r>
          </a:p>
          <a:p>
            <a:r>
              <a:rPr lang="en-US" b="1" dirty="0" smtClean="0"/>
              <a:t>Reduced client/server traffic</a:t>
            </a:r>
            <a:r>
              <a:rPr lang="en-US" dirty="0" smtClean="0"/>
              <a:t>. </a:t>
            </a:r>
          </a:p>
          <a:p>
            <a:r>
              <a:rPr lang="en-US" b="1" dirty="0" smtClean="0"/>
              <a:t>Efficient reuse of code and programming abstraction</a:t>
            </a:r>
            <a:r>
              <a:rPr lang="en-US" dirty="0" smtClean="0"/>
              <a:t>.</a:t>
            </a:r>
          </a:p>
          <a:p>
            <a:r>
              <a:rPr lang="en-US" b="1" dirty="0" smtClean="0"/>
              <a:t>Centralize maintenance.</a:t>
            </a:r>
          </a:p>
          <a:p>
            <a:r>
              <a:rPr lang="en-US" b="1" dirty="0" smtClean="0"/>
              <a:t>Enhanced security controls</a:t>
            </a:r>
            <a:r>
              <a:rPr lang="en-US" dirty="0" smtClean="0"/>
              <a:t>. You can grant users permission to execute a stored procedure independently of underlying table permissions.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a:t>
            </a:r>
            <a:r>
              <a:rPr lang="en-US" b="1" dirty="0" smtClean="0"/>
              <a:t> </a:t>
            </a:r>
            <a:r>
              <a:rPr lang="en-US" dirty="0" smtClean="0"/>
              <a:t>Procedures</a:t>
            </a:r>
            <a:endParaRPr lang="en-US" dirty="0"/>
          </a:p>
        </p:txBody>
      </p:sp>
      <p:sp>
        <p:nvSpPr>
          <p:cNvPr id="3" name="Content Placeholder 2"/>
          <p:cNvSpPr>
            <a:spLocks noGrp="1"/>
          </p:cNvSpPr>
          <p:nvPr>
            <p:ph idx="1"/>
          </p:nvPr>
        </p:nvSpPr>
        <p:spPr/>
        <p:txBody>
          <a:bodyPr/>
          <a:lstStyle/>
          <a:p>
            <a:r>
              <a:rPr lang="en-US" dirty="0" smtClean="0">
                <a:solidFill>
                  <a:srgbClr val="0070C0"/>
                </a:solidFill>
              </a:rPr>
              <a:t>CREATE</a:t>
            </a:r>
            <a:r>
              <a:rPr lang="en-US" dirty="0" smtClean="0"/>
              <a:t> </a:t>
            </a:r>
            <a:r>
              <a:rPr lang="en-US" dirty="0" smtClean="0">
                <a:solidFill>
                  <a:srgbClr val="0070C0"/>
                </a:solidFill>
              </a:rPr>
              <a:t>PROCEDURE</a:t>
            </a:r>
            <a:r>
              <a:rPr lang="en-US" dirty="0" smtClean="0"/>
              <a:t> </a:t>
            </a:r>
            <a:r>
              <a:rPr lang="en-US" dirty="0" err="1" smtClean="0"/>
              <a:t>sp_GetInventory</a:t>
            </a:r>
            <a:r>
              <a:rPr lang="en-US" dirty="0" smtClean="0"/>
              <a:t/>
            </a:r>
            <a:br>
              <a:rPr lang="en-US" dirty="0" smtClean="0"/>
            </a:br>
            <a:r>
              <a:rPr lang="en-US" dirty="0" smtClean="0"/>
              <a:t>@location </a:t>
            </a:r>
            <a:r>
              <a:rPr lang="en-US" dirty="0" err="1" smtClean="0"/>
              <a:t>varchar</a:t>
            </a:r>
            <a:r>
              <a:rPr lang="en-US" dirty="0" smtClean="0"/>
              <a:t>(10)</a:t>
            </a:r>
            <a:br>
              <a:rPr lang="en-US" dirty="0" smtClean="0"/>
            </a:br>
            <a:r>
              <a:rPr lang="en-US" dirty="0" smtClean="0">
                <a:solidFill>
                  <a:srgbClr val="0070C0"/>
                </a:solidFill>
              </a:rPr>
              <a:t>AS</a:t>
            </a:r>
            <a:r>
              <a:rPr lang="en-US" dirty="0" smtClean="0"/>
              <a:t/>
            </a:r>
            <a:br>
              <a:rPr lang="en-US" dirty="0" smtClean="0"/>
            </a:br>
            <a:r>
              <a:rPr lang="en-US" dirty="0" smtClean="0">
                <a:solidFill>
                  <a:srgbClr val="0070C0"/>
                </a:solidFill>
              </a:rPr>
              <a:t>SELECT</a:t>
            </a:r>
            <a:r>
              <a:rPr lang="en-US" dirty="0" smtClean="0"/>
              <a:t> Product, Quantity</a:t>
            </a:r>
            <a:br>
              <a:rPr lang="en-US" dirty="0" smtClean="0"/>
            </a:br>
            <a:r>
              <a:rPr lang="en-US" dirty="0" smtClean="0">
                <a:solidFill>
                  <a:srgbClr val="0070C0"/>
                </a:solidFill>
              </a:rPr>
              <a:t>FROM</a:t>
            </a:r>
            <a:r>
              <a:rPr lang="en-US" dirty="0" smtClean="0"/>
              <a:t> Inventory</a:t>
            </a:r>
            <a:br>
              <a:rPr lang="en-US" dirty="0" smtClean="0"/>
            </a:br>
            <a:r>
              <a:rPr lang="en-US" dirty="0" smtClean="0">
                <a:solidFill>
                  <a:srgbClr val="0070C0"/>
                </a:solidFill>
              </a:rPr>
              <a:t>WHERE</a:t>
            </a:r>
            <a:r>
              <a:rPr lang="en-US" dirty="0" smtClean="0"/>
              <a:t> Warehouse = @location</a:t>
            </a:r>
          </a:p>
          <a:p>
            <a:endParaRPr lang="en-US" dirty="0" smtClean="0"/>
          </a:p>
          <a:p>
            <a:r>
              <a:rPr lang="en-US" dirty="0" smtClean="0">
                <a:solidFill>
                  <a:srgbClr val="0070C0"/>
                </a:solidFill>
              </a:rPr>
              <a:t>EXECUTE</a:t>
            </a:r>
            <a:r>
              <a:rPr lang="en-US" dirty="0" smtClean="0"/>
              <a:t> </a:t>
            </a:r>
            <a:r>
              <a:rPr lang="en-US" dirty="0" err="1" smtClean="0"/>
              <a:t>sp_GetInventory</a:t>
            </a:r>
            <a:r>
              <a:rPr lang="en-US" dirty="0" smtClean="0"/>
              <a:t> 'FL'</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914400"/>
          </a:xfrm>
        </p:spPr>
        <p:txBody>
          <a:bodyPr/>
          <a:lstStyle/>
          <a:p>
            <a:r>
              <a:rPr lang="en-US" dirty="0" smtClean="0"/>
              <a:t>User Defined Functions</a:t>
            </a:r>
            <a:endParaRPr lang="en-US" dirty="0"/>
          </a:p>
        </p:txBody>
      </p:sp>
      <p:sp>
        <p:nvSpPr>
          <p:cNvPr id="3" name="Content Placeholder 2"/>
          <p:cNvSpPr>
            <a:spLocks noGrp="1"/>
          </p:cNvSpPr>
          <p:nvPr>
            <p:ph idx="1"/>
          </p:nvPr>
        </p:nvSpPr>
        <p:spPr>
          <a:xfrm>
            <a:off x="914400" y="1219200"/>
            <a:ext cx="7772400" cy="5334000"/>
          </a:xfrm>
        </p:spPr>
        <p:txBody>
          <a:bodyPr>
            <a:normAutofit fontScale="85000" lnSpcReduction="20000"/>
          </a:bodyPr>
          <a:lstStyle/>
          <a:p>
            <a:pPr>
              <a:buNone/>
            </a:pPr>
            <a:r>
              <a:rPr lang="en-US" dirty="0" smtClean="0">
                <a:solidFill>
                  <a:srgbClr val="0070C0"/>
                </a:solidFill>
              </a:rPr>
              <a:t>CREATE</a:t>
            </a:r>
            <a:r>
              <a:rPr lang="en-US" dirty="0" smtClean="0"/>
              <a:t> </a:t>
            </a:r>
            <a:r>
              <a:rPr lang="en-US" dirty="0" smtClean="0">
                <a:solidFill>
                  <a:srgbClr val="0070C0"/>
                </a:solidFill>
              </a:rPr>
              <a:t>FUNCTION</a:t>
            </a:r>
            <a:r>
              <a:rPr lang="en-US" dirty="0" smtClean="0"/>
              <a:t> </a:t>
            </a:r>
            <a:r>
              <a:rPr lang="en-US" dirty="0" err="1" smtClean="0"/>
              <a:t>whichContinent</a:t>
            </a:r>
            <a:endParaRPr lang="en-US" dirty="0" smtClean="0"/>
          </a:p>
          <a:p>
            <a:pPr>
              <a:buNone/>
            </a:pPr>
            <a:r>
              <a:rPr lang="en-US" dirty="0" smtClean="0"/>
              <a:t> (@Country </a:t>
            </a:r>
            <a:r>
              <a:rPr lang="en-US" dirty="0" err="1" smtClean="0"/>
              <a:t>nvarchar</a:t>
            </a:r>
            <a:r>
              <a:rPr lang="en-US" dirty="0" smtClean="0"/>
              <a:t>(15))</a:t>
            </a:r>
          </a:p>
          <a:p>
            <a:pPr>
              <a:buNone/>
            </a:pPr>
            <a:r>
              <a:rPr lang="en-US" dirty="0" smtClean="0"/>
              <a:t> </a:t>
            </a:r>
            <a:r>
              <a:rPr lang="en-US" dirty="0" smtClean="0">
                <a:solidFill>
                  <a:srgbClr val="0070C0"/>
                </a:solidFill>
              </a:rPr>
              <a:t>RETURNS</a:t>
            </a:r>
            <a:r>
              <a:rPr lang="en-US" dirty="0" smtClean="0"/>
              <a:t> </a:t>
            </a:r>
            <a:r>
              <a:rPr lang="en-US" dirty="0" err="1" smtClean="0"/>
              <a:t>varchar</a:t>
            </a:r>
            <a:r>
              <a:rPr lang="en-US" dirty="0" smtClean="0"/>
              <a:t>(30) </a:t>
            </a:r>
          </a:p>
          <a:p>
            <a:pPr>
              <a:buNone/>
            </a:pPr>
            <a:r>
              <a:rPr lang="en-US" dirty="0" smtClean="0">
                <a:solidFill>
                  <a:srgbClr val="0070C0"/>
                </a:solidFill>
              </a:rPr>
              <a:t>AS</a:t>
            </a:r>
            <a:r>
              <a:rPr lang="en-US" dirty="0" smtClean="0"/>
              <a:t> </a:t>
            </a:r>
            <a:r>
              <a:rPr lang="en-US" dirty="0" smtClean="0">
                <a:solidFill>
                  <a:srgbClr val="0070C0"/>
                </a:solidFill>
              </a:rPr>
              <a:t>BEGIN</a:t>
            </a:r>
            <a:r>
              <a:rPr lang="en-US" dirty="0" smtClean="0"/>
              <a:t> </a:t>
            </a:r>
          </a:p>
          <a:p>
            <a:pPr>
              <a:buNone/>
            </a:pPr>
            <a:r>
              <a:rPr lang="en-US" dirty="0" smtClean="0">
                <a:solidFill>
                  <a:srgbClr val="0070C0"/>
                </a:solidFill>
              </a:rPr>
              <a:t>	declare</a:t>
            </a:r>
            <a:r>
              <a:rPr lang="en-US" dirty="0" smtClean="0"/>
              <a:t> @Return </a:t>
            </a:r>
            <a:r>
              <a:rPr lang="en-US" dirty="0" err="1" smtClean="0"/>
              <a:t>varchar</a:t>
            </a:r>
            <a:r>
              <a:rPr lang="en-US" dirty="0" smtClean="0"/>
              <a:t>(30)</a:t>
            </a:r>
          </a:p>
          <a:p>
            <a:pPr>
              <a:buNone/>
            </a:pPr>
            <a:r>
              <a:rPr lang="en-US" dirty="0" smtClean="0"/>
              <a:t> 	</a:t>
            </a:r>
            <a:r>
              <a:rPr lang="en-US" dirty="0" smtClean="0">
                <a:solidFill>
                  <a:srgbClr val="0070C0"/>
                </a:solidFill>
              </a:rPr>
              <a:t>select</a:t>
            </a:r>
            <a:r>
              <a:rPr lang="en-US" dirty="0" smtClean="0"/>
              <a:t> @return = </a:t>
            </a:r>
            <a:r>
              <a:rPr lang="en-US" dirty="0" smtClean="0">
                <a:solidFill>
                  <a:srgbClr val="0070C0"/>
                </a:solidFill>
              </a:rPr>
              <a:t>case</a:t>
            </a:r>
            <a:r>
              <a:rPr lang="en-US" dirty="0" smtClean="0"/>
              <a:t> @Country </a:t>
            </a:r>
          </a:p>
          <a:p>
            <a:pPr>
              <a:buNone/>
            </a:pPr>
            <a:r>
              <a:rPr lang="en-US" dirty="0" smtClean="0">
                <a:solidFill>
                  <a:srgbClr val="0070C0"/>
                </a:solidFill>
              </a:rPr>
              <a:t>	when</a:t>
            </a:r>
            <a:r>
              <a:rPr lang="en-US" dirty="0" smtClean="0"/>
              <a:t> 'Argentina' </a:t>
            </a:r>
            <a:r>
              <a:rPr lang="en-US" dirty="0" smtClean="0">
                <a:solidFill>
                  <a:srgbClr val="0070C0"/>
                </a:solidFill>
              </a:rPr>
              <a:t>then</a:t>
            </a:r>
            <a:r>
              <a:rPr lang="en-US" dirty="0" smtClean="0"/>
              <a:t> 'South America‘</a:t>
            </a:r>
          </a:p>
          <a:p>
            <a:pPr>
              <a:buNone/>
            </a:pPr>
            <a:r>
              <a:rPr lang="en-US" dirty="0" smtClean="0"/>
              <a:t>	 </a:t>
            </a:r>
            <a:r>
              <a:rPr lang="en-US" dirty="0" smtClean="0">
                <a:solidFill>
                  <a:srgbClr val="0070C0"/>
                </a:solidFill>
              </a:rPr>
              <a:t>when</a:t>
            </a:r>
            <a:r>
              <a:rPr lang="en-US" dirty="0" smtClean="0"/>
              <a:t> 'Belgium' </a:t>
            </a:r>
            <a:r>
              <a:rPr lang="en-US" dirty="0" smtClean="0">
                <a:solidFill>
                  <a:srgbClr val="0070C0"/>
                </a:solidFill>
              </a:rPr>
              <a:t>then</a:t>
            </a:r>
            <a:r>
              <a:rPr lang="en-US" dirty="0" smtClean="0"/>
              <a:t> 'Europe' </a:t>
            </a:r>
          </a:p>
          <a:p>
            <a:pPr>
              <a:buNone/>
            </a:pPr>
            <a:r>
              <a:rPr lang="en-US" dirty="0" smtClean="0">
                <a:solidFill>
                  <a:srgbClr val="0070C0"/>
                </a:solidFill>
              </a:rPr>
              <a:t>	when</a:t>
            </a:r>
            <a:r>
              <a:rPr lang="en-US" dirty="0" smtClean="0"/>
              <a:t> 'Brazil' </a:t>
            </a:r>
            <a:r>
              <a:rPr lang="en-US" dirty="0" smtClean="0">
                <a:solidFill>
                  <a:srgbClr val="0070C0"/>
                </a:solidFill>
              </a:rPr>
              <a:t>then</a:t>
            </a:r>
            <a:r>
              <a:rPr lang="en-US" dirty="0" smtClean="0"/>
              <a:t> 'South America‘</a:t>
            </a:r>
          </a:p>
          <a:p>
            <a:pPr>
              <a:buNone/>
            </a:pPr>
            <a:r>
              <a:rPr lang="en-US" dirty="0" smtClean="0">
                <a:solidFill>
                  <a:srgbClr val="0070C0"/>
                </a:solidFill>
              </a:rPr>
              <a:t>	else</a:t>
            </a:r>
            <a:r>
              <a:rPr lang="en-US" dirty="0" smtClean="0"/>
              <a:t> 'Unknown' </a:t>
            </a:r>
          </a:p>
          <a:p>
            <a:pPr>
              <a:buNone/>
            </a:pPr>
            <a:r>
              <a:rPr lang="en-US" dirty="0" smtClean="0">
                <a:solidFill>
                  <a:srgbClr val="0070C0"/>
                </a:solidFill>
              </a:rPr>
              <a:t>	End</a:t>
            </a:r>
          </a:p>
          <a:p>
            <a:pPr>
              <a:buNone/>
            </a:pPr>
            <a:r>
              <a:rPr lang="en-US" dirty="0" smtClean="0">
                <a:solidFill>
                  <a:srgbClr val="0070C0"/>
                </a:solidFill>
              </a:rPr>
              <a:t>return</a:t>
            </a:r>
            <a:r>
              <a:rPr lang="en-US" dirty="0" smtClean="0"/>
              <a:t> @return</a:t>
            </a:r>
          </a:p>
          <a:p>
            <a:pPr>
              <a:buNone/>
            </a:pPr>
            <a:r>
              <a:rPr lang="en-US" dirty="0" smtClean="0">
                <a:solidFill>
                  <a:srgbClr val="0070C0"/>
                </a:solidFill>
              </a:rPr>
              <a:t>end</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Stored</a:t>
            </a:r>
            <a:r>
              <a:rPr lang="en-US" sz="3600" b="1" dirty="0" smtClean="0"/>
              <a:t> </a:t>
            </a:r>
            <a:r>
              <a:rPr lang="en-US" sz="3600" dirty="0" smtClean="0"/>
              <a:t>Procedures VS Functions</a:t>
            </a:r>
            <a:endParaRPr lang="en-US" sz="3600" dirty="0"/>
          </a:p>
        </p:txBody>
      </p:sp>
      <p:sp>
        <p:nvSpPr>
          <p:cNvPr id="3" name="Content Placeholder 2"/>
          <p:cNvSpPr>
            <a:spLocks noGrp="1"/>
          </p:cNvSpPr>
          <p:nvPr>
            <p:ph idx="1"/>
          </p:nvPr>
        </p:nvSpPr>
        <p:spPr>
          <a:xfrm>
            <a:off x="914400" y="1371600"/>
            <a:ext cx="7772400" cy="4983960"/>
          </a:xfrm>
        </p:spPr>
        <p:txBody>
          <a:bodyPr>
            <a:normAutofit fontScale="92500"/>
          </a:bodyPr>
          <a:lstStyle/>
          <a:p>
            <a:r>
              <a:rPr lang="en-US" dirty="0" smtClean="0"/>
              <a:t>Stored procedures are called independently, using the EXEC command, while functions are called from within another SQL statement.</a:t>
            </a:r>
          </a:p>
          <a:p>
            <a:r>
              <a:rPr lang="en-US" dirty="0" smtClean="0"/>
              <a:t>Stored procedure allow you to enhance application security by granting users and applications permission to use stored procedures.</a:t>
            </a:r>
          </a:p>
          <a:p>
            <a:r>
              <a:rPr lang="en-US" dirty="0" smtClean="0"/>
              <a:t>Functions must always return a value (either a scalar value or a table). Stored procedures may return a scalar value, a table value or nothing at all.</a:t>
            </a:r>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a:t>
            </a:r>
            <a:r>
              <a:rPr lang="en-US" b="1" dirty="0" smtClean="0"/>
              <a:t> </a:t>
            </a:r>
            <a:br>
              <a:rPr lang="en-US" b="1" dirty="0" smtClean="0"/>
            </a:br>
            <a:endParaRPr lang="en-US" dirty="0"/>
          </a:p>
        </p:txBody>
      </p:sp>
      <p:sp>
        <p:nvSpPr>
          <p:cNvPr id="3" name="Content Placeholder 2"/>
          <p:cNvSpPr>
            <a:spLocks noGrp="1"/>
          </p:cNvSpPr>
          <p:nvPr>
            <p:ph idx="1"/>
          </p:nvPr>
        </p:nvSpPr>
        <p:spPr/>
        <p:txBody>
          <a:bodyPr/>
          <a:lstStyle/>
          <a:p>
            <a:r>
              <a:rPr lang="en-US" dirty="0" smtClean="0"/>
              <a:t>A special kind of stored procedure that executes automatically when a user attempts the specified data-modification statement on the specified table. </a:t>
            </a:r>
          </a:p>
          <a:p>
            <a:r>
              <a:rPr lang="en-US" dirty="0" smtClean="0"/>
              <a:t>Microsoft® SQL Server™ allows the creation of multiple triggers for any given INSERT, UPDATE, or DELETE statement.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772400" cy="914400"/>
          </a:xfrm>
        </p:spPr>
        <p:txBody>
          <a:bodyPr/>
          <a:lstStyle/>
          <a:p>
            <a:pPr algn="ctr"/>
            <a:r>
              <a:rPr lang="en-US" dirty="0" smtClean="0"/>
              <a:t>SQL Fundamentals</a:t>
            </a:r>
            <a:br>
              <a:rPr lang="en-US" dirty="0" smtClean="0"/>
            </a:br>
            <a:endParaRPr lang="en-US" dirty="0"/>
          </a:p>
        </p:txBody>
      </p:sp>
      <p:sp>
        <p:nvSpPr>
          <p:cNvPr id="4" name="Content Placeholder 3"/>
          <p:cNvSpPr>
            <a:spLocks noGrp="1"/>
          </p:cNvSpPr>
          <p:nvPr>
            <p:ph idx="1"/>
          </p:nvPr>
        </p:nvSpPr>
        <p:spPr>
          <a:xfrm>
            <a:off x="990600" y="2743200"/>
            <a:ext cx="7772400" cy="1645440"/>
          </a:xfrm>
        </p:spPr>
        <p:txBody>
          <a:bodyPr/>
          <a:lstStyle/>
          <a:p>
            <a:pPr algn="ctr">
              <a:buNone/>
            </a:pPr>
            <a:r>
              <a:rPr lang="en-US" dirty="0" smtClean="0"/>
              <a:t> SQL is the only way to build, manipulate and access a relational database.</a:t>
            </a:r>
          </a:p>
          <a:p>
            <a:pPr>
              <a:buNone/>
            </a:pP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914400"/>
          </a:xfrm>
        </p:spPr>
        <p:txBody>
          <a:bodyPr/>
          <a:lstStyle/>
          <a:p>
            <a:r>
              <a:rPr lang="en-US" dirty="0" smtClean="0"/>
              <a:t>Triggers (cont’d)</a:t>
            </a:r>
          </a:p>
        </p:txBody>
      </p:sp>
      <p:sp>
        <p:nvSpPr>
          <p:cNvPr id="3" name="Content Placeholder 2"/>
          <p:cNvSpPr>
            <a:spLocks noGrp="1"/>
          </p:cNvSpPr>
          <p:nvPr>
            <p:ph idx="1"/>
          </p:nvPr>
        </p:nvSpPr>
        <p:spPr>
          <a:xfrm>
            <a:off x="838200" y="914400"/>
            <a:ext cx="7772400" cy="5715000"/>
          </a:xfrm>
        </p:spPr>
        <p:txBody>
          <a:bodyPr>
            <a:noAutofit/>
          </a:bodyPr>
          <a:lstStyle/>
          <a:p>
            <a:r>
              <a:rPr lang="en-US" sz="1600" b="1" dirty="0" smtClean="0">
                <a:solidFill>
                  <a:srgbClr val="0070C0"/>
                </a:solidFill>
              </a:rPr>
              <a:t>CREATE</a:t>
            </a:r>
            <a:r>
              <a:rPr lang="en-US" sz="1600" b="1" dirty="0" smtClean="0"/>
              <a:t> </a:t>
            </a:r>
            <a:r>
              <a:rPr lang="en-US" sz="1600" b="1" dirty="0" smtClean="0">
                <a:solidFill>
                  <a:srgbClr val="0070C0"/>
                </a:solidFill>
              </a:rPr>
              <a:t>TRIGGER</a:t>
            </a:r>
            <a:r>
              <a:rPr lang="en-US" sz="1600" b="1" dirty="0" smtClean="0"/>
              <a:t> </a:t>
            </a:r>
            <a:r>
              <a:rPr lang="en-US" sz="1600" b="1" i="1" dirty="0" err="1" smtClean="0"/>
              <a:t>trigger_name</a:t>
            </a:r>
            <a:r>
              <a:rPr lang="en-US" sz="1600" b="1" dirty="0" smtClean="0"/>
              <a:t/>
            </a:r>
            <a:br>
              <a:rPr lang="en-US" sz="1600" b="1" dirty="0" smtClean="0"/>
            </a:br>
            <a:r>
              <a:rPr lang="en-US" sz="1600" b="1" dirty="0" smtClean="0">
                <a:solidFill>
                  <a:srgbClr val="0070C0"/>
                </a:solidFill>
              </a:rPr>
              <a:t>ON</a:t>
            </a:r>
            <a:r>
              <a:rPr lang="en-US" sz="1600" b="1" dirty="0" smtClean="0"/>
              <a:t> </a:t>
            </a:r>
            <a:r>
              <a:rPr lang="en-US" sz="1600" b="1" i="1" dirty="0" smtClean="0"/>
              <a:t>table</a:t>
            </a:r>
            <a:r>
              <a:rPr lang="en-US" sz="1600" b="1" dirty="0" smtClean="0"/>
              <a:t/>
            </a:r>
            <a:br>
              <a:rPr lang="en-US" sz="1600" b="1" dirty="0" smtClean="0"/>
            </a:br>
            <a:r>
              <a:rPr lang="en-US" sz="1600" b="1" dirty="0" smtClean="0"/>
              <a:t>[</a:t>
            </a:r>
            <a:r>
              <a:rPr lang="en-US" sz="1600" b="1" dirty="0" smtClean="0">
                <a:solidFill>
                  <a:srgbClr val="0070C0"/>
                </a:solidFill>
              </a:rPr>
              <a:t>WITH</a:t>
            </a:r>
            <a:r>
              <a:rPr lang="en-US" sz="1600" b="1" dirty="0" smtClean="0"/>
              <a:t> </a:t>
            </a:r>
            <a:r>
              <a:rPr lang="en-US" sz="1600" b="1" dirty="0" smtClean="0">
                <a:solidFill>
                  <a:srgbClr val="0070C0"/>
                </a:solidFill>
              </a:rPr>
              <a:t>ENCRYPTION</a:t>
            </a:r>
            <a:r>
              <a:rPr lang="en-US" sz="1600" b="1" dirty="0" smtClean="0"/>
              <a:t>]</a:t>
            </a:r>
            <a:br>
              <a:rPr lang="en-US" sz="1600" b="1" dirty="0" smtClean="0"/>
            </a:br>
            <a:r>
              <a:rPr lang="en-US" sz="1600" b="1" dirty="0" smtClean="0"/>
              <a:t>{</a:t>
            </a:r>
            <a:br>
              <a:rPr lang="en-US" sz="1600" b="1" dirty="0" smtClean="0"/>
            </a:br>
            <a:r>
              <a:rPr lang="en-US" sz="1600" b="1" dirty="0" smtClean="0"/>
              <a:t>   {</a:t>
            </a:r>
            <a:r>
              <a:rPr lang="en-US" sz="1600" dirty="0" smtClean="0"/>
              <a:t>{ </a:t>
            </a:r>
            <a:r>
              <a:rPr lang="en-US" sz="1600" dirty="0" smtClean="0">
                <a:solidFill>
                  <a:srgbClr val="0070C0"/>
                </a:solidFill>
              </a:rPr>
              <a:t>FOR</a:t>
            </a:r>
            <a:r>
              <a:rPr lang="en-US" sz="1600" dirty="0" smtClean="0"/>
              <a:t> | </a:t>
            </a:r>
            <a:r>
              <a:rPr lang="en-US" sz="1600" dirty="0" smtClean="0">
                <a:solidFill>
                  <a:srgbClr val="0070C0"/>
                </a:solidFill>
              </a:rPr>
              <a:t>AFTER</a:t>
            </a:r>
            <a:r>
              <a:rPr lang="en-US" sz="1600" dirty="0" smtClean="0"/>
              <a:t> | </a:t>
            </a:r>
            <a:r>
              <a:rPr lang="en-US" sz="1600" dirty="0" smtClean="0">
                <a:solidFill>
                  <a:srgbClr val="0070C0"/>
                </a:solidFill>
              </a:rPr>
              <a:t>INSTEAD</a:t>
            </a:r>
            <a:r>
              <a:rPr lang="en-US" sz="1600" dirty="0" smtClean="0"/>
              <a:t> </a:t>
            </a:r>
            <a:r>
              <a:rPr lang="en-US" sz="1600" dirty="0" smtClean="0">
                <a:solidFill>
                  <a:srgbClr val="0070C0"/>
                </a:solidFill>
              </a:rPr>
              <a:t>OF</a:t>
            </a:r>
            <a:r>
              <a:rPr lang="en-US" sz="1600" dirty="0" smtClean="0"/>
              <a:t> }</a:t>
            </a:r>
            <a:r>
              <a:rPr lang="en-US" sz="1600" b="1" dirty="0" smtClean="0"/>
              <a:t> { [DELETE] [,] [INSERT] [,] [UPDATE] }</a:t>
            </a:r>
            <a:br>
              <a:rPr lang="en-US" sz="1600" b="1" dirty="0" smtClean="0"/>
            </a:br>
            <a:r>
              <a:rPr lang="en-US" sz="1600" b="1" dirty="0" smtClean="0"/>
              <a:t>        [</a:t>
            </a:r>
            <a:r>
              <a:rPr lang="en-US" sz="1600" b="1" dirty="0" smtClean="0">
                <a:solidFill>
                  <a:srgbClr val="0070C0"/>
                </a:solidFill>
              </a:rPr>
              <a:t>NOT</a:t>
            </a:r>
            <a:r>
              <a:rPr lang="en-US" sz="1600" b="1" dirty="0" smtClean="0"/>
              <a:t> </a:t>
            </a:r>
            <a:r>
              <a:rPr lang="en-US" sz="1600" b="1" dirty="0" smtClean="0">
                <a:solidFill>
                  <a:srgbClr val="0070C0"/>
                </a:solidFill>
              </a:rPr>
              <a:t>FOR</a:t>
            </a:r>
            <a:r>
              <a:rPr lang="en-US" sz="1600" b="1" dirty="0" smtClean="0"/>
              <a:t> </a:t>
            </a:r>
            <a:r>
              <a:rPr lang="en-US" sz="1600" b="1" dirty="0" smtClean="0">
                <a:solidFill>
                  <a:srgbClr val="0070C0"/>
                </a:solidFill>
              </a:rPr>
              <a:t>REPLICATION</a:t>
            </a:r>
            <a:r>
              <a:rPr lang="en-US" sz="1600" b="1" dirty="0" smtClean="0"/>
              <a:t>]</a:t>
            </a:r>
            <a:br>
              <a:rPr lang="en-US" sz="1600" b="1" dirty="0" smtClean="0"/>
            </a:br>
            <a:r>
              <a:rPr lang="en-US" sz="1600" b="1" dirty="0" smtClean="0"/>
              <a:t>        </a:t>
            </a:r>
            <a:r>
              <a:rPr lang="en-US" sz="1600" b="1" dirty="0" smtClean="0">
                <a:solidFill>
                  <a:srgbClr val="0070C0"/>
                </a:solidFill>
              </a:rPr>
              <a:t>AS</a:t>
            </a:r>
            <a:r>
              <a:rPr lang="en-US" sz="1600" b="1" dirty="0" smtClean="0"/>
              <a:t/>
            </a:r>
            <a:br>
              <a:rPr lang="en-US" sz="1600" b="1" dirty="0" smtClean="0"/>
            </a:br>
            <a:r>
              <a:rPr lang="en-US" sz="1600" b="1" dirty="0" smtClean="0"/>
              <a:t>            </a:t>
            </a:r>
            <a:r>
              <a:rPr lang="en-US" sz="1600" b="1" i="1" dirty="0" err="1" smtClean="0"/>
              <a:t>sql_statement</a:t>
            </a:r>
            <a:r>
              <a:rPr lang="en-US" sz="1600" b="1" dirty="0" smtClean="0"/>
              <a:t> [...</a:t>
            </a:r>
            <a:r>
              <a:rPr lang="en-US" sz="1600" b="1" i="1" dirty="0" smtClean="0"/>
              <a:t>n</a:t>
            </a:r>
            <a:r>
              <a:rPr lang="en-US" sz="1600" b="1" dirty="0" smtClean="0"/>
              <a:t>]</a:t>
            </a:r>
            <a:br>
              <a:rPr lang="en-US" sz="1600" b="1" dirty="0" smtClean="0"/>
            </a:br>
            <a:r>
              <a:rPr lang="en-US" sz="1600" b="1" dirty="0" smtClean="0"/>
              <a:t>    }</a:t>
            </a:r>
            <a:br>
              <a:rPr lang="en-US" sz="1600" b="1" dirty="0" smtClean="0"/>
            </a:br>
            <a:r>
              <a:rPr lang="en-US" sz="1600" b="1" dirty="0" smtClean="0"/>
              <a:t>    |</a:t>
            </a:r>
            <a:br>
              <a:rPr lang="en-US" sz="1600" b="1" dirty="0" smtClean="0"/>
            </a:br>
            <a:r>
              <a:rPr lang="en-US" sz="1600" b="1" dirty="0" smtClean="0"/>
              <a:t>    {</a:t>
            </a:r>
            <a:r>
              <a:rPr lang="en-US" sz="1600" dirty="0" smtClean="0"/>
              <a:t>{</a:t>
            </a:r>
            <a:r>
              <a:rPr lang="en-US" sz="1600" dirty="0" smtClean="0">
                <a:solidFill>
                  <a:srgbClr val="0070C0"/>
                </a:solidFill>
              </a:rPr>
              <a:t>FOR</a:t>
            </a:r>
            <a:r>
              <a:rPr lang="en-US" sz="1600" dirty="0" smtClean="0"/>
              <a:t> | </a:t>
            </a:r>
            <a:r>
              <a:rPr lang="en-US" sz="1600" dirty="0" smtClean="0">
                <a:solidFill>
                  <a:srgbClr val="0070C0"/>
                </a:solidFill>
              </a:rPr>
              <a:t>AFTER</a:t>
            </a:r>
            <a:r>
              <a:rPr lang="en-US" sz="1600" dirty="0" smtClean="0"/>
              <a:t> | </a:t>
            </a:r>
            <a:r>
              <a:rPr lang="en-US" sz="1600" dirty="0" smtClean="0">
                <a:solidFill>
                  <a:srgbClr val="0070C0"/>
                </a:solidFill>
              </a:rPr>
              <a:t>INSTEAD</a:t>
            </a:r>
            <a:r>
              <a:rPr lang="en-US" sz="1600" dirty="0" smtClean="0"/>
              <a:t> </a:t>
            </a:r>
            <a:r>
              <a:rPr lang="en-US" sz="1600" dirty="0" smtClean="0">
                <a:solidFill>
                  <a:srgbClr val="0070C0"/>
                </a:solidFill>
              </a:rPr>
              <a:t>OF</a:t>
            </a:r>
            <a:r>
              <a:rPr lang="en-US" sz="1600" dirty="0" smtClean="0"/>
              <a:t> }</a:t>
            </a:r>
            <a:r>
              <a:rPr lang="en-US" sz="1600" b="1" dirty="0" smtClean="0"/>
              <a:t>{ [INSERT] [,] [UPDATE] }</a:t>
            </a:r>
            <a:br>
              <a:rPr lang="en-US" sz="1600" b="1" dirty="0" smtClean="0"/>
            </a:br>
            <a:r>
              <a:rPr lang="en-US" sz="1600" b="1" dirty="0" smtClean="0"/>
              <a:t>        [</a:t>
            </a:r>
            <a:r>
              <a:rPr lang="en-US" sz="1600" b="1" dirty="0" smtClean="0">
                <a:solidFill>
                  <a:srgbClr val="0070C0"/>
                </a:solidFill>
              </a:rPr>
              <a:t>NOT</a:t>
            </a:r>
            <a:r>
              <a:rPr lang="en-US" sz="1600" b="1" dirty="0" smtClean="0"/>
              <a:t> </a:t>
            </a:r>
            <a:r>
              <a:rPr lang="en-US" sz="1600" b="1" dirty="0" smtClean="0">
                <a:solidFill>
                  <a:srgbClr val="0070C0"/>
                </a:solidFill>
              </a:rPr>
              <a:t>FOR</a:t>
            </a:r>
            <a:r>
              <a:rPr lang="en-US" sz="1600" b="1" dirty="0" smtClean="0"/>
              <a:t> </a:t>
            </a:r>
            <a:r>
              <a:rPr lang="en-US" sz="1600" b="1" dirty="0" smtClean="0">
                <a:solidFill>
                  <a:srgbClr val="0070C0"/>
                </a:solidFill>
              </a:rPr>
              <a:t>REPLICATION</a:t>
            </a:r>
            <a:r>
              <a:rPr lang="en-US" sz="1600" b="1" dirty="0" smtClean="0"/>
              <a:t>]</a:t>
            </a:r>
            <a:br>
              <a:rPr lang="en-US" sz="1600" b="1" dirty="0" smtClean="0"/>
            </a:br>
            <a:r>
              <a:rPr lang="en-US" sz="1600" b="1" dirty="0" smtClean="0"/>
              <a:t>        </a:t>
            </a:r>
            <a:r>
              <a:rPr lang="en-US" sz="1600" b="1" dirty="0" smtClean="0">
                <a:solidFill>
                  <a:srgbClr val="0070C0"/>
                </a:solidFill>
              </a:rPr>
              <a:t>AS</a:t>
            </a:r>
            <a:r>
              <a:rPr lang="en-US" sz="1600" b="1" dirty="0" smtClean="0"/>
              <a:t> </a:t>
            </a:r>
            <a:br>
              <a:rPr lang="en-US" sz="1600" b="1" dirty="0" smtClean="0"/>
            </a:br>
            <a:r>
              <a:rPr lang="en-US" sz="1600" b="1" dirty="0" smtClean="0"/>
              <a:t>        {    </a:t>
            </a:r>
            <a:r>
              <a:rPr lang="en-US" sz="1600" b="1" dirty="0" smtClean="0">
                <a:solidFill>
                  <a:srgbClr val="0070C0"/>
                </a:solidFill>
              </a:rPr>
              <a:t>IF</a:t>
            </a:r>
            <a:r>
              <a:rPr lang="en-US" sz="1600" b="1" dirty="0" smtClean="0"/>
              <a:t> </a:t>
            </a:r>
            <a:r>
              <a:rPr lang="en-US" sz="1600" b="1" dirty="0" smtClean="0">
                <a:solidFill>
                  <a:srgbClr val="0070C0"/>
                </a:solidFill>
              </a:rPr>
              <a:t>UPDATE</a:t>
            </a:r>
            <a:r>
              <a:rPr lang="en-US" sz="1600" b="1" dirty="0" smtClean="0"/>
              <a:t> (</a:t>
            </a:r>
            <a:r>
              <a:rPr lang="en-US" sz="1600" b="1" i="1" dirty="0" smtClean="0"/>
              <a:t>column</a:t>
            </a:r>
            <a:r>
              <a:rPr lang="en-US" sz="1600" b="1" dirty="0" smtClean="0"/>
              <a:t>)</a:t>
            </a:r>
            <a:br>
              <a:rPr lang="en-US" sz="1600" b="1" dirty="0" smtClean="0"/>
            </a:br>
            <a:r>
              <a:rPr lang="en-US" sz="1600" b="1" dirty="0" smtClean="0"/>
              <a:t>            [{</a:t>
            </a:r>
            <a:r>
              <a:rPr lang="en-US" sz="1600" b="1" dirty="0" smtClean="0">
                <a:solidFill>
                  <a:srgbClr val="0070C0"/>
                </a:solidFill>
              </a:rPr>
              <a:t>AND</a:t>
            </a:r>
            <a:r>
              <a:rPr lang="en-US" sz="1600" b="1" dirty="0" smtClean="0"/>
              <a:t> | </a:t>
            </a:r>
            <a:r>
              <a:rPr lang="en-US" sz="1600" b="1" dirty="0" smtClean="0">
                <a:solidFill>
                  <a:srgbClr val="0070C0"/>
                </a:solidFill>
              </a:rPr>
              <a:t>OR</a:t>
            </a:r>
            <a:r>
              <a:rPr lang="en-US" sz="1600" b="1" dirty="0" smtClean="0"/>
              <a:t>} </a:t>
            </a:r>
            <a:r>
              <a:rPr lang="en-US" sz="1600" b="1" dirty="0" smtClean="0">
                <a:solidFill>
                  <a:srgbClr val="0070C0"/>
                </a:solidFill>
              </a:rPr>
              <a:t>UPDATE</a:t>
            </a:r>
            <a:r>
              <a:rPr lang="en-US" sz="1600" b="1" dirty="0" smtClean="0"/>
              <a:t> (</a:t>
            </a:r>
            <a:r>
              <a:rPr lang="en-US" sz="1600" b="1" i="1" dirty="0" smtClean="0"/>
              <a:t>column</a:t>
            </a:r>
            <a:r>
              <a:rPr lang="en-US" sz="1600" b="1" dirty="0" smtClean="0"/>
              <a:t>)] </a:t>
            </a:r>
            <a:br>
              <a:rPr lang="en-US" sz="1600" b="1" dirty="0" smtClean="0"/>
            </a:br>
            <a:r>
              <a:rPr lang="en-US" sz="1600" b="1" dirty="0" smtClean="0"/>
              <a:t>                [...</a:t>
            </a:r>
            <a:r>
              <a:rPr lang="en-US" sz="1600" b="1" i="1" dirty="0" smtClean="0"/>
              <a:t>n</a:t>
            </a:r>
            <a:r>
              <a:rPr lang="en-US" sz="1600" b="1" dirty="0" smtClean="0"/>
              <a:t>]</a:t>
            </a:r>
            <a:br>
              <a:rPr lang="en-US" sz="1600" b="1" dirty="0" smtClean="0"/>
            </a:br>
            <a:r>
              <a:rPr lang="en-US" sz="1600" b="1" dirty="0" smtClean="0"/>
              <a:t>            | </a:t>
            </a:r>
            <a:r>
              <a:rPr lang="en-US" sz="1600" b="1" dirty="0" smtClean="0">
                <a:solidFill>
                  <a:srgbClr val="0070C0"/>
                </a:solidFill>
              </a:rPr>
              <a:t>IF</a:t>
            </a:r>
            <a:r>
              <a:rPr lang="en-US" sz="1600" b="1" dirty="0" smtClean="0"/>
              <a:t> (</a:t>
            </a:r>
            <a:r>
              <a:rPr lang="en-US" sz="1600" b="1" dirty="0" smtClean="0">
                <a:solidFill>
                  <a:srgbClr val="0070C0"/>
                </a:solidFill>
              </a:rPr>
              <a:t>COLUMNS_UPDATED</a:t>
            </a:r>
            <a:r>
              <a:rPr lang="en-US" sz="1600" b="1" dirty="0" smtClean="0"/>
              <a:t>() {</a:t>
            </a:r>
            <a:r>
              <a:rPr lang="en-US" sz="1600" b="1" i="1" dirty="0" err="1" smtClean="0"/>
              <a:t>bitwise_operator</a:t>
            </a:r>
            <a:r>
              <a:rPr lang="en-US" sz="1600" b="1" dirty="0" smtClean="0"/>
              <a:t>} </a:t>
            </a:r>
            <a:r>
              <a:rPr lang="en-US" sz="1600" b="1" i="1" dirty="0" err="1" smtClean="0"/>
              <a:t>updated_bitmask</a:t>
            </a:r>
            <a:r>
              <a:rPr lang="en-US" sz="1600" b="1" dirty="0" smtClean="0"/>
              <a:t>) </a:t>
            </a:r>
            <a:br>
              <a:rPr lang="en-US" sz="1600" b="1" dirty="0" smtClean="0"/>
            </a:br>
            <a:r>
              <a:rPr lang="en-US" sz="1600" b="1" dirty="0" smtClean="0"/>
              <a:t>                { </a:t>
            </a:r>
            <a:r>
              <a:rPr lang="en-US" sz="1600" b="1" i="1" dirty="0" err="1" smtClean="0"/>
              <a:t>comparison_operator</a:t>
            </a:r>
            <a:r>
              <a:rPr lang="en-US" sz="1600" b="1" dirty="0" smtClean="0"/>
              <a:t>} </a:t>
            </a:r>
            <a:r>
              <a:rPr lang="en-US" sz="1600" b="1" i="1" dirty="0" err="1" smtClean="0"/>
              <a:t>column_bitmask</a:t>
            </a:r>
            <a:r>
              <a:rPr lang="en-US" sz="1600" b="1" dirty="0" smtClean="0"/>
              <a:t> [...</a:t>
            </a:r>
            <a:r>
              <a:rPr lang="en-US" sz="1600" b="1" i="1" dirty="0" smtClean="0"/>
              <a:t>n</a:t>
            </a:r>
            <a:r>
              <a:rPr lang="en-US" sz="1600" b="1" dirty="0" smtClean="0"/>
              <a:t>]</a:t>
            </a:r>
            <a:br>
              <a:rPr lang="en-US" sz="1600" b="1" dirty="0" smtClean="0"/>
            </a:br>
            <a:r>
              <a:rPr lang="en-US" sz="1600" b="1" dirty="0" smtClean="0"/>
              <a:t>        }</a:t>
            </a:r>
            <a:br>
              <a:rPr lang="en-US" sz="1600" b="1" dirty="0" smtClean="0"/>
            </a:br>
            <a:r>
              <a:rPr lang="en-US" sz="1600" b="1" dirty="0" smtClean="0"/>
              <a:t>            </a:t>
            </a:r>
            <a:r>
              <a:rPr lang="en-US" sz="1600" b="1" i="1" dirty="0" err="1" smtClean="0"/>
              <a:t>sql_statement</a:t>
            </a:r>
            <a:r>
              <a:rPr lang="en-US" sz="1600" b="1" dirty="0" smtClean="0"/>
              <a:t> [ ...</a:t>
            </a:r>
            <a:r>
              <a:rPr lang="en-US" sz="1600" b="1" i="1" dirty="0" smtClean="0"/>
              <a:t>n</a:t>
            </a:r>
            <a:r>
              <a:rPr lang="en-US" sz="1600" b="1" dirty="0" smtClean="0"/>
              <a:t>]</a:t>
            </a:r>
            <a:br>
              <a:rPr lang="en-US" sz="1600" b="1" dirty="0" smtClean="0"/>
            </a:br>
            <a:r>
              <a:rPr lang="en-US" sz="1600" b="1" dirty="0" smtClean="0"/>
              <a:t>    }</a:t>
            </a:r>
            <a:br>
              <a:rPr lang="en-US" sz="1600" b="1" dirty="0" smtClean="0"/>
            </a:br>
            <a:r>
              <a:rPr lang="en-US" sz="1600" b="1" dirty="0" smtClean="0"/>
              <a:t>}</a:t>
            </a:r>
            <a:endParaRPr lang="en-US" sz="1600" b="1"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 (cont’d)</a:t>
            </a:r>
            <a:endParaRPr lang="en-US" dirty="0"/>
          </a:p>
        </p:txBody>
      </p:sp>
      <p:sp>
        <p:nvSpPr>
          <p:cNvPr id="3" name="Content Placeholder 2"/>
          <p:cNvSpPr>
            <a:spLocks noGrp="1"/>
          </p:cNvSpPr>
          <p:nvPr>
            <p:ph idx="1"/>
          </p:nvPr>
        </p:nvSpPr>
        <p:spPr/>
        <p:txBody>
          <a:bodyPr/>
          <a:lstStyle/>
          <a:p>
            <a:r>
              <a:rPr lang="en-US" dirty="0" smtClean="0">
                <a:solidFill>
                  <a:srgbClr val="0070C0"/>
                </a:solidFill>
              </a:rPr>
              <a:t>CREATE</a:t>
            </a:r>
            <a:r>
              <a:rPr lang="en-US" dirty="0" smtClean="0"/>
              <a:t> </a:t>
            </a:r>
            <a:r>
              <a:rPr lang="en-US" dirty="0" smtClean="0">
                <a:solidFill>
                  <a:srgbClr val="0070C0"/>
                </a:solidFill>
              </a:rPr>
              <a:t>TRIGGER</a:t>
            </a:r>
            <a:r>
              <a:rPr lang="en-US" dirty="0" smtClean="0"/>
              <a:t> </a:t>
            </a:r>
            <a:r>
              <a:rPr lang="en-US" dirty="0" err="1" smtClean="0"/>
              <a:t>trigAddStudents</a:t>
            </a:r>
            <a:r>
              <a:rPr lang="en-US" dirty="0" smtClean="0"/>
              <a:t/>
            </a:r>
            <a:br>
              <a:rPr lang="en-US" dirty="0" smtClean="0"/>
            </a:br>
            <a:r>
              <a:rPr lang="en-US" dirty="0" smtClean="0">
                <a:solidFill>
                  <a:srgbClr val="0070C0"/>
                </a:solidFill>
              </a:rPr>
              <a:t>ON</a:t>
            </a:r>
            <a:r>
              <a:rPr lang="en-US" dirty="0" smtClean="0"/>
              <a:t> Students</a:t>
            </a:r>
            <a:br>
              <a:rPr lang="en-US" dirty="0" smtClean="0"/>
            </a:br>
            <a:r>
              <a:rPr lang="en-US" dirty="0" smtClean="0">
                <a:solidFill>
                  <a:srgbClr val="0070C0"/>
                </a:solidFill>
              </a:rPr>
              <a:t>FOR</a:t>
            </a:r>
            <a:r>
              <a:rPr lang="en-US" dirty="0" smtClean="0"/>
              <a:t> INSERT </a:t>
            </a:r>
            <a:br>
              <a:rPr lang="en-US" dirty="0" smtClean="0"/>
            </a:br>
            <a:r>
              <a:rPr lang="en-US" dirty="0" smtClean="0">
                <a:solidFill>
                  <a:srgbClr val="0070C0"/>
                </a:solidFill>
              </a:rPr>
              <a:t>AS</a:t>
            </a:r>
            <a:r>
              <a:rPr lang="en-US" dirty="0" smtClean="0"/>
              <a:t/>
            </a:r>
            <a:br>
              <a:rPr lang="en-US" dirty="0" smtClean="0"/>
            </a:br>
            <a:r>
              <a:rPr lang="en-US" dirty="0" smtClean="0">
                <a:solidFill>
                  <a:srgbClr val="0070C0"/>
                </a:solidFill>
              </a:rPr>
              <a:t>DECLARE</a:t>
            </a:r>
            <a:r>
              <a:rPr lang="en-US" dirty="0" smtClean="0"/>
              <a:t> @</a:t>
            </a:r>
            <a:r>
              <a:rPr lang="en-US" dirty="0" err="1" smtClean="0"/>
              <a:t>Newname</a:t>
            </a:r>
            <a:r>
              <a:rPr lang="en-US" dirty="0" smtClean="0"/>
              <a:t> VARCHAR(100)</a:t>
            </a:r>
            <a:br>
              <a:rPr lang="en-US" dirty="0" smtClean="0"/>
            </a:br>
            <a:r>
              <a:rPr lang="en-US" dirty="0" smtClean="0">
                <a:solidFill>
                  <a:srgbClr val="0070C0"/>
                </a:solidFill>
              </a:rPr>
              <a:t>SELECT</a:t>
            </a:r>
            <a:r>
              <a:rPr lang="en-US" dirty="0" smtClean="0"/>
              <a:t> @</a:t>
            </a:r>
            <a:r>
              <a:rPr lang="en-US" dirty="0" err="1" smtClean="0"/>
              <a:t>Newname</a:t>
            </a:r>
            <a:r>
              <a:rPr lang="en-US" dirty="0" smtClean="0"/>
              <a:t> =(</a:t>
            </a:r>
            <a:r>
              <a:rPr lang="en-US" dirty="0" smtClean="0">
                <a:solidFill>
                  <a:srgbClr val="0070C0"/>
                </a:solidFill>
              </a:rPr>
              <a:t>SELECT</a:t>
            </a:r>
            <a:r>
              <a:rPr lang="en-US" dirty="0" smtClean="0"/>
              <a:t> Name </a:t>
            </a:r>
            <a:r>
              <a:rPr lang="en-US" dirty="0" smtClean="0">
                <a:solidFill>
                  <a:srgbClr val="0070C0"/>
                </a:solidFill>
              </a:rPr>
              <a:t>FROM</a:t>
            </a:r>
            <a:r>
              <a:rPr lang="en-US" dirty="0" smtClean="0"/>
              <a:t> </a:t>
            </a:r>
            <a:r>
              <a:rPr lang="en-US" dirty="0" smtClean="0">
                <a:solidFill>
                  <a:srgbClr val="0070C0"/>
                </a:solidFill>
              </a:rPr>
              <a:t>INSERTED</a:t>
            </a:r>
            <a:r>
              <a:rPr lang="en-US" dirty="0" smtClean="0"/>
              <a:t>)</a:t>
            </a:r>
            <a:br>
              <a:rPr lang="en-US" dirty="0" smtClean="0"/>
            </a:br>
            <a:r>
              <a:rPr lang="en-US" dirty="0" smtClean="0">
                <a:solidFill>
                  <a:srgbClr val="0070C0"/>
                </a:solidFill>
              </a:rPr>
              <a:t>PRINT</a:t>
            </a:r>
            <a:r>
              <a:rPr lang="en-US" dirty="0" smtClean="0"/>
              <a:t> 'THE STUDENT ' + @</a:t>
            </a:r>
            <a:r>
              <a:rPr lang="en-US" dirty="0" err="1" smtClean="0"/>
              <a:t>Newname</a:t>
            </a:r>
            <a:r>
              <a:rPr lang="en-US" dirty="0" smtClean="0"/>
              <a:t> + ' IS ADDED.';</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The Mechanics of Query Processing</a:t>
            </a:r>
            <a:br>
              <a:rPr lang="en-US" sz="3200" dirty="0" smtClean="0"/>
            </a:br>
            <a:endParaRPr lang="en-US" sz="3200" dirty="0"/>
          </a:p>
        </p:txBody>
      </p:sp>
      <p:sp>
        <p:nvSpPr>
          <p:cNvPr id="3" name="Content Placeholder 2"/>
          <p:cNvSpPr>
            <a:spLocks noGrp="1"/>
          </p:cNvSpPr>
          <p:nvPr>
            <p:ph idx="1"/>
          </p:nvPr>
        </p:nvSpPr>
        <p:spPr>
          <a:xfrm>
            <a:off x="914400" y="1447800"/>
            <a:ext cx="7772400" cy="4724400"/>
          </a:xfrm>
        </p:spPr>
        <p:txBody>
          <a:bodyPr>
            <a:noAutofit/>
          </a:bodyPr>
          <a:lstStyle/>
          <a:p>
            <a:r>
              <a:rPr lang="en-US" sz="2400" dirty="0" smtClean="0"/>
              <a:t>Query processor</a:t>
            </a:r>
          </a:p>
          <a:p>
            <a:r>
              <a:rPr lang="en-US" sz="2400" dirty="0" smtClean="0"/>
              <a:t>Complex queries are broken down into individual steps / smaller queries </a:t>
            </a:r>
          </a:p>
          <a:p>
            <a:r>
              <a:rPr lang="en-US" sz="2400" dirty="0" smtClean="0"/>
              <a:t>This list of steps is known as an </a:t>
            </a:r>
            <a:r>
              <a:rPr lang="en-US" sz="2400" i="1" dirty="0" smtClean="0"/>
              <a:t>execution plan</a:t>
            </a:r>
            <a:r>
              <a:rPr lang="en-US" sz="2400" dirty="0" smtClean="0"/>
              <a:t>.</a:t>
            </a:r>
          </a:p>
          <a:p>
            <a:r>
              <a:rPr lang="en-US" sz="2400" dirty="0" smtClean="0"/>
              <a:t> The query's syntax may actually be rewritten by the query optimizer into a standard form of SQL.</a:t>
            </a:r>
          </a:p>
          <a:p>
            <a:r>
              <a:rPr lang="en-US" sz="2400" dirty="0" smtClean="0"/>
              <a:t>Before SQL Server can send instructions to the computer's processor, these commands must be compiled into low-level computer instructions, or object code.</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Processing (cont’d)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optimized, compiled query is placed into an in-memory cache. Depending on how the query is created </a:t>
            </a:r>
          </a:p>
          <a:p>
            <a:r>
              <a:rPr lang="en-US" dirty="0" smtClean="0"/>
              <a:t>View or stored procedure, the execution plan and cache are saved with that object in the database, called </a:t>
            </a:r>
            <a:r>
              <a:rPr lang="en-US" i="1" dirty="0" smtClean="0"/>
              <a:t>procedure cache</a:t>
            </a:r>
            <a:r>
              <a:rPr lang="en-US" dirty="0" smtClean="0"/>
              <a:t>. </a:t>
            </a:r>
          </a:p>
          <a:p>
            <a:r>
              <a:rPr lang="en-US" dirty="0" smtClean="0"/>
              <a:t>Ad-hoc queries, the cached compiled query and execution plan is held into memory as </a:t>
            </a:r>
            <a:r>
              <a:rPr lang="en-US" i="1" dirty="0" smtClean="0"/>
              <a:t>buffer cache</a:t>
            </a:r>
            <a:r>
              <a:rPr lang="en-US" dirty="0" smtClean="0"/>
              <a:t> and reused until the user and client application's connection is closed. </a:t>
            </a:r>
          </a:p>
          <a:p>
            <a:r>
              <a:rPr lang="en-US" dirty="0" smtClean="0"/>
              <a:t>If the same query is executed multiple times, it should run faster and more efficiently after the first time</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Processing (cont’d)</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457200" y="1904999"/>
            <a:ext cx="8610600" cy="3276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819400"/>
            <a:ext cx="7772400" cy="914400"/>
          </a:xfrm>
        </p:spPr>
        <p:txBody>
          <a:bodyPr/>
          <a:lstStyle/>
          <a:p>
            <a:pPr algn="ctr"/>
            <a:r>
              <a:rPr lang="en-US" dirty="0" smtClean="0"/>
              <a:t>Thanks &amp; Happy Coding</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2064"/>
            <a:ext cx="8229600" cy="783336"/>
          </a:xfrm>
        </p:spPr>
        <p:txBody>
          <a:bodyPr/>
          <a:lstStyle/>
          <a:p>
            <a:r>
              <a:rPr lang="en-US" sz="3200" b="1" dirty="0" smtClean="0"/>
              <a:t>What is a Relational Database?</a:t>
            </a:r>
            <a:r>
              <a:rPr lang="en-US" sz="3200" dirty="0" smtClean="0"/>
              <a:t/>
            </a:r>
            <a:br>
              <a:rPr lang="en-US" sz="3200" dirty="0" smtClean="0"/>
            </a:br>
            <a:endParaRPr lang="en-US" sz="3200" dirty="0"/>
          </a:p>
        </p:txBody>
      </p:sp>
      <p:sp>
        <p:nvSpPr>
          <p:cNvPr id="3" name="Content Placeholder 2"/>
          <p:cNvSpPr>
            <a:spLocks noGrp="1"/>
          </p:cNvSpPr>
          <p:nvPr>
            <p:ph idx="1"/>
          </p:nvPr>
        </p:nvSpPr>
        <p:spPr/>
        <p:txBody>
          <a:bodyPr>
            <a:normAutofit fontScale="77500" lnSpcReduction="20000"/>
          </a:bodyPr>
          <a:lstStyle/>
          <a:p>
            <a:r>
              <a:rPr lang="en-US" dirty="0" smtClean="0"/>
              <a:t>In simple terms, a relational database is a set of tables</a:t>
            </a:r>
          </a:p>
          <a:p>
            <a:r>
              <a:rPr lang="en-US" dirty="0" smtClean="0"/>
              <a:t>a relational database is a set of </a:t>
            </a:r>
            <a:r>
              <a:rPr lang="en-US" i="1" dirty="0" smtClean="0"/>
              <a:t>relations</a:t>
            </a:r>
            <a:endParaRPr lang="en-US" dirty="0" smtClean="0"/>
          </a:p>
          <a:p>
            <a:r>
              <a:rPr lang="en-US" dirty="0" smtClean="0"/>
              <a:t>Each table keeps information about aspects of one thing, such as a customer, an order, a product, or a team.</a:t>
            </a:r>
          </a:p>
          <a:p>
            <a:r>
              <a:rPr lang="en-US" dirty="0" smtClean="0"/>
              <a:t> It is possible to set up constraints on the data in individual tables and also between tables. </a:t>
            </a:r>
          </a:p>
          <a:p>
            <a:r>
              <a:rPr lang="en-US" dirty="0" smtClean="0"/>
              <a:t>For example, when designing the database, we might specify that an order entered in the Order table must exist for a customer who exists in the Customer table.</a:t>
            </a:r>
          </a:p>
          <a:p>
            <a:r>
              <a:rPr lang="en-US" dirty="0" smtClean="0"/>
              <a:t>A </a:t>
            </a:r>
            <a:r>
              <a:rPr lang="en-US" i="1" dirty="0" smtClean="0"/>
              <a:t>data model</a:t>
            </a:r>
            <a:r>
              <a:rPr lang="en-US" dirty="0" smtClean="0"/>
              <a:t> provides us with information about how the data items in the database are interrelated</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5340</TotalTime>
  <Words>3840</Words>
  <Application>Microsoft Office PowerPoint</Application>
  <PresentationFormat>On-screen Show (4:3)</PresentationFormat>
  <Paragraphs>544</Paragraphs>
  <Slides>85</Slides>
  <Notes>1</Notes>
  <HiddenSlides>0</HiddenSlides>
  <MMClips>0</MMClips>
  <ScaleCrop>false</ScaleCrop>
  <HeadingPairs>
    <vt:vector size="4" baseType="variant">
      <vt:variant>
        <vt:lpstr>Theme</vt:lpstr>
      </vt:variant>
      <vt:variant>
        <vt:i4>2</vt:i4>
      </vt:variant>
      <vt:variant>
        <vt:lpstr>Slide Titles</vt:lpstr>
      </vt:variant>
      <vt:variant>
        <vt:i4>85</vt:i4>
      </vt:variant>
    </vt:vector>
  </HeadingPairs>
  <TitlesOfParts>
    <vt:vector size="87" baseType="lpstr">
      <vt:lpstr>Metro</vt:lpstr>
      <vt:lpstr>Custom Design</vt:lpstr>
      <vt:lpstr>SQL Programming Overview </vt:lpstr>
      <vt:lpstr>Agenda  </vt:lpstr>
      <vt:lpstr>History of SQL </vt:lpstr>
      <vt:lpstr>History of SQL (cont’d) </vt:lpstr>
      <vt:lpstr>SQL revisions </vt:lpstr>
      <vt:lpstr>History of SQL Server </vt:lpstr>
      <vt:lpstr>Transact SQL(T-SQL)</vt:lpstr>
      <vt:lpstr>SQL Fundamentals </vt:lpstr>
      <vt:lpstr>What is a Relational Database? </vt:lpstr>
      <vt:lpstr>The first step  to write good query is  the database design </vt:lpstr>
      <vt:lpstr>Table </vt:lpstr>
      <vt:lpstr>Relationships</vt:lpstr>
      <vt:lpstr>Relationships (cont’d)</vt:lpstr>
      <vt:lpstr>Primary key</vt:lpstr>
      <vt:lpstr>Normalization </vt:lpstr>
      <vt:lpstr>Normalization</vt:lpstr>
      <vt:lpstr>First Normal Form — 1NF</vt:lpstr>
      <vt:lpstr>Second Normal Form — 2NF</vt:lpstr>
      <vt:lpstr>Third Normal Form — 3NF</vt:lpstr>
      <vt:lpstr>Normalization Example</vt:lpstr>
      <vt:lpstr>Normalization Example (cont’d)</vt:lpstr>
      <vt:lpstr>1NF: No Repeating Elements or Groups of Elements </vt:lpstr>
      <vt:lpstr>2NF: No Partial Dependencies on a Concatenated Key </vt:lpstr>
      <vt:lpstr>2NF (cont’d)</vt:lpstr>
      <vt:lpstr>2NF (cont’d)</vt:lpstr>
      <vt:lpstr>2NF (cont’d)</vt:lpstr>
      <vt:lpstr>3NF: No Dependencies on Non-Key Attributes</vt:lpstr>
      <vt:lpstr>3NF (cont’d)</vt:lpstr>
      <vt:lpstr>To Normalize or to De-normalize?</vt:lpstr>
      <vt:lpstr>Connections and Transactions </vt:lpstr>
      <vt:lpstr>Connections</vt:lpstr>
      <vt:lpstr>Transactions </vt:lpstr>
      <vt:lpstr>Query operations are divided into three different categories</vt:lpstr>
      <vt:lpstr>Data Definition </vt:lpstr>
      <vt:lpstr> Data Types (cont’d)</vt:lpstr>
      <vt:lpstr>Create Tables</vt:lpstr>
      <vt:lpstr> Alter Tables</vt:lpstr>
      <vt:lpstr>Data Definition (cont’d)</vt:lpstr>
      <vt:lpstr>Data Definition (cont’d)</vt:lpstr>
      <vt:lpstr>Data Modification</vt:lpstr>
      <vt:lpstr>Data Modification (cont’d)</vt:lpstr>
      <vt:lpstr>Data Modification (cont’d)</vt:lpstr>
      <vt:lpstr>TRANSACTIONS</vt:lpstr>
      <vt:lpstr>TRANSACTIONS (cont’d)</vt:lpstr>
      <vt:lpstr>SELECT</vt:lpstr>
      <vt:lpstr>Single Table SELECT </vt:lpstr>
      <vt:lpstr>WHERE</vt:lpstr>
      <vt:lpstr>ORDER BY</vt:lpstr>
      <vt:lpstr>NULL</vt:lpstr>
      <vt:lpstr>Joins (INNER)</vt:lpstr>
      <vt:lpstr>Joins (INNER) (cont’d)</vt:lpstr>
      <vt:lpstr>Joins (OUTER)</vt:lpstr>
      <vt:lpstr>Joins (OUTER) (cont’d)</vt:lpstr>
      <vt:lpstr>Outer Join Example</vt:lpstr>
      <vt:lpstr>Outer Join Example (cont’d)</vt:lpstr>
      <vt:lpstr>Joins (CROSS) Cartesian Product</vt:lpstr>
      <vt:lpstr>Set Operators</vt:lpstr>
      <vt:lpstr> UNION</vt:lpstr>
      <vt:lpstr>INTERSECT</vt:lpstr>
      <vt:lpstr>EXCEPT</vt:lpstr>
      <vt:lpstr>Row Functions</vt:lpstr>
      <vt:lpstr>Row Functions - Math</vt:lpstr>
      <vt:lpstr>Row Functions - String</vt:lpstr>
      <vt:lpstr>Row Functions – Date &amp; Time</vt:lpstr>
      <vt:lpstr>Row Functions – Data Type</vt:lpstr>
      <vt:lpstr>Row Functions - Case</vt:lpstr>
      <vt:lpstr>Row Functions - Null</vt:lpstr>
      <vt:lpstr>Aggregate Functions</vt:lpstr>
      <vt:lpstr>Aggregate Functions – GROUP BY </vt:lpstr>
      <vt:lpstr>Aggregate Functions – HAVING</vt:lpstr>
      <vt:lpstr>Subqueries</vt:lpstr>
      <vt:lpstr>Correlated Subqueries</vt:lpstr>
      <vt:lpstr>Views - Inline</vt:lpstr>
      <vt:lpstr>Views - Stored </vt:lpstr>
      <vt:lpstr>Stored Procedures &amp; Functions</vt:lpstr>
      <vt:lpstr>Stored Procedures</vt:lpstr>
      <vt:lpstr>User Defined Functions</vt:lpstr>
      <vt:lpstr>Stored Procedures VS Functions</vt:lpstr>
      <vt:lpstr>Triggers  </vt:lpstr>
      <vt:lpstr>Triggers (cont’d)</vt:lpstr>
      <vt:lpstr>Triggers (cont’d)</vt:lpstr>
      <vt:lpstr>The Mechanics of Query Processing </vt:lpstr>
      <vt:lpstr>Query Processing (cont’d)</vt:lpstr>
      <vt:lpstr>Query Processing (cont’d)</vt:lpstr>
      <vt:lpstr>Thanks &amp; Happy Coding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Programming Overview </dc:title>
  <dc:creator>Elbaz</dc:creator>
  <cp:lastModifiedBy>Elbaz</cp:lastModifiedBy>
  <cp:revision>193</cp:revision>
  <dcterms:created xsi:type="dcterms:W3CDTF">2006-08-16T00:00:00Z</dcterms:created>
  <dcterms:modified xsi:type="dcterms:W3CDTF">2009-07-09T21:46:33Z</dcterms:modified>
</cp:coreProperties>
</file>