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43"/>
  </p:notesMasterIdLst>
  <p:handoutMasterIdLst>
    <p:handoutMasterId r:id="rId44"/>
  </p:handoutMasterIdLst>
  <p:sldIdLst>
    <p:sldId id="317" r:id="rId6"/>
    <p:sldId id="319" r:id="rId7"/>
    <p:sldId id="318" r:id="rId8"/>
    <p:sldId id="320" r:id="rId9"/>
    <p:sldId id="321" r:id="rId10"/>
    <p:sldId id="277" r:id="rId11"/>
    <p:sldId id="278" r:id="rId12"/>
    <p:sldId id="325" r:id="rId13"/>
    <p:sldId id="292" r:id="rId14"/>
    <p:sldId id="297" r:id="rId15"/>
    <p:sldId id="314" r:id="rId16"/>
    <p:sldId id="298" r:id="rId17"/>
    <p:sldId id="315" r:id="rId18"/>
    <p:sldId id="299" r:id="rId19"/>
    <p:sldId id="326" r:id="rId20"/>
    <p:sldId id="296" r:id="rId21"/>
    <p:sldId id="308" r:id="rId22"/>
    <p:sldId id="309" r:id="rId23"/>
    <p:sldId id="300" r:id="rId24"/>
    <p:sldId id="310" r:id="rId25"/>
    <p:sldId id="327" r:id="rId26"/>
    <p:sldId id="293" r:id="rId27"/>
    <p:sldId id="301" r:id="rId28"/>
    <p:sldId id="302" r:id="rId29"/>
    <p:sldId id="328" r:id="rId30"/>
    <p:sldId id="294" r:id="rId31"/>
    <p:sldId id="303" r:id="rId32"/>
    <p:sldId id="313" r:id="rId33"/>
    <p:sldId id="304" r:id="rId34"/>
    <p:sldId id="305" r:id="rId35"/>
    <p:sldId id="312" r:id="rId36"/>
    <p:sldId id="329" r:id="rId37"/>
    <p:sldId id="295" r:id="rId38"/>
    <p:sldId id="307" r:id="rId39"/>
    <p:sldId id="306" r:id="rId40"/>
    <p:sldId id="311" r:id="rId41"/>
    <p:sldId id="31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se Morrison (GrandMasters)" initials="E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3" autoAdjust="0"/>
    <p:restoredTop sz="88421" autoAdjust="0"/>
  </p:normalViewPr>
  <p:slideViewPr>
    <p:cSldViewPr snapToGrid="0">
      <p:cViewPr>
        <p:scale>
          <a:sx n="60" d="100"/>
          <a:sy n="60" d="100"/>
        </p:scale>
        <p:origin x="-725" y="-115"/>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3" d="100"/>
          <a:sy n="53" d="100"/>
        </p:scale>
        <p:origin x="-26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10/17/2013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10/17/2013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6145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08056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296565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4202378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203435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727716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627439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49675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233204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65120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46478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0966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192959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1736449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3731751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85082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50828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4028846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1853084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3948331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3525987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379426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05825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3862988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2700573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2546361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2957315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2575567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1646864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587262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dirty="0"/>
          </a:p>
        </p:txBody>
      </p:sp>
    </p:spTree>
    <p:extLst>
      <p:ext uri="{BB962C8B-B14F-4D97-AF65-F5344CB8AC3E}">
        <p14:creationId xmlns:p14="http://schemas.microsoft.com/office/powerpoint/2010/main" val="108305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15481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70477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323979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482330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12895" y="2922747"/>
            <a:ext cx="5769221" cy="2350013"/>
          </a:xfrm>
          <a:prstGeom prst="rect">
            <a:avLst/>
          </a:prstGeom>
        </p:spPr>
      </p:pic>
      <p:sp>
        <p:nvSpPr>
          <p:cNvPr id="9" name="Rectangle 2"/>
          <p:cNvSpPr>
            <a:spLocks noChangeArrowheads="1"/>
          </p:cNvSpPr>
          <p:nvPr/>
        </p:nvSpPr>
        <p:spPr bwMode="auto">
          <a:xfrm>
            <a:off x="530225" y="5960744"/>
            <a:ext cx="11081704" cy="456087"/>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496295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3"/>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600265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3" y="2312128"/>
            <a:ext cx="11125821"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10030221" y="189731"/>
            <a:ext cx="2028743" cy="907550"/>
          </a:xfrm>
          <a:prstGeom prst="rect">
            <a:avLst/>
          </a:prstGeom>
        </p:spPr>
      </p:pic>
    </p:spTree>
    <p:extLst>
      <p:ext uri="{BB962C8B-B14F-4D97-AF65-F5344CB8AC3E}">
        <p14:creationId xmlns:p14="http://schemas.microsoft.com/office/powerpoint/2010/main" val="354426357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2" y="3775168"/>
            <a:ext cx="11357896"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10030221" y="189731"/>
            <a:ext cx="2028743" cy="907550"/>
          </a:xfrm>
          <a:prstGeom prst="rect">
            <a:avLst/>
          </a:prstGeom>
        </p:spPr>
      </p:pic>
      <p:sp>
        <p:nvSpPr>
          <p:cNvPr id="9" name="Subtitle 2"/>
          <p:cNvSpPr>
            <a:spLocks noGrp="1"/>
          </p:cNvSpPr>
          <p:nvPr>
            <p:ph type="subTitle" idx="1" hasCustomPrompt="1"/>
          </p:nvPr>
        </p:nvSpPr>
        <p:spPr>
          <a:xfrm>
            <a:off x="546052" y="2942705"/>
            <a:ext cx="11357896"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66153774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8"/>
            <a:ext cx="10054940"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0" y="1907084"/>
            <a:ext cx="8198397"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35931838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5" y="1645920"/>
            <a:ext cx="10777837"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232816" y="157944"/>
            <a:ext cx="11725736"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328742774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36678" y="1487490"/>
            <a:ext cx="11536191"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938684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176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3"/>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53941821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12895" y="2922747"/>
            <a:ext cx="5769221" cy="2350013"/>
          </a:xfrm>
          <a:prstGeom prst="rect">
            <a:avLst/>
          </a:prstGeom>
        </p:spPr>
      </p:pic>
      <p:sp>
        <p:nvSpPr>
          <p:cNvPr id="9" name="Rectangle 2"/>
          <p:cNvSpPr>
            <a:spLocks noChangeArrowheads="1"/>
          </p:cNvSpPr>
          <p:nvPr/>
        </p:nvSpPr>
        <p:spPr bwMode="auto">
          <a:xfrm>
            <a:off x="530225" y="5960744"/>
            <a:ext cx="11081704" cy="456087"/>
          </a:xfrm>
          <a:prstGeom prst="rect">
            <a:avLst/>
          </a:prstGeom>
          <a:noFill/>
          <a:ln w="9525">
            <a:noFill/>
            <a:miter lim="800000"/>
            <a:headEnd/>
            <a:tailEnd/>
          </a:ln>
        </p:spPr>
        <p:txBody>
          <a:bodyPr wrap="square">
            <a:spAutoFit/>
          </a:bodyPr>
          <a:lstStyle/>
          <a:p>
            <a:pPr marL="0" lvl="1" defTabSz="685749" fontAlgn="base">
              <a:spcBef>
                <a:spcPct val="0"/>
              </a:spcBef>
              <a:spcAft>
                <a:spcPct val="0"/>
              </a:spcAft>
              <a:defRPr/>
            </a:pPr>
            <a:r>
              <a:rPr lang="en-US" sz="788" b="1" dirty="0">
                <a:solidFill>
                  <a:prstClr val="white">
                    <a:lumMod val="85000"/>
                  </a:prstClr>
                </a:solidFill>
                <a:latin typeface="Calibri"/>
                <a:cs typeface="Arial" charset="0"/>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23607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1717" y="992188"/>
            <a:ext cx="10335683"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2742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spcAft>
                <a:spcPct val="0"/>
              </a:spcAft>
            </a:pPr>
            <a:r>
              <a:rPr sz="1350" dirty="0" smtClean="0"/>
              <a:t>Click to edit Master subtitle style</a:t>
            </a:r>
            <a:endParaRPr sz="1350" dirty="0"/>
          </a:p>
        </p:txBody>
      </p:sp>
      <p:sp>
        <p:nvSpPr>
          <p:cNvPr id="13" name="Title 1"/>
          <p:cNvSpPr txBox="1">
            <a:spLocks/>
          </p:cNvSpPr>
          <p:nvPr userDrawn="1"/>
        </p:nvSpPr>
        <p:spPr>
          <a:xfrm>
            <a:off x="193272" y="3376352"/>
            <a:ext cx="8409867"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fontAlgn="base">
              <a:spcAft>
                <a:spcPct val="0"/>
              </a:spcAft>
            </a:pPr>
            <a:endParaRPr sz="3000" b="1"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b="1"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749565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7"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7"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fontAlgn="base">
              <a:spcBef>
                <a:spcPct val="0"/>
              </a:spcBef>
              <a:spcAft>
                <a:spcPct val="0"/>
              </a:spcAft>
            </a:pPr>
            <a:endParaRPr lang="en-US" sz="15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2303930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519248" y="228602"/>
            <a:ext cx="11151917" cy="747897"/>
          </a:xfrm>
          <a:prstGeom prst="rect">
            <a:avLst/>
          </a:prstGeom>
        </p:spPr>
        <p:txBody>
          <a:bodyPr/>
          <a:lstStyle>
            <a:lvl1pPr>
              <a:defRPr>
                <a:solidFill>
                  <a:schemeClr val="accent1">
                    <a:alpha val="98824"/>
                  </a:schemeClr>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6962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3" y="2739678"/>
            <a:ext cx="10248393"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515251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19248" y="228602"/>
            <a:ext cx="11151917"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a:fld id="{727B4C2D-45E2-4621-8491-2995EB46A674}" type="slidenum">
              <a:rPr lang="en-US" smtClean="0">
                <a:gradFill>
                  <a:gsLst>
                    <a:gs pos="100000">
                      <a:srgbClr val="797A7D"/>
                    </a:gs>
                    <a:gs pos="0">
                      <a:srgbClr val="797A7D"/>
                    </a:gs>
                  </a:gsLst>
                  <a:lin ang="5400000" scaled="0"/>
                </a:gradFill>
                <a:cs typeface="Arial" charset="0"/>
              </a:rPr>
              <a:pPr defTabSz="685955"/>
              <a:t>‹#›</a:t>
            </a:fld>
            <a:endParaRPr lang="en-US" dirty="0">
              <a:gradFill>
                <a:gsLst>
                  <a:gs pos="100000">
                    <a:srgbClr val="797A7D"/>
                  </a:gs>
                  <a:gs pos="0">
                    <a:srgbClr val="797A7D"/>
                  </a:gs>
                </a:gsLst>
                <a:lin ang="5400000" scaled="0"/>
              </a:gradFill>
              <a:cs typeface="Arial" charset="0"/>
            </a:endParaRPr>
          </a:p>
        </p:txBody>
      </p:sp>
    </p:spTree>
    <p:extLst>
      <p:ext uri="{BB962C8B-B14F-4D97-AF65-F5344CB8AC3E}">
        <p14:creationId xmlns:p14="http://schemas.microsoft.com/office/powerpoint/2010/main" val="198833509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a:solidFill>
            <a:schemeClr val="accent3"/>
          </a:solidFill>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a:solidFill>
            <a:schemeClr val="accent3"/>
          </a:solidFill>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chemeClr val="accent3"/>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chemeClr val="accent3"/>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87" r:id="rId10"/>
    <p:sldLayoutId id="2147483688"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2"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base">
              <a:spcAft>
                <a:spcPct val="0"/>
              </a:spcAft>
            </a:pPr>
            <a:endParaRPr lang="en-US" sz="1200" b="1" dirty="0">
              <a:solidFill>
                <a:srgbClr val="FFFFFF">
                  <a:lumMod val="75000"/>
                  <a:alpha val="99000"/>
                </a:srgbClr>
              </a:solidFill>
            </a:endParaRPr>
          </a:p>
        </p:txBody>
      </p:sp>
      <p:sp>
        <p:nvSpPr>
          <p:cNvPr id="3" name="Text Placeholder 6"/>
          <p:cNvSpPr txBox="1">
            <a:spLocks/>
          </p:cNvSpPr>
          <p:nvPr/>
        </p:nvSpPr>
        <p:spPr>
          <a:xfrm>
            <a:off x="1086122"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base">
              <a:spcAft>
                <a:spcPct val="0"/>
              </a:spcAft>
            </a:pPr>
            <a:endParaRPr lang="en-US" sz="1200" b="1" dirty="0">
              <a:solidFill>
                <a:srgbClr val="FFFFFF">
                  <a:lumMod val="75000"/>
                  <a:alpha val="99000"/>
                </a:srgbClr>
              </a:solidFill>
            </a:endParaRPr>
          </a:p>
        </p:txBody>
      </p:sp>
    </p:spTree>
    <p:extLst>
      <p:ext uri="{BB962C8B-B14F-4D97-AF65-F5344CB8AC3E}">
        <p14:creationId xmlns:p14="http://schemas.microsoft.com/office/powerpoint/2010/main" val="802044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learning/en-us/exam-70-463.aspx"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hop.oreilly.com/product/0790145345219.do" TargetMode="External"/><Relationship Id="rId4" Type="http://schemas.openxmlformats.org/officeDocument/2006/relationships/hyperlink" Target="http://www.microsoft.com/learning/en-us/course.aspx?ID=10777A&amp;Locale=en-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752295" cy="1460779"/>
          </a:xfrm>
        </p:spPr>
        <p:txBody>
          <a:bodyPr/>
          <a:lstStyle/>
          <a:p>
            <a:r>
              <a:rPr lang="en-US" dirty="0"/>
              <a:t>Richard Currey | Senior Technical </a:t>
            </a:r>
            <a:r>
              <a:rPr lang="en-US" dirty="0" smtClean="0"/>
              <a:t>Trainer–New </a:t>
            </a:r>
            <a:r>
              <a:rPr lang="en-US" dirty="0"/>
              <a:t>Horizons United</a:t>
            </a:r>
          </a:p>
          <a:p>
            <a:r>
              <a:rPr lang="en-US" dirty="0" smtClean="0"/>
              <a:t>George </a:t>
            </a:r>
            <a:r>
              <a:rPr lang="en-US" b="1" dirty="0" smtClean="0">
                <a:solidFill>
                  <a:srgbClr val="FF0000"/>
                </a:solidFill>
              </a:rPr>
              <a:t>Sq</a:t>
            </a:r>
            <a:r>
              <a:rPr lang="en-US" dirty="0" smtClean="0"/>
              <a:t>ui</a:t>
            </a:r>
            <a:r>
              <a:rPr lang="en-US" b="1" dirty="0" smtClean="0">
                <a:solidFill>
                  <a:srgbClr val="FF0000"/>
                </a:solidFill>
              </a:rPr>
              <a:t>l</a:t>
            </a:r>
            <a:r>
              <a:rPr lang="en-US" dirty="0" smtClean="0"/>
              <a:t>lace </a:t>
            </a:r>
            <a:r>
              <a:rPr lang="en-US" dirty="0"/>
              <a:t>| Senior Technical </a:t>
            </a:r>
            <a:r>
              <a:rPr lang="en-US" dirty="0" smtClean="0"/>
              <a:t>Trainer–New </a:t>
            </a:r>
            <a:r>
              <a:rPr lang="en-US" dirty="0"/>
              <a:t>Horizons </a:t>
            </a:r>
            <a:r>
              <a:rPr lang="en-US" dirty="0" smtClean="0"/>
              <a:t>Great Lakes</a:t>
            </a:r>
          </a:p>
        </p:txBody>
      </p:sp>
      <p:sp>
        <p:nvSpPr>
          <p:cNvPr id="2" name="Title 1"/>
          <p:cNvSpPr>
            <a:spLocks noGrp="1"/>
          </p:cNvSpPr>
          <p:nvPr>
            <p:ph type="ctrTitle"/>
          </p:nvPr>
        </p:nvSpPr>
        <p:spPr/>
        <p:txBody>
          <a:bodyPr/>
          <a:lstStyle/>
          <a:p>
            <a:r>
              <a:rPr lang="en-US" sz="4000" dirty="0"/>
              <a:t>Implementing a Data Warehouse with SQL Server Jump </a:t>
            </a:r>
            <a:r>
              <a:rPr lang="en-US" sz="4000" dirty="0" smtClean="0"/>
              <a:t>Start</a:t>
            </a:r>
            <a:endParaRPr lang="en-US" sz="4000" dirty="0"/>
          </a:p>
        </p:txBody>
      </p:sp>
    </p:spTree>
    <p:extLst>
      <p:ext uri="{BB962C8B-B14F-4D97-AF65-F5344CB8AC3E}">
        <p14:creationId xmlns:p14="http://schemas.microsoft.com/office/powerpoint/2010/main" val="81942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Elise\AppData\Local\Microsoft\Windows\Temporary Internet Files\Content.IE5\WTSK7T4Y\MC90043155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563" y="177800"/>
            <a:ext cx="7056120" cy="70561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79514" y="182215"/>
            <a:ext cx="5655606" cy="1063487"/>
          </a:xfrm>
          <a:solidFill>
            <a:schemeClr val="accent5"/>
          </a:solidFill>
        </p:spPr>
        <p:txBody>
          <a:bodyPr/>
          <a:lstStyle/>
          <a:p>
            <a:r>
              <a:rPr lang="en-US" dirty="0" smtClean="0"/>
              <a:t>Star Schema</a:t>
            </a:r>
            <a:endParaRPr lang="en-US" dirty="0"/>
          </a:p>
        </p:txBody>
      </p:sp>
      <p:sp>
        <p:nvSpPr>
          <p:cNvPr id="3" name="Content Placeholder 2"/>
          <p:cNvSpPr>
            <a:spLocks noGrp="1"/>
          </p:cNvSpPr>
          <p:nvPr>
            <p:ph sz="quarter" idx="10"/>
          </p:nvPr>
        </p:nvSpPr>
        <p:spPr>
          <a:xfrm>
            <a:off x="379412" y="1343873"/>
            <a:ext cx="5655707" cy="5334741"/>
          </a:xfrm>
          <a:solidFill>
            <a:schemeClr val="accent3"/>
          </a:solidFill>
        </p:spPr>
        <p:txBody>
          <a:bodyPr/>
          <a:lstStyle/>
          <a:p>
            <a:r>
              <a:rPr lang="en-US" dirty="0" smtClean="0"/>
              <a:t>A star schema has a single table for each dimension</a:t>
            </a:r>
          </a:p>
          <a:p>
            <a:r>
              <a:rPr lang="en-US" dirty="0" smtClean="0"/>
              <a:t>Each table supports all attributes for that dimension</a:t>
            </a:r>
          </a:p>
          <a:p>
            <a:r>
              <a:rPr lang="en-US" dirty="0" smtClean="0"/>
              <a:t>Typically a de-normalized solution</a:t>
            </a:r>
          </a:p>
          <a:p>
            <a:endParaRPr lang="en-US" dirty="0"/>
          </a:p>
        </p:txBody>
      </p:sp>
      <p:grpSp>
        <p:nvGrpSpPr>
          <p:cNvPr id="32" name="Group 31"/>
          <p:cNvGrpSpPr/>
          <p:nvPr/>
        </p:nvGrpSpPr>
        <p:grpSpPr>
          <a:xfrm>
            <a:off x="6192562" y="774007"/>
            <a:ext cx="5885138" cy="5672512"/>
            <a:chOff x="6035120" y="762579"/>
            <a:chExt cx="5380474" cy="5131251"/>
          </a:xfrm>
        </p:grpSpPr>
        <p:sp>
          <p:nvSpPr>
            <p:cNvPr id="21" name="Rectangle 20"/>
            <p:cNvSpPr/>
            <p:nvPr/>
          </p:nvSpPr>
          <p:spPr bwMode="auto">
            <a:xfrm>
              <a:off x="7847423" y="762579"/>
              <a:ext cx="1777091" cy="1162589"/>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latin typeface="Verdana" pitchFamily="34" charset="0"/>
                </a:rPr>
                <a:t>DimSalesPerson</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SalesPersonKey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SalesPersonName</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StoreName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StoreCity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StoreRegion</a:t>
              </a:r>
            </a:p>
          </p:txBody>
        </p:sp>
        <p:sp>
          <p:nvSpPr>
            <p:cNvPr id="22" name="Rectangle 21"/>
            <p:cNvSpPr/>
            <p:nvPr/>
          </p:nvSpPr>
          <p:spPr bwMode="auto">
            <a:xfrm>
              <a:off x="6542271" y="4931805"/>
              <a:ext cx="1461406" cy="9620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DimProduct</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ProductKey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ProductName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ProductLine</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SupplierName</a:t>
              </a:r>
            </a:p>
          </p:txBody>
        </p:sp>
        <p:sp>
          <p:nvSpPr>
            <p:cNvPr id="23" name="Rectangle 22"/>
            <p:cNvSpPr/>
            <p:nvPr/>
          </p:nvSpPr>
          <p:spPr bwMode="auto">
            <a:xfrm>
              <a:off x="6035120" y="2536071"/>
              <a:ext cx="1643916" cy="1219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DimCustomer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CustomerKey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CustomerName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City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Region</a:t>
              </a:r>
            </a:p>
          </p:txBody>
        </p:sp>
        <p:sp>
          <p:nvSpPr>
            <p:cNvPr id="24" name="TextBox 23"/>
            <p:cNvSpPr txBox="1"/>
            <p:nvPr/>
          </p:nvSpPr>
          <p:spPr>
            <a:xfrm>
              <a:off x="7997020" y="2390802"/>
              <a:ext cx="1594860"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u="sng" dirty="0" smtClean="0"/>
                <a:t>FactOrders</a:t>
              </a:r>
            </a:p>
            <a:p>
              <a:r>
                <a:rPr lang="en-US" sz="1200" b="0" dirty="0" smtClean="0"/>
                <a:t>CustomerKey</a:t>
              </a:r>
            </a:p>
            <a:p>
              <a:r>
                <a:rPr lang="en-US" sz="1200" b="0" dirty="0" smtClean="0"/>
                <a:t>SalesPersonKey</a:t>
              </a:r>
            </a:p>
            <a:p>
              <a:r>
                <a:rPr lang="en-US" sz="1200" b="0" dirty="0" smtClean="0"/>
                <a:t>ProductKey</a:t>
              </a:r>
            </a:p>
            <a:p>
              <a:r>
                <a:rPr lang="en-US" sz="1200" b="0" dirty="0" smtClean="0"/>
                <a:t>ShippingAgentKey</a:t>
              </a:r>
            </a:p>
            <a:p>
              <a:r>
                <a:rPr lang="en-US" sz="1200" b="0" dirty="0" smtClean="0"/>
                <a:t>TimeKey</a:t>
              </a:r>
            </a:p>
            <a:p>
              <a:r>
                <a:rPr lang="en-US" sz="1200" b="0" dirty="0" smtClean="0"/>
                <a:t>OrderNo</a:t>
              </a:r>
            </a:p>
            <a:p>
              <a:r>
                <a:rPr lang="en-US" sz="1200" b="0" dirty="0" smtClean="0"/>
                <a:t>LineItemNo</a:t>
              </a:r>
            </a:p>
            <a:p>
              <a:r>
                <a:rPr lang="en-US" sz="1200" b="0" dirty="0" smtClean="0"/>
                <a:t>Quantity</a:t>
              </a:r>
            </a:p>
            <a:p>
              <a:r>
                <a:rPr lang="en-US" sz="1200" b="0" dirty="0" smtClean="0"/>
                <a:t>Revenue</a:t>
              </a:r>
            </a:p>
            <a:p>
              <a:r>
                <a:rPr lang="en-US" sz="1200" b="0" dirty="0" smtClean="0"/>
                <a:t>Cost</a:t>
              </a:r>
            </a:p>
            <a:p>
              <a:r>
                <a:rPr lang="en-US" sz="1200" b="0" dirty="0" smtClean="0"/>
                <a:t>Profit</a:t>
              </a:r>
            </a:p>
          </p:txBody>
        </p:sp>
        <p:cxnSp>
          <p:nvCxnSpPr>
            <p:cNvPr id="25" name="Elbow Connector 24"/>
            <p:cNvCxnSpPr>
              <a:stCxn id="21" idx="2"/>
              <a:endCxn id="24" idx="0"/>
            </p:cNvCxnSpPr>
            <p:nvPr/>
          </p:nvCxnSpPr>
          <p:spPr bwMode="auto">
            <a:xfrm rot="16200000" flipH="1">
              <a:off x="8532392" y="2128744"/>
              <a:ext cx="465634" cy="58481"/>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 name="Elbow Connector 25"/>
            <p:cNvCxnSpPr>
              <a:stCxn id="22" idx="0"/>
              <a:endCxn id="24" idx="2"/>
            </p:cNvCxnSpPr>
            <p:nvPr/>
          </p:nvCxnSpPr>
          <p:spPr bwMode="auto">
            <a:xfrm rot="5400000" flipH="1" flipV="1">
              <a:off x="7917373" y="4054728"/>
              <a:ext cx="232678" cy="1521475"/>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7" name="Elbow Connector 26"/>
            <p:cNvCxnSpPr>
              <a:stCxn id="23" idx="3"/>
              <a:endCxn id="24" idx="1"/>
            </p:cNvCxnSpPr>
            <p:nvPr/>
          </p:nvCxnSpPr>
          <p:spPr bwMode="auto">
            <a:xfrm>
              <a:off x="7679036" y="3145671"/>
              <a:ext cx="317984" cy="399293"/>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8" name="Rectangle 27"/>
            <p:cNvSpPr/>
            <p:nvPr/>
          </p:nvSpPr>
          <p:spPr bwMode="auto">
            <a:xfrm>
              <a:off x="9928360" y="2536071"/>
              <a:ext cx="1487234" cy="1219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DimDate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DateKey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Year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Quarter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Month</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Day</a:t>
              </a:r>
            </a:p>
          </p:txBody>
        </p:sp>
        <p:cxnSp>
          <p:nvCxnSpPr>
            <p:cNvPr id="29" name="Elbow Connector 28"/>
            <p:cNvCxnSpPr>
              <a:stCxn id="28" idx="1"/>
              <a:endCxn id="24" idx="3"/>
            </p:cNvCxnSpPr>
            <p:nvPr/>
          </p:nvCxnSpPr>
          <p:spPr bwMode="auto">
            <a:xfrm rot="10800000" flipV="1">
              <a:off x="9591880" y="3145671"/>
              <a:ext cx="336480" cy="399292"/>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0" name="Rectangle 29"/>
            <p:cNvSpPr/>
            <p:nvPr/>
          </p:nvSpPr>
          <p:spPr bwMode="auto">
            <a:xfrm>
              <a:off x="9265640" y="4931805"/>
              <a:ext cx="1592629" cy="9620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DimShippingAgent</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ShippingAgentKey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ShippingAgentName</a:t>
              </a:r>
            </a:p>
          </p:txBody>
        </p:sp>
        <p:cxnSp>
          <p:nvCxnSpPr>
            <p:cNvPr id="31" name="Elbow Connector 30"/>
            <p:cNvCxnSpPr>
              <a:stCxn id="24" idx="2"/>
              <a:endCxn id="30" idx="0"/>
            </p:cNvCxnSpPr>
            <p:nvPr/>
          </p:nvCxnSpPr>
          <p:spPr bwMode="auto">
            <a:xfrm rot="16200000" flipH="1">
              <a:off x="9311863" y="4181713"/>
              <a:ext cx="232678" cy="1267504"/>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13099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a Star Schema</a:t>
            </a:r>
            <a:endParaRPr lang="en-US" dirty="0"/>
          </a:p>
        </p:txBody>
      </p:sp>
    </p:spTree>
    <p:extLst>
      <p:ext uri="{BB962C8B-B14F-4D97-AF65-F5344CB8AC3E}">
        <p14:creationId xmlns:p14="http://schemas.microsoft.com/office/powerpoint/2010/main" val="46627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5612328" cy="810006"/>
          </a:xfrm>
          <a:solidFill>
            <a:schemeClr val="accent5"/>
          </a:solidFill>
        </p:spPr>
        <p:txBody>
          <a:bodyPr/>
          <a:lstStyle/>
          <a:p>
            <a:r>
              <a:rPr lang="en-US" dirty="0" smtClean="0"/>
              <a:t>Snowflake Schema</a:t>
            </a:r>
            <a:endParaRPr lang="en-US" dirty="0"/>
          </a:p>
        </p:txBody>
      </p:sp>
      <p:sp>
        <p:nvSpPr>
          <p:cNvPr id="3" name="Content Placeholder 2"/>
          <p:cNvSpPr>
            <a:spLocks noGrp="1"/>
          </p:cNvSpPr>
          <p:nvPr>
            <p:ph sz="quarter" idx="10"/>
          </p:nvPr>
        </p:nvSpPr>
        <p:spPr>
          <a:xfrm>
            <a:off x="379413" y="1136930"/>
            <a:ext cx="5612429" cy="5541684"/>
          </a:xfrm>
          <a:solidFill>
            <a:schemeClr val="accent3"/>
          </a:solidFill>
        </p:spPr>
        <p:txBody>
          <a:bodyPr/>
          <a:lstStyle/>
          <a:p>
            <a:r>
              <a:rPr lang="en-US" dirty="0"/>
              <a:t>M</a:t>
            </a:r>
            <a:r>
              <a:rPr lang="en-US" dirty="0" smtClean="0"/>
              <a:t>ore normalized solution</a:t>
            </a:r>
          </a:p>
          <a:p>
            <a:r>
              <a:rPr lang="en-US" dirty="0" smtClean="0"/>
              <a:t>Typically contains multiple tables per dimension</a:t>
            </a:r>
          </a:p>
          <a:p>
            <a:r>
              <a:rPr lang="en-US" dirty="0" smtClean="0"/>
              <a:t>Each table contains dimension key, value, and the foreign key value for the parent </a:t>
            </a:r>
            <a:endParaRPr lang="en-US" dirty="0"/>
          </a:p>
        </p:txBody>
      </p:sp>
      <p:grpSp>
        <p:nvGrpSpPr>
          <p:cNvPr id="46" name="Group 45"/>
          <p:cNvGrpSpPr/>
          <p:nvPr/>
        </p:nvGrpSpPr>
        <p:grpSpPr>
          <a:xfrm>
            <a:off x="6273241" y="528524"/>
            <a:ext cx="5486626" cy="5590789"/>
            <a:chOff x="5499886" y="528524"/>
            <a:chExt cx="6259981" cy="5590789"/>
          </a:xfrm>
        </p:grpSpPr>
        <p:grpSp>
          <p:nvGrpSpPr>
            <p:cNvPr id="4" name="Group 3"/>
            <p:cNvGrpSpPr/>
            <p:nvPr/>
          </p:nvGrpSpPr>
          <p:grpSpPr>
            <a:xfrm>
              <a:off x="5750026" y="528524"/>
              <a:ext cx="5657209" cy="5521573"/>
              <a:chOff x="-740508" y="740329"/>
              <a:chExt cx="5657209" cy="5521573"/>
            </a:xfrm>
          </p:grpSpPr>
          <p:grpSp>
            <p:nvGrpSpPr>
              <p:cNvPr id="5" name="Group 4"/>
              <p:cNvGrpSpPr/>
              <p:nvPr/>
            </p:nvGrpSpPr>
            <p:grpSpPr>
              <a:xfrm>
                <a:off x="1105520" y="740329"/>
                <a:ext cx="1934582" cy="5521573"/>
                <a:chOff x="1105520" y="740329"/>
                <a:chExt cx="1934582" cy="5521573"/>
              </a:xfrm>
            </p:grpSpPr>
            <p:sp>
              <p:nvSpPr>
                <p:cNvPr id="20" name="Rectangle 19"/>
                <p:cNvSpPr/>
                <p:nvPr/>
              </p:nvSpPr>
              <p:spPr bwMode="auto">
                <a:xfrm>
                  <a:off x="1924592" y="740329"/>
                  <a:ext cx="287383" cy="552157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1" name="Rectangle 20"/>
                <p:cNvSpPr/>
                <p:nvPr/>
              </p:nvSpPr>
              <p:spPr bwMode="auto">
                <a:xfrm rot="2901324">
                  <a:off x="2367396" y="8984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2" name="Rectangle 21"/>
                <p:cNvSpPr/>
                <p:nvPr/>
              </p:nvSpPr>
              <p:spPr bwMode="auto">
                <a:xfrm rot="18698676" flipH="1">
                  <a:off x="1495205" y="8858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23" name="Group 22"/>
                <p:cNvGrpSpPr/>
                <p:nvPr/>
              </p:nvGrpSpPr>
              <p:grpSpPr>
                <a:xfrm flipV="1">
                  <a:off x="1105520" y="5377505"/>
                  <a:ext cx="1930220" cy="299936"/>
                  <a:chOff x="1262282" y="1423619"/>
                  <a:chExt cx="1930220" cy="299936"/>
                </a:xfrm>
              </p:grpSpPr>
              <p:sp>
                <p:nvSpPr>
                  <p:cNvPr id="24" name="Rectangle 23"/>
                  <p:cNvSpPr/>
                  <p:nvPr/>
                </p:nvSpPr>
                <p:spPr bwMode="auto">
                  <a:xfrm rot="2901324">
                    <a:off x="2519796" y="10508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5" name="Rectangle 24"/>
                  <p:cNvSpPr/>
                  <p:nvPr/>
                </p:nvSpPr>
                <p:spPr bwMode="auto">
                  <a:xfrm rot="18698676" flipH="1">
                    <a:off x="1647605" y="10382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grpSp>
            <p:nvGrpSpPr>
              <p:cNvPr id="6" name="Group 5"/>
              <p:cNvGrpSpPr/>
              <p:nvPr/>
            </p:nvGrpSpPr>
            <p:grpSpPr>
              <a:xfrm rot="3501695">
                <a:off x="1052988" y="740328"/>
                <a:ext cx="1934582" cy="5521573"/>
                <a:chOff x="1105520" y="740329"/>
                <a:chExt cx="1934582" cy="5521573"/>
              </a:xfrm>
            </p:grpSpPr>
            <p:sp>
              <p:nvSpPr>
                <p:cNvPr id="14" name="Rectangle 13"/>
                <p:cNvSpPr/>
                <p:nvPr/>
              </p:nvSpPr>
              <p:spPr bwMode="auto">
                <a:xfrm>
                  <a:off x="1924592" y="740329"/>
                  <a:ext cx="287383" cy="552157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5" name="Rectangle 14"/>
                <p:cNvSpPr/>
                <p:nvPr/>
              </p:nvSpPr>
              <p:spPr bwMode="auto">
                <a:xfrm rot="2901324">
                  <a:off x="2367396" y="8984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6" name="Rectangle 15"/>
                <p:cNvSpPr/>
                <p:nvPr/>
              </p:nvSpPr>
              <p:spPr bwMode="auto">
                <a:xfrm rot="18698676" flipH="1">
                  <a:off x="1495205" y="8858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17" name="Group 16"/>
                <p:cNvGrpSpPr/>
                <p:nvPr/>
              </p:nvGrpSpPr>
              <p:grpSpPr>
                <a:xfrm flipV="1">
                  <a:off x="1105520" y="5377505"/>
                  <a:ext cx="1930220" cy="299936"/>
                  <a:chOff x="1262282" y="1423619"/>
                  <a:chExt cx="1930220" cy="299936"/>
                </a:xfrm>
              </p:grpSpPr>
              <p:sp>
                <p:nvSpPr>
                  <p:cNvPr id="18" name="Rectangle 17"/>
                  <p:cNvSpPr/>
                  <p:nvPr/>
                </p:nvSpPr>
                <p:spPr bwMode="auto">
                  <a:xfrm rot="2901324">
                    <a:off x="2519796" y="10508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9" name="Rectangle 18"/>
                  <p:cNvSpPr/>
                  <p:nvPr/>
                </p:nvSpPr>
                <p:spPr bwMode="auto">
                  <a:xfrm rot="18698676" flipH="1">
                    <a:off x="1647605" y="10382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grpSp>
            <p:nvGrpSpPr>
              <p:cNvPr id="7" name="Group 6"/>
              <p:cNvGrpSpPr/>
              <p:nvPr/>
            </p:nvGrpSpPr>
            <p:grpSpPr>
              <a:xfrm rot="17878855">
                <a:off x="1187922" y="714336"/>
                <a:ext cx="1934582" cy="5522976"/>
                <a:chOff x="1105520" y="740329"/>
                <a:chExt cx="1934582" cy="5521573"/>
              </a:xfrm>
            </p:grpSpPr>
            <p:sp>
              <p:nvSpPr>
                <p:cNvPr id="8" name="Rectangle 7"/>
                <p:cNvSpPr/>
                <p:nvPr/>
              </p:nvSpPr>
              <p:spPr bwMode="auto">
                <a:xfrm>
                  <a:off x="1924592" y="740329"/>
                  <a:ext cx="287383" cy="552157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9" name="Rectangle 8"/>
                <p:cNvSpPr/>
                <p:nvPr/>
              </p:nvSpPr>
              <p:spPr bwMode="auto">
                <a:xfrm rot="2901324">
                  <a:off x="2367396" y="8984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0" name="Rectangle 9"/>
                <p:cNvSpPr/>
                <p:nvPr/>
              </p:nvSpPr>
              <p:spPr bwMode="auto">
                <a:xfrm rot="18698676" flipH="1">
                  <a:off x="1495205" y="8858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11" name="Group 10"/>
                <p:cNvGrpSpPr/>
                <p:nvPr/>
              </p:nvGrpSpPr>
              <p:grpSpPr>
                <a:xfrm flipV="1">
                  <a:off x="1105520" y="5377505"/>
                  <a:ext cx="1930220" cy="299936"/>
                  <a:chOff x="1262282" y="1423619"/>
                  <a:chExt cx="1930220" cy="299936"/>
                </a:xfrm>
              </p:grpSpPr>
              <p:sp>
                <p:nvSpPr>
                  <p:cNvPr id="12" name="Rectangle 11"/>
                  <p:cNvSpPr/>
                  <p:nvPr/>
                </p:nvSpPr>
                <p:spPr bwMode="auto">
                  <a:xfrm rot="2901324">
                    <a:off x="2519796" y="1050849"/>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3" name="Rectangle 12"/>
                  <p:cNvSpPr/>
                  <p:nvPr/>
                </p:nvSpPr>
                <p:spPr bwMode="auto">
                  <a:xfrm rot="18698676" flipH="1">
                    <a:off x="1647605" y="1038296"/>
                    <a:ext cx="287383" cy="10580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grpSp>
        <p:sp>
          <p:nvSpPr>
            <p:cNvPr id="26" name="Rectangle 25"/>
            <p:cNvSpPr/>
            <p:nvPr/>
          </p:nvSpPr>
          <p:spPr bwMode="auto">
            <a:xfrm>
              <a:off x="7998772" y="690414"/>
              <a:ext cx="2274870" cy="893032"/>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DimSalesPerson</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SalesPersonKey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SalesPersonName</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StoreKey</a:t>
              </a:r>
            </a:p>
          </p:txBody>
        </p:sp>
        <p:sp>
          <p:nvSpPr>
            <p:cNvPr id="27" name="Rectangle 26"/>
            <p:cNvSpPr/>
            <p:nvPr/>
          </p:nvSpPr>
          <p:spPr bwMode="auto">
            <a:xfrm>
              <a:off x="7612642" y="5157288"/>
              <a:ext cx="1656762" cy="9620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DimProduct</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ProductKey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ProductName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ProductLineKey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SupplierKey</a:t>
              </a:r>
            </a:p>
          </p:txBody>
        </p:sp>
        <p:sp>
          <p:nvSpPr>
            <p:cNvPr id="28" name="Rectangle 27"/>
            <p:cNvSpPr/>
            <p:nvPr/>
          </p:nvSpPr>
          <p:spPr bwMode="auto">
            <a:xfrm>
              <a:off x="6075837" y="3611926"/>
              <a:ext cx="1643916" cy="974134"/>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DimCustomer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CustomerKey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CustomerName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GeographyKey</a:t>
              </a:r>
              <a:endParaRPr kumimoji="0" lang="en-US" sz="1200" b="0" i="0" u="none" strike="noStrike" cap="none" normalizeH="0" baseline="0" dirty="0" smtClean="0">
                <a:ln>
                  <a:noFill/>
                </a:ln>
                <a:solidFill>
                  <a:schemeClr val="tx1"/>
                </a:solidFill>
                <a:effectLst/>
              </a:endParaRPr>
            </a:p>
          </p:txBody>
        </p:sp>
        <p:sp>
          <p:nvSpPr>
            <p:cNvPr id="29" name="TextBox 28"/>
            <p:cNvSpPr txBox="1"/>
            <p:nvPr/>
          </p:nvSpPr>
          <p:spPr>
            <a:xfrm>
              <a:off x="8016842" y="2056420"/>
              <a:ext cx="1594860"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u="sng" dirty="0" smtClean="0"/>
                <a:t>FactOrders</a:t>
              </a:r>
            </a:p>
            <a:p>
              <a:r>
                <a:rPr lang="en-US" sz="1200" b="0" dirty="0" smtClean="0"/>
                <a:t>CustomerKey</a:t>
              </a:r>
            </a:p>
            <a:p>
              <a:r>
                <a:rPr lang="en-US" sz="1200" b="0" dirty="0" smtClean="0"/>
                <a:t>SalesPersonKey</a:t>
              </a:r>
            </a:p>
            <a:p>
              <a:r>
                <a:rPr lang="en-US" sz="1200" b="0" dirty="0" smtClean="0"/>
                <a:t>ProductKey</a:t>
              </a:r>
            </a:p>
            <a:p>
              <a:r>
                <a:rPr lang="en-US" sz="1200" b="0" dirty="0" smtClean="0"/>
                <a:t>ShippingAgentKey</a:t>
              </a:r>
            </a:p>
            <a:p>
              <a:r>
                <a:rPr lang="en-US" sz="1200" b="0" dirty="0" smtClean="0"/>
                <a:t>TimeKey</a:t>
              </a:r>
            </a:p>
            <a:p>
              <a:r>
                <a:rPr lang="en-US" sz="1200" b="0" dirty="0" smtClean="0"/>
                <a:t>OrderNo</a:t>
              </a:r>
            </a:p>
            <a:p>
              <a:r>
                <a:rPr lang="en-US" sz="1200" b="0" dirty="0" smtClean="0"/>
                <a:t>LineItemNo</a:t>
              </a:r>
            </a:p>
            <a:p>
              <a:r>
                <a:rPr lang="en-US" sz="1200" b="0" dirty="0" smtClean="0"/>
                <a:t>Quantity</a:t>
              </a:r>
            </a:p>
            <a:p>
              <a:r>
                <a:rPr lang="en-US" sz="1200" b="0" dirty="0" smtClean="0"/>
                <a:t>Revenue</a:t>
              </a:r>
            </a:p>
            <a:p>
              <a:r>
                <a:rPr lang="en-US" sz="1200" b="0" dirty="0" smtClean="0"/>
                <a:t>Cost</a:t>
              </a:r>
            </a:p>
            <a:p>
              <a:r>
                <a:rPr lang="en-US" sz="1200" b="0" dirty="0" smtClean="0"/>
                <a:t>Profit</a:t>
              </a:r>
            </a:p>
          </p:txBody>
        </p:sp>
        <p:cxnSp>
          <p:nvCxnSpPr>
            <p:cNvPr id="30" name="Elbow Connector 29"/>
            <p:cNvCxnSpPr>
              <a:stCxn id="26" idx="2"/>
              <a:endCxn id="29" idx="0"/>
            </p:cNvCxnSpPr>
            <p:nvPr/>
          </p:nvCxnSpPr>
          <p:spPr bwMode="auto">
            <a:xfrm rot="5400000">
              <a:off x="8738752" y="1658965"/>
              <a:ext cx="472974" cy="321936"/>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1" name="Elbow Connector 30"/>
            <p:cNvCxnSpPr>
              <a:stCxn id="27" idx="0"/>
              <a:endCxn id="29" idx="2"/>
            </p:cNvCxnSpPr>
            <p:nvPr/>
          </p:nvCxnSpPr>
          <p:spPr bwMode="auto">
            <a:xfrm rot="5400000" flipH="1" flipV="1">
              <a:off x="8231375" y="4574392"/>
              <a:ext cx="792544" cy="373249"/>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2" name="Elbow Connector 31"/>
            <p:cNvCxnSpPr>
              <a:stCxn id="28" idx="3"/>
              <a:endCxn id="29" idx="1"/>
            </p:cNvCxnSpPr>
            <p:nvPr/>
          </p:nvCxnSpPr>
          <p:spPr bwMode="auto">
            <a:xfrm flipV="1">
              <a:off x="7719753" y="3210582"/>
              <a:ext cx="297089" cy="888411"/>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Rectangle 32"/>
            <p:cNvSpPr/>
            <p:nvPr/>
          </p:nvSpPr>
          <p:spPr bwMode="auto">
            <a:xfrm>
              <a:off x="10020812" y="1819933"/>
              <a:ext cx="1643916" cy="1219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DimDate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DateKey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Year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Quarter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Month</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Day</a:t>
              </a:r>
            </a:p>
          </p:txBody>
        </p:sp>
        <p:cxnSp>
          <p:nvCxnSpPr>
            <p:cNvPr id="34" name="Elbow Connector 33"/>
            <p:cNvCxnSpPr>
              <a:stCxn id="33" idx="1"/>
              <a:endCxn id="29" idx="3"/>
            </p:cNvCxnSpPr>
            <p:nvPr/>
          </p:nvCxnSpPr>
          <p:spPr bwMode="auto">
            <a:xfrm rot="10800000" flipV="1">
              <a:off x="9611703" y="2429532"/>
              <a:ext cx="409110" cy="781049"/>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5" name="Rectangle 34"/>
            <p:cNvSpPr/>
            <p:nvPr/>
          </p:nvSpPr>
          <p:spPr bwMode="auto">
            <a:xfrm>
              <a:off x="9730875" y="3899698"/>
              <a:ext cx="2028992" cy="9620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DimShippingAgent</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ShippingAgentKey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ShippingAgentName</a:t>
              </a:r>
            </a:p>
          </p:txBody>
        </p:sp>
        <p:cxnSp>
          <p:nvCxnSpPr>
            <p:cNvPr id="36" name="Elbow Connector 35"/>
            <p:cNvCxnSpPr/>
            <p:nvPr/>
          </p:nvCxnSpPr>
          <p:spPr bwMode="auto">
            <a:xfrm>
              <a:off x="9602762" y="3324154"/>
              <a:ext cx="1142609" cy="575544"/>
            </a:xfrm>
            <a:prstGeom prst="bent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7" name="Rectangle 36"/>
            <p:cNvSpPr/>
            <p:nvPr/>
          </p:nvSpPr>
          <p:spPr bwMode="auto">
            <a:xfrm>
              <a:off x="5654495" y="4896325"/>
              <a:ext cx="1811907" cy="791077"/>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DimProductLine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ProductLineKey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ProductLineName</a:t>
              </a:r>
            </a:p>
          </p:txBody>
        </p:sp>
        <p:cxnSp>
          <p:nvCxnSpPr>
            <p:cNvPr id="38" name="Elbow Connector 37"/>
            <p:cNvCxnSpPr>
              <a:stCxn id="37" idx="2"/>
              <a:endCxn id="27" idx="1"/>
            </p:cNvCxnSpPr>
            <p:nvPr/>
          </p:nvCxnSpPr>
          <p:spPr bwMode="auto">
            <a:xfrm rot="5400000" flipH="1" flipV="1">
              <a:off x="7061994" y="5136755"/>
              <a:ext cx="49101" cy="1052193"/>
            </a:xfrm>
            <a:prstGeom prst="bentConnector4">
              <a:avLst>
                <a:gd name="adj1" fmla="val -465571"/>
                <a:gd name="adj2" fmla="val 9305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9" name="Rectangle 38"/>
            <p:cNvSpPr/>
            <p:nvPr/>
          </p:nvSpPr>
          <p:spPr bwMode="auto">
            <a:xfrm>
              <a:off x="5499886" y="2498235"/>
              <a:ext cx="1811907" cy="791077"/>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DimGeography</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GeographyKey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City</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Region</a:t>
              </a:r>
              <a:endParaRPr kumimoji="0" lang="en-US" sz="1200" b="0" i="0" u="none" strike="noStrike" cap="none" normalizeH="0" baseline="0" dirty="0" smtClean="0">
                <a:ln>
                  <a:noFill/>
                </a:ln>
                <a:solidFill>
                  <a:schemeClr val="tx1"/>
                </a:solidFill>
                <a:effectLst/>
              </a:endParaRPr>
            </a:p>
          </p:txBody>
        </p:sp>
        <p:cxnSp>
          <p:nvCxnSpPr>
            <p:cNvPr id="40" name="Elbow Connector 39"/>
            <p:cNvCxnSpPr>
              <a:stCxn id="39" idx="2"/>
              <a:endCxn id="28" idx="0"/>
            </p:cNvCxnSpPr>
            <p:nvPr/>
          </p:nvCxnSpPr>
          <p:spPr bwMode="auto">
            <a:xfrm rot="16200000" flipH="1">
              <a:off x="6490510" y="3204641"/>
              <a:ext cx="322614" cy="491955"/>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1" name="Elbow Connector 40"/>
            <p:cNvCxnSpPr>
              <a:stCxn id="44" idx="3"/>
              <a:endCxn id="26" idx="1"/>
            </p:cNvCxnSpPr>
            <p:nvPr/>
          </p:nvCxnSpPr>
          <p:spPr bwMode="auto">
            <a:xfrm flipV="1">
              <a:off x="7803749" y="1136930"/>
              <a:ext cx="195023" cy="478533"/>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Rectangle 41"/>
            <p:cNvSpPr/>
            <p:nvPr/>
          </p:nvSpPr>
          <p:spPr bwMode="auto">
            <a:xfrm>
              <a:off x="9545149" y="5177255"/>
              <a:ext cx="1811907" cy="791077"/>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DimSupplier</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SupplierKey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SupplierName</a:t>
              </a:r>
            </a:p>
          </p:txBody>
        </p:sp>
        <p:cxnSp>
          <p:nvCxnSpPr>
            <p:cNvPr id="43" name="Elbow Connector 42"/>
            <p:cNvCxnSpPr>
              <a:stCxn id="27" idx="3"/>
              <a:endCxn id="42" idx="1"/>
            </p:cNvCxnSpPr>
            <p:nvPr/>
          </p:nvCxnSpPr>
          <p:spPr bwMode="auto">
            <a:xfrm flipV="1">
              <a:off x="9269404" y="5572794"/>
              <a:ext cx="275745" cy="65507"/>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4" name="Rectangle 43"/>
            <p:cNvSpPr/>
            <p:nvPr/>
          </p:nvSpPr>
          <p:spPr bwMode="auto">
            <a:xfrm>
              <a:off x="5991842" y="1219924"/>
              <a:ext cx="1811907" cy="791077"/>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i="0" u="sng" strike="noStrike" cap="none" normalizeH="0" baseline="0" dirty="0" smtClean="0">
                  <a:ln>
                    <a:noFill/>
                  </a:ln>
                  <a:solidFill>
                    <a:schemeClr val="tx1"/>
                  </a:solidFill>
                  <a:effectLst/>
                </a:rPr>
                <a:t>DimStore</a:t>
              </a:r>
            </a:p>
            <a:p>
              <a:pPr marL="0" marR="0" indent="0" defTabSz="914400" rtl="0" eaLnBrk="0" fontAlgn="base" latinLnBrk="0" hangingPunct="0">
                <a:lnSpc>
                  <a:spcPct val="100000"/>
                </a:lnSpc>
                <a:spcBef>
                  <a:spcPct val="0"/>
                </a:spcBef>
                <a:spcAft>
                  <a:spcPct val="0"/>
                </a:spcAft>
                <a:buClrTx/>
                <a:buSzTx/>
                <a:buFontTx/>
                <a:buNone/>
                <a:tabLst/>
              </a:pPr>
              <a:r>
                <a:rPr lang="en-US" sz="1200" b="0" dirty="0" smtClean="0"/>
                <a:t>StoreKey</a:t>
              </a:r>
            </a:p>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StoreName</a:t>
              </a:r>
            </a:p>
            <a:p>
              <a:pPr eaLnBrk="0" hangingPunct="0"/>
              <a:r>
                <a:rPr lang="en-US" sz="1200" b="0" dirty="0" smtClean="0"/>
                <a:t>GeographyKey</a:t>
              </a:r>
              <a:endParaRPr lang="en-US" sz="1200" b="0" dirty="0"/>
            </a:p>
          </p:txBody>
        </p:sp>
        <p:cxnSp>
          <p:nvCxnSpPr>
            <p:cNvPr id="45" name="Elbow Connector 44"/>
            <p:cNvCxnSpPr>
              <a:stCxn id="39" idx="0"/>
              <a:endCxn id="44" idx="2"/>
            </p:cNvCxnSpPr>
            <p:nvPr/>
          </p:nvCxnSpPr>
          <p:spPr bwMode="auto">
            <a:xfrm rot="5400000" flipH="1" flipV="1">
              <a:off x="6408201" y="2008640"/>
              <a:ext cx="487234" cy="491956"/>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91012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a Snowflake Schema</a:t>
            </a:r>
            <a:endParaRPr lang="en-US" dirty="0"/>
          </a:p>
        </p:txBody>
      </p:sp>
    </p:spTree>
    <p:extLst>
      <p:ext uri="{BB962C8B-B14F-4D97-AF65-F5344CB8AC3E}">
        <p14:creationId xmlns:p14="http://schemas.microsoft.com/office/powerpoint/2010/main" val="58359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Performance Considerations</a:t>
            </a:r>
            <a:endParaRPr lang="en-US" dirty="0"/>
          </a:p>
        </p:txBody>
      </p:sp>
      <p:sp>
        <p:nvSpPr>
          <p:cNvPr id="3" name="Content Placeholder 2"/>
          <p:cNvSpPr>
            <a:spLocks noGrp="1"/>
          </p:cNvSpPr>
          <p:nvPr>
            <p:ph sz="quarter" idx="10"/>
          </p:nvPr>
        </p:nvSpPr>
        <p:spPr/>
        <p:txBody>
          <a:bodyPr/>
          <a:lstStyle/>
          <a:p>
            <a:r>
              <a:rPr lang="en-US" dirty="0" smtClean="0"/>
              <a:t>Star </a:t>
            </a:r>
            <a:r>
              <a:rPr lang="en-US" dirty="0"/>
              <a:t>s</a:t>
            </a:r>
            <a:r>
              <a:rPr lang="en-US" dirty="0" smtClean="0"/>
              <a:t>chema requires de-normalization during the load process</a:t>
            </a:r>
          </a:p>
          <a:p>
            <a:pPr lvl="1"/>
            <a:r>
              <a:rPr lang="en-US" dirty="0" smtClean="0">
                <a:solidFill>
                  <a:schemeClr val="tx1"/>
                </a:solidFill>
              </a:rPr>
              <a:t>Can impact the ETL times</a:t>
            </a:r>
          </a:p>
          <a:p>
            <a:r>
              <a:rPr lang="en-US" dirty="0" smtClean="0"/>
              <a:t>Snowflake schema can increase dimension complexity</a:t>
            </a:r>
          </a:p>
          <a:p>
            <a:pPr lvl="1"/>
            <a:r>
              <a:rPr lang="en-US" dirty="0" smtClean="0">
                <a:solidFill>
                  <a:schemeClr val="tx1"/>
                </a:solidFill>
              </a:rPr>
              <a:t>Can impact Analysis Services solutions, negatively affecting cube performance</a:t>
            </a:r>
            <a:endParaRPr lang="en-US" dirty="0">
              <a:solidFill>
                <a:schemeClr val="tx1"/>
              </a:solidFill>
            </a:endParaRPr>
          </a:p>
        </p:txBody>
      </p:sp>
    </p:spTree>
    <p:extLst>
      <p:ext uri="{BB962C8B-B14F-4D97-AF65-F5344CB8AC3E}">
        <p14:creationId xmlns:p14="http://schemas.microsoft.com/office/powerpoint/2010/main" val="4166628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a:t>
            </a:r>
            <a:r>
              <a:rPr lang="en-US" sz="6000" dirty="0" smtClean="0">
                <a:solidFill>
                  <a:schemeClr val="bg1">
                    <a:alpha val="98824"/>
                  </a:schemeClr>
                </a:solidFill>
              </a:rPr>
              <a:t>Facts and Fact Tables</a:t>
            </a:r>
          </a:p>
        </p:txBody>
      </p:sp>
    </p:spTree>
    <p:extLst>
      <p:ext uri="{BB962C8B-B14F-4D97-AF65-F5344CB8AC3E}">
        <p14:creationId xmlns:p14="http://schemas.microsoft.com/office/powerpoint/2010/main" val="39410178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Facts and Fact Tables</a:t>
            </a:r>
            <a:endParaRPr lang="en-US" dirty="0"/>
          </a:p>
        </p:txBody>
      </p:sp>
      <p:sp>
        <p:nvSpPr>
          <p:cNvPr id="3" name="Content Placeholder 2"/>
          <p:cNvSpPr>
            <a:spLocks noGrp="1"/>
          </p:cNvSpPr>
          <p:nvPr>
            <p:ph sz="quarter" idx="10"/>
          </p:nvPr>
        </p:nvSpPr>
        <p:spPr/>
        <p:txBody>
          <a:bodyPr/>
          <a:lstStyle/>
          <a:p>
            <a:r>
              <a:rPr lang="en-US" dirty="0" smtClean="0"/>
              <a:t>What Is a Fact?</a:t>
            </a:r>
          </a:p>
          <a:p>
            <a:r>
              <a:rPr lang="en-US" dirty="0" smtClean="0"/>
              <a:t>Grouping Facts</a:t>
            </a:r>
            <a:endParaRPr lang="en-US" dirty="0"/>
          </a:p>
          <a:p>
            <a:r>
              <a:rPr lang="en-US" dirty="0" smtClean="0"/>
              <a:t>What Is Granularity?</a:t>
            </a:r>
          </a:p>
          <a:p>
            <a:r>
              <a:rPr lang="en-US" dirty="0" smtClean="0"/>
              <a:t>Design Considerations</a:t>
            </a:r>
          </a:p>
          <a:p>
            <a:endParaRPr lang="en-US" dirty="0"/>
          </a:p>
        </p:txBody>
      </p:sp>
    </p:spTree>
    <p:extLst>
      <p:ext uri="{BB962C8B-B14F-4D97-AF65-F5344CB8AC3E}">
        <p14:creationId xmlns:p14="http://schemas.microsoft.com/office/powerpoint/2010/main" val="980799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a:t>I</a:t>
            </a:r>
            <a:r>
              <a:rPr lang="en-US" dirty="0" smtClean="0"/>
              <a:t>s a Fact?</a:t>
            </a:r>
            <a:endParaRPr lang="en-US" dirty="0"/>
          </a:p>
        </p:txBody>
      </p:sp>
      <p:sp>
        <p:nvSpPr>
          <p:cNvPr id="3" name="Content Placeholder 2"/>
          <p:cNvSpPr>
            <a:spLocks noGrp="1"/>
          </p:cNvSpPr>
          <p:nvPr>
            <p:ph sz="quarter" idx="10"/>
          </p:nvPr>
        </p:nvSpPr>
        <p:spPr/>
        <p:txBody>
          <a:bodyPr/>
          <a:lstStyle/>
          <a:p>
            <a:r>
              <a:rPr lang="en-US" dirty="0" smtClean="0"/>
              <a:t>Facts are the key metrics used to measure business results:</a:t>
            </a:r>
          </a:p>
          <a:p>
            <a:pPr lvl="1"/>
            <a:r>
              <a:rPr lang="en-US" dirty="0" smtClean="0"/>
              <a:t>Sales</a:t>
            </a:r>
          </a:p>
          <a:p>
            <a:pPr lvl="1"/>
            <a:r>
              <a:rPr lang="en-US" dirty="0" smtClean="0"/>
              <a:t>Production</a:t>
            </a:r>
          </a:p>
          <a:p>
            <a:pPr lvl="1"/>
            <a:r>
              <a:rPr lang="en-US" dirty="0" smtClean="0"/>
              <a:t>Inventory</a:t>
            </a:r>
          </a:p>
          <a:p>
            <a:r>
              <a:rPr lang="en-US" dirty="0" smtClean="0"/>
              <a:t>Can be additive, semi-additive, or non-additive</a:t>
            </a:r>
          </a:p>
          <a:p>
            <a:endParaRPr lang="en-US" dirty="0"/>
          </a:p>
        </p:txBody>
      </p:sp>
    </p:spTree>
    <p:extLst>
      <p:ext uri="{BB962C8B-B14F-4D97-AF65-F5344CB8AC3E}">
        <p14:creationId xmlns:p14="http://schemas.microsoft.com/office/powerpoint/2010/main" val="62593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Facts</a:t>
            </a:r>
            <a:endParaRPr lang="en-US" dirty="0"/>
          </a:p>
        </p:txBody>
      </p:sp>
      <p:sp>
        <p:nvSpPr>
          <p:cNvPr id="3" name="Content Placeholder 2"/>
          <p:cNvSpPr>
            <a:spLocks noGrp="1"/>
          </p:cNvSpPr>
          <p:nvPr>
            <p:ph sz="quarter" idx="10"/>
          </p:nvPr>
        </p:nvSpPr>
        <p:spPr/>
        <p:txBody>
          <a:bodyPr/>
          <a:lstStyle/>
          <a:p>
            <a:r>
              <a:rPr lang="en-US" dirty="0" smtClean="0"/>
              <a:t>Facts are grouped into fact tables</a:t>
            </a:r>
          </a:p>
          <a:p>
            <a:r>
              <a:rPr lang="en-US" dirty="0" smtClean="0"/>
              <a:t>Related facts should be in the same fact table</a:t>
            </a:r>
          </a:p>
          <a:p>
            <a:r>
              <a:rPr lang="en-US" dirty="0" smtClean="0"/>
              <a:t>Facts with different granularity should be in different tables</a:t>
            </a:r>
          </a:p>
        </p:txBody>
      </p:sp>
    </p:spTree>
    <p:extLst>
      <p:ext uri="{BB962C8B-B14F-4D97-AF65-F5344CB8AC3E}">
        <p14:creationId xmlns:p14="http://schemas.microsoft.com/office/powerpoint/2010/main" val="556367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a:t>
            </a:r>
            <a:r>
              <a:rPr lang="en-US" dirty="0" smtClean="0"/>
              <a:t>s Granularity?</a:t>
            </a:r>
            <a:endParaRPr lang="en-US" dirty="0"/>
          </a:p>
        </p:txBody>
      </p:sp>
      <p:sp>
        <p:nvSpPr>
          <p:cNvPr id="3" name="Content Placeholder 2"/>
          <p:cNvSpPr>
            <a:spLocks noGrp="1"/>
          </p:cNvSpPr>
          <p:nvPr>
            <p:ph sz="quarter" idx="10"/>
          </p:nvPr>
        </p:nvSpPr>
        <p:spPr/>
        <p:txBody>
          <a:bodyPr/>
          <a:lstStyle/>
          <a:p>
            <a:r>
              <a:rPr lang="en-US" dirty="0" smtClean="0"/>
              <a:t>Granularity refers to the level of detail in which facts are recorded</a:t>
            </a:r>
          </a:p>
          <a:p>
            <a:r>
              <a:rPr lang="en-US" dirty="0" smtClean="0"/>
              <a:t>Facts can be at different levels of granularity</a:t>
            </a:r>
          </a:p>
        </p:txBody>
      </p:sp>
    </p:spTree>
    <p:extLst>
      <p:ext uri="{BB962C8B-B14F-4D97-AF65-F5344CB8AC3E}">
        <p14:creationId xmlns:p14="http://schemas.microsoft.com/office/powerpoint/2010/main" val="457419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8647754" cy="1063487"/>
          </a:xfrm>
          <a:noFill/>
        </p:spPr>
        <p:txBody>
          <a:bodyPr/>
          <a:lstStyle/>
          <a:p>
            <a:r>
              <a:rPr lang="en-US" dirty="0" smtClean="0"/>
              <a:t>Meet Richard Currey</a:t>
            </a:r>
            <a:endParaRPr lang="en-US" dirty="0"/>
          </a:p>
        </p:txBody>
      </p:sp>
      <p:sp>
        <p:nvSpPr>
          <p:cNvPr id="7" name="Content Placeholder 6"/>
          <p:cNvSpPr>
            <a:spLocks noGrp="1"/>
          </p:cNvSpPr>
          <p:nvPr>
            <p:ph idx="10"/>
          </p:nvPr>
        </p:nvSpPr>
        <p:spPr>
          <a:xfrm>
            <a:off x="359958" y="1042894"/>
            <a:ext cx="9018217" cy="2386106"/>
          </a:xfrm>
          <a:noFill/>
        </p:spPr>
        <p:txBody>
          <a:bodyPr/>
          <a:lstStyle/>
          <a:p>
            <a:r>
              <a:rPr lang="en-US" sz="2800" dirty="0" smtClean="0"/>
              <a:t>Senior Technical Trainer – New Horizons United</a:t>
            </a:r>
          </a:p>
          <a:p>
            <a:pPr lvl="1"/>
            <a:r>
              <a:rPr lang="en-US" sz="2400" dirty="0" smtClean="0">
                <a:solidFill>
                  <a:schemeClr val="tx1"/>
                </a:solidFill>
              </a:rPr>
              <a:t>Focused on database and development technologies</a:t>
            </a:r>
          </a:p>
          <a:p>
            <a:pPr lvl="1"/>
            <a:r>
              <a:rPr lang="en-US" sz="2400" dirty="0" smtClean="0">
                <a:solidFill>
                  <a:schemeClr val="tx1"/>
                </a:solidFill>
              </a:rPr>
              <a:t>MCDBA, MCITP Dev / Admin / BI, MCSE Data Platform, BI</a:t>
            </a:r>
          </a:p>
          <a:p>
            <a:pPr lvl="1"/>
            <a:r>
              <a:rPr lang="en-US" sz="2400" dirty="0" smtClean="0">
                <a:solidFill>
                  <a:schemeClr val="tx1"/>
                </a:solidFill>
              </a:rPr>
              <a:t>MCSD, MCPD Web Developer, ASP .NET Developer, Windows Developer</a:t>
            </a:r>
          </a:p>
        </p:txBody>
      </p:sp>
      <p:sp>
        <p:nvSpPr>
          <p:cNvPr id="5" name="TextBox 4"/>
          <p:cNvSpPr txBox="1"/>
          <p:nvPr/>
        </p:nvSpPr>
        <p:spPr>
          <a:xfrm>
            <a:off x="359958" y="3083680"/>
            <a:ext cx="9142169" cy="3151750"/>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dirty="0" smtClean="0"/>
          </a:p>
          <a:p>
            <a:r>
              <a:rPr lang="en-US" sz="2800" dirty="0" smtClean="0"/>
              <a:t>28 </a:t>
            </a:r>
            <a:r>
              <a:rPr lang="en-US" sz="2800" dirty="0"/>
              <a:t>Years Industry Experience</a:t>
            </a:r>
          </a:p>
          <a:p>
            <a:pPr lvl="1"/>
            <a:r>
              <a:rPr lang="en-US" sz="2400" dirty="0" smtClean="0">
                <a:solidFill>
                  <a:schemeClr val="tx1"/>
                </a:solidFill>
              </a:rPr>
              <a:t>Designed, developed and managed BI-centric projects at several Fortune 500 organizations</a:t>
            </a:r>
          </a:p>
          <a:p>
            <a:pPr lvl="1"/>
            <a:r>
              <a:rPr lang="en-US" sz="2400" dirty="0" smtClean="0">
                <a:solidFill>
                  <a:schemeClr val="tx1"/>
                </a:solidFill>
              </a:rPr>
              <a:t>Extensive consulting and project </a:t>
            </a:r>
            <a:r>
              <a:rPr lang="en-US" sz="2400" dirty="0">
                <a:solidFill>
                  <a:schemeClr val="tx1"/>
                </a:solidFill>
              </a:rPr>
              <a:t>m</a:t>
            </a:r>
            <a:r>
              <a:rPr lang="en-US" sz="2400" dirty="0" smtClean="0">
                <a:solidFill>
                  <a:schemeClr val="tx1"/>
                </a:solidFill>
              </a:rPr>
              <a:t>anagement background</a:t>
            </a:r>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0503" y="0"/>
            <a:ext cx="2721497" cy="3628663"/>
          </a:xfrm>
          <a:prstGeom prst="rect">
            <a:avLst/>
          </a:prstGeom>
        </p:spPr>
      </p:pic>
    </p:spTree>
    <p:extLst>
      <p:ext uri="{BB962C8B-B14F-4D97-AF65-F5344CB8AC3E}">
        <p14:creationId xmlns:p14="http://schemas.microsoft.com/office/powerpoint/2010/main" val="3367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a:t>
            </a:r>
            <a:endParaRPr lang="en-US" dirty="0"/>
          </a:p>
        </p:txBody>
      </p:sp>
      <p:sp>
        <p:nvSpPr>
          <p:cNvPr id="3" name="Content Placeholder 2"/>
          <p:cNvSpPr>
            <a:spLocks noGrp="1"/>
          </p:cNvSpPr>
          <p:nvPr>
            <p:ph sz="quarter" idx="10"/>
          </p:nvPr>
        </p:nvSpPr>
        <p:spPr/>
        <p:txBody>
          <a:bodyPr/>
          <a:lstStyle/>
          <a:p>
            <a:r>
              <a:rPr lang="en-US" dirty="0" smtClean="0"/>
              <a:t>Fact tables should have all keys relating to dimensions</a:t>
            </a:r>
          </a:p>
          <a:p>
            <a:r>
              <a:rPr lang="en-US" dirty="0" smtClean="0"/>
              <a:t>Primary key should be composite of all dimension keys</a:t>
            </a:r>
          </a:p>
          <a:p>
            <a:r>
              <a:rPr lang="en-US" dirty="0" smtClean="0"/>
              <a:t>Separate additive, semi-additive, and non-additive facts</a:t>
            </a:r>
            <a:endParaRPr lang="en-US" dirty="0"/>
          </a:p>
        </p:txBody>
      </p:sp>
    </p:spTree>
    <p:extLst>
      <p:ext uri="{BB962C8B-B14F-4D97-AF65-F5344CB8AC3E}">
        <p14:creationId xmlns:p14="http://schemas.microsoft.com/office/powerpoint/2010/main" val="2175943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a:t>
            </a:r>
            <a:r>
              <a:rPr lang="en-US" sz="6000" dirty="0" smtClean="0">
                <a:solidFill>
                  <a:schemeClr val="bg1">
                    <a:alpha val="98824"/>
                  </a:schemeClr>
                </a:solidFill>
              </a:rPr>
              <a:t>Fact and Dimension Granularity </a:t>
            </a:r>
          </a:p>
        </p:txBody>
      </p:sp>
    </p:spTree>
    <p:extLst>
      <p:ext uri="{BB962C8B-B14F-4D97-AF65-F5344CB8AC3E}">
        <p14:creationId xmlns:p14="http://schemas.microsoft.com/office/powerpoint/2010/main" val="21748462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Fact and Dimension Granularity</a:t>
            </a:r>
            <a:endParaRPr lang="en-US" dirty="0"/>
          </a:p>
        </p:txBody>
      </p:sp>
      <p:sp>
        <p:nvSpPr>
          <p:cNvPr id="3" name="Content Placeholder 2"/>
          <p:cNvSpPr>
            <a:spLocks noGrp="1"/>
          </p:cNvSpPr>
          <p:nvPr>
            <p:ph sz="quarter" idx="10"/>
          </p:nvPr>
        </p:nvSpPr>
        <p:spPr/>
        <p:txBody>
          <a:bodyPr/>
          <a:lstStyle/>
          <a:p>
            <a:r>
              <a:rPr lang="en-US" dirty="0" smtClean="0"/>
              <a:t>How to Determine </a:t>
            </a:r>
            <a:r>
              <a:rPr lang="en-US" dirty="0"/>
              <a:t>F</a:t>
            </a:r>
            <a:r>
              <a:rPr lang="en-US" dirty="0" smtClean="0"/>
              <a:t>act </a:t>
            </a:r>
            <a:r>
              <a:rPr lang="en-US" dirty="0"/>
              <a:t>G</a:t>
            </a:r>
            <a:r>
              <a:rPr lang="en-US" dirty="0" smtClean="0"/>
              <a:t>ranularity</a:t>
            </a:r>
          </a:p>
          <a:p>
            <a:r>
              <a:rPr lang="en-US" dirty="0" smtClean="0"/>
              <a:t>Dimension Granularity</a:t>
            </a:r>
          </a:p>
          <a:p>
            <a:endParaRPr lang="en-US" dirty="0" smtClean="0"/>
          </a:p>
        </p:txBody>
      </p:sp>
    </p:spTree>
    <p:extLst>
      <p:ext uri="{BB962C8B-B14F-4D97-AF65-F5344CB8AC3E}">
        <p14:creationId xmlns:p14="http://schemas.microsoft.com/office/powerpoint/2010/main" val="980799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Determine Fact Granularity</a:t>
            </a:r>
            <a:endParaRPr lang="en-US" dirty="0"/>
          </a:p>
        </p:txBody>
      </p:sp>
      <p:sp>
        <p:nvSpPr>
          <p:cNvPr id="3" name="Content Placeholder 2"/>
          <p:cNvSpPr>
            <a:spLocks noGrp="1"/>
          </p:cNvSpPr>
          <p:nvPr>
            <p:ph sz="quarter" idx="10"/>
          </p:nvPr>
        </p:nvSpPr>
        <p:spPr/>
        <p:txBody>
          <a:bodyPr/>
          <a:lstStyle/>
          <a:p>
            <a:r>
              <a:rPr lang="en-US" dirty="0" smtClean="0"/>
              <a:t>Granularity is determined based on business needs</a:t>
            </a:r>
          </a:p>
          <a:p>
            <a:r>
              <a:rPr lang="en-US" dirty="0" smtClean="0"/>
              <a:t>Should be the lowest level of detail that needs to be examined</a:t>
            </a:r>
          </a:p>
          <a:p>
            <a:r>
              <a:rPr lang="en-US" dirty="0" smtClean="0"/>
              <a:t>If data from transactional systems has more detail than needed for analysis, ETL should aggregate the details</a:t>
            </a:r>
          </a:p>
          <a:p>
            <a:endParaRPr lang="en-US" dirty="0"/>
          </a:p>
        </p:txBody>
      </p:sp>
    </p:spTree>
    <p:extLst>
      <p:ext uri="{BB962C8B-B14F-4D97-AF65-F5344CB8AC3E}">
        <p14:creationId xmlns:p14="http://schemas.microsoft.com/office/powerpoint/2010/main" val="2290301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 Granularity</a:t>
            </a:r>
            <a:endParaRPr lang="en-US" dirty="0"/>
          </a:p>
        </p:txBody>
      </p:sp>
      <p:sp>
        <p:nvSpPr>
          <p:cNvPr id="3" name="Content Placeholder 2"/>
          <p:cNvSpPr>
            <a:spLocks noGrp="1"/>
          </p:cNvSpPr>
          <p:nvPr>
            <p:ph sz="quarter" idx="10"/>
          </p:nvPr>
        </p:nvSpPr>
        <p:spPr/>
        <p:txBody>
          <a:bodyPr/>
          <a:lstStyle/>
          <a:p>
            <a:r>
              <a:rPr lang="en-US" dirty="0" smtClean="0"/>
              <a:t>Dimension granularity needs to be matched with fact </a:t>
            </a:r>
            <a:r>
              <a:rPr lang="en-US" dirty="0"/>
              <a:t>g</a:t>
            </a:r>
            <a:r>
              <a:rPr lang="en-US" dirty="0" smtClean="0"/>
              <a:t>ranularity</a:t>
            </a:r>
          </a:p>
          <a:p>
            <a:r>
              <a:rPr lang="en-US" dirty="0" smtClean="0"/>
              <a:t>Each dimension has its own granularity</a:t>
            </a:r>
          </a:p>
          <a:p>
            <a:r>
              <a:rPr lang="en-US" dirty="0" smtClean="0"/>
              <a:t>Fact tables are keyed to the granularity of the dimensions</a:t>
            </a:r>
            <a:endParaRPr lang="en-US" dirty="0"/>
          </a:p>
        </p:txBody>
      </p:sp>
    </p:spTree>
    <p:extLst>
      <p:ext uri="{BB962C8B-B14F-4D97-AF65-F5344CB8AC3E}">
        <p14:creationId xmlns:p14="http://schemas.microsoft.com/office/powerpoint/2010/main" val="2220945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Topic: </a:t>
            </a:r>
            <a:r>
              <a:rPr lang="en-US" sz="6000" dirty="0">
                <a:solidFill>
                  <a:schemeClr val="bg1">
                    <a:alpha val="98824"/>
                  </a:schemeClr>
                </a:solidFill>
              </a:rPr>
              <a:t>Conformed and </a:t>
            </a:r>
            <a:endParaRPr lang="en-US" sz="6000" dirty="0" smtClean="0">
              <a:solidFill>
                <a:schemeClr val="bg1">
                  <a:alpha val="98824"/>
                </a:schemeClr>
              </a:solidFill>
            </a:endParaRPr>
          </a:p>
          <a:p>
            <a:pPr fontAlgn="auto">
              <a:spcAft>
                <a:spcPts val="0"/>
              </a:spcAft>
            </a:pPr>
            <a:r>
              <a:rPr lang="en-US" sz="6000" dirty="0" smtClean="0">
                <a:solidFill>
                  <a:schemeClr val="bg1">
                    <a:alpha val="98824"/>
                  </a:schemeClr>
                </a:solidFill>
              </a:rPr>
              <a:t>Non-Conformed Dimensions </a:t>
            </a:r>
            <a:endParaRPr lang="en-US" sz="6000" dirty="0">
              <a:solidFill>
                <a:schemeClr val="bg1">
                  <a:alpha val="98824"/>
                </a:schemeClr>
              </a:solidFill>
            </a:endParaRPr>
          </a:p>
        </p:txBody>
      </p:sp>
    </p:spTree>
    <p:extLst>
      <p:ext uri="{BB962C8B-B14F-4D97-AF65-F5344CB8AC3E}">
        <p14:creationId xmlns:p14="http://schemas.microsoft.com/office/powerpoint/2010/main" val="12067288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 Conformed and Non-Conformed Dimensions</a:t>
            </a:r>
            <a:endParaRPr lang="en-US" dirty="0"/>
          </a:p>
        </p:txBody>
      </p:sp>
      <p:sp>
        <p:nvSpPr>
          <p:cNvPr id="3" name="Content Placeholder 2"/>
          <p:cNvSpPr>
            <a:spLocks noGrp="1"/>
          </p:cNvSpPr>
          <p:nvPr>
            <p:ph sz="quarter" idx="10"/>
          </p:nvPr>
        </p:nvSpPr>
        <p:spPr/>
        <p:txBody>
          <a:bodyPr/>
          <a:lstStyle/>
          <a:p>
            <a:r>
              <a:rPr lang="en-US" dirty="0" smtClean="0"/>
              <a:t>What Are Conformed and Non-Conformed Dimensions?</a:t>
            </a:r>
          </a:p>
          <a:p>
            <a:r>
              <a:rPr lang="en-US" dirty="0" smtClean="0"/>
              <a:t>Shared and Degenerate Dimensions</a:t>
            </a:r>
          </a:p>
          <a:p>
            <a:r>
              <a:rPr lang="en-US" dirty="0" smtClean="0"/>
              <a:t>What Is a Slowly Changing Dimension?</a:t>
            </a:r>
          </a:p>
        </p:txBody>
      </p:sp>
    </p:spTree>
    <p:extLst>
      <p:ext uri="{BB962C8B-B14F-4D97-AF65-F5344CB8AC3E}">
        <p14:creationId xmlns:p14="http://schemas.microsoft.com/office/powerpoint/2010/main" val="980799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Conformed and Non-Conformed Dimensions?</a:t>
            </a:r>
            <a:endParaRPr lang="en-US" dirty="0"/>
          </a:p>
        </p:txBody>
      </p:sp>
      <p:sp>
        <p:nvSpPr>
          <p:cNvPr id="3" name="Content Placeholder 2"/>
          <p:cNvSpPr>
            <a:spLocks noGrp="1"/>
          </p:cNvSpPr>
          <p:nvPr>
            <p:ph sz="quarter" idx="10"/>
          </p:nvPr>
        </p:nvSpPr>
        <p:spPr/>
        <p:txBody>
          <a:bodyPr/>
          <a:lstStyle/>
          <a:p>
            <a:r>
              <a:rPr lang="en-US" dirty="0" smtClean="0"/>
              <a:t>Conformed dimension</a:t>
            </a:r>
          </a:p>
          <a:p>
            <a:pPr lvl="1"/>
            <a:r>
              <a:rPr lang="en-US" dirty="0" smtClean="0"/>
              <a:t>Shared by multiple fact tables</a:t>
            </a:r>
          </a:p>
          <a:p>
            <a:pPr lvl="1"/>
            <a:r>
              <a:rPr lang="en-US" dirty="0" smtClean="0"/>
              <a:t>Used when all business users have the same definitions for the dimension</a:t>
            </a:r>
          </a:p>
          <a:p>
            <a:r>
              <a:rPr lang="en-US" dirty="0" smtClean="0"/>
              <a:t>Non-conformed dimension</a:t>
            </a:r>
          </a:p>
          <a:p>
            <a:pPr lvl="1"/>
            <a:r>
              <a:rPr lang="en-US" dirty="0" smtClean="0"/>
              <a:t>Dimension table targeted to a single fact table</a:t>
            </a:r>
          </a:p>
          <a:p>
            <a:pPr lvl="1"/>
            <a:r>
              <a:rPr lang="en-US" dirty="0" smtClean="0"/>
              <a:t>Used when dimensions have different definitions for different business units</a:t>
            </a:r>
          </a:p>
        </p:txBody>
      </p:sp>
    </p:spTree>
    <p:extLst>
      <p:ext uri="{BB962C8B-B14F-4D97-AF65-F5344CB8AC3E}">
        <p14:creationId xmlns:p14="http://schemas.microsoft.com/office/powerpoint/2010/main" val="66814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Conformed and Non-Conformed Dimensions</a:t>
            </a:r>
            <a:endParaRPr lang="en-US" dirty="0"/>
          </a:p>
        </p:txBody>
      </p:sp>
    </p:spTree>
    <p:extLst>
      <p:ext uri="{BB962C8B-B14F-4D97-AF65-F5344CB8AC3E}">
        <p14:creationId xmlns:p14="http://schemas.microsoft.com/office/powerpoint/2010/main" val="339484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and Degenerate Dimensions</a:t>
            </a:r>
            <a:endParaRPr lang="en-US" dirty="0"/>
          </a:p>
        </p:txBody>
      </p:sp>
      <p:sp>
        <p:nvSpPr>
          <p:cNvPr id="3" name="Content Placeholder 2"/>
          <p:cNvSpPr>
            <a:spLocks noGrp="1"/>
          </p:cNvSpPr>
          <p:nvPr>
            <p:ph sz="quarter" idx="10"/>
          </p:nvPr>
        </p:nvSpPr>
        <p:spPr/>
        <p:txBody>
          <a:bodyPr/>
          <a:lstStyle/>
          <a:p>
            <a:r>
              <a:rPr lang="en-US" dirty="0" smtClean="0"/>
              <a:t>Shared dimension</a:t>
            </a:r>
          </a:p>
          <a:p>
            <a:pPr lvl="1"/>
            <a:r>
              <a:rPr lang="en-US" dirty="0" smtClean="0"/>
              <a:t>Used by multiple facts</a:t>
            </a:r>
          </a:p>
          <a:p>
            <a:pPr lvl="1"/>
            <a:r>
              <a:rPr lang="en-US" dirty="0" smtClean="0"/>
              <a:t>Dimension key is stored in the fact table</a:t>
            </a:r>
          </a:p>
          <a:p>
            <a:pPr lvl="1"/>
            <a:r>
              <a:rPr lang="en-US" dirty="0" smtClean="0"/>
              <a:t>Dimension value is stored in the dimension table with other attributes of that dimension</a:t>
            </a:r>
          </a:p>
          <a:p>
            <a:r>
              <a:rPr lang="en-US" dirty="0" smtClean="0"/>
              <a:t>Degenerate dimension</a:t>
            </a:r>
          </a:p>
          <a:p>
            <a:pPr lvl="1"/>
            <a:r>
              <a:rPr lang="en-US" dirty="0" smtClean="0"/>
              <a:t>Used by a single fact table</a:t>
            </a:r>
          </a:p>
          <a:p>
            <a:pPr lvl="1"/>
            <a:r>
              <a:rPr lang="en-US" dirty="0" smtClean="0"/>
              <a:t>Dimension value is stored directly in the fact table</a:t>
            </a:r>
          </a:p>
          <a:p>
            <a:pPr lvl="1"/>
            <a:r>
              <a:rPr lang="en-US" dirty="0" smtClean="0"/>
              <a:t>No corresponding dimension table</a:t>
            </a:r>
            <a:endParaRPr lang="en-US" dirty="0"/>
          </a:p>
        </p:txBody>
      </p:sp>
    </p:spTree>
    <p:extLst>
      <p:ext uri="{BB962C8B-B14F-4D97-AF65-F5344CB8AC3E}">
        <p14:creationId xmlns:p14="http://schemas.microsoft.com/office/powerpoint/2010/main" val="4096528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0"/>
            <a:ext cx="11524432" cy="1063487"/>
          </a:xfrm>
          <a:noFill/>
        </p:spPr>
        <p:txBody>
          <a:bodyPr/>
          <a:lstStyle/>
          <a:p>
            <a:r>
              <a:rPr lang="en-US" dirty="0" smtClean="0"/>
              <a:t>Meet George </a:t>
            </a:r>
            <a:r>
              <a:rPr lang="en-US" b="1" dirty="0" smtClean="0">
                <a:solidFill>
                  <a:srgbClr val="FF0000"/>
                </a:solidFill>
              </a:rPr>
              <a:t>SQ</a:t>
            </a:r>
            <a:r>
              <a:rPr lang="en-US" dirty="0" smtClean="0"/>
              <a:t>UI</a:t>
            </a:r>
            <a:r>
              <a:rPr lang="en-US" b="1" dirty="0" smtClean="0">
                <a:solidFill>
                  <a:srgbClr val="FF0000"/>
                </a:solidFill>
              </a:rPr>
              <a:t>L</a:t>
            </a:r>
            <a:r>
              <a:rPr lang="en-US" dirty="0" smtClean="0"/>
              <a:t>LACE</a:t>
            </a:r>
            <a:endParaRPr lang="en-US" dirty="0"/>
          </a:p>
        </p:txBody>
      </p:sp>
      <p:sp>
        <p:nvSpPr>
          <p:cNvPr id="7" name="Content Placeholder 6"/>
          <p:cNvSpPr>
            <a:spLocks noGrp="1"/>
          </p:cNvSpPr>
          <p:nvPr>
            <p:ph sz="quarter" idx="10"/>
          </p:nvPr>
        </p:nvSpPr>
        <p:spPr>
          <a:xfrm>
            <a:off x="255440" y="864595"/>
            <a:ext cx="8721556" cy="5460044"/>
          </a:xfrm>
          <a:noFill/>
        </p:spPr>
        <p:txBody>
          <a:bodyPr/>
          <a:lstStyle/>
          <a:p>
            <a:pPr marL="342783" lvl="1" indent="-342783">
              <a:spcBef>
                <a:spcPts val="1400"/>
              </a:spcBef>
              <a:spcAft>
                <a:spcPts val="0"/>
              </a:spcAft>
              <a:buFont typeface="Arial" pitchFamily="34" charset="0"/>
              <a:buChar char="•"/>
            </a:pPr>
            <a:r>
              <a:rPr lang="en-US" dirty="0"/>
              <a:t>Senior Technical </a:t>
            </a:r>
            <a:r>
              <a:rPr lang="en-US" dirty="0" smtClean="0"/>
              <a:t>Trainer – New </a:t>
            </a:r>
            <a:r>
              <a:rPr lang="en-US" dirty="0"/>
              <a:t>Horizons </a:t>
            </a:r>
            <a:r>
              <a:rPr lang="en-US" dirty="0" smtClean="0"/>
              <a:t>Great Lakes (20 Years)</a:t>
            </a:r>
            <a:endParaRPr lang="en-US" dirty="0"/>
          </a:p>
          <a:p>
            <a:pPr lvl="1"/>
            <a:r>
              <a:rPr lang="en-US" dirty="0"/>
              <a:t>“</a:t>
            </a:r>
            <a:r>
              <a:rPr lang="en-US" sz="2400" b="1" dirty="0">
                <a:solidFill>
                  <a:srgbClr val="FF0000"/>
                </a:solidFill>
              </a:rPr>
              <a:t>SQL</a:t>
            </a:r>
            <a:r>
              <a:rPr lang="en-US" sz="2400" dirty="0"/>
              <a:t>” is in </a:t>
            </a:r>
            <a:r>
              <a:rPr lang="en-US" sz="2400" dirty="0" smtClean="0"/>
              <a:t>his name</a:t>
            </a:r>
            <a:r>
              <a:rPr lang="en-US" sz="2400" dirty="0"/>
              <a:t>!</a:t>
            </a:r>
          </a:p>
          <a:p>
            <a:pPr lvl="1"/>
            <a:r>
              <a:rPr lang="en-US" sz="2400" dirty="0" smtClean="0"/>
              <a:t>Focused </a:t>
            </a:r>
            <a:r>
              <a:rPr lang="en-US" sz="2400" dirty="0"/>
              <a:t>on d</a:t>
            </a:r>
            <a:r>
              <a:rPr lang="en-US" sz="2400" dirty="0" smtClean="0"/>
              <a:t>atabase technologies</a:t>
            </a:r>
          </a:p>
          <a:p>
            <a:pPr lvl="1"/>
            <a:r>
              <a:rPr lang="en-US" sz="2400" dirty="0"/>
              <a:t>MCT Since 1997</a:t>
            </a:r>
          </a:p>
          <a:p>
            <a:pPr lvl="1"/>
            <a:endParaRPr lang="en-US" dirty="0"/>
          </a:p>
          <a:p>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5561" y="-13998"/>
            <a:ext cx="2746440" cy="2746440"/>
          </a:xfrm>
          <a:prstGeom prst="rect">
            <a:avLst/>
          </a:prstGeom>
        </p:spPr>
      </p:pic>
      <p:sp>
        <p:nvSpPr>
          <p:cNvPr id="5" name="TextBox 4"/>
          <p:cNvSpPr txBox="1"/>
          <p:nvPr/>
        </p:nvSpPr>
        <p:spPr>
          <a:xfrm>
            <a:off x="157554" y="2572126"/>
            <a:ext cx="8819442" cy="3864419"/>
          </a:xfrm>
          <a:prstGeom prst="rect">
            <a:avLst/>
          </a:prstGeom>
          <a:noFill/>
        </p:spPr>
        <p:txBody>
          <a:bodyPr/>
          <a:lstStyle>
            <a:lvl1pPr marL="342783" indent="-342783" defTabSz="914088">
              <a:spcBef>
                <a:spcPts val="1400"/>
              </a:spcBef>
              <a:buFont typeface="Arial" pitchFamily="34" charset="0"/>
              <a:buChar char="•"/>
              <a:defRPr sz="3200" b="0" kern="0" baseline="0">
                <a:latin typeface="Segoe UI Light" panose="020B0502040204020203" pitchFamily="34" charset="0"/>
                <a:ea typeface="Segoe UI Light" panose="020B0502040204020203" pitchFamily="34" charset="0"/>
                <a:cs typeface="Segoe UI Light" panose="020B0502040204020203" pitchFamily="34" charset="0"/>
              </a:defRPr>
            </a:lvl1pPr>
            <a:lvl2pPr marL="742698" lvl="1" indent="-285652" defTabSz="914088">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defTabSz="914088">
              <a:spcBef>
                <a:spcPts val="200"/>
              </a:spcBef>
              <a:spcAft>
                <a:spcPts val="200"/>
              </a:spcAft>
              <a:buFont typeface="Arial" pitchFamily="34" charset="0"/>
              <a:buChar char="•"/>
              <a:defRPr sz="2400"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defTabSz="914088">
              <a:spcBef>
                <a:spcPct val="20000"/>
              </a:spcBef>
              <a:buFont typeface="Arial" pitchFamily="34" charset="0"/>
              <a:buChar char="»"/>
              <a:defRPr sz="2000"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dirty="0" smtClean="0"/>
          </a:p>
          <a:p>
            <a:r>
              <a:rPr lang="en-US" dirty="0" smtClean="0"/>
              <a:t>28 </a:t>
            </a:r>
            <a:r>
              <a:rPr lang="en-US" dirty="0"/>
              <a:t>Years Industry Experience</a:t>
            </a:r>
          </a:p>
          <a:p>
            <a:pPr lvl="1"/>
            <a:r>
              <a:rPr lang="en-US" sz="2400" dirty="0"/>
              <a:t>SQL Server </a:t>
            </a:r>
            <a:r>
              <a:rPr lang="en-US" sz="2400" dirty="0" smtClean="0"/>
              <a:t>2012: certified </a:t>
            </a:r>
            <a:r>
              <a:rPr lang="en-US" sz="2400" dirty="0"/>
              <a:t>as MCSA, MCSE: Data Platform, &amp; MSCE:  Business Intelligence</a:t>
            </a:r>
          </a:p>
          <a:p>
            <a:pPr lvl="1"/>
            <a:r>
              <a:rPr lang="en-US" sz="2400" dirty="0"/>
              <a:t>Certified in </a:t>
            </a:r>
            <a:r>
              <a:rPr lang="en-US" sz="2400" dirty="0" smtClean="0"/>
              <a:t>every version </a:t>
            </a:r>
            <a:r>
              <a:rPr lang="en-US" sz="2400" dirty="0"/>
              <a:t>of SQL Server </a:t>
            </a:r>
            <a:r>
              <a:rPr lang="en-US" sz="2400" dirty="0" smtClean="0"/>
              <a:t>since </a:t>
            </a:r>
            <a:r>
              <a:rPr lang="en-US" sz="2400" dirty="0"/>
              <a:t>SQL 2000</a:t>
            </a:r>
          </a:p>
          <a:p>
            <a:pPr lvl="1"/>
            <a:r>
              <a:rPr lang="en-US" sz="2400" dirty="0"/>
              <a:t>Certified in e</a:t>
            </a:r>
            <a:r>
              <a:rPr lang="en-US" sz="2400" dirty="0" smtClean="0"/>
              <a:t>very version </a:t>
            </a:r>
            <a:r>
              <a:rPr lang="en-US" sz="2400" dirty="0"/>
              <a:t>of Windows Server from NT 4.0 </a:t>
            </a:r>
            <a:r>
              <a:rPr lang="en-US" sz="2400" dirty="0" smtClean="0"/>
              <a:t>through Windows Server </a:t>
            </a:r>
            <a:r>
              <a:rPr lang="en-US" sz="2400" dirty="0"/>
              <a:t>2008</a:t>
            </a:r>
          </a:p>
          <a:p>
            <a:pPr lvl="1"/>
            <a:r>
              <a:rPr lang="en-US" sz="2400" dirty="0"/>
              <a:t>Certified in Exchange Server 5.5 </a:t>
            </a:r>
            <a:r>
              <a:rPr lang="en-US" sz="2400" dirty="0" smtClean="0"/>
              <a:t>through Exchange Server 2007</a:t>
            </a:r>
            <a:endParaRPr lang="en-US" sz="2400" dirty="0"/>
          </a:p>
          <a:p>
            <a:endParaRPr lang="en-US" dirty="0"/>
          </a:p>
        </p:txBody>
      </p:sp>
    </p:spTree>
    <p:extLst>
      <p:ext uri="{BB962C8B-B14F-4D97-AF65-F5344CB8AC3E}">
        <p14:creationId xmlns:p14="http://schemas.microsoft.com/office/powerpoint/2010/main" val="1182777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Slowly Changing Dimension?</a:t>
            </a:r>
            <a:endParaRPr lang="en-US" dirty="0"/>
          </a:p>
        </p:txBody>
      </p:sp>
      <p:sp>
        <p:nvSpPr>
          <p:cNvPr id="3" name="Content Placeholder 2"/>
          <p:cNvSpPr>
            <a:spLocks noGrp="1"/>
          </p:cNvSpPr>
          <p:nvPr>
            <p:ph sz="quarter" idx="10"/>
          </p:nvPr>
        </p:nvSpPr>
        <p:spPr/>
        <p:txBody>
          <a:bodyPr/>
          <a:lstStyle/>
          <a:p>
            <a:pPr>
              <a:spcBef>
                <a:spcPts val="1200"/>
              </a:spcBef>
            </a:pPr>
            <a:r>
              <a:rPr lang="en-US" dirty="0" smtClean="0"/>
              <a:t>When the historical attribute values are retained if the attributes are updated</a:t>
            </a:r>
          </a:p>
          <a:p>
            <a:pPr>
              <a:spcBef>
                <a:spcPts val="1200"/>
              </a:spcBef>
            </a:pPr>
            <a:r>
              <a:rPr lang="en-US" dirty="0" smtClean="0"/>
              <a:t>Used when the organization does not want to lose track of what actually happened</a:t>
            </a:r>
          </a:p>
          <a:p>
            <a:pPr lvl="1">
              <a:spcBef>
                <a:spcPts val="1200"/>
              </a:spcBef>
            </a:pPr>
            <a:r>
              <a:rPr lang="en-US" dirty="0" smtClean="0"/>
              <a:t>Example: customer moves from Connecticut to Seattle</a:t>
            </a:r>
          </a:p>
          <a:p>
            <a:pPr>
              <a:spcBef>
                <a:spcPts val="1200"/>
              </a:spcBef>
            </a:pPr>
            <a:r>
              <a:rPr lang="en-US" dirty="0"/>
              <a:t>Slowly </a:t>
            </a:r>
            <a:r>
              <a:rPr lang="en-US" dirty="0" smtClean="0"/>
              <a:t>changing dimension types:</a:t>
            </a:r>
          </a:p>
          <a:p>
            <a:pPr lvl="1"/>
            <a:r>
              <a:rPr lang="en-US" dirty="0" smtClean="0"/>
              <a:t>Type 1: Attribute history is not retained</a:t>
            </a:r>
          </a:p>
          <a:p>
            <a:pPr lvl="1"/>
            <a:r>
              <a:rPr lang="en-US" dirty="0" smtClean="0"/>
              <a:t>Type 2: Attribute change creates a new record</a:t>
            </a:r>
          </a:p>
          <a:p>
            <a:pPr lvl="1"/>
            <a:r>
              <a:rPr lang="en-US" dirty="0" smtClean="0"/>
              <a:t>Type 3: Original attribute value recorded and latest value recorded with an effective date</a:t>
            </a:r>
            <a:endParaRPr lang="en-US" dirty="0"/>
          </a:p>
        </p:txBody>
      </p:sp>
    </p:spTree>
    <p:extLst>
      <p:ext uri="{BB962C8B-B14F-4D97-AF65-F5344CB8AC3E}">
        <p14:creationId xmlns:p14="http://schemas.microsoft.com/office/powerpoint/2010/main" val="15588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a Slowly Changing Dimension</a:t>
            </a:r>
            <a:endParaRPr lang="en-US" dirty="0"/>
          </a:p>
        </p:txBody>
      </p:sp>
    </p:spTree>
    <p:extLst>
      <p:ext uri="{BB962C8B-B14F-4D97-AF65-F5344CB8AC3E}">
        <p14:creationId xmlns:p14="http://schemas.microsoft.com/office/powerpoint/2010/main" val="212815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Topic: </a:t>
            </a:r>
            <a:r>
              <a:rPr lang="en-US" sz="6000" dirty="0" smtClean="0">
                <a:solidFill>
                  <a:schemeClr val="bg1">
                    <a:alpha val="98824"/>
                  </a:schemeClr>
                </a:solidFill>
              </a:rPr>
              <a:t>Time Dimensions </a:t>
            </a:r>
            <a:endParaRPr lang="en-US" sz="6000" dirty="0">
              <a:solidFill>
                <a:schemeClr val="bg1">
                  <a:alpha val="98824"/>
                </a:schemeClr>
              </a:solidFill>
            </a:endParaRPr>
          </a:p>
        </p:txBody>
      </p:sp>
    </p:spTree>
    <p:extLst>
      <p:ext uri="{BB962C8B-B14F-4D97-AF65-F5344CB8AC3E}">
        <p14:creationId xmlns:p14="http://schemas.microsoft.com/office/powerpoint/2010/main" val="13420431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Time Dimensions</a:t>
            </a:r>
            <a:endParaRPr lang="en-US" dirty="0"/>
          </a:p>
        </p:txBody>
      </p:sp>
      <p:sp>
        <p:nvSpPr>
          <p:cNvPr id="3" name="Content Placeholder 2"/>
          <p:cNvSpPr>
            <a:spLocks noGrp="1"/>
          </p:cNvSpPr>
          <p:nvPr>
            <p:ph sz="quarter" idx="10"/>
          </p:nvPr>
        </p:nvSpPr>
        <p:spPr/>
        <p:txBody>
          <a:bodyPr/>
          <a:lstStyle/>
          <a:p>
            <a:r>
              <a:rPr lang="en-US" dirty="0"/>
              <a:t>Types of Time Dimensions</a:t>
            </a:r>
          </a:p>
          <a:p>
            <a:r>
              <a:rPr lang="en-US" dirty="0" smtClean="0"/>
              <a:t>Time Dimensions and Hierarchies</a:t>
            </a:r>
          </a:p>
          <a:p>
            <a:endParaRPr lang="en-US" dirty="0"/>
          </a:p>
        </p:txBody>
      </p:sp>
    </p:spTree>
    <p:extLst>
      <p:ext uri="{BB962C8B-B14F-4D97-AF65-F5344CB8AC3E}">
        <p14:creationId xmlns:p14="http://schemas.microsoft.com/office/powerpoint/2010/main" val="980799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Time Dimensions</a:t>
            </a:r>
            <a:endParaRPr lang="en-US" dirty="0"/>
          </a:p>
        </p:txBody>
      </p:sp>
      <p:sp>
        <p:nvSpPr>
          <p:cNvPr id="3" name="Content Placeholder 2"/>
          <p:cNvSpPr>
            <a:spLocks noGrp="1"/>
          </p:cNvSpPr>
          <p:nvPr>
            <p:ph sz="quarter" idx="10"/>
          </p:nvPr>
        </p:nvSpPr>
        <p:spPr/>
        <p:txBody>
          <a:bodyPr/>
          <a:lstStyle/>
          <a:p>
            <a:r>
              <a:rPr lang="en-US" dirty="0" smtClean="0"/>
              <a:t> Based on standard calendar breakdowns</a:t>
            </a:r>
          </a:p>
          <a:p>
            <a:pPr lvl="1"/>
            <a:r>
              <a:rPr lang="en-US" dirty="0" smtClean="0"/>
              <a:t>Year =&gt; Month =&gt; Day</a:t>
            </a:r>
          </a:p>
          <a:p>
            <a:pPr lvl="1"/>
            <a:r>
              <a:rPr lang="en-US" dirty="0" smtClean="0"/>
              <a:t>Year =&gt; Quarter =&gt; Week =&gt; Day</a:t>
            </a:r>
          </a:p>
          <a:p>
            <a:r>
              <a:rPr lang="en-US" dirty="0" smtClean="0"/>
              <a:t>Based on fiscal </a:t>
            </a:r>
            <a:r>
              <a:rPr lang="en-US" dirty="0"/>
              <a:t>c</a:t>
            </a:r>
            <a:r>
              <a:rPr lang="en-US" dirty="0" smtClean="0"/>
              <a:t>alendar</a:t>
            </a:r>
          </a:p>
          <a:p>
            <a:pPr lvl="1"/>
            <a:r>
              <a:rPr lang="en-US" dirty="0" smtClean="0"/>
              <a:t>Year =&gt; Fiscal Quarter =&gt; Fiscal Month =&gt; Fiscal Week =&gt; Day</a:t>
            </a:r>
          </a:p>
          <a:p>
            <a:r>
              <a:rPr lang="en-US" dirty="0" smtClean="0"/>
              <a:t>Time dimension needs to contain all hierarchy elements to the lowest granularity for the fact tables</a:t>
            </a:r>
            <a:endParaRPr lang="en-US" dirty="0"/>
          </a:p>
        </p:txBody>
      </p:sp>
    </p:spTree>
    <p:extLst>
      <p:ext uri="{BB962C8B-B14F-4D97-AF65-F5344CB8AC3E}">
        <p14:creationId xmlns:p14="http://schemas.microsoft.com/office/powerpoint/2010/main" val="76361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Dimensions and Hierarchies</a:t>
            </a:r>
            <a:endParaRPr lang="en-US" dirty="0"/>
          </a:p>
        </p:txBody>
      </p:sp>
      <p:sp>
        <p:nvSpPr>
          <p:cNvPr id="3" name="Content Placeholder 2"/>
          <p:cNvSpPr>
            <a:spLocks noGrp="1"/>
          </p:cNvSpPr>
          <p:nvPr>
            <p:ph sz="quarter" idx="10"/>
          </p:nvPr>
        </p:nvSpPr>
        <p:spPr/>
        <p:txBody>
          <a:bodyPr/>
          <a:lstStyle/>
          <a:p>
            <a:r>
              <a:rPr lang="en-US" dirty="0" smtClean="0"/>
              <a:t>Establishes the “buckets” that the business uses</a:t>
            </a:r>
          </a:p>
          <a:p>
            <a:r>
              <a:rPr lang="en-US" dirty="0" smtClean="0"/>
              <a:t>Typically there are multiple hierarchies in the dimension</a:t>
            </a:r>
          </a:p>
          <a:p>
            <a:pPr lvl="1"/>
            <a:r>
              <a:rPr lang="en-US" dirty="0" smtClean="0"/>
              <a:t>Calendar</a:t>
            </a:r>
          </a:p>
          <a:p>
            <a:pPr lvl="1"/>
            <a:r>
              <a:rPr lang="en-US" dirty="0" smtClean="0"/>
              <a:t>Business</a:t>
            </a:r>
          </a:p>
          <a:p>
            <a:r>
              <a:rPr lang="en-US" dirty="0" smtClean="0"/>
              <a:t>Created using Microsoft Excel, scripts, or are auto-generated</a:t>
            </a:r>
            <a:endParaRPr lang="en-US" dirty="0"/>
          </a:p>
        </p:txBody>
      </p:sp>
    </p:spTree>
    <p:extLst>
      <p:ext uri="{BB962C8B-B14F-4D97-AF65-F5344CB8AC3E}">
        <p14:creationId xmlns:p14="http://schemas.microsoft.com/office/powerpoint/2010/main" val="3185730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Time Dimension</a:t>
            </a:r>
            <a:endParaRPr lang="en-US" dirty="0"/>
          </a:p>
        </p:txBody>
      </p:sp>
    </p:spTree>
    <p:extLst>
      <p:ext uri="{BB962C8B-B14F-4D97-AF65-F5344CB8AC3E}">
        <p14:creationId xmlns:p14="http://schemas.microsoft.com/office/powerpoint/2010/main" val="309165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8304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Modules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31097704"/>
              </p:ext>
            </p:extLst>
          </p:nvPr>
        </p:nvGraphicFramePr>
        <p:xfrm>
          <a:off x="379413" y="1417632"/>
          <a:ext cx="11525250" cy="4312608"/>
        </p:xfrm>
        <a:graphic>
          <a:graphicData uri="http://schemas.openxmlformats.org/drawingml/2006/table">
            <a:tbl>
              <a:tblPr firstRow="1" bandRow="1">
                <a:tableStyleId>{5C22544A-7EE6-4342-B048-85BDC9FD1C3A}</a:tableStyleId>
              </a:tblPr>
              <a:tblGrid>
                <a:gridCol w="5762625"/>
                <a:gridCol w="5762625"/>
              </a:tblGrid>
              <a:tr h="1078152">
                <a:tc gridSpan="2">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3600" b="1" kern="1200" dirty="0" smtClean="0">
                          <a:solidFill>
                            <a:schemeClr val="lt1"/>
                          </a:solidFill>
                          <a:latin typeface="Segoe UI Light" panose="020B0502040204020203" pitchFamily="34" charset="0"/>
                          <a:ea typeface="+mn-ea"/>
                          <a:cs typeface="Segoe UI Light" panose="020B0502040204020203" pitchFamily="34" charset="0"/>
                        </a:rPr>
                        <a:t>Implementing a Data Warehouse with SQL Server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1078152">
                <a:tc>
                  <a:txBody>
                    <a:bodyPr/>
                    <a:lstStyle/>
                    <a:p>
                      <a:r>
                        <a:rPr lang="en-US" sz="2400" b="1" dirty="0" smtClean="0">
                          <a:latin typeface="Segoe UI Light" panose="020B0502040204020203" pitchFamily="34" charset="0"/>
                          <a:cs typeface="Segoe UI Light" panose="020B0502040204020203" pitchFamily="34" charset="0"/>
                        </a:rPr>
                        <a:t>01 |  Design and Implement</a:t>
                      </a:r>
                      <a:r>
                        <a:rPr lang="en-US" sz="2400" b="1" baseline="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Dimensions and Fact Tables</a:t>
                      </a:r>
                      <a:endParaRPr lang="en-US" sz="2400" b="1"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Segoe UI Light" panose="020B0502040204020203" pitchFamily="34" charset="0"/>
                          <a:ea typeface="+mn-ea"/>
                          <a:cs typeface="Segoe UI Light" panose="020B0502040204020203" pitchFamily="34" charset="0"/>
                        </a:rPr>
                        <a:t>04 |  Control Flow</a:t>
                      </a:r>
                    </a:p>
                  </a:txBody>
                  <a:tcPr anchor="ctr">
                    <a:solidFill>
                      <a:schemeClr val="accent3"/>
                    </a:solidFill>
                  </a:tcPr>
                </a:tc>
              </a:tr>
              <a:tr h="1078152">
                <a:tc>
                  <a:txBody>
                    <a:bodyPr/>
                    <a:lstStyle/>
                    <a:p>
                      <a:r>
                        <a:rPr lang="en-US" sz="2400" dirty="0" smtClean="0">
                          <a:latin typeface="Segoe UI Light" panose="020B0502040204020203" pitchFamily="34" charset="0"/>
                          <a:cs typeface="Segoe UI Light" panose="020B0502040204020203" pitchFamily="34" charset="0"/>
                        </a:rPr>
                        <a:t>02 |  Data Flow - Extract Data</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05 |  Configure and Deploy</a:t>
                      </a:r>
                      <a:r>
                        <a:rPr lang="en-US" sz="2400" baseline="0" dirty="0" smtClean="0">
                          <a:latin typeface="Segoe UI Light" panose="020B0502040204020203" pitchFamily="34" charset="0"/>
                          <a:cs typeface="Segoe UI Light" panose="020B0502040204020203" pitchFamily="34" charset="0"/>
                        </a:rPr>
                        <a:t> SSIS </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r h="107815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Data Flow - Transform Data</a:t>
                      </a:r>
                      <a:endParaRPr lang="en-US" sz="2400" dirty="0" smtClean="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06 | Manage Enterprise Data</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bl>
          </a:graphicData>
        </a:graphic>
      </p:graphicFrame>
    </p:spTree>
    <p:extLst>
      <p:ext uri="{BB962C8B-B14F-4D97-AF65-F5344CB8AC3E}">
        <p14:creationId xmlns:p14="http://schemas.microsoft.com/office/powerpoint/2010/main" val="282456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Setting Expectations</a:t>
            </a:r>
            <a:endParaRPr lang="en-US" dirty="0"/>
          </a:p>
        </p:txBody>
      </p:sp>
      <p:sp>
        <p:nvSpPr>
          <p:cNvPr id="3" name="Content Placeholder 2"/>
          <p:cNvSpPr>
            <a:spLocks noGrp="1"/>
          </p:cNvSpPr>
          <p:nvPr>
            <p:ph sz="quarter" idx="10"/>
          </p:nvPr>
        </p:nvSpPr>
        <p:spPr>
          <a:xfrm>
            <a:off x="379413" y="1388226"/>
            <a:ext cx="11525250" cy="5469774"/>
          </a:xfrm>
        </p:spPr>
        <p:txBody>
          <a:bodyPr/>
          <a:lstStyle/>
          <a:p>
            <a:r>
              <a:rPr lang="en-US" dirty="0" smtClean="0"/>
              <a:t>Target Audience </a:t>
            </a:r>
          </a:p>
          <a:p>
            <a:pPr lvl="1"/>
            <a:r>
              <a:rPr lang="en-US" sz="2400" dirty="0"/>
              <a:t>Data warehousing specialists </a:t>
            </a:r>
            <a:r>
              <a:rPr lang="en-US" sz="2400" dirty="0" smtClean="0"/>
              <a:t>who want to expand their </a:t>
            </a:r>
            <a:r>
              <a:rPr lang="en-US" sz="2400" dirty="0"/>
              <a:t>knowledge of SQL Server Integration Services (SSIS) </a:t>
            </a:r>
          </a:p>
          <a:p>
            <a:pPr lvl="1"/>
            <a:r>
              <a:rPr lang="en-US" sz="2400" dirty="0" smtClean="0"/>
              <a:t>Database professionals who want to take </a:t>
            </a:r>
            <a:r>
              <a:rPr lang="en-US" sz="2400" dirty="0" smtClean="0">
                <a:hlinkClick r:id="rId3"/>
              </a:rPr>
              <a:t>exam 70-463 </a:t>
            </a:r>
            <a:r>
              <a:rPr lang="en-US" sz="2400" dirty="0"/>
              <a:t> </a:t>
            </a:r>
            <a:r>
              <a:rPr lang="en-US" sz="2400" dirty="0" smtClean="0"/>
              <a:t>and get certified in data warehouse </a:t>
            </a:r>
            <a:r>
              <a:rPr lang="en-US" sz="2400" dirty="0"/>
              <a:t>i</a:t>
            </a:r>
            <a:r>
              <a:rPr lang="en-US" sz="2400" dirty="0" smtClean="0"/>
              <a:t>mplementations</a:t>
            </a:r>
          </a:p>
          <a:p>
            <a:r>
              <a:rPr lang="en-US" dirty="0"/>
              <a:t>Suggested </a:t>
            </a:r>
            <a:r>
              <a:rPr lang="en-US" dirty="0" smtClean="0"/>
              <a:t>Prerequisites/Supporting Material</a:t>
            </a:r>
          </a:p>
          <a:p>
            <a:pPr lvl="1"/>
            <a:r>
              <a:rPr lang="en-US" sz="2400" dirty="0"/>
              <a:t>SQL Server development experience and exposure to extract, </a:t>
            </a:r>
            <a:r>
              <a:rPr lang="en-US" sz="2400" dirty="0" smtClean="0"/>
              <a:t>transform, </a:t>
            </a:r>
            <a:r>
              <a:rPr lang="en-US" sz="2400" dirty="0"/>
              <a:t>and load (ETL) processes</a:t>
            </a:r>
          </a:p>
          <a:p>
            <a:pPr lvl="1"/>
            <a:r>
              <a:rPr lang="en-US" sz="2400" dirty="0" smtClean="0">
                <a:hlinkClick r:id="rId4"/>
              </a:rPr>
              <a:t>Course 10777</a:t>
            </a:r>
            <a:r>
              <a:rPr lang="en-US" sz="2400" dirty="0" smtClean="0"/>
              <a:t>, </a:t>
            </a:r>
            <a:r>
              <a:rPr lang="en-US" sz="2400" dirty="0"/>
              <a:t>Implementing a Data Warehouse with Microsoft SQL Server 2012</a:t>
            </a:r>
          </a:p>
          <a:p>
            <a:pPr lvl="1"/>
            <a:r>
              <a:rPr lang="en-US" sz="2400" dirty="0" smtClean="0"/>
              <a:t>MS </a:t>
            </a:r>
            <a:r>
              <a:rPr lang="en-US" sz="2400" dirty="0"/>
              <a:t>Press Book</a:t>
            </a:r>
            <a:r>
              <a:rPr lang="en-US" sz="2400" dirty="0" smtClean="0"/>
              <a:t>: </a:t>
            </a:r>
            <a:r>
              <a:rPr lang="en-US" sz="2400" i="1" dirty="0" smtClean="0">
                <a:hlinkClick r:id="rId5"/>
              </a:rPr>
              <a:t>Training Kit (Exam 70-463</a:t>
            </a:r>
            <a:r>
              <a:rPr lang="en-US" sz="2400" i="1" dirty="0" smtClean="0"/>
              <a:t>): </a:t>
            </a:r>
            <a:r>
              <a:rPr lang="en-US" sz="2400" i="1" dirty="0"/>
              <a:t>Implementing a Data Warehouse with </a:t>
            </a:r>
            <a:r>
              <a:rPr lang="en-US" sz="2400" i="1" dirty="0" smtClean="0"/>
              <a:t>Microsoft </a:t>
            </a:r>
            <a:r>
              <a:rPr lang="en-US" sz="2400" i="1" dirty="0"/>
              <a:t>SQL </a:t>
            </a:r>
            <a:r>
              <a:rPr lang="en-US" sz="2400" i="1" dirty="0" smtClean="0"/>
              <a:t>Server </a:t>
            </a:r>
            <a:r>
              <a:rPr lang="en-US" sz="2400" i="1" dirty="0"/>
              <a:t>2012</a:t>
            </a:r>
          </a:p>
          <a:p>
            <a:pPr marL="457046" lvl="1" indent="0">
              <a:buNone/>
            </a:pPr>
            <a:r>
              <a:rPr lang="en-US" dirty="0"/>
              <a:t/>
            </a:r>
            <a:br>
              <a:rPr lang="en-US" dirty="0"/>
            </a:br>
            <a:endParaRPr lang="en-US" dirty="0" smtClean="0"/>
          </a:p>
          <a:p>
            <a:pPr lvl="1"/>
            <a:endParaRPr lang="en-US" dirty="0" smtClean="0"/>
          </a:p>
        </p:txBody>
      </p:sp>
    </p:spTree>
    <p:extLst>
      <p:ext uri="{BB962C8B-B14F-4D97-AF65-F5344CB8AC3E}">
        <p14:creationId xmlns:p14="http://schemas.microsoft.com/office/powerpoint/2010/main" val="256851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Design and Implement Dimensions and Fact Tables</a:t>
            </a:r>
            <a:endParaRPr lang="en-US" dirty="0"/>
          </a:p>
        </p:txBody>
      </p:sp>
      <p:sp>
        <p:nvSpPr>
          <p:cNvPr id="8" name="Subtitle 3"/>
          <p:cNvSpPr>
            <a:spLocks noGrp="1"/>
          </p:cNvSpPr>
          <p:nvPr>
            <p:ph type="subTitle" idx="1"/>
          </p:nvPr>
        </p:nvSpPr>
        <p:spPr>
          <a:xfrm>
            <a:off x="193271" y="5132437"/>
            <a:ext cx="10929654" cy="1460779"/>
          </a:xfrm>
        </p:spPr>
        <p:txBody>
          <a:bodyPr/>
          <a:lstStyle/>
          <a:p>
            <a:r>
              <a:rPr lang="en-US" dirty="0"/>
              <a:t>Richard Currey | Senior Technical Trainer–New Horizons United</a:t>
            </a:r>
          </a:p>
          <a:p>
            <a:r>
              <a:rPr lang="en-US" dirty="0" smtClean="0"/>
              <a:t>George Squillace | </a:t>
            </a:r>
            <a:r>
              <a:rPr lang="en-US" dirty="0"/>
              <a:t>Senior Technical Trainer–New Horizons </a:t>
            </a:r>
            <a:r>
              <a:rPr lang="en-US" dirty="0" smtClean="0"/>
              <a:t>Great Lakes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solidFill>
            <a:schemeClr val="accent3"/>
          </a:solidFill>
        </p:spPr>
        <p:txBody>
          <a:bodyPr>
            <a:normAutofit/>
          </a:bodyPr>
          <a:lstStyle/>
          <a:p>
            <a:r>
              <a:rPr lang="en-GB" dirty="0" smtClean="0"/>
              <a:t>Schema Design: Star vs. Snowflake</a:t>
            </a:r>
          </a:p>
          <a:p>
            <a:r>
              <a:rPr lang="en-GB" dirty="0" smtClean="0"/>
              <a:t>Facts and Fact Tables</a:t>
            </a:r>
          </a:p>
          <a:p>
            <a:r>
              <a:rPr lang="en-GB" dirty="0" smtClean="0"/>
              <a:t>Fact and Dimension Granularity</a:t>
            </a:r>
          </a:p>
          <a:p>
            <a:r>
              <a:rPr lang="en-GB" dirty="0" smtClean="0"/>
              <a:t>Conformed and Non-Conformed Dimensions</a:t>
            </a:r>
          </a:p>
          <a:p>
            <a:r>
              <a:rPr lang="en-GB" dirty="0" smtClean="0"/>
              <a:t>Time Dimensions</a:t>
            </a:r>
          </a:p>
        </p:txBody>
      </p:sp>
      <p:sp>
        <p:nvSpPr>
          <p:cNvPr id="2" name="Title 1"/>
          <p:cNvSpPr>
            <a:spLocks noGrp="1"/>
          </p:cNvSpPr>
          <p:nvPr>
            <p:ph type="title"/>
          </p:nvPr>
        </p:nvSpPr>
        <p:spPr>
          <a:solidFill>
            <a:schemeClr val="accent5"/>
          </a:solidFill>
        </p:spPr>
        <p:txBody>
          <a:bodyPr/>
          <a:lstStyle/>
          <a:p>
            <a:r>
              <a:rPr lang="en-US" dirty="0" smtClean="0"/>
              <a:t>Module 1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a:t>
            </a:r>
            <a:r>
              <a:rPr lang="en-US" sz="6000" dirty="0" smtClean="0">
                <a:solidFill>
                  <a:schemeClr val="bg1">
                    <a:alpha val="98824"/>
                  </a:schemeClr>
                </a:solidFill>
              </a:rPr>
              <a:t>Schema </a:t>
            </a:r>
            <a:r>
              <a:rPr lang="en-US" sz="6000" dirty="0">
                <a:solidFill>
                  <a:schemeClr val="bg1">
                    <a:alpha val="98824"/>
                  </a:schemeClr>
                </a:solidFill>
              </a:rPr>
              <a:t>Design: Star </a:t>
            </a:r>
            <a:r>
              <a:rPr lang="en-US" sz="6000" dirty="0" smtClean="0">
                <a:solidFill>
                  <a:schemeClr val="bg1">
                    <a:alpha val="98824"/>
                  </a:schemeClr>
                </a:solidFill>
              </a:rPr>
              <a:t>vs. Snowflake</a:t>
            </a:r>
            <a:endParaRPr lang="en-GB" sz="6000" dirty="0">
              <a:solidFill>
                <a:schemeClr val="bg1">
                  <a:alpha val="98824"/>
                </a:schemeClr>
              </a:solidFill>
            </a:endParaRPr>
          </a:p>
        </p:txBody>
      </p:sp>
    </p:spTree>
    <p:extLst>
      <p:ext uri="{BB962C8B-B14F-4D97-AF65-F5344CB8AC3E}">
        <p14:creationId xmlns:p14="http://schemas.microsoft.com/office/powerpoint/2010/main" val="12269908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dirty="0" smtClean="0"/>
              <a:t>Topic: Schema Design: Star versus Snowflake</a:t>
            </a:r>
            <a:endParaRPr lang="en-US" dirty="0"/>
          </a:p>
        </p:txBody>
      </p:sp>
      <p:sp>
        <p:nvSpPr>
          <p:cNvPr id="3" name="Content Placeholder 2"/>
          <p:cNvSpPr>
            <a:spLocks noGrp="1"/>
          </p:cNvSpPr>
          <p:nvPr>
            <p:ph sz="quarter" idx="10"/>
          </p:nvPr>
        </p:nvSpPr>
        <p:spPr>
          <a:solidFill>
            <a:schemeClr val="accent3"/>
          </a:solidFill>
        </p:spPr>
        <p:txBody>
          <a:bodyPr/>
          <a:lstStyle/>
          <a:p>
            <a:r>
              <a:rPr lang="en-US" dirty="0" smtClean="0"/>
              <a:t>Star Schema</a:t>
            </a:r>
          </a:p>
          <a:p>
            <a:r>
              <a:rPr lang="en-US" dirty="0" smtClean="0"/>
              <a:t>Snowflake Schema</a:t>
            </a:r>
          </a:p>
          <a:p>
            <a:r>
              <a:rPr lang="en-US" dirty="0" smtClean="0"/>
              <a:t>Processing and Performance Considerations</a:t>
            </a:r>
            <a:endParaRPr lang="en-US" dirty="0"/>
          </a:p>
        </p:txBody>
      </p:sp>
    </p:spTree>
    <p:extLst>
      <p:ext uri="{BB962C8B-B14F-4D97-AF65-F5344CB8AC3E}">
        <p14:creationId xmlns:p14="http://schemas.microsoft.com/office/powerpoint/2010/main" val="2795824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c0c5aefc762de9b9a792aa455f9f32c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144867502235c7a8e0a282dadff971c8"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E7A18F6-9C2E-4655-8C04-762F1F9AD318}"/>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5446</TotalTime>
  <Words>1141</Words>
  <Application>Microsoft Office PowerPoint</Application>
  <PresentationFormat>Custom</PresentationFormat>
  <Paragraphs>276</Paragraphs>
  <Slides>37</Slides>
  <Notes>37</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1_Office Theme</vt:lpstr>
      <vt:lpstr>1_Metro Presentation</vt:lpstr>
      <vt:lpstr>Implementing a Data Warehouse with SQL Server Jump Start</vt:lpstr>
      <vt:lpstr>Meet Richard Currey</vt:lpstr>
      <vt:lpstr>Meet George SQUILLACE</vt:lpstr>
      <vt:lpstr>Course Modules</vt:lpstr>
      <vt:lpstr>Setting Expectations</vt:lpstr>
      <vt:lpstr>PowerPoint Presentation</vt:lpstr>
      <vt:lpstr>Module 1 Overview</vt:lpstr>
      <vt:lpstr>PowerPoint Presentation</vt:lpstr>
      <vt:lpstr>Topic: Schema Design: Star versus Snowflake</vt:lpstr>
      <vt:lpstr>Star Schema</vt:lpstr>
      <vt:lpstr>Implementing a Star Schema</vt:lpstr>
      <vt:lpstr>Snowflake Schema</vt:lpstr>
      <vt:lpstr>Implementing a Snowflake Schema</vt:lpstr>
      <vt:lpstr>Processing and Performance Considerations</vt:lpstr>
      <vt:lpstr>PowerPoint Presentation</vt:lpstr>
      <vt:lpstr>Topic: Facts and Fact Tables</vt:lpstr>
      <vt:lpstr>What Is a Fact?</vt:lpstr>
      <vt:lpstr>Grouping Facts</vt:lpstr>
      <vt:lpstr>What Is Granularity?</vt:lpstr>
      <vt:lpstr>Design Considerations</vt:lpstr>
      <vt:lpstr>PowerPoint Presentation</vt:lpstr>
      <vt:lpstr>Topic: Fact and Dimension Granularity</vt:lpstr>
      <vt:lpstr>How to Determine Fact Granularity</vt:lpstr>
      <vt:lpstr>Dimension Granularity</vt:lpstr>
      <vt:lpstr>PowerPoint Presentation</vt:lpstr>
      <vt:lpstr>Topic: Conformed and Non-Conformed Dimensions</vt:lpstr>
      <vt:lpstr>What Are Conformed and Non-Conformed Dimensions?</vt:lpstr>
      <vt:lpstr>Creating Conformed and Non-Conformed Dimensions</vt:lpstr>
      <vt:lpstr>Shared and Degenerate Dimensions</vt:lpstr>
      <vt:lpstr>What Is a Slowly Changing Dimension?</vt:lpstr>
      <vt:lpstr>Implementing a Slowly Changing Dimension</vt:lpstr>
      <vt:lpstr>PowerPoint Presentation</vt:lpstr>
      <vt:lpstr>Topic: Time Dimensions</vt:lpstr>
      <vt:lpstr>Types of Time Dimensions</vt:lpstr>
      <vt:lpstr>Time Dimensions and Hierarchies</vt:lpstr>
      <vt:lpstr>Creating a Time Dimension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Elise Morrison</cp:lastModifiedBy>
  <cp:revision>121</cp:revision>
  <cp:lastPrinted>2013-10-09T18:03:07Z</cp:lastPrinted>
  <dcterms:created xsi:type="dcterms:W3CDTF">2013-02-15T23:12:42Z</dcterms:created>
  <dcterms:modified xsi:type="dcterms:W3CDTF">2013-10-17T22:47:10Z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