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99" r:id="rId16"/>
    <p:sldId id="300" r:id="rId17"/>
    <p:sldId id="301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CA5"/>
    <a:srgbClr val="17405E"/>
    <a:srgbClr val="266897"/>
    <a:srgbClr val="73BEDA"/>
    <a:srgbClr val="348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75" autoAdjust="0"/>
  </p:normalViewPr>
  <p:slideViewPr>
    <p:cSldViewPr snapToGrid="0" snapToObjects="1">
      <p:cViewPr>
        <p:scale>
          <a:sx n="76" d="100"/>
          <a:sy n="76" d="100"/>
        </p:scale>
        <p:origin x="-193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7438F-64C8-DC42-8577-6D77C1DB98E8}" type="datetimeFigureOut">
              <a:rPr lang="en-US" smtClean="0"/>
              <a:t>06/12/14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85147-B957-384F-BAB9-24FD8A1EE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49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6250B-E696-9C46-8E60-ABF2BE3AE4B1}" type="datetimeFigureOut">
              <a:rPr lang="en-US" smtClean="0"/>
              <a:t>06/12/14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30AF5-FDAC-D14A-8497-84F2A0DE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3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88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aplicações</a:t>
            </a:r>
            <a:r>
              <a:rPr lang="en-US" dirty="0" smtClean="0"/>
              <a:t> </a:t>
            </a:r>
            <a:r>
              <a:rPr lang="en-US" dirty="0" err="1" smtClean="0"/>
              <a:t>criticas</a:t>
            </a:r>
            <a:r>
              <a:rPr lang="en-US" dirty="0" smtClean="0"/>
              <a:t> das </a:t>
            </a:r>
            <a:r>
              <a:rPr lang="en-US" dirty="0" err="1" smtClean="0"/>
              <a:t>empresas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a </a:t>
            </a:r>
            <a:r>
              <a:rPr lang="en-US" dirty="0" err="1" smtClean="0"/>
              <a:t>migrar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cloud computing. Como o valor das </a:t>
            </a:r>
            <a:r>
              <a:rPr lang="en-US" dirty="0" err="1" smtClean="0"/>
              <a:t>aplicações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significativo</a:t>
            </a:r>
            <a:r>
              <a:rPr lang="en-US" dirty="0" smtClean="0"/>
              <a:t>, o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intrusões</a:t>
            </a:r>
            <a:r>
              <a:rPr lang="en-US" dirty="0" smtClean="0"/>
              <a:t> tem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vindo</a:t>
            </a:r>
            <a:r>
              <a:rPr lang="en-US" dirty="0" smtClean="0"/>
              <a:t> a </a:t>
            </a:r>
            <a:r>
              <a:rPr lang="en-US" dirty="0" err="1" smtClean="0"/>
              <a:t>aumentar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causas</a:t>
            </a:r>
            <a:r>
              <a:rPr lang="en-US" dirty="0" smtClean="0"/>
              <a:t> de </a:t>
            </a:r>
            <a:r>
              <a:rPr lang="en-US" dirty="0" err="1" smtClean="0"/>
              <a:t>intrusão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: </a:t>
            </a:r>
            <a:r>
              <a:rPr lang="en-US" dirty="0" err="1" smtClean="0"/>
              <a:t>vulnerabilidades</a:t>
            </a:r>
            <a:r>
              <a:rPr lang="en-US" dirty="0" smtClean="0"/>
              <a:t> no software, </a:t>
            </a:r>
            <a:r>
              <a:rPr lang="en-US" dirty="0" err="1" smtClean="0"/>
              <a:t>erros</a:t>
            </a:r>
            <a:r>
              <a:rPr lang="en-US" dirty="0" smtClean="0"/>
              <a:t> de </a:t>
            </a:r>
            <a:r>
              <a:rPr lang="en-US" dirty="0" err="1" smtClean="0"/>
              <a:t>configuração</a:t>
            </a:r>
            <a:r>
              <a:rPr lang="en-US" dirty="0" smtClean="0"/>
              <a:t>, o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ataques</a:t>
            </a:r>
            <a:r>
              <a:rPr lang="en-US" dirty="0" smtClean="0"/>
              <a:t> </a:t>
            </a:r>
            <a:r>
              <a:rPr lang="en-US" dirty="0" err="1" smtClean="0"/>
              <a:t>legitimos</a:t>
            </a:r>
            <a:r>
              <a:rPr lang="en-US" dirty="0" smtClean="0"/>
              <a:t> mas </a:t>
            </a:r>
            <a:r>
              <a:rPr lang="en-US" dirty="0" err="1" smtClean="0"/>
              <a:t>corrompidos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5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As </a:t>
            </a:r>
            <a:r>
              <a:rPr lang="en-US" dirty="0" err="1" smtClean="0"/>
              <a:t>aplicações</a:t>
            </a:r>
            <a:r>
              <a:rPr lang="en-US" dirty="0" smtClean="0"/>
              <a:t> </a:t>
            </a:r>
            <a:r>
              <a:rPr lang="en-US" dirty="0" err="1" smtClean="0"/>
              <a:t>criticas</a:t>
            </a:r>
            <a:r>
              <a:rPr lang="en-US" dirty="0" smtClean="0"/>
              <a:t> das </a:t>
            </a:r>
            <a:r>
              <a:rPr lang="en-US" dirty="0" err="1" smtClean="0"/>
              <a:t>empresas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a </a:t>
            </a:r>
            <a:r>
              <a:rPr lang="en-US" dirty="0" err="1" smtClean="0"/>
              <a:t>migrar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cloud computing. Como o valor das </a:t>
            </a:r>
            <a:r>
              <a:rPr lang="en-US" dirty="0" err="1" smtClean="0"/>
              <a:t>aplicações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significativo</a:t>
            </a:r>
            <a:r>
              <a:rPr lang="en-US" dirty="0" smtClean="0"/>
              <a:t>, o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intrusões</a:t>
            </a:r>
            <a:r>
              <a:rPr lang="en-US" dirty="0" smtClean="0"/>
              <a:t> tem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vindo</a:t>
            </a:r>
            <a:r>
              <a:rPr lang="en-US" dirty="0" smtClean="0"/>
              <a:t> a </a:t>
            </a:r>
            <a:r>
              <a:rPr lang="en-US" dirty="0" err="1" smtClean="0"/>
              <a:t>aumentar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causas</a:t>
            </a:r>
            <a:r>
              <a:rPr lang="en-US" dirty="0" smtClean="0"/>
              <a:t> de </a:t>
            </a:r>
            <a:r>
              <a:rPr lang="en-US" dirty="0" err="1" smtClean="0"/>
              <a:t>intrusão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: </a:t>
            </a:r>
            <a:r>
              <a:rPr lang="en-US" dirty="0" err="1" smtClean="0"/>
              <a:t>vulnerabilidades</a:t>
            </a:r>
            <a:r>
              <a:rPr lang="en-US" dirty="0" smtClean="0"/>
              <a:t> no software, </a:t>
            </a:r>
            <a:r>
              <a:rPr lang="en-US" dirty="0" err="1" smtClean="0"/>
              <a:t>erros</a:t>
            </a:r>
            <a:r>
              <a:rPr lang="en-US" dirty="0" smtClean="0"/>
              <a:t> de </a:t>
            </a:r>
            <a:r>
              <a:rPr lang="en-US" dirty="0" err="1" smtClean="0"/>
              <a:t>configuração</a:t>
            </a:r>
            <a:r>
              <a:rPr lang="en-US" dirty="0" smtClean="0"/>
              <a:t>, o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ataques</a:t>
            </a:r>
            <a:r>
              <a:rPr lang="en-US" dirty="0" smtClean="0"/>
              <a:t> </a:t>
            </a:r>
            <a:r>
              <a:rPr lang="en-US" dirty="0" err="1" smtClean="0"/>
              <a:t>legitimos</a:t>
            </a:r>
            <a:r>
              <a:rPr lang="en-US" dirty="0" smtClean="0"/>
              <a:t> mas </a:t>
            </a:r>
            <a:r>
              <a:rPr lang="en-US" dirty="0" err="1" smtClean="0"/>
              <a:t>corrompidos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45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 o </a:t>
            </a:r>
            <a:r>
              <a:rPr lang="en-US" dirty="0" err="1" smtClean="0"/>
              <a:t>porque</a:t>
            </a:r>
            <a:r>
              <a:rPr lang="en-US" dirty="0" smtClean="0"/>
              <a:t> de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sentido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PaaS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providers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gerem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asseguram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segura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807" y="13118"/>
            <a:ext cx="9144000" cy="2677883"/>
          </a:xfrm>
          <a:prstGeom prst="rect">
            <a:avLst/>
          </a:prstGeom>
          <a:solidFill>
            <a:srgbClr val="348CD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59107" y="2427930"/>
            <a:ext cx="8200571" cy="361045"/>
            <a:chOff x="943429" y="2975429"/>
            <a:chExt cx="8200571" cy="361045"/>
          </a:xfrm>
        </p:grpSpPr>
        <p:sp>
          <p:nvSpPr>
            <p:cNvPr id="8" name="Rectangle 7"/>
            <p:cNvSpPr/>
            <p:nvPr/>
          </p:nvSpPr>
          <p:spPr>
            <a:xfrm>
              <a:off x="1850571" y="2975429"/>
              <a:ext cx="7293429" cy="181428"/>
            </a:xfrm>
            <a:prstGeom prst="rect">
              <a:avLst/>
            </a:prstGeom>
            <a:solidFill>
              <a:srgbClr val="73BED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43429" y="3156857"/>
              <a:ext cx="8200571" cy="81643"/>
            </a:xfrm>
            <a:prstGeom prst="rect">
              <a:avLst/>
            </a:prstGeom>
            <a:solidFill>
              <a:srgbClr val="26689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0" y="3254831"/>
              <a:ext cx="4570193" cy="81643"/>
            </a:xfrm>
            <a:prstGeom prst="rect">
              <a:avLst/>
            </a:prstGeom>
            <a:solidFill>
              <a:srgbClr val="1740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ines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62" y="4605819"/>
            <a:ext cx="2773894" cy="1376112"/>
          </a:xfrm>
          <a:prstGeom prst="rect">
            <a:avLst/>
          </a:prstGeom>
        </p:spPr>
      </p:pic>
      <p:pic>
        <p:nvPicPr>
          <p:cNvPr id="13" name="Picture 1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61" y="3515303"/>
            <a:ext cx="2760800" cy="1090516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036953" y="5006042"/>
            <a:ext cx="133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Klavika"/>
                <a:cs typeface="Klavika"/>
              </a:rPr>
              <a:t>Supervisor:</a:t>
            </a:r>
            <a:endParaRPr lang="en-US" dirty="0">
              <a:latin typeface="Klavika"/>
              <a:cs typeface="Klavika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438975" y="31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5402263" y="3386138"/>
            <a:ext cx="2493962" cy="469622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2400" b="1">
                <a:latin typeface="Klavika"/>
                <a:cs typeface="Klavika"/>
              </a:defRPr>
            </a:lvl1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4" hasCustomPrompt="1"/>
          </p:nvPr>
        </p:nvSpPr>
        <p:spPr>
          <a:xfrm>
            <a:off x="4765675" y="3871718"/>
            <a:ext cx="3778250" cy="11493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000">
                <a:latin typeface="Klavika"/>
                <a:cs typeface="Klavika"/>
              </a:defRPr>
            </a:lvl1pPr>
          </a:lstStyle>
          <a:p>
            <a:pPr lvl="0"/>
            <a:r>
              <a:rPr lang="pt-PT" dirty="0" err="1" smtClean="0"/>
              <a:t>Filliation</a:t>
            </a:r>
            <a:endParaRPr lang="en-US" dirty="0"/>
          </a:p>
        </p:txBody>
      </p:sp>
      <p:sp>
        <p:nvSpPr>
          <p:cNvPr id="18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4765675" y="5425913"/>
            <a:ext cx="3778250" cy="55601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200">
                <a:latin typeface="Klavika"/>
                <a:cs typeface="Klavika"/>
              </a:defRPr>
            </a:lvl1pPr>
          </a:lstStyle>
          <a:p>
            <a:pPr lvl="0"/>
            <a:r>
              <a:rPr lang="pt-PT" dirty="0" err="1" smtClean="0"/>
              <a:t>Professors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1587" y="892443"/>
            <a:ext cx="9142413" cy="13176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Klavika"/>
                <a:cs typeface="Klavika"/>
              </a:defRPr>
            </a:lvl1pPr>
          </a:lstStyle>
          <a:p>
            <a:pPr lvl="0"/>
            <a:r>
              <a:rPr lang="pt-PT" dirty="0" err="1" smtClean="0"/>
              <a:t>Subtitle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15678" y="186423"/>
            <a:ext cx="9144000" cy="566213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  <a:latin typeface="Klavika"/>
                <a:cs typeface="Klavika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2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5" y="322160"/>
            <a:ext cx="1260929" cy="498067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36284" y="969262"/>
            <a:ext cx="13343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Klavika"/>
                <a:cs typeface="Klavika"/>
              </a:rPr>
              <a:t>1 Motivation</a:t>
            </a:r>
          </a:p>
          <a:p>
            <a:endParaRPr lang="en-US" sz="1600" b="1" dirty="0">
              <a:latin typeface="Klavika"/>
              <a:cs typeface="Klavika"/>
            </a:endParaRPr>
          </a:p>
          <a:p>
            <a:r>
              <a:rPr lang="en-US" sz="1400" b="1" dirty="0" smtClean="0">
                <a:latin typeface="Klavika"/>
                <a:cs typeface="Klavika"/>
              </a:rPr>
              <a:t>2 Related Work</a:t>
            </a:r>
          </a:p>
          <a:p>
            <a:endParaRPr lang="en-US" sz="1600" b="1" dirty="0">
              <a:latin typeface="Klavika"/>
              <a:cs typeface="Klavika"/>
            </a:endParaRPr>
          </a:p>
          <a:p>
            <a:r>
              <a:rPr lang="en-US" sz="1400" b="1" dirty="0" smtClean="0">
                <a:latin typeface="Klavika"/>
                <a:cs typeface="Klavika"/>
              </a:rPr>
              <a:t>3 Proposed Solution</a:t>
            </a:r>
          </a:p>
          <a:p>
            <a:r>
              <a:rPr lang="en-US" sz="1200" dirty="0" smtClean="0">
                <a:latin typeface="Klavika"/>
                <a:cs typeface="Klavika"/>
              </a:rPr>
              <a:t>Goals</a:t>
            </a:r>
          </a:p>
          <a:p>
            <a:r>
              <a:rPr lang="en-US" sz="1200" dirty="0" smtClean="0">
                <a:latin typeface="Klavika"/>
                <a:cs typeface="Klavika"/>
              </a:rPr>
              <a:t>Architecture</a:t>
            </a:r>
          </a:p>
          <a:p>
            <a:endParaRPr lang="en-US" sz="1600" b="1" dirty="0">
              <a:latin typeface="Klavika"/>
              <a:cs typeface="Klavika"/>
            </a:endParaRPr>
          </a:p>
          <a:p>
            <a:r>
              <a:rPr lang="en-US" sz="1400" b="1" dirty="0" smtClean="0">
                <a:latin typeface="Klavika"/>
                <a:cs typeface="Klavika"/>
              </a:rPr>
              <a:t>4 Conclusion</a:t>
            </a:r>
          </a:p>
          <a:p>
            <a:r>
              <a:rPr lang="en-US" sz="1200" dirty="0" smtClean="0">
                <a:latin typeface="Klavika"/>
                <a:cs typeface="Klavika"/>
              </a:rPr>
              <a:t>Evaluation</a:t>
            </a:r>
          </a:p>
          <a:p>
            <a:r>
              <a:rPr lang="en-US" sz="1200" dirty="0" smtClean="0">
                <a:latin typeface="Klavika"/>
                <a:cs typeface="Klavika"/>
              </a:rPr>
              <a:t>Schedule</a:t>
            </a:r>
          </a:p>
          <a:p>
            <a:r>
              <a:rPr lang="en-US" sz="1200" dirty="0" smtClean="0">
                <a:latin typeface="Klavika"/>
                <a:cs typeface="Klavika"/>
              </a:rPr>
              <a:t>Conclusion</a:t>
            </a:r>
            <a:endParaRPr lang="en-US" sz="1200" dirty="0">
              <a:latin typeface="Klavika"/>
              <a:cs typeface="Klavika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551214" y="662214"/>
            <a:ext cx="75927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1342014" y="0"/>
            <a:ext cx="0" cy="6678383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Placeholder 24"/>
          <p:cNvSpPr>
            <a:spLocks noGrp="1"/>
          </p:cNvSpPr>
          <p:nvPr>
            <p:ph type="title"/>
          </p:nvPr>
        </p:nvSpPr>
        <p:spPr>
          <a:xfrm>
            <a:off x="1551214" y="201090"/>
            <a:ext cx="4321566" cy="408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>
                <a:latin typeface="Klavika"/>
                <a:cs typeface="Klavika"/>
              </a:defRPr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498183" y="6373471"/>
            <a:ext cx="843831" cy="403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F7F7F"/>
                </a:solidFill>
                <a:latin typeface="Klavika"/>
                <a:cs typeface="Klavika"/>
              </a:defRPr>
            </a:lvl1pPr>
          </a:lstStyle>
          <a:p>
            <a:fld id="{59002505-A061-D046-899F-B5245B6264B9}" type="datetimeFigureOut">
              <a:rPr lang="en-US" smtClean="0"/>
              <a:pPr/>
              <a:t>06/12/14</a:t>
            </a:fld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3908" y="63963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F7F7F"/>
                </a:solidFill>
                <a:latin typeface="Klavika"/>
                <a:cs typeface="Klavika"/>
              </a:defRPr>
            </a:lvl1pPr>
          </a:lstStyle>
          <a:p>
            <a:fld id="{82ACCCBF-DAD9-A34F-91E5-DD241A51BA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550988" y="820738"/>
            <a:ext cx="7416800" cy="5535612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3F6CA5"/>
              </a:buClr>
              <a:defRPr sz="2400">
                <a:latin typeface="Klavika"/>
                <a:cs typeface="Klavika"/>
              </a:defRPr>
            </a:lvl1pPr>
            <a:lvl2pPr>
              <a:buClr>
                <a:srgbClr val="3F6CA5"/>
              </a:buClr>
              <a:defRPr sz="2000">
                <a:latin typeface="Klavika"/>
                <a:cs typeface="Klavika"/>
              </a:defRPr>
            </a:lvl2pPr>
            <a:lvl3pPr>
              <a:buClr>
                <a:srgbClr val="3F6CA5"/>
              </a:buClr>
              <a:defRPr sz="1800">
                <a:latin typeface="Klavika"/>
                <a:cs typeface="Klavika"/>
              </a:defRPr>
            </a:lvl3pPr>
            <a:lvl4pPr>
              <a:buClr>
                <a:srgbClr val="3F6CA5"/>
              </a:buClr>
              <a:defRPr sz="1600">
                <a:latin typeface="Klavika"/>
                <a:cs typeface="Klavika"/>
              </a:defRPr>
            </a:lvl4pPr>
            <a:lvl5pPr>
              <a:buClr>
                <a:srgbClr val="3F6CA5"/>
              </a:buClr>
              <a:defRPr sz="1600">
                <a:latin typeface="Klavika"/>
                <a:cs typeface="Klavika"/>
              </a:defRPr>
            </a:lvl5pPr>
          </a:lstStyle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4674" y="6443382"/>
            <a:ext cx="2895600" cy="363684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Klavika"/>
                <a:cs typeface="Klavika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1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342013" y="6496955"/>
            <a:ext cx="7810519" cy="181428"/>
          </a:xfrm>
          <a:prstGeom prst="rect">
            <a:avLst/>
          </a:prstGeom>
          <a:solidFill>
            <a:srgbClr val="73BE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071" y="6678383"/>
            <a:ext cx="9143462" cy="81643"/>
          </a:xfrm>
          <a:prstGeom prst="rect">
            <a:avLst/>
          </a:prstGeom>
          <a:solidFill>
            <a:srgbClr val="2668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35214" y="6776357"/>
            <a:ext cx="8615512" cy="81643"/>
          </a:xfrm>
          <a:prstGeom prst="rect">
            <a:avLst/>
          </a:prstGeom>
          <a:solidFill>
            <a:srgbClr val="1740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51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11"/>
          </p:nvPr>
        </p:nvSpPr>
        <p:spPr>
          <a:xfrm>
            <a:off x="-220" y="1261118"/>
            <a:ext cx="9142413" cy="1182496"/>
          </a:xfrm>
        </p:spPr>
        <p:txBody>
          <a:bodyPr/>
          <a:lstStyle/>
          <a:p>
            <a:r>
              <a:rPr lang="en-US" dirty="0" smtClean="0"/>
              <a:t>Dissertation to obtain the Master Degree in</a:t>
            </a:r>
          </a:p>
          <a:p>
            <a:r>
              <a:rPr lang="en-US" dirty="0" smtClean="0"/>
              <a:t>Telecommunications and Informatics Engineering</a:t>
            </a:r>
            <a:endParaRPr lang="en-US" dirty="0"/>
          </a:p>
        </p:txBody>
      </p:sp>
      <p:pic>
        <p:nvPicPr>
          <p:cNvPr id="2" name="Picture 1" descr="ines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62" y="4605819"/>
            <a:ext cx="2773894" cy="1376112"/>
          </a:xfrm>
          <a:prstGeom prst="rect">
            <a:avLst/>
          </a:prstGeom>
        </p:spPr>
      </p:pic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61" y="3515303"/>
            <a:ext cx="2760800" cy="10905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01961" y="3386475"/>
            <a:ext cx="249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Klavika"/>
                <a:cs typeface="Klavika"/>
              </a:rPr>
              <a:t>Dário Nascimento</a:t>
            </a:r>
            <a:endParaRPr lang="en-US" sz="2400" b="1" dirty="0">
              <a:latin typeface="Klavika"/>
              <a:cs typeface="Klavik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2247" y="3855760"/>
            <a:ext cx="3156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Klavika"/>
                <a:cs typeface="Klavika"/>
              </a:rPr>
              <a:t>68210  - MERC</a:t>
            </a:r>
          </a:p>
          <a:p>
            <a:pPr algn="ctr"/>
            <a:r>
              <a:rPr lang="en-US" dirty="0" smtClean="0">
                <a:latin typeface="Klavika"/>
                <a:cs typeface="Klavika"/>
              </a:rPr>
              <a:t>Instituto Superior Técnico</a:t>
            </a:r>
          </a:p>
          <a:p>
            <a:pPr algn="ctr"/>
            <a:r>
              <a:rPr lang="en-US" dirty="0" err="1" smtClean="0">
                <a:latin typeface="Klavika"/>
                <a:cs typeface="Klavika"/>
              </a:rPr>
              <a:t>Universidade</a:t>
            </a:r>
            <a:r>
              <a:rPr lang="en-US" dirty="0" smtClean="0">
                <a:latin typeface="Klavika"/>
                <a:cs typeface="Klavika"/>
              </a:rPr>
              <a:t> de Lisboa</a:t>
            </a:r>
            <a:endParaRPr lang="en-US" dirty="0">
              <a:latin typeface="Klavika"/>
              <a:cs typeface="Klavik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16681" y="5429346"/>
            <a:ext cx="31749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Klavika"/>
                <a:cs typeface="Klavika"/>
              </a:rPr>
              <a:t>Prof. Miguel </a:t>
            </a:r>
            <a:r>
              <a:rPr lang="en-US" sz="2200" dirty="0" err="1" smtClean="0">
                <a:latin typeface="Klavika"/>
                <a:cs typeface="Klavika"/>
              </a:rPr>
              <a:t>Pupo</a:t>
            </a:r>
            <a:r>
              <a:rPr lang="en-US" sz="2200" dirty="0" smtClean="0">
                <a:latin typeface="Klavika"/>
                <a:cs typeface="Klavika"/>
              </a:rPr>
              <a:t> </a:t>
            </a:r>
            <a:r>
              <a:rPr lang="en-US" sz="2200" dirty="0" err="1" smtClean="0">
                <a:latin typeface="Klavika"/>
                <a:cs typeface="Klavika"/>
              </a:rPr>
              <a:t>Correia</a:t>
            </a:r>
            <a:endParaRPr lang="en-US" sz="2200" dirty="0">
              <a:latin typeface="Klavika"/>
              <a:cs typeface="Klavik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8975" y="31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Recovery from Security Intrusions in Cloud Computing</a:t>
            </a:r>
          </a:p>
          <a:p>
            <a:endParaRPr lang="en-US" dirty="0"/>
          </a:p>
        </p:txBody>
      </p:sp>
      <p:sp>
        <p:nvSpPr>
          <p:cNvPr id="47" name="Text Placeholder 27"/>
          <p:cNvSpPr txBox="1">
            <a:spLocks/>
          </p:cNvSpPr>
          <p:nvPr/>
        </p:nvSpPr>
        <p:spPr>
          <a:xfrm>
            <a:off x="152180" y="707918"/>
            <a:ext cx="9142413" cy="1182496"/>
          </a:xfrm>
          <a:prstGeom prst="rect">
            <a:avLst/>
          </a:prstGeom>
        </p:spPr>
        <p:txBody>
          <a:bodyPr vert="horz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Klavika"/>
                <a:ea typeface="+mn-ea"/>
                <a:cs typeface="Klavik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Shuttle: Intrusion Recovery in PaaS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1970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Normal Execution</a:t>
            </a:r>
            <a:endParaRPr lang="en-US" sz="2800" dirty="0"/>
          </a:p>
        </p:txBody>
      </p:sp>
      <p:pic>
        <p:nvPicPr>
          <p:cNvPr id="4" name="Picture 3" descr="normalExecution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" r="2311"/>
          <a:stretch/>
        </p:blipFill>
        <p:spPr>
          <a:xfrm>
            <a:off x="1449533" y="1473197"/>
            <a:ext cx="7593012" cy="385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8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Replay Process</a:t>
            </a:r>
            <a:endParaRPr lang="en-US" sz="2800" b="1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Identify the intrusion 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new application and database </a:t>
            </a:r>
            <a:r>
              <a:rPr lang="en-US" dirty="0" smtClean="0"/>
              <a:t>instances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Load a snapshot previous to intrusion instant 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(create </a:t>
            </a:r>
            <a:r>
              <a:rPr lang="en-US" dirty="0"/>
              <a:t>a new </a:t>
            </a:r>
            <a:r>
              <a:rPr lang="en-US" dirty="0" smtClean="0"/>
              <a:t>branch)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Order requests by their start instant during first execution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Replay requests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Database operations shall replay in same order as original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Block the incoming requests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Replay the requests retrieved during the replay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Change branch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2478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210558"/>
              </p:ext>
            </p:extLst>
          </p:nvPr>
        </p:nvGraphicFramePr>
        <p:xfrm>
          <a:off x="2008561" y="1163009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Full-Replay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Selective</a:t>
                      </a:r>
                      <a:r>
                        <a:rPr lang="en-US" b="1" baseline="0" dirty="0" smtClean="0"/>
                        <a:t>-Replay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 Cluster (Serial)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Clustered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Zapf Dingbats"/>
                          <a:ea typeface="Zapf Dingbats"/>
                          <a:cs typeface="Zapf Dingbats"/>
                        </a:rPr>
                        <a:t>✗</a:t>
                      </a:r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71154" y="2439870"/>
            <a:ext cx="70511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Full-Replay:</a:t>
            </a:r>
            <a:r>
              <a:rPr lang="en-US" sz="2000" dirty="0" smtClean="0"/>
              <a:t> Replay every operation after snapshot</a:t>
            </a:r>
          </a:p>
          <a:p>
            <a:r>
              <a:rPr lang="en-US" sz="2000" b="1" dirty="0" smtClean="0"/>
              <a:t>Selective-Replay:</a:t>
            </a:r>
            <a:r>
              <a:rPr lang="en-US" sz="2000" dirty="0" smtClean="0"/>
              <a:t> Replay only affected (tainted) operations</a:t>
            </a:r>
          </a:p>
          <a:p>
            <a:endParaRPr lang="en-US" sz="2000" dirty="0"/>
          </a:p>
          <a:p>
            <a:r>
              <a:rPr lang="en-US" sz="2000" b="1" dirty="0" smtClean="0"/>
              <a:t>Serial: </a:t>
            </a:r>
            <a:r>
              <a:rPr lang="en-US" sz="2000" dirty="0" smtClean="0"/>
              <a:t>Consider all dependency graph as a cluster</a:t>
            </a:r>
          </a:p>
          <a:p>
            <a:r>
              <a:rPr lang="en-US" sz="2000" b="1" dirty="0" smtClean="0"/>
              <a:t>Clustered: </a:t>
            </a:r>
            <a:r>
              <a:rPr lang="en-US" sz="2000" dirty="0" smtClean="0"/>
              <a:t>Independent clusters can be replayed concurrently</a:t>
            </a:r>
            <a:endParaRPr lang="en-US" sz="2000" b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3609144" y="4399170"/>
            <a:ext cx="2157480" cy="1268015"/>
            <a:chOff x="3609144" y="4399170"/>
            <a:chExt cx="2157480" cy="1268015"/>
          </a:xfrm>
        </p:grpSpPr>
        <p:sp>
          <p:nvSpPr>
            <p:cNvPr id="10" name="Oval 9"/>
            <p:cNvSpPr/>
            <p:nvPr/>
          </p:nvSpPr>
          <p:spPr>
            <a:xfrm>
              <a:off x="3609144" y="5232751"/>
              <a:ext cx="434434" cy="4344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413195" y="5232751"/>
              <a:ext cx="434434" cy="4344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332190" y="5232751"/>
              <a:ext cx="434434" cy="4344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>
              <a:off x="4043578" y="5449968"/>
              <a:ext cx="369617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6"/>
              <a:endCxn id="12" idx="2"/>
            </p:cNvCxnSpPr>
            <p:nvPr/>
          </p:nvCxnSpPr>
          <p:spPr>
            <a:xfrm>
              <a:off x="4847629" y="5449968"/>
              <a:ext cx="484561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609144" y="4399170"/>
              <a:ext cx="434434" cy="4344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413195" y="4399170"/>
              <a:ext cx="434434" cy="4344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332190" y="4399170"/>
              <a:ext cx="434434" cy="4344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2" idx="6"/>
              <a:endCxn id="23" idx="2"/>
            </p:cNvCxnSpPr>
            <p:nvPr/>
          </p:nvCxnSpPr>
          <p:spPr>
            <a:xfrm>
              <a:off x="4043578" y="4616387"/>
              <a:ext cx="369617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3" idx="6"/>
              <a:endCxn id="24" idx="2"/>
            </p:cNvCxnSpPr>
            <p:nvPr/>
          </p:nvCxnSpPr>
          <p:spPr>
            <a:xfrm>
              <a:off x="4847629" y="4616387"/>
              <a:ext cx="484561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4980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Accuracy: </a:t>
            </a:r>
            <a:r>
              <a:rPr lang="en-US" i="1" dirty="0" smtClean="0"/>
              <a:t>Intrusion Scenarios:</a:t>
            </a:r>
          </a:p>
          <a:p>
            <a:pPr marL="457200" indent="-457200">
              <a:buAutoNum type="arabicPeriod"/>
            </a:pPr>
            <a:r>
              <a:rPr lang="en-US" dirty="0" smtClean="0"/>
              <a:t>Malicious requests</a:t>
            </a:r>
          </a:p>
          <a:p>
            <a:pPr marL="457200" indent="-457200">
              <a:buAutoNum type="arabicPeriod"/>
            </a:pPr>
            <a:r>
              <a:rPr lang="en-US" dirty="0" smtClean="0"/>
              <a:t>Software vulnerabilities</a:t>
            </a:r>
          </a:p>
          <a:p>
            <a:pPr marL="457200" indent="-457200">
              <a:buAutoNum type="arabicPeriod"/>
            </a:pPr>
            <a:r>
              <a:rPr lang="en-US" dirty="0" smtClean="0"/>
              <a:t>External Channels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92376"/>
              </p:ext>
            </p:extLst>
          </p:nvPr>
        </p:nvGraphicFramePr>
        <p:xfrm>
          <a:off x="1904825" y="3357534"/>
          <a:ext cx="6683600" cy="3140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720"/>
                <a:gridCol w="1336720"/>
                <a:gridCol w="1336720"/>
                <a:gridCol w="1336720"/>
                <a:gridCol w="133672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# Intrusion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# tainted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# Selective Replay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# Full Replay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1a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106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&lt; 605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&gt; 38 620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38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1b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58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&lt; 379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&gt; 38 620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1c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52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&lt; 253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&gt; 38 620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2a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4 338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&gt; 38</a:t>
                      </a:r>
                      <a:r>
                        <a:rPr lang="en-US" sz="2000" baseline="0" dirty="0" smtClean="0"/>
                        <a:t> 620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2b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18 286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1 278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&gt; 38 620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&gt;</a:t>
                      </a:r>
                      <a:r>
                        <a:rPr lang="en-US" sz="2000" baseline="0" dirty="0" smtClean="0"/>
                        <a:t> 2 000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&gt; 38 620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712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Application deployed in Amazon Web Services</a:t>
            </a:r>
            <a:endParaRPr lang="en-US" b="1" dirty="0"/>
          </a:p>
        </p:txBody>
      </p:sp>
      <p:pic>
        <p:nvPicPr>
          <p:cNvPr id="6" name="Picture 5" descr="grafico_present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22" y="1470619"/>
            <a:ext cx="7575900" cy="454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30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Restrain Duration</a:t>
            </a:r>
            <a:endParaRPr lang="en-US" b="1" dirty="0"/>
          </a:p>
        </p:txBody>
      </p:sp>
      <p:pic>
        <p:nvPicPr>
          <p:cNvPr id="5" name="Picture 4" descr="clustered_present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138" y="1401554"/>
            <a:ext cx="7757153" cy="465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51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Scalability</a:t>
            </a:r>
            <a:endParaRPr lang="en-US" b="1" dirty="0"/>
          </a:p>
        </p:txBody>
      </p:sp>
      <p:pic>
        <p:nvPicPr>
          <p:cNvPr id="7" name="Picture 6" descr="recovery_present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392" y="1504038"/>
            <a:ext cx="7725608" cy="463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85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2976"/>
              </a:spcBef>
            </a:pPr>
            <a:r>
              <a:rPr lang="en-US" dirty="0"/>
              <a:t>N</a:t>
            </a:r>
            <a:r>
              <a:rPr lang="en-US" dirty="0" smtClean="0"/>
              <a:t>ew </a:t>
            </a:r>
            <a:r>
              <a:rPr lang="en-US" dirty="0"/>
              <a:t>intrusion recovery </a:t>
            </a:r>
            <a:r>
              <a:rPr lang="en-US" dirty="0" smtClean="0"/>
              <a:t>service </a:t>
            </a:r>
            <a:r>
              <a:rPr lang="en-US" dirty="0"/>
              <a:t>integrated in </a:t>
            </a:r>
            <a:r>
              <a:rPr lang="en-US" dirty="0" smtClean="0"/>
              <a:t>PaaS </a:t>
            </a:r>
          </a:p>
          <a:p>
            <a:pPr>
              <a:spcBef>
                <a:spcPts val="2976"/>
              </a:spcBef>
            </a:pPr>
            <a:r>
              <a:rPr lang="en-US" dirty="0" smtClean="0"/>
              <a:t>Supports applications </a:t>
            </a:r>
            <a:r>
              <a:rPr lang="en-US" dirty="0"/>
              <a:t>running in various instances backed by distributed databases;</a:t>
            </a:r>
          </a:p>
          <a:p>
            <a:pPr>
              <a:spcBef>
                <a:spcPts val="2976"/>
              </a:spcBef>
            </a:pPr>
            <a:r>
              <a:rPr lang="en-US" dirty="0" smtClean="0"/>
              <a:t>Order the </a:t>
            </a:r>
            <a:r>
              <a:rPr lang="en-US" dirty="0"/>
              <a:t>replayed user requests considering their accesses to databases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47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4776"/>
              </a:spcBef>
            </a:pPr>
            <a:r>
              <a:rPr lang="en-US" dirty="0" smtClean="0"/>
              <a:t>Accomplishing </a:t>
            </a:r>
            <a:r>
              <a:rPr lang="en-US" dirty="0"/>
              <a:t>intrusion recovery without service downtime using a branching mechanism;</a:t>
            </a:r>
          </a:p>
          <a:p>
            <a:pPr>
              <a:spcBef>
                <a:spcPts val="4776"/>
              </a:spcBef>
            </a:pPr>
            <a:r>
              <a:rPr lang="en-US" dirty="0" smtClean="0"/>
              <a:t>Leveraging </a:t>
            </a:r>
            <a:r>
              <a:rPr lang="en-US" dirty="0"/>
              <a:t>the resource elasticity and pay-per-use model </a:t>
            </a:r>
            <a:r>
              <a:rPr lang="en-US" dirty="0" smtClean="0"/>
              <a:t>to </a:t>
            </a:r>
            <a:r>
              <a:rPr lang="en-US" dirty="0"/>
              <a:t>reduce the recovery time and costs;</a:t>
            </a:r>
          </a:p>
          <a:p>
            <a:pPr>
              <a:spcBef>
                <a:spcPts val="4776"/>
              </a:spcBef>
            </a:pPr>
            <a:r>
              <a:rPr lang="en-US" dirty="0"/>
              <a:t>G</a:t>
            </a:r>
            <a:r>
              <a:rPr lang="en-US" dirty="0" smtClean="0"/>
              <a:t>lobally </a:t>
            </a:r>
            <a:r>
              <a:rPr lang="en-US" dirty="0"/>
              <a:t>transaction-consistent snapshot of </a:t>
            </a:r>
            <a:r>
              <a:rPr lang="en-US" dirty="0" smtClean="0"/>
              <a:t>for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/>
              <a:t>databases;</a:t>
            </a:r>
          </a:p>
          <a:p>
            <a:pPr>
              <a:spcBef>
                <a:spcPts val="4776"/>
              </a:spcBef>
            </a:pPr>
            <a:r>
              <a:rPr lang="en-US" dirty="0" smtClean="0"/>
              <a:t>Remove intrusions </a:t>
            </a:r>
            <a:r>
              <a:rPr lang="en-US" dirty="0"/>
              <a:t>by redeploy the applications;</a:t>
            </a:r>
          </a:p>
        </p:txBody>
      </p:sp>
    </p:spTree>
    <p:extLst>
      <p:ext uri="{BB962C8B-B14F-4D97-AF65-F5344CB8AC3E}">
        <p14:creationId xmlns:p14="http://schemas.microsoft.com/office/powerpoint/2010/main" val="2128397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Eleger</a:t>
            </a:r>
            <a:r>
              <a:rPr lang="en-US" dirty="0" smtClean="0"/>
              <a:t> as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r>
              <a:rPr lang="en-US" dirty="0" smtClean="0"/>
              <a:t> (com o professor)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6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98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Published in my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47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spcBef>
                <a:spcPts val="1632"/>
              </a:spcBef>
              <a:buNone/>
            </a:pPr>
            <a:r>
              <a:rPr lang="en-US" sz="1800" b="1" dirty="0" smtClean="0"/>
              <a:t>[Taser]</a:t>
            </a:r>
            <a:r>
              <a:rPr lang="en-US" sz="1800" dirty="0" smtClean="0"/>
              <a:t> </a:t>
            </a:r>
            <a:r>
              <a:rPr lang="en-US" sz="1800" dirty="0"/>
              <a:t>A. </a:t>
            </a:r>
            <a:r>
              <a:rPr lang="en-US" sz="1800" dirty="0" err="1"/>
              <a:t>Goel</a:t>
            </a:r>
            <a:r>
              <a:rPr lang="en-US" sz="1800" dirty="0"/>
              <a:t>, K. Po, K. </a:t>
            </a:r>
            <a:r>
              <a:rPr lang="en-US" sz="1800" dirty="0" err="1"/>
              <a:t>Farhadi</a:t>
            </a:r>
            <a:r>
              <a:rPr lang="en-US" sz="1800" dirty="0"/>
              <a:t>, Z. Li, and E. de Lara, “The </a:t>
            </a:r>
            <a:r>
              <a:rPr lang="en-US" sz="1800" dirty="0" err="1" smtClean="0"/>
              <a:t>taser</a:t>
            </a:r>
            <a:r>
              <a:rPr lang="en-US" sz="1800" dirty="0"/>
              <a:t> </a:t>
            </a:r>
            <a:r>
              <a:rPr lang="en-US" sz="1800" dirty="0" smtClean="0"/>
              <a:t>intrusion </a:t>
            </a:r>
            <a:r>
              <a:rPr lang="en-US" sz="1800" dirty="0"/>
              <a:t>recovery system,” in SOSP. ACM, 2005.</a:t>
            </a:r>
            <a:endParaRPr lang="en-US" sz="1800" dirty="0" smtClean="0"/>
          </a:p>
          <a:p>
            <a:pPr marL="0" indent="0">
              <a:spcBef>
                <a:spcPts val="1632"/>
              </a:spcBef>
              <a:buNone/>
            </a:pPr>
            <a:r>
              <a:rPr lang="en-US" sz="1800" b="1" dirty="0" smtClean="0"/>
              <a:t>[Retro]</a:t>
            </a:r>
            <a:r>
              <a:rPr lang="en-US" sz="1800" dirty="0" smtClean="0"/>
              <a:t> T</a:t>
            </a:r>
            <a:r>
              <a:rPr lang="en-US" sz="1800" dirty="0"/>
              <a:t>. Kim, X. Wang, N. </a:t>
            </a:r>
            <a:r>
              <a:rPr lang="en-US" sz="1800" dirty="0" err="1"/>
              <a:t>Zeldovich</a:t>
            </a:r>
            <a:r>
              <a:rPr lang="en-US" sz="1800" dirty="0"/>
              <a:t>, and M. F. </a:t>
            </a:r>
            <a:r>
              <a:rPr lang="en-US" sz="1800" dirty="0" err="1"/>
              <a:t>Kaashoek</a:t>
            </a:r>
            <a:r>
              <a:rPr lang="en-US" sz="1800" dirty="0"/>
              <a:t>, “Intrusion </a:t>
            </a:r>
            <a:r>
              <a:rPr lang="en-US" sz="1800" dirty="0" smtClean="0"/>
              <a:t>recovery using </a:t>
            </a:r>
            <a:r>
              <a:rPr lang="en-US" sz="1800" dirty="0"/>
              <a:t>selective re- execution.” USENIX, 2010.</a:t>
            </a:r>
            <a:endParaRPr lang="en-US" sz="1800" dirty="0" smtClean="0"/>
          </a:p>
          <a:p>
            <a:pPr marL="0" indent="0">
              <a:spcBef>
                <a:spcPts val="1632"/>
              </a:spcBef>
              <a:buNone/>
            </a:pPr>
            <a:r>
              <a:rPr lang="en-US" sz="1800" b="1" dirty="0"/>
              <a:t>[</a:t>
            </a:r>
            <a:r>
              <a:rPr lang="en-US" sz="1800" b="1" dirty="0" smtClean="0"/>
              <a:t>ITDB] </a:t>
            </a:r>
            <a:r>
              <a:rPr lang="en-US" sz="1800" dirty="0" err="1" smtClean="0"/>
              <a:t>P.Liu</a:t>
            </a:r>
            <a:r>
              <a:rPr lang="en-US" sz="1800" dirty="0" smtClean="0"/>
              <a:t>, </a:t>
            </a:r>
            <a:r>
              <a:rPr lang="en-US" sz="1800" dirty="0" err="1" smtClean="0"/>
              <a:t>J.Jing</a:t>
            </a:r>
            <a:r>
              <a:rPr lang="en-US" sz="1800" dirty="0" smtClean="0"/>
              <a:t>, </a:t>
            </a:r>
            <a:r>
              <a:rPr lang="en-US" sz="1800" dirty="0" err="1" smtClean="0"/>
              <a:t>P.Luenam</a:t>
            </a:r>
            <a:r>
              <a:rPr lang="en-US" sz="1800" dirty="0"/>
              <a:t> </a:t>
            </a:r>
            <a:r>
              <a:rPr lang="en-US" sz="1800" dirty="0" smtClean="0"/>
              <a:t>and </a:t>
            </a:r>
            <a:r>
              <a:rPr lang="en-US" sz="1800" dirty="0" err="1" smtClean="0"/>
              <a:t>Y.Wang</a:t>
            </a:r>
            <a:r>
              <a:rPr lang="en-US" sz="1800" dirty="0" smtClean="0"/>
              <a:t>, “The design and implementation of a self healing database </a:t>
            </a:r>
            <a:r>
              <a:rPr lang="en-US" sz="1800" dirty="0"/>
              <a:t>system,” Journal of Intelligent </a:t>
            </a:r>
            <a:r>
              <a:rPr lang="en-US" sz="1800" dirty="0" smtClean="0"/>
              <a:t>Information Systems</a:t>
            </a:r>
            <a:r>
              <a:rPr lang="en-US" sz="1800" dirty="0"/>
              <a:t>, vol. 23, no. 3</a:t>
            </a:r>
            <a:r>
              <a:rPr lang="en-US" sz="1800" dirty="0" smtClean="0"/>
              <a:t>, Nov</a:t>
            </a:r>
            <a:r>
              <a:rPr lang="en-US" sz="1800" dirty="0"/>
              <a:t>. 2004.</a:t>
            </a:r>
            <a:endParaRPr lang="en-US" sz="1800" dirty="0" smtClean="0"/>
          </a:p>
          <a:p>
            <a:pPr marL="0" indent="0">
              <a:spcBef>
                <a:spcPts val="1632"/>
              </a:spcBef>
              <a:buNone/>
            </a:pPr>
            <a:r>
              <a:rPr lang="en-US" sz="1800" b="1" dirty="0" smtClean="0"/>
              <a:t>[</a:t>
            </a:r>
            <a:r>
              <a:rPr lang="en-US" sz="1800" b="1" dirty="0" err="1" smtClean="0"/>
              <a:t>Goel</a:t>
            </a:r>
            <a:r>
              <a:rPr lang="en-US" sz="1800" b="1" dirty="0" smtClean="0"/>
              <a:t>]</a:t>
            </a:r>
            <a:r>
              <a:rPr lang="en-US" sz="1800" dirty="0" smtClean="0"/>
              <a:t> </a:t>
            </a:r>
            <a:r>
              <a:rPr lang="en-US" sz="1800" dirty="0"/>
              <a:t>I. </a:t>
            </a:r>
            <a:r>
              <a:rPr lang="en-US" sz="1800" dirty="0" err="1"/>
              <a:t>Akkus</a:t>
            </a:r>
            <a:r>
              <a:rPr lang="en-US" sz="1800" dirty="0"/>
              <a:t> and A. </a:t>
            </a:r>
            <a:r>
              <a:rPr lang="en-US" sz="1800" dirty="0" err="1"/>
              <a:t>Goel</a:t>
            </a:r>
            <a:r>
              <a:rPr lang="en-US" sz="1800" dirty="0"/>
              <a:t>, “Data recovery for web applications,” </a:t>
            </a:r>
            <a:r>
              <a:rPr lang="en-US" sz="1800" dirty="0" smtClean="0"/>
              <a:t>in DSN</a:t>
            </a:r>
            <a:r>
              <a:rPr lang="en-US" sz="1800" dirty="0"/>
              <a:t>. IEEE, Jun. 2010, pp. 81–90</a:t>
            </a:r>
            <a:endParaRPr lang="en-US" sz="1800" dirty="0" smtClean="0"/>
          </a:p>
          <a:p>
            <a:pPr marL="0" indent="0">
              <a:spcBef>
                <a:spcPts val="1632"/>
              </a:spcBef>
              <a:buNone/>
            </a:pPr>
            <a:r>
              <a:rPr lang="en-US" sz="1800" b="1" dirty="0" smtClean="0"/>
              <a:t>[Warp]</a:t>
            </a:r>
            <a:r>
              <a:rPr lang="en-US" sz="1800" dirty="0" smtClean="0"/>
              <a:t> </a:t>
            </a:r>
            <a:r>
              <a:rPr lang="en-US" sz="1800" dirty="0"/>
              <a:t>R. Chandra, T. Kim, and M. Shah, “Intrusion recovery </a:t>
            </a:r>
            <a:r>
              <a:rPr lang="en-US" sz="1800" dirty="0" smtClean="0"/>
              <a:t>for database</a:t>
            </a:r>
            <a:r>
              <a:rPr lang="en-US" sz="1800" dirty="0"/>
              <a:t>-backed web applications,” in SOSP. ACM, 2011.</a:t>
            </a:r>
            <a:endParaRPr lang="en-US" sz="1800" dirty="0" smtClean="0"/>
          </a:p>
          <a:p>
            <a:pPr marL="0" indent="0">
              <a:spcBef>
                <a:spcPts val="1632"/>
              </a:spcBef>
              <a:buNone/>
            </a:pPr>
            <a:r>
              <a:rPr lang="en-US" sz="1800" b="1" dirty="0" smtClean="0"/>
              <a:t>[</a:t>
            </a:r>
            <a:r>
              <a:rPr lang="en-US" sz="1800" b="1" dirty="0" err="1" smtClean="0"/>
              <a:t>Aire</a:t>
            </a:r>
            <a:r>
              <a:rPr lang="en-US" sz="1800" b="1" dirty="0" smtClean="0"/>
              <a:t>]</a:t>
            </a:r>
            <a:r>
              <a:rPr lang="en-US" sz="1800" dirty="0" smtClean="0"/>
              <a:t> </a:t>
            </a:r>
            <a:r>
              <a:rPr lang="en-US" sz="1800" dirty="0" err="1"/>
              <a:t>R.Chandra</a:t>
            </a:r>
            <a:r>
              <a:rPr lang="en-US" sz="1800" dirty="0" smtClean="0"/>
              <a:t>, </a:t>
            </a:r>
            <a:r>
              <a:rPr lang="en-US" sz="1800" dirty="0" err="1" smtClean="0"/>
              <a:t>T.Kim</a:t>
            </a:r>
            <a:r>
              <a:rPr lang="en-US" sz="1800" dirty="0"/>
              <a:t> </a:t>
            </a:r>
            <a:r>
              <a:rPr lang="en-US" sz="1800" dirty="0" smtClean="0"/>
              <a:t>and </a:t>
            </a:r>
            <a:r>
              <a:rPr lang="en-US" sz="1800" dirty="0" err="1" smtClean="0"/>
              <a:t>N.Zeldovich</a:t>
            </a:r>
            <a:r>
              <a:rPr lang="en-US" sz="1800" dirty="0" smtClean="0"/>
              <a:t>, “Asynchronous intrusion </a:t>
            </a:r>
            <a:r>
              <a:rPr lang="en-US" sz="1800" dirty="0"/>
              <a:t>recovery </a:t>
            </a:r>
            <a:r>
              <a:rPr lang="en-US" sz="1800" dirty="0" smtClean="0"/>
              <a:t>for interconnected </a:t>
            </a:r>
            <a:r>
              <a:rPr lang="en-US" sz="1800" dirty="0"/>
              <a:t>web services,” in SOSP. ACM</a:t>
            </a:r>
            <a:r>
              <a:rPr lang="en-US" sz="1800" dirty="0" smtClean="0"/>
              <a:t>, 2013</a:t>
            </a:r>
            <a:r>
              <a:rPr lang="en-US" sz="1800" dirty="0"/>
              <a:t>.</a:t>
            </a:r>
            <a:endParaRPr lang="en-US" sz="1800" dirty="0" smtClean="0"/>
          </a:p>
          <a:p>
            <a:pPr marL="0" indent="0">
              <a:spcBef>
                <a:spcPts val="1632"/>
              </a:spcBef>
              <a:buNone/>
            </a:pPr>
            <a:r>
              <a:rPr lang="en-US" sz="1800" b="1" dirty="0" smtClean="0"/>
              <a:t>[</a:t>
            </a:r>
            <a:r>
              <a:rPr lang="en-US" sz="1800" b="1" dirty="0" err="1" smtClean="0"/>
              <a:t>UndoForOperators</a:t>
            </a:r>
            <a:r>
              <a:rPr lang="en-US" sz="1800" b="1" dirty="0" smtClean="0"/>
              <a:t>]</a:t>
            </a:r>
            <a:r>
              <a:rPr lang="en-US" sz="1800" dirty="0" smtClean="0"/>
              <a:t> </a:t>
            </a:r>
            <a:r>
              <a:rPr lang="en-US" sz="1800" dirty="0"/>
              <a:t>A. B. Brown and D. A. Patterson</a:t>
            </a:r>
            <a:r>
              <a:rPr lang="en-US" sz="1800" dirty="0" smtClean="0"/>
              <a:t>, “</a:t>
            </a:r>
            <a:r>
              <a:rPr lang="en-US" sz="1800" dirty="0"/>
              <a:t>Undo for operators </a:t>
            </a:r>
            <a:r>
              <a:rPr lang="en-US" sz="1800" dirty="0" smtClean="0"/>
              <a:t>: Building</a:t>
            </a:r>
            <a:r>
              <a:rPr lang="en-US" sz="1800" dirty="0"/>
              <a:t> </a:t>
            </a:r>
            <a:r>
              <a:rPr lang="en-US" sz="1800" dirty="0" smtClean="0"/>
              <a:t>an </a:t>
            </a:r>
            <a:r>
              <a:rPr lang="en-US" sz="1800" dirty="0"/>
              <a:t>undoable e-mail store,” in USENIX ATC, 2003.</a:t>
            </a:r>
            <a:endParaRPr lang="en-US" sz="1800" dirty="0" smtClean="0"/>
          </a:p>
          <a:p>
            <a:pPr marL="457200" indent="-457200">
              <a:spcBef>
                <a:spcPts val="1632"/>
              </a:spcBef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8560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b="1" dirty="0" smtClean="0"/>
              <a:t>Thank you for your attention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98039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51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15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32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6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0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51214" y="1327771"/>
            <a:ext cx="7416800" cy="80469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Number of </a:t>
            </a:r>
            <a:r>
              <a:rPr lang="en-US" sz="2400" b="1" dirty="0" smtClean="0"/>
              <a:t>critical applications</a:t>
            </a:r>
            <a:r>
              <a:rPr lang="en-US" sz="2400" dirty="0" smtClean="0"/>
              <a:t> in Cloud is </a:t>
            </a:r>
            <a:r>
              <a:rPr lang="en-US" sz="2400" b="1" dirty="0" smtClean="0"/>
              <a:t>increasing</a:t>
            </a:r>
            <a:endParaRPr lang="en-US" sz="2400" b="1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93868" y="3970067"/>
            <a:ext cx="7416800" cy="804697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–"/>
              <a:defRPr sz="28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Number of </a:t>
            </a:r>
            <a:r>
              <a:rPr lang="en-US" sz="2400" b="1" dirty="0" smtClean="0"/>
              <a:t>Intrusions</a:t>
            </a:r>
            <a:r>
              <a:rPr lang="en-US" sz="2400" dirty="0" smtClean="0"/>
              <a:t> in Cloud is </a:t>
            </a:r>
            <a:r>
              <a:rPr lang="en-US" sz="2400" b="1" dirty="0" smtClean="0"/>
              <a:t>increasing</a:t>
            </a:r>
            <a:endParaRPr lang="en-US" sz="2400" b="1" dirty="0"/>
          </a:p>
        </p:txBody>
      </p:sp>
      <p:sp>
        <p:nvSpPr>
          <p:cNvPr id="8" name="Down Arrow 7"/>
          <p:cNvSpPr/>
          <p:nvPr/>
        </p:nvSpPr>
        <p:spPr>
          <a:xfrm>
            <a:off x="4640591" y="2257907"/>
            <a:ext cx="721173" cy="1455953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15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19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69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08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26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26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91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32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62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5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Reasons: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/>
              <a:t>Sofware</a:t>
            </a:r>
            <a:r>
              <a:rPr lang="en-US" sz="2400" dirty="0" smtClean="0"/>
              <a:t> Flaws (e.g. Shellshock)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Configuration and usage mistakes (malicious or accidental)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Corrupted legitimate requests (e.g. SQL-Injection)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2400" b="1" dirty="0" smtClean="0"/>
              <a:t>Compromise:</a:t>
            </a:r>
            <a:endParaRPr lang="en-US" sz="2400" b="1" dirty="0"/>
          </a:p>
          <a:p>
            <a:pPr>
              <a:lnSpc>
                <a:spcPct val="120000"/>
              </a:lnSpc>
            </a:pPr>
            <a:r>
              <a:rPr lang="en-US" sz="2400" dirty="0" smtClean="0"/>
              <a:t>Integrity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Availability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Confidentiality</a:t>
            </a:r>
            <a:endParaRPr lang="en-US" sz="2400" dirty="0"/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6366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95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5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Intrusions happen in</a:t>
            </a:r>
          </a:p>
          <a:p>
            <a:pPr marL="0" indent="0" algn="ctr">
              <a:buNone/>
            </a:pPr>
            <a:r>
              <a:rPr lang="en-US" sz="4400" dirty="0" smtClean="0"/>
              <a:t>cloud applications!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1127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600" dirty="0" smtClean="0"/>
              <a:t>Recover the application’s integrity</a:t>
            </a:r>
          </a:p>
          <a:p>
            <a:pPr marL="0" indent="0" algn="ctr">
              <a:buNone/>
            </a:pPr>
            <a:r>
              <a:rPr lang="en-US" sz="3600" dirty="0" smtClean="0"/>
              <a:t> when intrusions happen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7389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550988" y="820738"/>
            <a:ext cx="7416800" cy="1919955"/>
          </a:xfrm>
        </p:spPr>
        <p:txBody>
          <a:bodyPr/>
          <a:lstStyle/>
          <a:p>
            <a:r>
              <a:rPr lang="en-US" sz="2400" b="1" dirty="0" smtClean="0"/>
              <a:t>Operating Systems: </a:t>
            </a:r>
            <a:r>
              <a:rPr lang="en-US" sz="2000" dirty="0" smtClean="0"/>
              <a:t>Taser, Retro</a:t>
            </a:r>
            <a:endParaRPr lang="en-US" sz="2400" dirty="0" smtClean="0"/>
          </a:p>
          <a:p>
            <a:r>
              <a:rPr lang="en-US" sz="2400" b="1" dirty="0" smtClean="0"/>
              <a:t>Databases: </a:t>
            </a:r>
            <a:r>
              <a:rPr lang="en-US" sz="2000" dirty="0" smtClean="0"/>
              <a:t>ITDB, Phoenix</a:t>
            </a:r>
          </a:p>
          <a:p>
            <a:r>
              <a:rPr lang="en-US" sz="2400" b="1" dirty="0" smtClean="0"/>
              <a:t>Web-Services: </a:t>
            </a:r>
            <a:r>
              <a:rPr lang="en-US" sz="2000" dirty="0" err="1" smtClean="0"/>
              <a:t>Goel</a:t>
            </a:r>
            <a:r>
              <a:rPr lang="en-US" sz="2000" dirty="0" smtClean="0"/>
              <a:t> et. al, Warp, </a:t>
            </a:r>
            <a:r>
              <a:rPr lang="en-US" sz="2000" dirty="0" err="1" smtClean="0"/>
              <a:t>Aire</a:t>
            </a:r>
            <a:r>
              <a:rPr lang="en-US" sz="2000" dirty="0" smtClean="0"/>
              <a:t>, Undo for Operators</a:t>
            </a:r>
            <a:endParaRPr lang="en-US" sz="2400" dirty="0" smtClean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551214" y="2937250"/>
            <a:ext cx="7592786" cy="2380999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Issues:</a:t>
            </a:r>
          </a:p>
          <a:p>
            <a:r>
              <a:rPr lang="en-US" sz="2400" dirty="0" smtClean="0"/>
              <a:t>All require setup and configuration</a:t>
            </a:r>
          </a:p>
          <a:p>
            <a:r>
              <a:rPr lang="en-US" sz="2400" dirty="0" smtClean="0"/>
              <a:t>Limited to 1 application servers and 1 database instance</a:t>
            </a:r>
          </a:p>
          <a:p>
            <a:r>
              <a:rPr lang="en-US" sz="2400" dirty="0" smtClean="0"/>
              <a:t>Cause application downtime during the recovery process</a:t>
            </a:r>
          </a:p>
        </p:txBody>
      </p:sp>
    </p:spTree>
    <p:extLst>
      <p:ext uri="{BB962C8B-B14F-4D97-AF65-F5344CB8AC3E}">
        <p14:creationId xmlns:p14="http://schemas.microsoft.com/office/powerpoint/2010/main" val="160990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550988" y="820738"/>
            <a:ext cx="7593012" cy="55356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Develop an Intrusion Recovery system for Cloud Computing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Remove the intrusion effects</a:t>
            </a:r>
          </a:p>
          <a:p>
            <a:r>
              <a:rPr lang="en-US" dirty="0" smtClean="0"/>
              <a:t>Support applications deployed in various instances</a:t>
            </a:r>
          </a:p>
          <a:p>
            <a:r>
              <a:rPr lang="en-US" dirty="0" smtClean="0"/>
              <a:t>Available without setup</a:t>
            </a:r>
          </a:p>
          <a:p>
            <a:r>
              <a:rPr lang="en-US" dirty="0" smtClean="0"/>
              <a:t>Avoid application downtime</a:t>
            </a:r>
          </a:p>
          <a:p>
            <a:r>
              <a:rPr lang="en-US" dirty="0" smtClean="0"/>
              <a:t>Cost efficient</a:t>
            </a:r>
          </a:p>
          <a:p>
            <a:r>
              <a:rPr lang="en-US" dirty="0" smtClean="0"/>
              <a:t>Recover timely</a:t>
            </a:r>
          </a:p>
        </p:txBody>
      </p:sp>
    </p:spTree>
    <p:extLst>
      <p:ext uri="{BB962C8B-B14F-4D97-AF65-F5344CB8AC3E}">
        <p14:creationId xmlns:p14="http://schemas.microsoft.com/office/powerpoint/2010/main" val="344337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6" name="Cube 5"/>
          <p:cNvSpPr/>
          <p:nvPr/>
        </p:nvSpPr>
        <p:spPr>
          <a:xfrm>
            <a:off x="1651468" y="4478688"/>
            <a:ext cx="6870122" cy="1336932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Storage, Network, Servers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1408" y="4411860"/>
            <a:ext cx="65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Infrastructure as a Service (</a:t>
            </a:r>
            <a:r>
              <a:rPr lang="en-US" sz="2000" b="1" i="1" dirty="0" err="1" smtClean="0"/>
              <a:t>Iaas</a:t>
            </a:r>
            <a:r>
              <a:rPr lang="en-US" sz="2000" b="1" i="1" dirty="0" smtClean="0"/>
              <a:t>)</a:t>
            </a:r>
            <a:endParaRPr lang="en-US" sz="2000" b="1" i="1" dirty="0"/>
          </a:p>
        </p:txBody>
      </p:sp>
      <p:sp>
        <p:nvSpPr>
          <p:cNvPr id="10" name="Cube 9"/>
          <p:cNvSpPr/>
          <p:nvPr/>
        </p:nvSpPr>
        <p:spPr>
          <a:xfrm>
            <a:off x="1770450" y="2807513"/>
            <a:ext cx="6870122" cy="1336932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Application Containers/Servers, Software Stacks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90390" y="2740685"/>
            <a:ext cx="65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Platform as a Service (</a:t>
            </a:r>
            <a:r>
              <a:rPr lang="en-US" sz="2000" b="1" i="1" dirty="0" err="1"/>
              <a:t>P</a:t>
            </a:r>
            <a:r>
              <a:rPr lang="en-US" sz="2000" b="1" i="1" dirty="0" err="1" smtClean="0"/>
              <a:t>aas</a:t>
            </a:r>
            <a:r>
              <a:rPr lang="en-US" sz="2000" b="1" i="1" dirty="0" smtClean="0"/>
              <a:t>)</a:t>
            </a:r>
            <a:endParaRPr lang="en-US" sz="2000" b="1" i="1" dirty="0"/>
          </a:p>
        </p:txBody>
      </p:sp>
      <p:sp>
        <p:nvSpPr>
          <p:cNvPr id="13" name="Cube 12"/>
          <p:cNvSpPr/>
          <p:nvPr/>
        </p:nvSpPr>
        <p:spPr>
          <a:xfrm>
            <a:off x="1868685" y="1255344"/>
            <a:ext cx="6870122" cy="1336932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Applications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88625" y="1188516"/>
            <a:ext cx="65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Software as a Service (</a:t>
            </a:r>
            <a:r>
              <a:rPr lang="en-US" sz="2000" b="1" i="1" dirty="0" err="1"/>
              <a:t>S</a:t>
            </a:r>
            <a:r>
              <a:rPr lang="en-US" sz="2000" b="1" i="1" dirty="0" err="1" smtClean="0"/>
              <a:t>aas</a:t>
            </a:r>
            <a:r>
              <a:rPr lang="en-US" sz="2000" b="1" i="1" dirty="0" smtClean="0"/>
              <a:t>)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72013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871</Words>
  <Application>Microsoft Macintosh PowerPoint</Application>
  <PresentationFormat>On-screen Show (4:3)</PresentationFormat>
  <Paragraphs>166</Paragraphs>
  <Slides>41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PowerPoint Presentation</vt:lpstr>
      <vt:lpstr>Agenda</vt:lpstr>
      <vt:lpstr>Motivation</vt:lpstr>
      <vt:lpstr>Motivation</vt:lpstr>
      <vt:lpstr>Problem statement</vt:lpstr>
      <vt:lpstr>Goal</vt:lpstr>
      <vt:lpstr>Related Work</vt:lpstr>
      <vt:lpstr>Challenges</vt:lpstr>
      <vt:lpstr>Architecture</vt:lpstr>
      <vt:lpstr>Architecture</vt:lpstr>
      <vt:lpstr>Architecture</vt:lpstr>
      <vt:lpstr>Architecture</vt:lpstr>
      <vt:lpstr>Evaluation</vt:lpstr>
      <vt:lpstr>Evaluation Performance</vt:lpstr>
      <vt:lpstr>Evaluation Performance</vt:lpstr>
      <vt:lpstr>Evaluation Performance</vt:lpstr>
      <vt:lpstr>Conclusions</vt:lpstr>
      <vt:lpstr>Conclusions</vt:lpstr>
      <vt:lpstr>Future Work</vt:lpstr>
      <vt:lpstr>Publications</vt:lpstr>
      <vt:lpstr>References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Instituto Superior Técnico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Dário Nascimento</dc:creator>
  <cp:lastModifiedBy>Dário Nascimento</cp:lastModifiedBy>
  <cp:revision>86</cp:revision>
  <cp:lastPrinted>2014-12-06T01:27:16Z</cp:lastPrinted>
  <dcterms:created xsi:type="dcterms:W3CDTF">2014-05-05T15:48:36Z</dcterms:created>
  <dcterms:modified xsi:type="dcterms:W3CDTF">2014-12-06T15:00:28Z</dcterms:modified>
</cp:coreProperties>
</file>