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0" r:id="rId3"/>
    <p:sldId id="259" r:id="rId4"/>
    <p:sldId id="261" r:id="rId5"/>
    <p:sldId id="262" r:id="rId6"/>
    <p:sldId id="263" r:id="rId7"/>
    <p:sldId id="302" r:id="rId8"/>
    <p:sldId id="264" r:id="rId9"/>
    <p:sldId id="265" r:id="rId10"/>
    <p:sldId id="266" r:id="rId11"/>
    <p:sldId id="304" r:id="rId12"/>
    <p:sldId id="305" r:id="rId13"/>
    <p:sldId id="269" r:id="rId14"/>
    <p:sldId id="270" r:id="rId15"/>
    <p:sldId id="306" r:id="rId16"/>
    <p:sldId id="271" r:id="rId17"/>
    <p:sldId id="307" r:id="rId18"/>
    <p:sldId id="308" r:id="rId19"/>
    <p:sldId id="309" r:id="rId20"/>
    <p:sldId id="310" r:id="rId21"/>
    <p:sldId id="300" r:id="rId22"/>
    <p:sldId id="301" r:id="rId23"/>
    <p:sldId id="274" r:id="rId24"/>
    <p:sldId id="275" r:id="rId25"/>
    <p:sldId id="276" r:id="rId26"/>
    <p:sldId id="277" r:id="rId27"/>
    <p:sldId id="278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CA5"/>
    <a:srgbClr val="17405E"/>
    <a:srgbClr val="266897"/>
    <a:srgbClr val="73BEDA"/>
    <a:srgbClr val="348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75" autoAdjust="0"/>
  </p:normalViewPr>
  <p:slideViewPr>
    <p:cSldViewPr snapToGrid="0" snapToObjects="1">
      <p:cViewPr>
        <p:scale>
          <a:sx n="76" d="100"/>
          <a:sy n="76" d="100"/>
        </p:scale>
        <p:origin x="-2592" y="-10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7438F-64C8-DC42-8577-6D77C1DB98E8}" type="datetimeFigureOut">
              <a:rPr lang="en-US" smtClean="0"/>
              <a:t>26/01/15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85147-B957-384F-BAB9-24FD8A1EE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49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6250B-E696-9C46-8E60-ABF2BE3AE4B1}" type="datetimeFigureOut">
              <a:rPr lang="en-US" smtClean="0"/>
              <a:t>26/01/15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30AF5-FDAC-D14A-8497-84F2A0DE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3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Bom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meu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nome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Dário Nascimento,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aluno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68210 do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mestrado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Telecomunicações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Informática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Instituto Superior Técnico.</a:t>
            </a: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Hoje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venho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apresentar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minha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dissertação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entitulada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de: Recovery from Security Intrusions in Cloud Computing.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dissertação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está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associada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paper: Shuttle: Intrusion Recovery in PaaS.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87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Existem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camadas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instalado</a:t>
            </a:r>
            <a:r>
              <a:rPr lang="en-US" baseline="0" dirty="0" smtClean="0"/>
              <a:t>. O </a:t>
            </a:r>
            <a:r>
              <a:rPr lang="en-US" baseline="0" dirty="0" err="1" smtClean="0"/>
              <a:t>SaaS</a:t>
            </a:r>
            <a:r>
              <a:rPr lang="en-US" baseline="0" dirty="0" smtClean="0"/>
              <a:t>, PaaS e </a:t>
            </a:r>
            <a:r>
              <a:rPr lang="en-US" baseline="0" dirty="0" err="1" smtClean="0"/>
              <a:t>IaaS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nivel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infrastrutura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recuperação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intrusões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operativos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resolvem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. O </a:t>
            </a:r>
            <a:r>
              <a:rPr lang="en-US" baseline="0" dirty="0" err="1" smtClean="0"/>
              <a:t>nivel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SaaS</a:t>
            </a:r>
            <a:r>
              <a:rPr lang="en-US" baseline="0" dirty="0" smtClean="0"/>
              <a:t>, as </a:t>
            </a:r>
            <a:r>
              <a:rPr lang="en-US" baseline="0" dirty="0" err="1" smtClean="0"/>
              <a:t>souções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web-applications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extensiveis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tal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 de PaaS tem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objectivo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facilitar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instalação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aplicações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cloud.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cloud providers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responsáveis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abstrair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infrastrutura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garantir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qualidade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serviço</a:t>
            </a:r>
            <a:r>
              <a:rPr lang="en-US" baseline="0" dirty="0" smtClean="0"/>
              <a:t>.  </a:t>
            </a:r>
            <a:r>
              <a:rPr lang="en-US" baseline="0" dirty="0" err="1" smtClean="0"/>
              <a:t>Além</a:t>
            </a:r>
            <a:r>
              <a:rPr lang="en-US" baseline="0" dirty="0" smtClean="0"/>
              <a:t> disso,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plataforma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opinada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constituida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serviços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ocultar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implementação</a:t>
            </a:r>
            <a:r>
              <a:rPr lang="en-US" baseline="0" dirty="0" smtClean="0"/>
              <a:t> de um </a:t>
            </a:r>
            <a:r>
              <a:rPr lang="en-US" baseline="0" dirty="0" err="1" smtClean="0"/>
              <a:t>serviço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recuperação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intrusões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1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Existem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camadas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instalado</a:t>
            </a:r>
            <a:r>
              <a:rPr lang="en-US" baseline="0" dirty="0" smtClean="0"/>
              <a:t>. O </a:t>
            </a:r>
            <a:r>
              <a:rPr lang="en-US" baseline="0" dirty="0" err="1" smtClean="0"/>
              <a:t>SaaS</a:t>
            </a:r>
            <a:r>
              <a:rPr lang="en-US" baseline="0" dirty="0" smtClean="0"/>
              <a:t>, PaaS e </a:t>
            </a:r>
            <a:r>
              <a:rPr lang="en-US" baseline="0" dirty="0" err="1" smtClean="0"/>
              <a:t>IaaS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nivel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infrastrutura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recuperação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intrusões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operativos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resolvem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. O </a:t>
            </a:r>
            <a:r>
              <a:rPr lang="en-US" baseline="0" dirty="0" err="1" smtClean="0"/>
              <a:t>nivel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SaaS</a:t>
            </a:r>
            <a:r>
              <a:rPr lang="en-US" baseline="0" dirty="0" smtClean="0"/>
              <a:t>, as </a:t>
            </a:r>
            <a:r>
              <a:rPr lang="en-US" baseline="0" dirty="0" err="1" smtClean="0"/>
              <a:t>souções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web-applications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extensiveis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tal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 de PaaS tem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objectivo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facilitar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instalação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aplicações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cloud.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cloud providers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responsáveis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abstrair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infrastrutura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garantir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qualidade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serviço</a:t>
            </a:r>
            <a:r>
              <a:rPr lang="en-US" baseline="0" dirty="0" smtClean="0"/>
              <a:t>.  </a:t>
            </a:r>
            <a:r>
              <a:rPr lang="en-US" baseline="0" dirty="0" err="1" smtClean="0"/>
              <a:t>Além</a:t>
            </a:r>
            <a:r>
              <a:rPr lang="en-US" baseline="0" dirty="0" smtClean="0"/>
              <a:t> disso,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plataforma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opinada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constituida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serviços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ocultar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implementação</a:t>
            </a:r>
            <a:r>
              <a:rPr lang="en-US" baseline="0" dirty="0" smtClean="0"/>
              <a:t> de um </a:t>
            </a:r>
            <a:r>
              <a:rPr lang="en-US" baseline="0" dirty="0" err="1" smtClean="0"/>
              <a:t>serviço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recuperação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intrusões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1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recebidos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proxy. O proxy </a:t>
            </a:r>
            <a:r>
              <a:rPr lang="en-US" baseline="0" dirty="0" err="1" smtClean="0"/>
              <a:t>coloca</a:t>
            </a:r>
            <a:r>
              <a:rPr lang="en-US" baseline="0" dirty="0" smtClean="0"/>
              <a:t> um timestamp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guarda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numa</a:t>
            </a:r>
            <a:r>
              <a:rPr lang="en-US" baseline="0" dirty="0" smtClean="0"/>
              <a:t> base de dados </a:t>
            </a:r>
            <a:r>
              <a:rPr lang="en-US" baseline="0" dirty="0" err="1" smtClean="0"/>
              <a:t>designada</a:t>
            </a:r>
            <a:r>
              <a:rPr lang="en-US" baseline="0" dirty="0" smtClean="0"/>
              <a:t> de Shuttle Storage.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enviados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load balancer e </a:t>
            </a:r>
            <a:r>
              <a:rPr lang="en-US" baseline="0" dirty="0" err="1" smtClean="0"/>
              <a:t>distribuidos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instancias</a:t>
            </a:r>
            <a:r>
              <a:rPr lang="en-US" baseline="0" dirty="0" smtClean="0"/>
              <a:t> de computing. As keys </a:t>
            </a:r>
            <a:r>
              <a:rPr lang="en-US" baseline="0" dirty="0" err="1" smtClean="0"/>
              <a:t>acedidas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compute instance. A </a:t>
            </a:r>
            <a:r>
              <a:rPr lang="en-US" baseline="0" dirty="0" err="1" smtClean="0"/>
              <a:t>ordem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acessos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base de dados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enviada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manager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dependencias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13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recuperar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, o </a:t>
            </a:r>
            <a:r>
              <a:rPr lang="en-US" baseline="0" dirty="0" err="1" smtClean="0"/>
              <a:t>utilizador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origem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Shuttle re-</a:t>
            </a:r>
            <a:r>
              <a:rPr lang="en-US" baseline="0" dirty="0" err="1" smtClean="0"/>
              <a:t>instala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novas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instancias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 e base de dados.</a:t>
            </a:r>
          </a:p>
          <a:p>
            <a:r>
              <a:rPr lang="en-US" baseline="0" dirty="0" err="1" smtClean="0"/>
              <a:t>Carrega</a:t>
            </a:r>
            <a:r>
              <a:rPr lang="en-US" baseline="0" dirty="0" smtClean="0"/>
              <a:t> um snapshot anterior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momento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intrusão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numa</a:t>
            </a:r>
            <a:r>
              <a:rPr lang="en-US" baseline="0" dirty="0" smtClean="0"/>
              <a:t> nova branch.</a:t>
            </a:r>
          </a:p>
          <a:p>
            <a:r>
              <a:rPr lang="en-US" baseline="0" dirty="0" err="1" smtClean="0"/>
              <a:t>Ordena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ordem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execução</a:t>
            </a:r>
            <a:r>
              <a:rPr lang="en-US" baseline="0" dirty="0" smtClean="0"/>
              <a:t> original.</a:t>
            </a:r>
          </a:p>
          <a:p>
            <a:r>
              <a:rPr lang="en-US" baseline="0" dirty="0" smtClean="0"/>
              <a:t>Re-</a:t>
            </a:r>
            <a:r>
              <a:rPr lang="en-US" baseline="0" dirty="0" err="1" smtClean="0"/>
              <a:t>executa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. Se 2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então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também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re-</a:t>
            </a:r>
            <a:r>
              <a:rPr lang="en-US" baseline="0" dirty="0" err="1" smtClean="0"/>
              <a:t>executados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paralelo</a:t>
            </a:r>
            <a:r>
              <a:rPr lang="en-US" baseline="0" dirty="0" smtClean="0"/>
              <a:t>. A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operações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instancias</a:t>
            </a:r>
            <a:r>
              <a:rPr lang="en-US" baseline="0" dirty="0" smtClean="0"/>
              <a:t> de base de dados </a:t>
            </a:r>
            <a:r>
              <a:rPr lang="en-US" baseline="0" dirty="0" err="1" smtClean="0"/>
              <a:t>registam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ordenar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paralelo</a:t>
            </a:r>
            <a:r>
              <a:rPr lang="en-US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Após</a:t>
            </a:r>
            <a:r>
              <a:rPr lang="en-US" baseline="0" dirty="0" smtClean="0"/>
              <a:t> re-</a:t>
            </a:r>
            <a:r>
              <a:rPr lang="en-US" baseline="0" dirty="0" err="1" smtClean="0"/>
              <a:t>executar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novos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bloqueados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novos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recebidos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durante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recuperação</a:t>
            </a:r>
            <a:r>
              <a:rPr lang="en-US" baseline="0" dirty="0" smtClean="0"/>
              <a:t>. No final, </a:t>
            </a:r>
            <a:r>
              <a:rPr lang="en-US" baseline="0" dirty="0" err="1" smtClean="0"/>
              <a:t>muda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a branch </a:t>
            </a:r>
            <a:r>
              <a:rPr lang="en-US" baseline="0" dirty="0" err="1" smtClean="0"/>
              <a:t>certa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22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dependencias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execução</a:t>
            </a:r>
            <a:r>
              <a:rPr lang="en-US" baseline="0" dirty="0" smtClean="0"/>
              <a:t> original, </a:t>
            </a:r>
            <a:r>
              <a:rPr lang="en-US" baseline="0" dirty="0" err="1" smtClean="0"/>
              <a:t>conseguimos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agrupar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clusters. Clusters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grupos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dependentes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grupos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indepententes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isso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clusters </a:t>
            </a:r>
            <a:r>
              <a:rPr lang="en-US" baseline="0" dirty="0" err="1" smtClean="0"/>
              <a:t>podem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re-</a:t>
            </a:r>
            <a:r>
              <a:rPr lang="en-US" baseline="0" dirty="0" err="1" smtClean="0"/>
              <a:t>executados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concurrentemente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Além</a:t>
            </a:r>
            <a:r>
              <a:rPr lang="en-US" baseline="0" dirty="0" smtClean="0"/>
              <a:t> disso, </a:t>
            </a:r>
            <a:r>
              <a:rPr lang="en-US" baseline="0" dirty="0" err="1" smtClean="0"/>
              <a:t>invés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repetir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, o </a:t>
            </a:r>
            <a:r>
              <a:rPr lang="en-US" baseline="0" dirty="0" err="1" smtClean="0"/>
              <a:t>grafo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dependencias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reduzir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numero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executar</a:t>
            </a:r>
            <a:r>
              <a:rPr lang="en-US" baseline="0" dirty="0" smtClean="0"/>
              <a:t>. A </a:t>
            </a:r>
            <a:r>
              <a:rPr lang="en-US" baseline="0" dirty="0" err="1" smtClean="0"/>
              <a:t>isto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designamos</a:t>
            </a:r>
            <a:r>
              <a:rPr lang="en-US" baseline="0" dirty="0" smtClean="0"/>
              <a:t> de selective-replay.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0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</a:t>
            </a:r>
            <a:r>
              <a:rPr lang="en-US" baseline="0" dirty="0" err="1" smtClean="0"/>
              <a:t>valiámos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protótipo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3 classes de </a:t>
            </a:r>
            <a:r>
              <a:rPr lang="en-US" baseline="0" dirty="0" err="1" smtClean="0"/>
              <a:t>cenários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maliciosos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vulnerabilidades</a:t>
            </a:r>
            <a:r>
              <a:rPr lang="en-US" baseline="0" dirty="0" smtClean="0"/>
              <a:t> de software e </a:t>
            </a:r>
            <a:r>
              <a:rPr lang="en-US" baseline="0" dirty="0" err="1" smtClean="0"/>
              <a:t>usando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canais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externos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acções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pello</a:t>
            </a:r>
            <a:r>
              <a:rPr lang="en-US" baseline="0" dirty="0" smtClean="0"/>
              <a:t> proxy).</a:t>
            </a:r>
          </a:p>
          <a:p>
            <a:r>
              <a:rPr lang="en-US" baseline="0" dirty="0" smtClean="0"/>
              <a:t>No 1º </a:t>
            </a:r>
            <a:r>
              <a:rPr lang="en-US" baseline="0" dirty="0" err="1" smtClean="0"/>
              <a:t>cenário</a:t>
            </a:r>
            <a:r>
              <a:rPr lang="en-US" baseline="0" dirty="0" smtClean="0"/>
              <a:t>, o selective replay </a:t>
            </a:r>
            <a:r>
              <a:rPr lang="en-US" baseline="0" dirty="0" err="1" smtClean="0"/>
              <a:t>exige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número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consideravelmente</a:t>
            </a:r>
            <a:r>
              <a:rPr lang="en-US" baseline="0" dirty="0" smtClean="0"/>
              <a:t> inferior de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seja</a:t>
            </a:r>
            <a:r>
              <a:rPr lang="en-US" baseline="0" dirty="0" smtClean="0"/>
              <a:t> re-</a:t>
            </a:r>
            <a:r>
              <a:rPr lang="en-US" baseline="0" dirty="0" err="1" smtClean="0"/>
              <a:t>executado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No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existirem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vulnerabilidade</a:t>
            </a:r>
            <a:r>
              <a:rPr lang="en-US" baseline="0" dirty="0" smtClean="0"/>
              <a:t> de software,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selective replay </a:t>
            </a:r>
            <a:r>
              <a:rPr lang="en-US" baseline="0" dirty="0" err="1" smtClean="0"/>
              <a:t>porque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grafo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dependencias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muda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No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de as </a:t>
            </a:r>
            <a:r>
              <a:rPr lang="en-US" baseline="0" dirty="0" err="1" smtClean="0"/>
              <a:t>acções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registadas</a:t>
            </a:r>
            <a:r>
              <a:rPr lang="en-US" baseline="0" dirty="0" smtClean="0"/>
              <a:t>, o Shuttle re-</a:t>
            </a:r>
            <a:r>
              <a:rPr lang="en-US" baseline="0" dirty="0" err="1" smtClean="0"/>
              <a:t>executa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registados</a:t>
            </a:r>
            <a:r>
              <a:rPr lang="en-US" baseline="0" dirty="0" smtClean="0"/>
              <a:t>. Como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maliciosos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re-</a:t>
            </a:r>
            <a:r>
              <a:rPr lang="en-US" baseline="0" dirty="0" err="1" smtClean="0"/>
              <a:t>executados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efeitos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removidos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02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</a:t>
            </a:r>
            <a:r>
              <a:rPr lang="en-US" baseline="0" dirty="0" err="1" smtClean="0"/>
              <a:t>valiámos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protótipo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3 classes de </a:t>
            </a:r>
            <a:r>
              <a:rPr lang="en-US" baseline="0" dirty="0" err="1" smtClean="0"/>
              <a:t>cenários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maliciosos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vulnerabilidades</a:t>
            </a:r>
            <a:r>
              <a:rPr lang="en-US" baseline="0" dirty="0" smtClean="0"/>
              <a:t> de software e </a:t>
            </a:r>
            <a:r>
              <a:rPr lang="en-US" baseline="0" dirty="0" err="1" smtClean="0"/>
              <a:t>usando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canais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externos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acções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pello</a:t>
            </a:r>
            <a:r>
              <a:rPr lang="en-US" baseline="0" dirty="0" smtClean="0"/>
              <a:t> proxy).</a:t>
            </a:r>
          </a:p>
          <a:p>
            <a:r>
              <a:rPr lang="en-US" baseline="0" dirty="0" smtClean="0"/>
              <a:t>No 1º </a:t>
            </a:r>
            <a:r>
              <a:rPr lang="en-US" baseline="0" dirty="0" err="1" smtClean="0"/>
              <a:t>cenário</a:t>
            </a:r>
            <a:r>
              <a:rPr lang="en-US" baseline="0" dirty="0" smtClean="0"/>
              <a:t>, o selective replay </a:t>
            </a:r>
            <a:r>
              <a:rPr lang="en-US" baseline="0" dirty="0" err="1" smtClean="0"/>
              <a:t>exige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número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consideravelmente</a:t>
            </a:r>
            <a:r>
              <a:rPr lang="en-US" baseline="0" dirty="0" smtClean="0"/>
              <a:t> inferior de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seja</a:t>
            </a:r>
            <a:r>
              <a:rPr lang="en-US" baseline="0" dirty="0" smtClean="0"/>
              <a:t> re-</a:t>
            </a:r>
            <a:r>
              <a:rPr lang="en-US" baseline="0" dirty="0" err="1" smtClean="0"/>
              <a:t>executado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No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existirem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vulnerabilidade</a:t>
            </a:r>
            <a:r>
              <a:rPr lang="en-US" baseline="0" dirty="0" smtClean="0"/>
              <a:t> de software,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selective replay </a:t>
            </a:r>
            <a:r>
              <a:rPr lang="en-US" baseline="0" dirty="0" err="1" smtClean="0"/>
              <a:t>porque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grafo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dependencias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muda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No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de as </a:t>
            </a:r>
            <a:r>
              <a:rPr lang="en-US" baseline="0" dirty="0" err="1" smtClean="0"/>
              <a:t>acções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registadas</a:t>
            </a:r>
            <a:r>
              <a:rPr lang="en-US" baseline="0" dirty="0" smtClean="0"/>
              <a:t>, o Shuttle re-</a:t>
            </a:r>
            <a:r>
              <a:rPr lang="en-US" baseline="0" dirty="0" err="1" smtClean="0"/>
              <a:t>executa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registados</a:t>
            </a:r>
            <a:r>
              <a:rPr lang="en-US" baseline="0" dirty="0" smtClean="0"/>
              <a:t>. Como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maliciosos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re-</a:t>
            </a:r>
            <a:r>
              <a:rPr lang="en-US" baseline="0" dirty="0" err="1" smtClean="0"/>
              <a:t>executados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efeitos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removidos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02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</a:t>
            </a:r>
            <a:r>
              <a:rPr lang="en-US" baseline="0" dirty="0" err="1" smtClean="0"/>
              <a:t>valiámos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protótipo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3 classes de </a:t>
            </a:r>
            <a:r>
              <a:rPr lang="en-US" baseline="0" dirty="0" err="1" smtClean="0"/>
              <a:t>cenários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maliciosos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vulnerabilidades</a:t>
            </a:r>
            <a:r>
              <a:rPr lang="en-US" baseline="0" dirty="0" smtClean="0"/>
              <a:t> de software e </a:t>
            </a:r>
            <a:r>
              <a:rPr lang="en-US" baseline="0" dirty="0" err="1" smtClean="0"/>
              <a:t>usando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canais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externos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acções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pello</a:t>
            </a:r>
            <a:r>
              <a:rPr lang="en-US" baseline="0" dirty="0" smtClean="0"/>
              <a:t> proxy).</a:t>
            </a:r>
          </a:p>
          <a:p>
            <a:r>
              <a:rPr lang="en-US" baseline="0" dirty="0" smtClean="0"/>
              <a:t>No 1º </a:t>
            </a:r>
            <a:r>
              <a:rPr lang="en-US" baseline="0" dirty="0" err="1" smtClean="0"/>
              <a:t>cenário</a:t>
            </a:r>
            <a:r>
              <a:rPr lang="en-US" baseline="0" dirty="0" smtClean="0"/>
              <a:t>, o selective replay </a:t>
            </a:r>
            <a:r>
              <a:rPr lang="en-US" baseline="0" dirty="0" err="1" smtClean="0"/>
              <a:t>exige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número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consideravelmente</a:t>
            </a:r>
            <a:r>
              <a:rPr lang="en-US" baseline="0" dirty="0" smtClean="0"/>
              <a:t> inferior de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seja</a:t>
            </a:r>
            <a:r>
              <a:rPr lang="en-US" baseline="0" dirty="0" smtClean="0"/>
              <a:t> re-</a:t>
            </a:r>
            <a:r>
              <a:rPr lang="en-US" baseline="0" dirty="0" err="1" smtClean="0"/>
              <a:t>executado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No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existirem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vulnerabilidade</a:t>
            </a:r>
            <a:r>
              <a:rPr lang="en-US" baseline="0" dirty="0" smtClean="0"/>
              <a:t> de software,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selective replay </a:t>
            </a:r>
            <a:r>
              <a:rPr lang="en-US" baseline="0" dirty="0" err="1" smtClean="0"/>
              <a:t>porque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grafo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dependencias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muda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No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de as </a:t>
            </a:r>
            <a:r>
              <a:rPr lang="en-US" baseline="0" dirty="0" err="1" smtClean="0"/>
              <a:t>acções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registadas</a:t>
            </a:r>
            <a:r>
              <a:rPr lang="en-US" baseline="0" dirty="0" smtClean="0"/>
              <a:t>, o Shuttle re-</a:t>
            </a:r>
            <a:r>
              <a:rPr lang="en-US" baseline="0" dirty="0" err="1" smtClean="0"/>
              <a:t>executa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registados</a:t>
            </a:r>
            <a:r>
              <a:rPr lang="en-US" baseline="0" dirty="0" smtClean="0"/>
              <a:t>. Como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maliciosos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re-</a:t>
            </a:r>
            <a:r>
              <a:rPr lang="en-US" baseline="0" dirty="0" err="1" smtClean="0"/>
              <a:t>executados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efeitos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removidos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02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Avaliamos</a:t>
            </a:r>
            <a:r>
              <a:rPr lang="en-US" dirty="0" smtClean="0"/>
              <a:t> a</a:t>
            </a:r>
            <a:r>
              <a:rPr lang="en-US" baseline="0" dirty="0" smtClean="0"/>
              <a:t> performance do </a:t>
            </a:r>
            <a:r>
              <a:rPr lang="en-US" baseline="0" dirty="0" err="1" smtClean="0"/>
              <a:t>protototipo</a:t>
            </a:r>
            <a:r>
              <a:rPr lang="en-US" baseline="0" dirty="0" smtClean="0"/>
              <a:t> no Amazon Web Services.</a:t>
            </a:r>
          </a:p>
          <a:p>
            <a:r>
              <a:rPr lang="en-US" baseline="0" dirty="0" err="1" smtClean="0"/>
              <a:t>Comparativamente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execução</a:t>
            </a:r>
            <a:r>
              <a:rPr lang="en-US" baseline="0" dirty="0" smtClean="0"/>
              <a:t> original (original execution), o clustered replay </a:t>
            </a:r>
            <a:r>
              <a:rPr lang="en-US" baseline="0" dirty="0" err="1" smtClean="0"/>
              <a:t>consegue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consideravelmente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rápido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Contudo</a:t>
            </a:r>
            <a:r>
              <a:rPr lang="en-US" baseline="0" dirty="0" smtClean="0"/>
              <a:t>, o serial replay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lento. </a:t>
            </a:r>
            <a:r>
              <a:rPr lang="en-US" baseline="0" dirty="0" err="1" smtClean="0"/>
              <a:t>Isto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deve</a:t>
            </a:r>
            <a:r>
              <a:rPr lang="en-US" baseline="0" dirty="0" smtClean="0"/>
              <a:t>-se a </a:t>
            </a:r>
            <a:r>
              <a:rPr lang="en-US" baseline="0" dirty="0" err="1" smtClean="0"/>
              <a:t>ineficiencias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implementação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enquanto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execução</a:t>
            </a:r>
            <a:r>
              <a:rPr lang="en-US" baseline="0" dirty="0" smtClean="0"/>
              <a:t> original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realizada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várias</a:t>
            </a:r>
            <a:r>
              <a:rPr lang="en-US" baseline="0" dirty="0" smtClean="0"/>
              <a:t> threads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simultaneo</a:t>
            </a:r>
            <a:r>
              <a:rPr lang="en-US" baseline="0" dirty="0" smtClean="0"/>
              <a:t>, o serial replay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realizado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thread. </a:t>
            </a:r>
            <a:r>
              <a:rPr lang="en-US" baseline="0" dirty="0" err="1" smtClean="0"/>
              <a:t>Esperamos</a:t>
            </a:r>
            <a:r>
              <a:rPr lang="en-US" baseline="0" dirty="0" smtClean="0"/>
              <a:t> resolver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futuro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11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figura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manhosa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causa</a:t>
            </a:r>
            <a:r>
              <a:rPr lang="en-US" dirty="0" smtClean="0"/>
              <a:t> do </a:t>
            </a:r>
            <a:r>
              <a:rPr lang="en-US" dirty="0" err="1" smtClean="0"/>
              <a:t>eixo</a:t>
            </a:r>
            <a:r>
              <a:rPr lang="en-US" dirty="0" smtClean="0"/>
              <a:t> do x. O </a:t>
            </a:r>
            <a:r>
              <a:rPr lang="en-US" dirty="0" err="1" smtClean="0"/>
              <a:t>eixo</a:t>
            </a:r>
            <a:r>
              <a:rPr lang="en-US" dirty="0" smtClean="0"/>
              <a:t> </a:t>
            </a:r>
            <a:r>
              <a:rPr lang="en-US" dirty="0" err="1" smtClean="0"/>
              <a:t>deveria</a:t>
            </a:r>
            <a:r>
              <a:rPr lang="en-US" dirty="0" smtClean="0"/>
              <a:t> </a:t>
            </a:r>
            <a:r>
              <a:rPr lang="en-US" dirty="0" err="1" smtClean="0"/>
              <a:t>acabar</a:t>
            </a:r>
            <a:r>
              <a:rPr lang="en-US" dirty="0" smtClean="0"/>
              <a:t> antes (</a:t>
            </a:r>
            <a:r>
              <a:rPr lang="en-US" dirty="0" err="1" smtClean="0"/>
              <a:t>aos</a:t>
            </a:r>
            <a:r>
              <a:rPr lang="en-US" dirty="0" smtClean="0"/>
              <a:t> 10:10?). O restrain </a:t>
            </a:r>
            <a:r>
              <a:rPr lang="en-US" dirty="0" err="1" smtClean="0"/>
              <a:t>ocorre</a:t>
            </a:r>
            <a:r>
              <a:rPr lang="en-US" dirty="0" smtClean="0"/>
              <a:t> entre o "Begin Restrain" e o </a:t>
            </a:r>
            <a:r>
              <a:rPr lang="en-US" dirty="0" err="1" smtClean="0"/>
              <a:t>fim</a:t>
            </a:r>
            <a:r>
              <a:rPr lang="en-US" dirty="0" smtClean="0"/>
              <a:t> do </a:t>
            </a:r>
            <a:r>
              <a:rPr lang="en-US" dirty="0" err="1" smtClean="0"/>
              <a:t>gráfico</a:t>
            </a:r>
            <a:r>
              <a:rPr lang="en-US" dirty="0" smtClean="0"/>
              <a:t>. </a:t>
            </a:r>
            <a:r>
              <a:rPr lang="en-US" dirty="0" err="1" smtClean="0"/>
              <a:t>Quando</a:t>
            </a:r>
            <a:r>
              <a:rPr lang="en-US" dirty="0" smtClean="0"/>
              <a:t> o restrain </a:t>
            </a:r>
            <a:r>
              <a:rPr lang="en-US" dirty="0" err="1" smtClean="0"/>
              <a:t>começa</a:t>
            </a:r>
            <a:r>
              <a:rPr lang="en-US" dirty="0" smtClean="0"/>
              <a:t>, </a:t>
            </a:r>
            <a:r>
              <a:rPr lang="en-US" dirty="0" err="1" smtClean="0"/>
              <a:t>ambas</a:t>
            </a:r>
            <a:r>
              <a:rPr lang="en-US" dirty="0" smtClean="0"/>
              <a:t> as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vão</a:t>
            </a:r>
            <a:r>
              <a:rPr lang="en-US" dirty="0" smtClean="0"/>
              <a:t> a zero. O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a </a:t>
            </a:r>
            <a:r>
              <a:rPr lang="en-US" dirty="0" err="1" smtClean="0"/>
              <a:t>calcular</a:t>
            </a:r>
            <a:r>
              <a:rPr lang="en-US" dirty="0" smtClean="0"/>
              <a:t> a </a:t>
            </a:r>
            <a:r>
              <a:rPr lang="en-US" dirty="0" err="1" smtClean="0"/>
              <a:t>ordem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tem de </a:t>
            </a:r>
            <a:r>
              <a:rPr lang="en-US" dirty="0" err="1" smtClean="0"/>
              <a:t>reexecutar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pedidos</a:t>
            </a:r>
            <a:r>
              <a:rPr lang="en-US" dirty="0" smtClean="0"/>
              <a:t> </a:t>
            </a:r>
            <a:r>
              <a:rPr lang="en-US" dirty="0" err="1" smtClean="0"/>
              <a:t>novos</a:t>
            </a:r>
            <a:r>
              <a:rPr lang="en-US" dirty="0" smtClean="0"/>
              <a:t> e </a:t>
            </a:r>
            <a:r>
              <a:rPr lang="en-US" dirty="0" err="1" smtClean="0"/>
              <a:t>depois</a:t>
            </a:r>
            <a:r>
              <a:rPr lang="en-US" dirty="0" smtClean="0"/>
              <a:t> a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vermelha</a:t>
            </a:r>
            <a:r>
              <a:rPr lang="en-US" dirty="0" smtClean="0"/>
              <a:t> </a:t>
            </a:r>
            <a:r>
              <a:rPr lang="en-US" dirty="0" err="1" smtClean="0"/>
              <a:t>mantem</a:t>
            </a:r>
            <a:r>
              <a:rPr lang="en-US" dirty="0" smtClean="0"/>
              <a:t>-se a zero (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pedidos</a:t>
            </a:r>
            <a:r>
              <a:rPr lang="en-US" dirty="0" smtClean="0"/>
              <a:t>) e o replay </a:t>
            </a:r>
            <a:r>
              <a:rPr lang="en-US" dirty="0" err="1" smtClean="0"/>
              <a:t>dispara</a:t>
            </a:r>
            <a:r>
              <a:rPr lang="en-US" dirty="0" smtClean="0"/>
              <a:t>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refazer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pedidos</a:t>
            </a:r>
            <a:r>
              <a:rPr lang="en-US" dirty="0" smtClean="0"/>
              <a:t> </a:t>
            </a:r>
            <a:r>
              <a:rPr lang="en-US" dirty="0" err="1" smtClean="0"/>
              <a:t>novos</a:t>
            </a:r>
            <a:r>
              <a:rPr lang="en-US" dirty="0" smtClean="0"/>
              <a:t>. A </a:t>
            </a:r>
            <a:r>
              <a:rPr lang="en-US" dirty="0" err="1" smtClean="0"/>
              <a:t>figura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má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4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Começarei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introduzir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motivação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deste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trabalho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as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soluções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existentes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problemas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deste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tópico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seguida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apresentarei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solução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problemas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encontram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resolver.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Explicarei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seus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objectivos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a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arquitectura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Apresentarei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ainda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resultados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avaliação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solução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Após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dito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irei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concluir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minha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apresentação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88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Validámos</a:t>
            </a:r>
            <a:r>
              <a:rPr lang="en-US" dirty="0" smtClean="0"/>
              <a:t> a </a:t>
            </a:r>
            <a:r>
              <a:rPr lang="en-US" dirty="0" err="1" smtClean="0"/>
              <a:t>capacidade</a:t>
            </a:r>
            <a:r>
              <a:rPr lang="en-US" dirty="0" smtClean="0"/>
              <a:t> </a:t>
            </a:r>
            <a:r>
              <a:rPr lang="en-US" dirty="0" err="1" smtClean="0"/>
              <a:t>deste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escalar</a:t>
            </a:r>
            <a:r>
              <a:rPr lang="en-US" dirty="0" smtClean="0"/>
              <a:t> com a </a:t>
            </a:r>
            <a:r>
              <a:rPr lang="en-US" dirty="0" err="1" smtClean="0"/>
              <a:t>aplicação</a:t>
            </a:r>
            <a:r>
              <a:rPr lang="en-US" dirty="0" smtClean="0"/>
              <a:t>. </a:t>
            </a:r>
            <a:r>
              <a:rPr lang="en-US" dirty="0" err="1" smtClean="0"/>
              <a:t>Visto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clusters </a:t>
            </a:r>
            <a:r>
              <a:rPr lang="en-US" baseline="0" dirty="0" err="1" smtClean="0"/>
              <a:t>independentes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repetidos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independente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controlo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acessos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nivel</a:t>
            </a:r>
            <a:r>
              <a:rPr lang="en-US" baseline="0" dirty="0" smtClean="0"/>
              <a:t> da base de dados, </a:t>
            </a:r>
            <a:r>
              <a:rPr lang="en-US" baseline="0" dirty="0" err="1" smtClean="0"/>
              <a:t>concluimos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avaliação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realizada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protótipo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escalável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91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Validámos</a:t>
            </a:r>
            <a:r>
              <a:rPr lang="en-US" dirty="0" smtClean="0"/>
              <a:t> a </a:t>
            </a:r>
            <a:r>
              <a:rPr lang="en-US" dirty="0" err="1" smtClean="0"/>
              <a:t>capacidade</a:t>
            </a:r>
            <a:r>
              <a:rPr lang="en-US" dirty="0" smtClean="0"/>
              <a:t> </a:t>
            </a:r>
            <a:r>
              <a:rPr lang="en-US" dirty="0" err="1" smtClean="0"/>
              <a:t>deste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escalar</a:t>
            </a:r>
            <a:r>
              <a:rPr lang="en-US" dirty="0" smtClean="0"/>
              <a:t> com a </a:t>
            </a:r>
            <a:r>
              <a:rPr lang="en-US" dirty="0" err="1" smtClean="0"/>
              <a:t>aplicação</a:t>
            </a:r>
            <a:r>
              <a:rPr lang="en-US" dirty="0" smtClean="0"/>
              <a:t>. </a:t>
            </a:r>
            <a:r>
              <a:rPr lang="en-US" dirty="0" err="1" smtClean="0"/>
              <a:t>Visto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clusters </a:t>
            </a:r>
            <a:r>
              <a:rPr lang="en-US" baseline="0" dirty="0" err="1" smtClean="0"/>
              <a:t>independentes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repetidos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independente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controlo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acessos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nivel</a:t>
            </a:r>
            <a:r>
              <a:rPr lang="en-US" baseline="0" dirty="0" smtClean="0"/>
              <a:t> da base de dados, </a:t>
            </a:r>
            <a:r>
              <a:rPr lang="en-US" baseline="0" dirty="0" err="1" smtClean="0"/>
              <a:t>concluimos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avaliação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realizada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protótipo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escalável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91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Concluimos</a:t>
            </a:r>
            <a:r>
              <a:rPr lang="en-US" dirty="0" smtClean="0"/>
              <a:t> </a:t>
            </a:r>
            <a:r>
              <a:rPr lang="en-US" dirty="0" err="1" smtClean="0"/>
              <a:t>portanto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criamos</a:t>
            </a:r>
            <a:r>
              <a:rPr lang="en-US" dirty="0" smtClean="0"/>
              <a:t>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recuperação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baseline="0" dirty="0" smtClean="0"/>
              <a:t> PaaS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integrada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devidamente</a:t>
            </a:r>
            <a:r>
              <a:rPr lang="en-US" baseline="0" dirty="0" smtClean="0"/>
              <a:t> </a:t>
            </a:r>
            <a:r>
              <a:rPr lang="en-US" baseline="0" smtClean="0"/>
              <a:t>com PaaS.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28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aplicações</a:t>
            </a:r>
            <a:r>
              <a:rPr lang="en-US" dirty="0" smtClean="0"/>
              <a:t> </a:t>
            </a:r>
            <a:r>
              <a:rPr lang="en-US" dirty="0" err="1" smtClean="0"/>
              <a:t>criticas</a:t>
            </a:r>
            <a:r>
              <a:rPr lang="en-US" dirty="0" smtClean="0"/>
              <a:t> das </a:t>
            </a:r>
            <a:r>
              <a:rPr lang="en-US" dirty="0" err="1" smtClean="0"/>
              <a:t>empresas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a </a:t>
            </a:r>
            <a:r>
              <a:rPr lang="en-US" dirty="0" err="1" smtClean="0"/>
              <a:t>migrar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cloud computing. Como o valor das </a:t>
            </a:r>
            <a:r>
              <a:rPr lang="en-US" dirty="0" err="1" smtClean="0"/>
              <a:t>aplicações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significativo</a:t>
            </a:r>
            <a:r>
              <a:rPr lang="en-US" dirty="0" smtClean="0"/>
              <a:t>, 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intrusões</a:t>
            </a:r>
            <a:r>
              <a:rPr lang="en-US" dirty="0" smtClean="0"/>
              <a:t> tem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vindo</a:t>
            </a:r>
            <a:r>
              <a:rPr lang="en-US" dirty="0" smtClean="0"/>
              <a:t> a </a:t>
            </a:r>
            <a:r>
              <a:rPr lang="en-US" dirty="0" err="1" smtClean="0"/>
              <a:t>aumentar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51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</a:t>
            </a:r>
            <a:r>
              <a:rPr lang="en-US" dirty="0" err="1" smtClean="0"/>
              <a:t>intrusões</a:t>
            </a:r>
            <a:r>
              <a:rPr lang="en-US" dirty="0" smtClean="0"/>
              <a:t> </a:t>
            </a:r>
            <a:r>
              <a:rPr lang="en-US" dirty="0" err="1" smtClean="0"/>
              <a:t>comprometem</a:t>
            </a:r>
            <a:r>
              <a:rPr lang="en-US" dirty="0" smtClean="0"/>
              <a:t> a </a:t>
            </a:r>
            <a:r>
              <a:rPr lang="en-US" dirty="0" err="1" smtClean="0"/>
              <a:t>integridade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disponibilidade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confidencialidade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aplicações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causas</a:t>
            </a:r>
            <a:r>
              <a:rPr lang="en-US" dirty="0" smtClean="0"/>
              <a:t> de </a:t>
            </a:r>
            <a:r>
              <a:rPr lang="en-US" dirty="0" err="1" smtClean="0"/>
              <a:t>intrusão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: </a:t>
            </a:r>
            <a:r>
              <a:rPr lang="en-US" dirty="0" err="1" smtClean="0"/>
              <a:t>vulnerabilidades</a:t>
            </a:r>
            <a:r>
              <a:rPr lang="en-US" dirty="0" smtClean="0"/>
              <a:t> no software, </a:t>
            </a:r>
            <a:r>
              <a:rPr lang="en-US" dirty="0" err="1" smtClean="0"/>
              <a:t>erros</a:t>
            </a:r>
            <a:r>
              <a:rPr lang="en-US" dirty="0" smtClean="0"/>
              <a:t> de </a:t>
            </a:r>
            <a:r>
              <a:rPr lang="en-US" dirty="0" err="1" smtClean="0"/>
              <a:t>configuração</a:t>
            </a:r>
            <a:r>
              <a:rPr lang="en-US" baseline="0" dirty="0" smtClean="0"/>
              <a:t> e</a:t>
            </a:r>
            <a:r>
              <a:rPr lang="en-US" dirty="0" smtClean="0"/>
              <a:t> o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pedidos</a:t>
            </a:r>
            <a:r>
              <a:rPr lang="en-US" dirty="0" smtClean="0"/>
              <a:t> </a:t>
            </a:r>
            <a:r>
              <a:rPr lang="en-US" dirty="0" err="1" smtClean="0"/>
              <a:t>legitimos</a:t>
            </a:r>
            <a:r>
              <a:rPr lang="en-US" dirty="0" smtClean="0"/>
              <a:t> mas </a:t>
            </a:r>
            <a:r>
              <a:rPr lang="en-US" dirty="0" err="1" smtClean="0"/>
              <a:t>corrompidos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45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intrusões</a:t>
            </a:r>
            <a:r>
              <a:rPr lang="en-US" dirty="0" smtClean="0"/>
              <a:t> </a:t>
            </a:r>
            <a:r>
              <a:rPr lang="en-US" dirty="0" err="1" smtClean="0"/>
              <a:t>acontecem</a:t>
            </a:r>
            <a:r>
              <a:rPr lang="en-US" dirty="0" smtClean="0"/>
              <a:t>! 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instaladas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cloud </a:t>
            </a:r>
            <a:r>
              <a:rPr lang="en-US" baseline="0" dirty="0" err="1" smtClean="0"/>
              <a:t>também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falham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causam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prejuizos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maiores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03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as </a:t>
            </a:r>
            <a:r>
              <a:rPr lang="en-US" dirty="0" err="1" smtClean="0"/>
              <a:t>intrusões</a:t>
            </a:r>
            <a:r>
              <a:rPr lang="en-US" dirty="0" smtClean="0"/>
              <a:t> </a:t>
            </a:r>
            <a:r>
              <a:rPr lang="en-US" dirty="0" err="1" smtClean="0"/>
              <a:t>acontecem</a:t>
            </a:r>
            <a:r>
              <a:rPr lang="en-US" dirty="0" smtClean="0"/>
              <a:t>, o </a:t>
            </a:r>
            <a:r>
              <a:rPr lang="en-US" dirty="0" err="1" smtClean="0"/>
              <a:t>objectivo</a:t>
            </a:r>
            <a:r>
              <a:rPr lang="en-US" dirty="0" smtClean="0"/>
              <a:t> dos </a:t>
            </a:r>
            <a:r>
              <a:rPr lang="en-US" dirty="0" err="1" smtClean="0"/>
              <a:t>administradores</a:t>
            </a:r>
            <a:r>
              <a:rPr lang="en-US" dirty="0" smtClean="0"/>
              <a:t> de </a:t>
            </a:r>
            <a:r>
              <a:rPr lang="en-US" dirty="0" err="1" smtClean="0"/>
              <a:t>sistema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recuperar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integridade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aplicações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60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Uma </a:t>
            </a:r>
            <a:r>
              <a:rPr lang="en-US" dirty="0" err="1" smtClean="0"/>
              <a:t>a</a:t>
            </a:r>
            <a:r>
              <a:rPr lang="en-US" baseline="0" dirty="0" err="1" smtClean="0"/>
              <a:t>plicação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estado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persistente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muda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recebidos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Tradicionalmente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intrusão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ocorre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carrega</a:t>
            </a:r>
            <a:r>
              <a:rPr lang="en-US" baseline="0" dirty="0" smtClean="0"/>
              <a:t>-se um backup anterior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intrusão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remover as </a:t>
            </a:r>
            <a:r>
              <a:rPr lang="en-US" baseline="0" dirty="0" err="1" smtClean="0"/>
              <a:t>alterações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intrusão</a:t>
            </a:r>
            <a:r>
              <a:rPr lang="en-US" baseline="0" dirty="0" smtClean="0"/>
              <a:t> fez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estado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Contudo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perde</a:t>
            </a:r>
            <a:r>
              <a:rPr lang="en-US" baseline="0" dirty="0" smtClean="0"/>
              <a:t>-se </a:t>
            </a:r>
            <a:r>
              <a:rPr lang="en-US" baseline="0" dirty="0" err="1" smtClean="0"/>
              <a:t>também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acções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legitimas</a:t>
            </a:r>
            <a:r>
              <a:rPr lang="en-US" baseline="0" dirty="0" smtClean="0"/>
              <a:t>/do </a:t>
            </a:r>
            <a:r>
              <a:rPr lang="en-US" baseline="0" dirty="0" err="1" smtClean="0"/>
              <a:t>utilizador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depois</a:t>
            </a:r>
            <a:r>
              <a:rPr lang="en-US" baseline="0" dirty="0" smtClean="0"/>
              <a:t> do backup. </a:t>
            </a:r>
            <a:r>
              <a:rPr lang="en-US" baseline="0" dirty="0" err="1" smtClean="0"/>
              <a:t>Isso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indesejável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Existem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vários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trabalhos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tentam</a:t>
            </a:r>
            <a:r>
              <a:rPr lang="en-US" baseline="0" dirty="0" smtClean="0"/>
              <a:t> remover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efeitos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acção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estado</a:t>
            </a:r>
            <a:r>
              <a:rPr lang="en-US" baseline="0" dirty="0" smtClean="0"/>
              <a:t> actual da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. Outros, </a:t>
            </a:r>
            <a:r>
              <a:rPr lang="en-US" baseline="0" dirty="0" err="1" smtClean="0"/>
              <a:t>carregam</a:t>
            </a:r>
            <a:r>
              <a:rPr lang="en-US" baseline="0" dirty="0" smtClean="0"/>
              <a:t> o backup e re-</a:t>
            </a:r>
            <a:r>
              <a:rPr lang="en-US" baseline="0" dirty="0" err="1" smtClean="0"/>
              <a:t>executam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maliciosos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ocorreram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após</a:t>
            </a:r>
            <a:r>
              <a:rPr lang="en-US" baseline="0" dirty="0" smtClean="0"/>
              <a:t> o backup.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trabalhos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próximos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recuperam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intrusões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operativos</a:t>
            </a:r>
            <a:r>
              <a:rPr lang="en-US" baseline="0" dirty="0" smtClean="0"/>
              <a:t>, bases de dados e web-services. </a:t>
            </a:r>
            <a:r>
              <a:rPr lang="en-US" baseline="0" dirty="0" err="1" smtClean="0"/>
              <a:t>Contudo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requerem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configuração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estão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limitados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recuperar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servidor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base de dados. A </a:t>
            </a:r>
            <a:r>
              <a:rPr lang="en-US" baseline="0" dirty="0" err="1" smtClean="0"/>
              <a:t>maioria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provoca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indisponibilidade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durante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recuperação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Desenvolver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recuperação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intrusões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cloud </a:t>
            </a:r>
            <a:r>
              <a:rPr lang="en-US" baseline="0" dirty="0" err="1" smtClean="0"/>
              <a:t>requer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Remover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efeitos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intrusões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Suportar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aplicações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sejam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instaladas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várias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instancias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Estar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disponivel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instalação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Evitar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indisponivel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durante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recuperação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 </a:t>
            </a:r>
            <a:r>
              <a:rPr lang="en-US" baseline="0" dirty="0" err="1" smtClean="0"/>
              <a:t>tenha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monetário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recupere</a:t>
            </a:r>
            <a:r>
              <a:rPr lang="en-US" baseline="0" dirty="0" smtClean="0"/>
              <a:t> a tempo.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07FE-0167-514C-9340-B99B10F0F12B}" type="datetimeFigureOut">
              <a:rPr lang="en-US" smtClean="0"/>
              <a:t>26/01/15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8707-2782-064F-99A5-37A01E0F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07FE-0167-514C-9340-B99B10F0F12B}" type="datetimeFigureOut">
              <a:rPr lang="en-US" smtClean="0"/>
              <a:t>26/01/15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8707-2782-064F-99A5-37A01E0F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07FE-0167-514C-9340-B99B10F0F12B}" type="datetimeFigureOut">
              <a:rPr lang="en-US" smtClean="0"/>
              <a:t>26/01/15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8707-2782-064F-99A5-37A01E0F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5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807" y="13118"/>
            <a:ext cx="9144000" cy="2677883"/>
          </a:xfrm>
          <a:prstGeom prst="rect">
            <a:avLst/>
          </a:prstGeom>
          <a:solidFill>
            <a:srgbClr val="348CD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59107" y="2427930"/>
            <a:ext cx="8200571" cy="361045"/>
            <a:chOff x="943429" y="2975429"/>
            <a:chExt cx="8200571" cy="361045"/>
          </a:xfrm>
        </p:grpSpPr>
        <p:sp>
          <p:nvSpPr>
            <p:cNvPr id="8" name="Rectangle 7"/>
            <p:cNvSpPr/>
            <p:nvPr/>
          </p:nvSpPr>
          <p:spPr>
            <a:xfrm>
              <a:off x="1850571" y="2975429"/>
              <a:ext cx="7293429" cy="181428"/>
            </a:xfrm>
            <a:prstGeom prst="rect">
              <a:avLst/>
            </a:prstGeom>
            <a:solidFill>
              <a:srgbClr val="73BED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43429" y="3156857"/>
              <a:ext cx="8200571" cy="81643"/>
            </a:xfrm>
            <a:prstGeom prst="rect">
              <a:avLst/>
            </a:prstGeom>
            <a:solidFill>
              <a:srgbClr val="26689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0" y="3254831"/>
              <a:ext cx="4570193" cy="81643"/>
            </a:xfrm>
            <a:prstGeom prst="rect">
              <a:avLst/>
            </a:prstGeom>
            <a:solidFill>
              <a:srgbClr val="1740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ines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62" y="4925375"/>
            <a:ext cx="2129749" cy="1056556"/>
          </a:xfrm>
          <a:prstGeom prst="rect">
            <a:avLst/>
          </a:prstGeom>
        </p:spPr>
      </p:pic>
      <p:pic>
        <p:nvPicPr>
          <p:cNvPr id="13" name="Picture 1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61" y="3515303"/>
            <a:ext cx="2098250" cy="82880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036953" y="5006042"/>
            <a:ext cx="133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Klavika"/>
                <a:cs typeface="Klavika"/>
              </a:rPr>
              <a:t>Supervisor:</a:t>
            </a:r>
            <a:endParaRPr lang="en-US" dirty="0">
              <a:latin typeface="Klavika"/>
              <a:cs typeface="Klavika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438975" y="31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5402263" y="3386138"/>
            <a:ext cx="2493962" cy="469622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2400" b="1">
                <a:latin typeface="Klavika"/>
                <a:cs typeface="Klavika"/>
              </a:defRPr>
            </a:lvl1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4" hasCustomPrompt="1"/>
          </p:nvPr>
        </p:nvSpPr>
        <p:spPr>
          <a:xfrm>
            <a:off x="4765675" y="3871718"/>
            <a:ext cx="3778250" cy="11493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000">
                <a:latin typeface="Klavika"/>
                <a:cs typeface="Klavika"/>
              </a:defRPr>
            </a:lvl1pPr>
          </a:lstStyle>
          <a:p>
            <a:pPr lvl="0"/>
            <a:r>
              <a:rPr lang="pt-PT" dirty="0" err="1" smtClean="0"/>
              <a:t>Filliation</a:t>
            </a:r>
            <a:endParaRPr lang="en-US" dirty="0"/>
          </a:p>
        </p:txBody>
      </p:sp>
      <p:sp>
        <p:nvSpPr>
          <p:cNvPr id="18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4765675" y="5425913"/>
            <a:ext cx="3778250" cy="55601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200">
                <a:latin typeface="Klavika"/>
                <a:cs typeface="Klavika"/>
              </a:defRPr>
            </a:lvl1pPr>
          </a:lstStyle>
          <a:p>
            <a:pPr lvl="0"/>
            <a:r>
              <a:rPr lang="pt-PT" dirty="0" err="1" smtClean="0"/>
              <a:t>Professors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1587" y="892443"/>
            <a:ext cx="9142413" cy="13176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Klavika"/>
                <a:cs typeface="Klavika"/>
              </a:defRPr>
            </a:lvl1pPr>
          </a:lstStyle>
          <a:p>
            <a:pPr lvl="0"/>
            <a:r>
              <a:rPr lang="pt-PT" dirty="0" err="1" smtClean="0"/>
              <a:t>Subtitle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15678" y="186423"/>
            <a:ext cx="9144000" cy="566213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  <a:latin typeface="Klavika"/>
                <a:cs typeface="Klavika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21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5" y="322160"/>
            <a:ext cx="1260929" cy="498067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51214" y="662214"/>
            <a:ext cx="75927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1342014" y="0"/>
            <a:ext cx="0" cy="6678383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24"/>
          <p:cNvSpPr>
            <a:spLocks noGrp="1"/>
          </p:cNvSpPr>
          <p:nvPr>
            <p:ph type="title"/>
          </p:nvPr>
        </p:nvSpPr>
        <p:spPr>
          <a:xfrm>
            <a:off x="1551214" y="201090"/>
            <a:ext cx="4321566" cy="408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>
                <a:latin typeface="Klavika"/>
                <a:cs typeface="Klavika"/>
              </a:defRPr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498183" y="6373471"/>
            <a:ext cx="843831" cy="403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F7F7F"/>
                </a:solidFill>
                <a:latin typeface="Klavika"/>
                <a:cs typeface="Klavika"/>
              </a:defRPr>
            </a:lvl1pPr>
          </a:lstStyle>
          <a:p>
            <a:fld id="{59002505-A061-D046-899F-B5245B6264B9}" type="datetimeFigureOut">
              <a:rPr lang="en-US" smtClean="0"/>
              <a:pPr/>
              <a:t>26/01/15</a:t>
            </a:fld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3908" y="63963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F7F7F"/>
                </a:solidFill>
                <a:latin typeface="Klavika"/>
                <a:cs typeface="Klavika"/>
              </a:defRPr>
            </a:lvl1pPr>
          </a:lstStyle>
          <a:p>
            <a:fld id="{82ACCCBF-DAD9-A34F-91E5-DD241A51BA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550988" y="820738"/>
            <a:ext cx="7416800" cy="5535612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3F6CA5"/>
              </a:buClr>
              <a:defRPr sz="2400">
                <a:latin typeface="Klavika"/>
                <a:cs typeface="Klavika"/>
              </a:defRPr>
            </a:lvl1pPr>
            <a:lvl2pPr>
              <a:buClr>
                <a:srgbClr val="3F6CA5"/>
              </a:buClr>
              <a:defRPr sz="2000">
                <a:latin typeface="Klavika"/>
                <a:cs typeface="Klavika"/>
              </a:defRPr>
            </a:lvl2pPr>
            <a:lvl3pPr>
              <a:buClr>
                <a:srgbClr val="3F6CA5"/>
              </a:buClr>
              <a:defRPr sz="1800">
                <a:latin typeface="Klavika"/>
                <a:cs typeface="Klavika"/>
              </a:defRPr>
            </a:lvl3pPr>
            <a:lvl4pPr>
              <a:buClr>
                <a:srgbClr val="3F6CA5"/>
              </a:buClr>
              <a:defRPr sz="1600">
                <a:latin typeface="Klavika"/>
                <a:cs typeface="Klavika"/>
              </a:defRPr>
            </a:lvl4pPr>
            <a:lvl5pPr>
              <a:buClr>
                <a:srgbClr val="3F6CA5"/>
              </a:buClr>
              <a:defRPr sz="1600">
                <a:latin typeface="Klavika"/>
                <a:cs typeface="Klavika"/>
              </a:defRPr>
            </a:lvl5pPr>
          </a:lstStyle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4674" y="6443382"/>
            <a:ext cx="2895600" cy="363684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Klavika"/>
                <a:cs typeface="Klavika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1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07FE-0167-514C-9340-B99B10F0F12B}" type="datetimeFigureOut">
              <a:rPr lang="en-US" smtClean="0"/>
              <a:t>26/01/15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8707-2782-064F-99A5-37A01E0F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4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07FE-0167-514C-9340-B99B10F0F12B}" type="datetimeFigureOut">
              <a:rPr lang="en-US" smtClean="0"/>
              <a:t>26/01/15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8707-2782-064F-99A5-37A01E0F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7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07FE-0167-514C-9340-B99B10F0F12B}" type="datetimeFigureOut">
              <a:rPr lang="en-US" smtClean="0"/>
              <a:t>26/01/15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8707-2782-064F-99A5-37A01E0F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07FE-0167-514C-9340-B99B10F0F12B}" type="datetimeFigureOut">
              <a:rPr lang="en-US" smtClean="0"/>
              <a:t>26/01/15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8707-2782-064F-99A5-37A01E0F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07FE-0167-514C-9340-B99B10F0F12B}" type="datetimeFigureOut">
              <a:rPr lang="en-US" smtClean="0"/>
              <a:t>26/01/15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8707-2782-064F-99A5-37A01E0F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6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07FE-0167-514C-9340-B99B10F0F12B}" type="datetimeFigureOut">
              <a:rPr lang="en-US" smtClean="0"/>
              <a:t>26/01/15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8707-2782-064F-99A5-37A01E0F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9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07FE-0167-514C-9340-B99B10F0F12B}" type="datetimeFigureOut">
              <a:rPr lang="en-US" smtClean="0"/>
              <a:t>26/01/15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8707-2782-064F-99A5-37A01E0F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8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07FE-0167-514C-9340-B99B10F0F12B}" type="datetimeFigureOut">
              <a:rPr lang="en-US" smtClean="0"/>
              <a:t>26/01/15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8707-2782-064F-99A5-37A01E0F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8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B07FE-0167-514C-9340-B99B10F0F12B}" type="datetimeFigureOut">
              <a:rPr lang="en-US" smtClean="0"/>
              <a:t>26/01/15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48707-2782-064F-99A5-37A01E0F3C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342013" y="6496955"/>
            <a:ext cx="7810519" cy="181428"/>
          </a:xfrm>
          <a:prstGeom prst="rect">
            <a:avLst/>
          </a:prstGeom>
          <a:solidFill>
            <a:srgbClr val="73BE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071" y="6678383"/>
            <a:ext cx="9143462" cy="81643"/>
          </a:xfrm>
          <a:prstGeom prst="rect">
            <a:avLst/>
          </a:prstGeom>
          <a:solidFill>
            <a:srgbClr val="2668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35214" y="6776357"/>
            <a:ext cx="8615512" cy="81643"/>
          </a:xfrm>
          <a:prstGeom prst="rect">
            <a:avLst/>
          </a:prstGeom>
          <a:solidFill>
            <a:srgbClr val="1740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3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11"/>
          </p:nvPr>
        </p:nvSpPr>
        <p:spPr>
          <a:xfrm>
            <a:off x="-220" y="1261118"/>
            <a:ext cx="9142413" cy="1182496"/>
          </a:xfrm>
        </p:spPr>
        <p:txBody>
          <a:bodyPr/>
          <a:lstStyle/>
          <a:p>
            <a:r>
              <a:rPr lang="en-US" dirty="0" smtClean="0"/>
              <a:t>Dissertation to obtain the Master Degree in</a:t>
            </a:r>
          </a:p>
          <a:p>
            <a:r>
              <a:rPr lang="en-US" dirty="0" smtClean="0"/>
              <a:t>Telecommunications and Informatics Engineering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Recovery from Security Intrusions in Cloud Computing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01961" y="3386475"/>
            <a:ext cx="249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Klavika"/>
                <a:cs typeface="Klavika"/>
              </a:rPr>
              <a:t>Dário Nascimento</a:t>
            </a:r>
            <a:endParaRPr lang="en-US" sz="2400" b="1" dirty="0">
              <a:latin typeface="Klavika"/>
              <a:cs typeface="Klavik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2247" y="3855760"/>
            <a:ext cx="3156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Klavika"/>
                <a:cs typeface="Klavika"/>
              </a:rPr>
              <a:t>68210  - MERC</a:t>
            </a:r>
          </a:p>
          <a:p>
            <a:pPr algn="ctr"/>
            <a:r>
              <a:rPr lang="en-US" dirty="0" smtClean="0">
                <a:latin typeface="Klavika"/>
                <a:cs typeface="Klavika"/>
              </a:rPr>
              <a:t>Instituto Superior Técnico</a:t>
            </a:r>
          </a:p>
          <a:p>
            <a:pPr algn="ctr"/>
            <a:r>
              <a:rPr lang="en-US" dirty="0" err="1" smtClean="0">
                <a:latin typeface="Klavika"/>
                <a:cs typeface="Klavika"/>
              </a:rPr>
              <a:t>Universidade</a:t>
            </a:r>
            <a:r>
              <a:rPr lang="en-US" dirty="0" smtClean="0">
                <a:latin typeface="Klavika"/>
                <a:cs typeface="Klavika"/>
              </a:rPr>
              <a:t> de Lisboa</a:t>
            </a:r>
            <a:endParaRPr lang="en-US" dirty="0">
              <a:latin typeface="Klavika"/>
              <a:cs typeface="Klavik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16681" y="5429346"/>
            <a:ext cx="31749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lavika"/>
                <a:cs typeface="Klavika"/>
              </a:rPr>
              <a:t>Prof. Miguel </a:t>
            </a:r>
            <a:r>
              <a:rPr lang="en-US" sz="2200" dirty="0" err="1" smtClean="0">
                <a:latin typeface="Klavika"/>
                <a:cs typeface="Klavika"/>
              </a:rPr>
              <a:t>Pupo</a:t>
            </a:r>
            <a:r>
              <a:rPr lang="en-US" sz="2200" dirty="0" smtClean="0">
                <a:latin typeface="Klavika"/>
                <a:cs typeface="Klavika"/>
              </a:rPr>
              <a:t> </a:t>
            </a:r>
            <a:r>
              <a:rPr lang="en-US" sz="2200" dirty="0" err="1" smtClean="0">
                <a:latin typeface="Klavika"/>
                <a:cs typeface="Klavika"/>
              </a:rPr>
              <a:t>Correia</a:t>
            </a:r>
            <a:endParaRPr lang="en-US" sz="2200" dirty="0">
              <a:latin typeface="Klavika"/>
              <a:cs typeface="Klavik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8975" y="31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7" name="Text Placeholder 27"/>
          <p:cNvSpPr txBox="1">
            <a:spLocks/>
          </p:cNvSpPr>
          <p:nvPr/>
        </p:nvSpPr>
        <p:spPr>
          <a:xfrm>
            <a:off x="152180" y="707918"/>
            <a:ext cx="9142413" cy="1182496"/>
          </a:xfrm>
          <a:prstGeom prst="rect">
            <a:avLst/>
          </a:prstGeom>
        </p:spPr>
        <p:txBody>
          <a:bodyPr vert="horz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Klavika"/>
                <a:ea typeface="+mn-ea"/>
                <a:cs typeface="Klavik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Shuttle: Intrusion Recovery in PaaS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1970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348CD3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035958" y="33255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727200" y="890880"/>
            <a:ext cx="7416800" cy="553561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Platform as a Service (</a:t>
            </a:r>
            <a:r>
              <a:rPr lang="en-US" b="1" dirty="0" err="1"/>
              <a:t>PaaS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Cloud service = to run applications</a:t>
            </a:r>
          </a:p>
          <a:p>
            <a:r>
              <a:rPr lang="en-US" dirty="0" smtClean="0"/>
              <a:t>Consumer develops application to run in that environment, using</a:t>
            </a:r>
          </a:p>
          <a:p>
            <a:pPr lvl="1"/>
            <a:r>
              <a:rPr lang="en-US" dirty="0" smtClean="0"/>
              <a:t>Supported languages, e.g., Java, Python, Go, PHP</a:t>
            </a:r>
          </a:p>
          <a:p>
            <a:pPr lvl="1"/>
            <a:r>
              <a:rPr lang="en-US" dirty="0" smtClean="0"/>
              <a:t>Supported components, e.g., SQL/</a:t>
            </a:r>
            <a:r>
              <a:rPr lang="en-US" dirty="0" err="1" smtClean="0"/>
              <a:t>noSQL</a:t>
            </a:r>
            <a:r>
              <a:rPr lang="en-US" dirty="0" smtClean="0"/>
              <a:t> databases, load balancers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758" y="4365653"/>
            <a:ext cx="4036494" cy="1440623"/>
            <a:chOff x="3419758" y="4967285"/>
            <a:chExt cx="4036494" cy="1440623"/>
          </a:xfrm>
        </p:grpSpPr>
        <p:sp>
          <p:nvSpPr>
            <p:cNvPr id="6" name="Cube 5"/>
            <p:cNvSpPr/>
            <p:nvPr/>
          </p:nvSpPr>
          <p:spPr>
            <a:xfrm>
              <a:off x="3419758" y="5882461"/>
              <a:ext cx="4015747" cy="525447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/>
                <a:t>Infrastructure as a Service (</a:t>
              </a:r>
              <a:r>
                <a:rPr lang="en-US" sz="2000" b="1" i="1" dirty="0" err="1"/>
                <a:t>Iaas</a:t>
              </a:r>
              <a:r>
                <a:rPr lang="en-US" sz="2000" b="1" i="1" dirty="0" smtClean="0"/>
                <a:t>)</a:t>
              </a:r>
              <a:endParaRPr lang="en-US" sz="2000" b="1" i="1" dirty="0"/>
            </a:p>
          </p:txBody>
        </p:sp>
        <p:sp>
          <p:nvSpPr>
            <p:cNvPr id="15" name="Cube 14"/>
            <p:cNvSpPr/>
            <p:nvPr/>
          </p:nvSpPr>
          <p:spPr>
            <a:xfrm>
              <a:off x="3438486" y="5433229"/>
              <a:ext cx="4015747" cy="525447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 smtClean="0"/>
                <a:t>Platform as </a:t>
              </a:r>
              <a:r>
                <a:rPr lang="en-US" sz="2000" b="1" i="1" dirty="0"/>
                <a:t>a Service </a:t>
              </a:r>
              <a:r>
                <a:rPr lang="en-US" sz="2000" b="1" i="1" dirty="0" smtClean="0"/>
                <a:t>(PaaS)</a:t>
              </a:r>
              <a:endParaRPr lang="en-US" sz="2000" b="1" i="1" dirty="0"/>
            </a:p>
          </p:txBody>
        </p:sp>
        <p:sp>
          <p:nvSpPr>
            <p:cNvPr id="16" name="Cube 15"/>
            <p:cNvSpPr/>
            <p:nvPr/>
          </p:nvSpPr>
          <p:spPr>
            <a:xfrm>
              <a:off x="3440505" y="4967285"/>
              <a:ext cx="4015747" cy="525447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 smtClean="0"/>
                <a:t>Software as </a:t>
              </a:r>
              <a:r>
                <a:rPr lang="en-US" sz="2000" b="1" i="1" dirty="0"/>
                <a:t>a Service </a:t>
              </a:r>
              <a:r>
                <a:rPr lang="en-US" sz="2000" b="1" i="1" dirty="0" smtClean="0"/>
                <a:t>(</a:t>
              </a:r>
              <a:r>
                <a:rPr lang="en-US" sz="2000" b="1" i="1" dirty="0" err="1" smtClean="0"/>
                <a:t>SaaS</a:t>
              </a:r>
              <a:r>
                <a:rPr lang="en-US" sz="2000" b="1" i="1" dirty="0" smtClean="0"/>
                <a:t>)</a:t>
              </a:r>
              <a:endParaRPr lang="en-US" sz="20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20133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348CD3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035958" y="33255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727200" y="890880"/>
            <a:ext cx="7416800" cy="553561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Intrusion recovery system for PaaS</a:t>
            </a:r>
            <a:endParaRPr lang="en-US" dirty="0"/>
          </a:p>
          <a:p>
            <a:r>
              <a:rPr lang="en-US" dirty="0"/>
              <a:t>Supported by the PaaS: available without setup</a:t>
            </a:r>
          </a:p>
          <a:p>
            <a:r>
              <a:rPr lang="en-US" dirty="0"/>
              <a:t>Remove the intrusion effects</a:t>
            </a:r>
          </a:p>
          <a:p>
            <a:r>
              <a:rPr lang="en-US" dirty="0"/>
              <a:t>Support applications deployed in various instances</a:t>
            </a:r>
          </a:p>
          <a:p>
            <a:r>
              <a:rPr lang="en-US" dirty="0"/>
              <a:t>Avoid application downtime</a:t>
            </a:r>
          </a:p>
          <a:p>
            <a:r>
              <a:rPr lang="en-US" dirty="0"/>
              <a:t>Cost effective</a:t>
            </a:r>
          </a:p>
          <a:p>
            <a:r>
              <a:rPr lang="en-US" dirty="0"/>
              <a:t>Recover fast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0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Normal Execution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  <p:pic>
        <p:nvPicPr>
          <p:cNvPr id="7" name="Picture 6" descr="architectureSimp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85" y="1392022"/>
            <a:ext cx="6499972" cy="49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71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Replay Process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Identify the malicious actions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Launch new </a:t>
            </a:r>
            <a:r>
              <a:rPr lang="en-US" dirty="0"/>
              <a:t>application and database instances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Load a snapshot previous to intrusion instant</a:t>
            </a:r>
            <a:br>
              <a:rPr lang="en-US" dirty="0"/>
            </a:br>
            <a:r>
              <a:rPr lang="en-US" sz="2000" dirty="0"/>
              <a:t>Create a new branch</a:t>
            </a:r>
            <a:endParaRPr lang="en-US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Replay requests</a:t>
            </a:r>
            <a:br>
              <a:rPr lang="en-US" dirty="0"/>
            </a:br>
            <a:r>
              <a:rPr lang="en-US" sz="2000" dirty="0"/>
              <a:t>Database operations shall replay in same order as original</a:t>
            </a:r>
            <a:endParaRPr lang="en-US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Block incoming requests; replay last requests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Change branch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972478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210558"/>
              </p:ext>
            </p:extLst>
          </p:nvPr>
        </p:nvGraphicFramePr>
        <p:xfrm>
          <a:off x="2008561" y="1163009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Full-Replay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Selective</a:t>
                      </a:r>
                      <a:r>
                        <a:rPr lang="en-US" b="1" baseline="0" dirty="0" smtClean="0"/>
                        <a:t>-Replay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 Cluster (Serial)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Clustered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Zapf Dingbats"/>
                          <a:ea typeface="Zapf Dingbats"/>
                          <a:cs typeface="Zapf Dingbats"/>
                        </a:rPr>
                        <a:t>✗</a:t>
                      </a:r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71154" y="2439870"/>
            <a:ext cx="70511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Full-Replay:</a:t>
            </a:r>
            <a:r>
              <a:rPr lang="en-US" sz="2000" dirty="0"/>
              <a:t> Replay every operation after snapshot</a:t>
            </a:r>
          </a:p>
          <a:p>
            <a:r>
              <a:rPr lang="en-US" sz="2000" b="1" dirty="0"/>
              <a:t>Selective-Replay:</a:t>
            </a:r>
            <a:r>
              <a:rPr lang="en-US" sz="2000" dirty="0"/>
              <a:t> Replay only affected (tainted) operations</a:t>
            </a:r>
          </a:p>
          <a:p>
            <a:endParaRPr lang="en-US" sz="2000" dirty="0"/>
          </a:p>
          <a:p>
            <a:r>
              <a:rPr lang="en-US" sz="2000" b="1" dirty="0"/>
              <a:t>Serial: </a:t>
            </a:r>
            <a:r>
              <a:rPr lang="en-US" sz="2000" dirty="0"/>
              <a:t>Replay all dependency graph sequentially</a:t>
            </a:r>
          </a:p>
          <a:p>
            <a:r>
              <a:rPr lang="en-US" sz="2000" b="1" dirty="0"/>
              <a:t>Clustered: </a:t>
            </a:r>
            <a:r>
              <a:rPr lang="en-US" sz="2000" dirty="0"/>
              <a:t>Independent clusters can be replayed concurrently</a:t>
            </a:r>
            <a:endParaRPr lang="en-US" sz="2000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3609144" y="4399170"/>
            <a:ext cx="2157480" cy="1268015"/>
            <a:chOff x="3609144" y="4399170"/>
            <a:chExt cx="2157480" cy="1268015"/>
          </a:xfrm>
        </p:grpSpPr>
        <p:sp>
          <p:nvSpPr>
            <p:cNvPr id="10" name="Oval 9"/>
            <p:cNvSpPr/>
            <p:nvPr/>
          </p:nvSpPr>
          <p:spPr>
            <a:xfrm>
              <a:off x="3609144" y="5232751"/>
              <a:ext cx="434434" cy="4344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413195" y="5232751"/>
              <a:ext cx="434434" cy="4344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332190" y="5232751"/>
              <a:ext cx="434434" cy="4344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>
              <a:off x="4043578" y="5449968"/>
              <a:ext cx="369617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6"/>
              <a:endCxn id="12" idx="2"/>
            </p:cNvCxnSpPr>
            <p:nvPr/>
          </p:nvCxnSpPr>
          <p:spPr>
            <a:xfrm>
              <a:off x="4847629" y="5449968"/>
              <a:ext cx="484561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609144" y="4399170"/>
              <a:ext cx="434434" cy="4344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413195" y="4399170"/>
              <a:ext cx="434434" cy="4344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332190" y="4399170"/>
              <a:ext cx="434434" cy="4344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2" idx="6"/>
              <a:endCxn id="23" idx="2"/>
            </p:cNvCxnSpPr>
            <p:nvPr/>
          </p:nvCxnSpPr>
          <p:spPr>
            <a:xfrm>
              <a:off x="4043578" y="4616387"/>
              <a:ext cx="369617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3" idx="6"/>
              <a:endCxn id="24" idx="2"/>
            </p:cNvCxnSpPr>
            <p:nvPr/>
          </p:nvCxnSpPr>
          <p:spPr>
            <a:xfrm>
              <a:off x="4847629" y="4616387"/>
              <a:ext cx="484561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358509" y="41945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80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Environment</a:t>
            </a:r>
          </a:p>
          <a:p>
            <a:r>
              <a:rPr lang="en-US" dirty="0" smtClean="0"/>
              <a:t>Amazon EC2, c3.xlarge instances, Gb Ethernet</a:t>
            </a:r>
          </a:p>
          <a:p>
            <a:r>
              <a:rPr lang="en-US" dirty="0" err="1" smtClean="0"/>
              <a:t>WildFly</a:t>
            </a:r>
            <a:r>
              <a:rPr lang="en-US" dirty="0" smtClean="0"/>
              <a:t> (</a:t>
            </a:r>
            <a:r>
              <a:rPr lang="en-US" dirty="0" err="1" smtClean="0"/>
              <a:t>formely</a:t>
            </a:r>
            <a:r>
              <a:rPr lang="en-US" dirty="0" smtClean="0"/>
              <a:t> </a:t>
            </a:r>
            <a:r>
              <a:rPr lang="en-US" dirty="0" err="1" smtClean="0"/>
              <a:t>JBoss</a:t>
            </a:r>
            <a:r>
              <a:rPr lang="en-US" dirty="0" smtClean="0"/>
              <a:t>) application servers</a:t>
            </a:r>
          </a:p>
          <a:p>
            <a:r>
              <a:rPr lang="en-US" dirty="0" err="1" smtClean="0"/>
              <a:t>Voldemort</a:t>
            </a:r>
            <a:r>
              <a:rPr lang="en-US" dirty="0" smtClean="0"/>
              <a:t> database </a:t>
            </a:r>
          </a:p>
          <a:p>
            <a:r>
              <a:rPr lang="en-US" dirty="0" smtClean="0"/>
              <a:t>Ask Q&amp;A application; data from Stack Exchange</a:t>
            </a:r>
          </a:p>
        </p:txBody>
      </p:sp>
    </p:spTree>
    <p:extLst>
      <p:ext uri="{BB962C8B-B14F-4D97-AF65-F5344CB8AC3E}">
        <p14:creationId xmlns:p14="http://schemas.microsoft.com/office/powerpoint/2010/main" val="3073522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Accuracy: </a:t>
            </a:r>
            <a:r>
              <a:rPr lang="en-US" i="1" dirty="0" smtClean="0"/>
              <a:t>Intrusion Scenarios:</a:t>
            </a:r>
          </a:p>
          <a:p>
            <a:pPr marL="457200" indent="-457200">
              <a:buAutoNum type="arabicPeriod"/>
            </a:pPr>
            <a:r>
              <a:rPr lang="en-US" dirty="0" smtClean="0"/>
              <a:t>Malicious requests</a:t>
            </a:r>
          </a:p>
          <a:p>
            <a:pPr marL="457200" indent="-457200">
              <a:buAutoNum type="arabicPeriod"/>
            </a:pPr>
            <a:r>
              <a:rPr lang="en-US" dirty="0" smtClean="0"/>
              <a:t>Software vulnerabilities</a:t>
            </a:r>
          </a:p>
          <a:p>
            <a:pPr marL="457200" indent="-457200">
              <a:buAutoNum type="arabicPeriod"/>
            </a:pPr>
            <a:r>
              <a:rPr lang="en-US" dirty="0" smtClean="0"/>
              <a:t>External Channels (e.g. SSH)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288738"/>
              </p:ext>
            </p:extLst>
          </p:nvPr>
        </p:nvGraphicFramePr>
        <p:xfrm>
          <a:off x="1904825" y="2906310"/>
          <a:ext cx="6683600" cy="3140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720"/>
                <a:gridCol w="1336720"/>
                <a:gridCol w="1336720"/>
                <a:gridCol w="1336720"/>
                <a:gridCol w="133672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# Intrusion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# tainted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# Selective Replay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# Full Replay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1a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106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&lt; 605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 38 620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38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1b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58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&lt; 379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 38 620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1c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52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&lt; 253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 38 620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2a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4 338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 38</a:t>
                      </a:r>
                      <a:r>
                        <a:rPr lang="en-US" sz="2000" baseline="0" dirty="0" smtClean="0"/>
                        <a:t> 620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2b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18 286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1 278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 38 620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</a:t>
                      </a:r>
                      <a:r>
                        <a:rPr lang="en-US" sz="2000" baseline="0" dirty="0" smtClean="0"/>
                        <a:t> 2 000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 38 620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3907712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Performance overhead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normal execution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410531"/>
              </p:ext>
            </p:extLst>
          </p:nvPr>
        </p:nvGraphicFramePr>
        <p:xfrm>
          <a:off x="1554468" y="2472911"/>
          <a:ext cx="736813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635"/>
                <a:gridCol w="1246047"/>
                <a:gridCol w="1683545"/>
                <a:gridCol w="1169630"/>
                <a:gridCol w="1821280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Workload</a:t>
                      </a:r>
                      <a:r>
                        <a:rPr lang="en-US" sz="2000" b="1" baseline="0" dirty="0" smtClean="0"/>
                        <a:t> A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Workload</a:t>
                      </a:r>
                      <a:r>
                        <a:rPr lang="en-US" sz="2000" b="1" baseline="0" dirty="0" smtClean="0"/>
                        <a:t> B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ops/sec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latency (</a:t>
                      </a:r>
                      <a:r>
                        <a:rPr lang="en-US" sz="2000" dirty="0" err="1" smtClean="0"/>
                        <a:t>ms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ops/sec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latency (</a:t>
                      </a:r>
                      <a:r>
                        <a:rPr lang="en-US" sz="2000" dirty="0" err="1" smtClean="0"/>
                        <a:t>ms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22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Shuttle</a:t>
                      </a:r>
                      <a:endParaRPr lang="en-US" sz="20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6325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aseline="0" dirty="0" smtClean="0"/>
                        <a:t>5.78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15 346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3.62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No Shuttle</a:t>
                      </a:r>
                      <a:endParaRPr lang="en-US" sz="20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7</a:t>
                      </a:r>
                      <a:r>
                        <a:rPr lang="en-US" sz="2000" baseline="0" dirty="0" smtClean="0"/>
                        <a:t>148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5.07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17 821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3.01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overhead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13%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14%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16%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20%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18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Recovery time</a:t>
            </a:r>
          </a:p>
          <a:p>
            <a:pPr marL="0" indent="0">
              <a:buNone/>
            </a:pPr>
            <a:r>
              <a:rPr lang="en-US" dirty="0" smtClean="0"/>
              <a:t>1 million requests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254"/>
          <a:stretch/>
        </p:blipFill>
        <p:spPr>
          <a:xfrm>
            <a:off x="2465211" y="2132184"/>
            <a:ext cx="5507568" cy="3952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3218429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ustered_presentati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637" y="1416197"/>
            <a:ext cx="7760363" cy="46562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Restrain duration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287664" y="3066503"/>
            <a:ext cx="0" cy="67688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54457" y="2498439"/>
            <a:ext cx="8319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Begin</a:t>
            </a:r>
          </a:p>
          <a:p>
            <a:r>
              <a:rPr lang="en-US" sz="1600" dirty="0" smtClean="0"/>
              <a:t>restrain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816444" y="6043420"/>
            <a:ext cx="213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Restrain</a:t>
            </a:r>
            <a:r>
              <a:rPr lang="en-US" dirty="0" smtClean="0"/>
              <a:t>: 46 seconds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71209" y="5397823"/>
            <a:ext cx="698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antinghei SC Demibold"/>
                <a:cs typeface="Lantinghei SC Demibold"/>
              </a:rPr>
              <a:t>10:34</a:t>
            </a:r>
            <a:endParaRPr lang="en-US" sz="1400" dirty="0">
              <a:latin typeface="Lantinghei SC Demibold"/>
              <a:cs typeface="Lantinghei SC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1963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Motivation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Related Work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Proposed Solution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Evaluation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Conclusions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Future Work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98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780473"/>
              </p:ext>
            </p:extLst>
          </p:nvPr>
        </p:nvGraphicFramePr>
        <p:xfrm>
          <a:off x="2376159" y="1621006"/>
          <a:ext cx="6096000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6160"/>
                <a:gridCol w="1577840"/>
                <a:gridCol w="2032000"/>
              </a:tblGrid>
              <a:tr h="203787"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# objects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Size (MB)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787"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b="1" dirty="0" smtClean="0"/>
                        <a:t>Shuttle Storage: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3787"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Requests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1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</a:tr>
              <a:tr h="203787"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1 million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8 767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787"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Start/End</a:t>
                      </a:r>
                      <a:r>
                        <a:rPr lang="en-US" baseline="0" dirty="0" smtClean="0"/>
                        <a:t> timestamps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2 million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3787"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Keys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137 million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488</a:t>
                      </a:r>
                      <a:endParaRPr lang="en-US" dirty="0"/>
                    </a:p>
                  </a:txBody>
                  <a:tcPr/>
                </a:tc>
              </a:tr>
              <a:tr h="203787"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9 648</a:t>
                      </a:r>
                      <a:r>
                        <a:rPr lang="en-US" baseline="0" dirty="0" smtClean="0"/>
                        <a:t> MB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787"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b="1" dirty="0" smtClean="0"/>
                        <a:t>Database node: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3787"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b="0" dirty="0" smtClean="0"/>
                        <a:t>Version</a:t>
                      </a:r>
                      <a:r>
                        <a:rPr lang="en-US" b="0" baseline="0" dirty="0" smtClean="0"/>
                        <a:t> List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14 593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</a:tr>
              <a:tr h="203787"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b="0" dirty="0" smtClean="0"/>
                        <a:t>Operation</a:t>
                      </a:r>
                      <a:r>
                        <a:rPr lang="en-US" b="0" baseline="0" dirty="0" smtClean="0"/>
                        <a:t> List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9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277</a:t>
                      </a:r>
                      <a:endParaRPr lang="en-US" dirty="0"/>
                    </a:p>
                  </a:txBody>
                  <a:tcPr/>
                </a:tc>
              </a:tr>
              <a:tr h="203787"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b="0" dirty="0" smtClean="0"/>
                        <a:t>Total</a:t>
                      </a:r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b="1" dirty="0" smtClean="0"/>
                        <a:t>282 MB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787"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b="1" dirty="0" smtClean="0"/>
                        <a:t>Manager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3787"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b="0" dirty="0" smtClean="0"/>
                        <a:t>Graph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1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dirty="0" smtClean="0"/>
                        <a:t>718 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Storage overhead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1 million requests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37777" y="3872753"/>
            <a:ext cx="1134381" cy="310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85143" y="2740686"/>
            <a:ext cx="705556" cy="3175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27564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Scalability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  <p:pic>
        <p:nvPicPr>
          <p:cNvPr id="6" name="Picture 5" descr="recovery_presentati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67" y="1554182"/>
            <a:ext cx="6965231" cy="417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85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2976"/>
              </a:spcBef>
            </a:pPr>
            <a:r>
              <a:rPr lang="en-US" dirty="0"/>
              <a:t>New intrusion recovery service to be integrated in PaaS offerings</a:t>
            </a:r>
          </a:p>
          <a:p>
            <a:pPr>
              <a:spcBef>
                <a:spcPts val="2976"/>
              </a:spcBef>
            </a:pPr>
            <a:r>
              <a:rPr lang="en-US" dirty="0"/>
              <a:t>Supports applications running in various instances backed by distributed databases</a:t>
            </a:r>
          </a:p>
          <a:p>
            <a:pPr>
              <a:spcBef>
                <a:spcPts val="2976"/>
              </a:spcBef>
            </a:pPr>
            <a:r>
              <a:rPr lang="en-US" dirty="0"/>
              <a:t>Leverages the resource elasticity and pay-per-use model to reduce the recovery time and costs</a:t>
            </a:r>
          </a:p>
          <a:p>
            <a:pPr>
              <a:spcBef>
                <a:spcPts val="2976"/>
              </a:spcBef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348CD3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650947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4776"/>
              </a:spcBef>
            </a:pPr>
            <a:r>
              <a:rPr lang="en-US" dirty="0" smtClean="0"/>
              <a:t>Accomplishing </a:t>
            </a:r>
            <a:r>
              <a:rPr lang="en-US" dirty="0"/>
              <a:t>intrusion recovery without service downtime using a branching mechanism;</a:t>
            </a:r>
          </a:p>
          <a:p>
            <a:pPr>
              <a:spcBef>
                <a:spcPts val="4776"/>
              </a:spcBef>
            </a:pPr>
            <a:r>
              <a:rPr lang="en-US" dirty="0" smtClean="0"/>
              <a:t>Leveraging </a:t>
            </a:r>
            <a:r>
              <a:rPr lang="en-US" dirty="0"/>
              <a:t>the resource elasticity and pay-per-use model </a:t>
            </a:r>
            <a:r>
              <a:rPr lang="en-US" dirty="0" smtClean="0"/>
              <a:t>to </a:t>
            </a:r>
            <a:r>
              <a:rPr lang="en-US" dirty="0"/>
              <a:t>reduce the recovery time and costs;</a:t>
            </a:r>
          </a:p>
          <a:p>
            <a:pPr>
              <a:spcBef>
                <a:spcPts val="4776"/>
              </a:spcBef>
            </a:pPr>
            <a:r>
              <a:rPr lang="en-US" dirty="0"/>
              <a:t>G</a:t>
            </a:r>
            <a:r>
              <a:rPr lang="en-US" dirty="0" smtClean="0"/>
              <a:t>lobally </a:t>
            </a:r>
            <a:r>
              <a:rPr lang="en-US" dirty="0"/>
              <a:t>transaction-consistent snapshot of </a:t>
            </a:r>
            <a:r>
              <a:rPr lang="en-US" dirty="0" smtClean="0"/>
              <a:t>for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/>
              <a:t>databases;</a:t>
            </a:r>
          </a:p>
          <a:p>
            <a:pPr>
              <a:spcBef>
                <a:spcPts val="4776"/>
              </a:spcBef>
            </a:pPr>
            <a:r>
              <a:rPr lang="en-US" dirty="0" smtClean="0"/>
              <a:t>Remove intrusions </a:t>
            </a:r>
            <a:r>
              <a:rPr lang="en-US" dirty="0"/>
              <a:t>by redeploy the applications;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348CD3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21283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Eleger</a:t>
            </a:r>
            <a:r>
              <a:rPr lang="en-US" dirty="0" smtClean="0"/>
              <a:t> as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r>
              <a:rPr lang="en-US" dirty="0" smtClean="0"/>
              <a:t> (com o professor)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348CD3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887769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Published in my computer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2258447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spcBef>
                <a:spcPts val="1632"/>
              </a:spcBef>
              <a:buNone/>
            </a:pPr>
            <a:r>
              <a:rPr lang="en-US" sz="1800" b="1" dirty="0" smtClean="0"/>
              <a:t>[Taser]</a:t>
            </a:r>
            <a:r>
              <a:rPr lang="en-US" sz="1800" dirty="0" smtClean="0"/>
              <a:t> </a:t>
            </a:r>
            <a:r>
              <a:rPr lang="en-US" sz="1800" dirty="0"/>
              <a:t>A. </a:t>
            </a:r>
            <a:r>
              <a:rPr lang="en-US" sz="1800" dirty="0" err="1"/>
              <a:t>Goel</a:t>
            </a:r>
            <a:r>
              <a:rPr lang="en-US" sz="1800" dirty="0"/>
              <a:t>, K. Po, K. </a:t>
            </a:r>
            <a:r>
              <a:rPr lang="en-US" sz="1800" dirty="0" err="1"/>
              <a:t>Farhadi</a:t>
            </a:r>
            <a:r>
              <a:rPr lang="en-US" sz="1800" dirty="0"/>
              <a:t>, Z. Li, and E. de Lara, “The </a:t>
            </a:r>
            <a:r>
              <a:rPr lang="en-US" sz="1800" dirty="0" err="1" smtClean="0"/>
              <a:t>taser</a:t>
            </a:r>
            <a:r>
              <a:rPr lang="en-US" sz="1800" dirty="0"/>
              <a:t> </a:t>
            </a:r>
            <a:r>
              <a:rPr lang="en-US" sz="1800" dirty="0" smtClean="0"/>
              <a:t>intrusion </a:t>
            </a:r>
            <a:r>
              <a:rPr lang="en-US" sz="1800" dirty="0"/>
              <a:t>recovery system,” in SOSP. ACM, 2005.</a:t>
            </a:r>
            <a:endParaRPr lang="en-US" sz="1800" dirty="0" smtClean="0"/>
          </a:p>
          <a:p>
            <a:pPr marL="0" indent="0">
              <a:spcBef>
                <a:spcPts val="1632"/>
              </a:spcBef>
              <a:buNone/>
            </a:pPr>
            <a:r>
              <a:rPr lang="en-US" sz="1800" b="1" dirty="0" smtClean="0"/>
              <a:t>[Retro]</a:t>
            </a:r>
            <a:r>
              <a:rPr lang="en-US" sz="1800" dirty="0" smtClean="0"/>
              <a:t> T</a:t>
            </a:r>
            <a:r>
              <a:rPr lang="en-US" sz="1800" dirty="0"/>
              <a:t>. Kim, X. Wang, N. </a:t>
            </a:r>
            <a:r>
              <a:rPr lang="en-US" sz="1800" dirty="0" err="1"/>
              <a:t>Zeldovich</a:t>
            </a:r>
            <a:r>
              <a:rPr lang="en-US" sz="1800" dirty="0"/>
              <a:t>, and M. F. </a:t>
            </a:r>
            <a:r>
              <a:rPr lang="en-US" sz="1800" dirty="0" err="1"/>
              <a:t>Kaashoek</a:t>
            </a:r>
            <a:r>
              <a:rPr lang="en-US" sz="1800" dirty="0"/>
              <a:t>, “Intrusion </a:t>
            </a:r>
            <a:r>
              <a:rPr lang="en-US" sz="1800" dirty="0" smtClean="0"/>
              <a:t>recovery using </a:t>
            </a:r>
            <a:r>
              <a:rPr lang="en-US" sz="1800" dirty="0"/>
              <a:t>selective re- execution.” USENIX, 2010.</a:t>
            </a:r>
            <a:endParaRPr lang="en-US" sz="1800" dirty="0" smtClean="0"/>
          </a:p>
          <a:p>
            <a:pPr marL="0" indent="0">
              <a:spcBef>
                <a:spcPts val="1632"/>
              </a:spcBef>
              <a:buNone/>
            </a:pPr>
            <a:r>
              <a:rPr lang="en-US" sz="1800" b="1" dirty="0"/>
              <a:t>[</a:t>
            </a:r>
            <a:r>
              <a:rPr lang="en-US" sz="1800" b="1" dirty="0" smtClean="0"/>
              <a:t>ITDB] </a:t>
            </a:r>
            <a:r>
              <a:rPr lang="en-US" sz="1800" dirty="0" err="1" smtClean="0"/>
              <a:t>P.Liu</a:t>
            </a:r>
            <a:r>
              <a:rPr lang="en-US" sz="1800" dirty="0" smtClean="0"/>
              <a:t>, </a:t>
            </a:r>
            <a:r>
              <a:rPr lang="en-US" sz="1800" dirty="0" err="1" smtClean="0"/>
              <a:t>J.Jing</a:t>
            </a:r>
            <a:r>
              <a:rPr lang="en-US" sz="1800" dirty="0" smtClean="0"/>
              <a:t>, </a:t>
            </a:r>
            <a:r>
              <a:rPr lang="en-US" sz="1800" dirty="0" err="1" smtClean="0"/>
              <a:t>P.Luenam</a:t>
            </a:r>
            <a:r>
              <a:rPr lang="en-US" sz="1800" dirty="0"/>
              <a:t> </a:t>
            </a:r>
            <a:r>
              <a:rPr lang="en-US" sz="1800" dirty="0" smtClean="0"/>
              <a:t>and </a:t>
            </a:r>
            <a:r>
              <a:rPr lang="en-US" sz="1800" dirty="0" err="1" smtClean="0"/>
              <a:t>Y.Wang</a:t>
            </a:r>
            <a:r>
              <a:rPr lang="en-US" sz="1800" dirty="0" smtClean="0"/>
              <a:t>, “The design and implementation of a self healing database </a:t>
            </a:r>
            <a:r>
              <a:rPr lang="en-US" sz="1800" dirty="0"/>
              <a:t>system,” Journal of Intelligent </a:t>
            </a:r>
            <a:r>
              <a:rPr lang="en-US" sz="1800" dirty="0" smtClean="0"/>
              <a:t>Information Systems</a:t>
            </a:r>
            <a:r>
              <a:rPr lang="en-US" sz="1800" dirty="0"/>
              <a:t>, vol. 23, no. 3</a:t>
            </a:r>
            <a:r>
              <a:rPr lang="en-US" sz="1800" dirty="0" smtClean="0"/>
              <a:t>, Nov</a:t>
            </a:r>
            <a:r>
              <a:rPr lang="en-US" sz="1800" dirty="0"/>
              <a:t>. 2004.</a:t>
            </a:r>
            <a:endParaRPr lang="en-US" sz="1800" dirty="0" smtClean="0"/>
          </a:p>
          <a:p>
            <a:pPr marL="0" indent="0">
              <a:spcBef>
                <a:spcPts val="1632"/>
              </a:spcBef>
              <a:buNone/>
            </a:pPr>
            <a:r>
              <a:rPr lang="en-US" sz="1800" b="1" dirty="0" smtClean="0"/>
              <a:t>[</a:t>
            </a:r>
            <a:r>
              <a:rPr lang="en-US" sz="1800" b="1" dirty="0" err="1" smtClean="0"/>
              <a:t>Goel</a:t>
            </a:r>
            <a:r>
              <a:rPr lang="en-US" sz="1800" b="1" dirty="0" smtClean="0"/>
              <a:t>]</a:t>
            </a:r>
            <a:r>
              <a:rPr lang="en-US" sz="1800" dirty="0" smtClean="0"/>
              <a:t> </a:t>
            </a:r>
            <a:r>
              <a:rPr lang="en-US" sz="1800" dirty="0"/>
              <a:t>I. </a:t>
            </a:r>
            <a:r>
              <a:rPr lang="en-US" sz="1800" dirty="0" err="1"/>
              <a:t>Akkus</a:t>
            </a:r>
            <a:r>
              <a:rPr lang="en-US" sz="1800" dirty="0"/>
              <a:t> and A. </a:t>
            </a:r>
            <a:r>
              <a:rPr lang="en-US" sz="1800" dirty="0" err="1"/>
              <a:t>Goel</a:t>
            </a:r>
            <a:r>
              <a:rPr lang="en-US" sz="1800" dirty="0"/>
              <a:t>, “Data recovery for web applications,” </a:t>
            </a:r>
            <a:r>
              <a:rPr lang="en-US" sz="1800" dirty="0" smtClean="0"/>
              <a:t>in DSN</a:t>
            </a:r>
            <a:r>
              <a:rPr lang="en-US" sz="1800" dirty="0"/>
              <a:t>. IEEE, Jun. 2010, pp. 81–90</a:t>
            </a:r>
            <a:endParaRPr lang="en-US" sz="1800" dirty="0" smtClean="0"/>
          </a:p>
          <a:p>
            <a:pPr marL="0" indent="0">
              <a:spcBef>
                <a:spcPts val="1632"/>
              </a:spcBef>
              <a:buNone/>
            </a:pPr>
            <a:r>
              <a:rPr lang="en-US" sz="1800" b="1" dirty="0" smtClean="0"/>
              <a:t>[Warp]</a:t>
            </a:r>
            <a:r>
              <a:rPr lang="en-US" sz="1800" dirty="0" smtClean="0"/>
              <a:t> </a:t>
            </a:r>
            <a:r>
              <a:rPr lang="en-US" sz="1800" dirty="0"/>
              <a:t>R. Chandra, T. Kim, and M. Shah, “Intrusion recovery </a:t>
            </a:r>
            <a:r>
              <a:rPr lang="en-US" sz="1800" dirty="0" smtClean="0"/>
              <a:t>for database</a:t>
            </a:r>
            <a:r>
              <a:rPr lang="en-US" sz="1800" dirty="0"/>
              <a:t>-backed web applications,” in SOSP. ACM, 2011.</a:t>
            </a:r>
            <a:endParaRPr lang="en-US" sz="1800" dirty="0" smtClean="0"/>
          </a:p>
          <a:p>
            <a:pPr marL="0" indent="0">
              <a:spcBef>
                <a:spcPts val="1632"/>
              </a:spcBef>
              <a:buNone/>
            </a:pPr>
            <a:r>
              <a:rPr lang="en-US" sz="1800" b="1" dirty="0" smtClean="0"/>
              <a:t>[</a:t>
            </a:r>
            <a:r>
              <a:rPr lang="en-US" sz="1800" b="1" dirty="0" err="1" smtClean="0"/>
              <a:t>Aire</a:t>
            </a:r>
            <a:r>
              <a:rPr lang="en-US" sz="1800" b="1" dirty="0" smtClean="0"/>
              <a:t>]</a:t>
            </a:r>
            <a:r>
              <a:rPr lang="en-US" sz="1800" dirty="0" smtClean="0"/>
              <a:t> </a:t>
            </a:r>
            <a:r>
              <a:rPr lang="en-US" sz="1800" dirty="0" err="1"/>
              <a:t>R.Chandra</a:t>
            </a:r>
            <a:r>
              <a:rPr lang="en-US" sz="1800" dirty="0" smtClean="0"/>
              <a:t>, </a:t>
            </a:r>
            <a:r>
              <a:rPr lang="en-US" sz="1800" dirty="0" err="1" smtClean="0"/>
              <a:t>T.Kim</a:t>
            </a:r>
            <a:r>
              <a:rPr lang="en-US" sz="1800" dirty="0"/>
              <a:t> </a:t>
            </a:r>
            <a:r>
              <a:rPr lang="en-US" sz="1800" dirty="0" smtClean="0"/>
              <a:t>and </a:t>
            </a:r>
            <a:r>
              <a:rPr lang="en-US" sz="1800" dirty="0" err="1" smtClean="0"/>
              <a:t>N.Zeldovich</a:t>
            </a:r>
            <a:r>
              <a:rPr lang="en-US" sz="1800" dirty="0" smtClean="0"/>
              <a:t>, “Asynchronous intrusion </a:t>
            </a:r>
            <a:r>
              <a:rPr lang="en-US" sz="1800" dirty="0"/>
              <a:t>recovery </a:t>
            </a:r>
            <a:r>
              <a:rPr lang="en-US" sz="1800" dirty="0" smtClean="0"/>
              <a:t>for interconnected </a:t>
            </a:r>
            <a:r>
              <a:rPr lang="en-US" sz="1800" dirty="0"/>
              <a:t>web services,” in SOSP. ACM</a:t>
            </a:r>
            <a:r>
              <a:rPr lang="en-US" sz="1800" dirty="0" smtClean="0"/>
              <a:t>, 2013</a:t>
            </a:r>
            <a:r>
              <a:rPr lang="en-US" sz="1800" dirty="0"/>
              <a:t>.</a:t>
            </a:r>
            <a:endParaRPr lang="en-US" sz="1800" dirty="0" smtClean="0"/>
          </a:p>
          <a:p>
            <a:pPr marL="0" indent="0">
              <a:spcBef>
                <a:spcPts val="1632"/>
              </a:spcBef>
              <a:buNone/>
            </a:pPr>
            <a:r>
              <a:rPr lang="en-US" sz="1800" b="1" dirty="0" smtClean="0"/>
              <a:t>[</a:t>
            </a:r>
            <a:r>
              <a:rPr lang="en-US" sz="1800" b="1" dirty="0" err="1" smtClean="0"/>
              <a:t>UndoForOperators</a:t>
            </a:r>
            <a:r>
              <a:rPr lang="en-US" sz="1800" b="1" dirty="0" smtClean="0"/>
              <a:t>]</a:t>
            </a:r>
            <a:r>
              <a:rPr lang="en-US" sz="1800" dirty="0" smtClean="0"/>
              <a:t> </a:t>
            </a:r>
            <a:r>
              <a:rPr lang="en-US" sz="1800" dirty="0"/>
              <a:t>A. B. Brown and D. A. Patterson</a:t>
            </a:r>
            <a:r>
              <a:rPr lang="en-US" sz="1800" dirty="0" smtClean="0"/>
              <a:t>, “</a:t>
            </a:r>
            <a:r>
              <a:rPr lang="en-US" sz="1800" dirty="0"/>
              <a:t>Undo for operators </a:t>
            </a:r>
            <a:r>
              <a:rPr lang="en-US" sz="1800" dirty="0" smtClean="0"/>
              <a:t>: Building</a:t>
            </a:r>
            <a:r>
              <a:rPr lang="en-US" sz="1800" dirty="0"/>
              <a:t> </a:t>
            </a:r>
            <a:r>
              <a:rPr lang="en-US" sz="1800" dirty="0" smtClean="0"/>
              <a:t>an </a:t>
            </a:r>
            <a:r>
              <a:rPr lang="en-US" sz="1800" dirty="0"/>
              <a:t>undoable e-mail store,” in USENIX ATC, 2003.</a:t>
            </a:r>
            <a:endParaRPr lang="en-US" sz="1800" dirty="0" smtClean="0"/>
          </a:p>
          <a:p>
            <a:pPr marL="457200" indent="-457200">
              <a:spcBef>
                <a:spcPts val="1632"/>
              </a:spcBef>
              <a:buAutoNum type="arabicPeriod"/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128560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b="1" dirty="0" smtClean="0"/>
              <a:t>Thank you for your attention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2498039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51214" y="1327771"/>
            <a:ext cx="7416800" cy="80469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Number of </a:t>
            </a:r>
            <a:r>
              <a:rPr lang="en-US" sz="2400" b="1" dirty="0" smtClean="0"/>
              <a:t>critical applications</a:t>
            </a:r>
            <a:r>
              <a:rPr lang="en-US" sz="2400" dirty="0" smtClean="0"/>
              <a:t> in Cloud is </a:t>
            </a:r>
            <a:r>
              <a:rPr lang="en-US" sz="2400" b="1" dirty="0" smtClean="0"/>
              <a:t>increasing</a:t>
            </a:r>
            <a:endParaRPr lang="en-US" sz="2400" b="1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93868" y="3970067"/>
            <a:ext cx="7416800" cy="804697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–"/>
              <a:defRPr sz="28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Number of </a:t>
            </a:r>
            <a:r>
              <a:rPr lang="en-US" sz="2400" b="1" dirty="0" smtClean="0"/>
              <a:t>Intrusions</a:t>
            </a:r>
            <a:r>
              <a:rPr lang="en-US" sz="2400" dirty="0" smtClean="0"/>
              <a:t> in Cloud is </a:t>
            </a:r>
            <a:r>
              <a:rPr lang="en-US" sz="2400" b="1" dirty="0" smtClean="0"/>
              <a:t>increasing</a:t>
            </a:r>
            <a:endParaRPr lang="en-US" sz="2400" b="1" dirty="0"/>
          </a:p>
        </p:txBody>
      </p:sp>
      <p:sp>
        <p:nvSpPr>
          <p:cNvPr id="8" name="Down Arrow 7"/>
          <p:cNvSpPr/>
          <p:nvPr/>
        </p:nvSpPr>
        <p:spPr>
          <a:xfrm>
            <a:off x="4640591" y="2257907"/>
            <a:ext cx="721173" cy="1455953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348CD3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40590"/>
          <a:stretch/>
        </p:blipFill>
        <p:spPr>
          <a:xfrm>
            <a:off x="3038207" y="5209632"/>
            <a:ext cx="4647114" cy="9072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1671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517569" y="820738"/>
            <a:ext cx="8056687" cy="553561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Intrusions</a:t>
            </a:r>
            <a:r>
              <a:rPr lang="en-US" b="1" dirty="0" smtClean="0"/>
              <a:t>’ compromise</a:t>
            </a:r>
            <a:r>
              <a:rPr lang="en-US" b="1" dirty="0"/>
              <a:t>:</a:t>
            </a:r>
          </a:p>
          <a:p>
            <a:pPr>
              <a:lnSpc>
                <a:spcPct val="120000"/>
              </a:lnSpc>
            </a:pPr>
            <a:r>
              <a:rPr lang="en-US" u="sng" dirty="0"/>
              <a:t>Integrity</a:t>
            </a:r>
          </a:p>
          <a:p>
            <a:pPr>
              <a:lnSpc>
                <a:spcPct val="120000"/>
              </a:lnSpc>
            </a:pPr>
            <a:r>
              <a:rPr lang="en-US" dirty="0"/>
              <a:t>Availability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Confidentiality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Intrusions’ causes: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Software Flaws</a:t>
            </a:r>
            <a:r>
              <a:rPr lang="en-US" sz="1800" dirty="0" smtClean="0"/>
              <a:t> (e.g. Shellshock)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Configuration and usage mistakes </a:t>
            </a:r>
            <a:r>
              <a:rPr lang="en-US" sz="1800" dirty="0" smtClean="0"/>
              <a:t>(malicious or accidental)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Corrupted legitimate requests </a:t>
            </a:r>
            <a:r>
              <a:rPr lang="en-US" sz="1800" dirty="0" smtClean="0"/>
              <a:t>(e.g. SQL-Injection)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100" dirty="0" smtClean="0"/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348CD3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93636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Intrusions happen!</a:t>
            </a:r>
          </a:p>
          <a:p>
            <a:pPr marL="0" indent="0" algn="ctr">
              <a:buNone/>
            </a:pPr>
            <a:r>
              <a:rPr lang="en-US" sz="4400" dirty="0"/>
              <a:t>C</a:t>
            </a:r>
            <a:r>
              <a:rPr lang="en-US" sz="4400" dirty="0" smtClean="0"/>
              <a:t>loud applications Fail!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348CD3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101127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600" dirty="0" smtClean="0"/>
              <a:t>Recover the application’s integrity</a:t>
            </a:r>
          </a:p>
          <a:p>
            <a:pPr marL="0" indent="0" algn="ctr">
              <a:buNone/>
            </a:pPr>
            <a:r>
              <a:rPr lang="en-US" sz="3600" dirty="0" smtClean="0"/>
              <a:t> when intrusions happen 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348CD3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57389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550988" y="804026"/>
            <a:ext cx="7416800" cy="191995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Backup</a:t>
            </a:r>
          </a:p>
          <a:p>
            <a:pPr marL="0" indent="0">
              <a:buNone/>
            </a:pPr>
            <a:r>
              <a:rPr lang="en-US" sz="2400" dirty="0" smtClean="0"/>
              <a:t>Works but removes both bad and good actions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348CD3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51214" y="3442578"/>
            <a:ext cx="7070630" cy="0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887170" y="2209533"/>
            <a:ext cx="6804743" cy="2972907"/>
            <a:chOff x="1887170" y="1509458"/>
            <a:chExt cx="6804743" cy="2972907"/>
          </a:xfrm>
        </p:grpSpPr>
        <p:sp>
          <p:nvSpPr>
            <p:cNvPr id="9" name="TextBox 8"/>
            <p:cNvSpPr txBox="1"/>
            <p:nvPr/>
          </p:nvSpPr>
          <p:spPr>
            <a:xfrm>
              <a:off x="8421336" y="3509418"/>
              <a:ext cx="2705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</a:t>
              </a:r>
              <a:endParaRPr lang="en-US" sz="20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773694" y="2840962"/>
              <a:ext cx="0" cy="1203231"/>
            </a:xfrm>
            <a:prstGeom prst="line">
              <a:avLst/>
            </a:prstGeom>
            <a:ln w="1270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019799" y="2840962"/>
              <a:ext cx="0" cy="1203231"/>
            </a:xfrm>
            <a:prstGeom prst="line">
              <a:avLst/>
            </a:prstGeom>
            <a:ln w="12700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81038" y="4044193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Backup A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60561" y="4113033"/>
              <a:ext cx="1064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Backup B</a:t>
              </a:r>
              <a:endParaRPr lang="en-US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24074" y="2740693"/>
              <a:ext cx="305894" cy="65175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54081" y="2740693"/>
              <a:ext cx="305894" cy="65175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90534" y="2742685"/>
              <a:ext cx="305894" cy="65175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58386" y="2742685"/>
              <a:ext cx="305894" cy="6517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94839" y="2744677"/>
              <a:ext cx="305894" cy="65175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48001" y="2746669"/>
              <a:ext cx="305894" cy="65175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617872" y="2731949"/>
              <a:ext cx="305894" cy="65175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87743" y="2733941"/>
              <a:ext cx="305894" cy="65175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24196" y="2735933"/>
              <a:ext cx="305894" cy="65175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211284" y="2737925"/>
              <a:ext cx="305894" cy="65175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97864" y="2723205"/>
              <a:ext cx="305894" cy="65175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36294" y="2741909"/>
              <a:ext cx="305894" cy="65175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87170" y="2743901"/>
              <a:ext cx="305894" cy="65175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endCxn id="18" idx="0"/>
            </p:cNvCxnSpPr>
            <p:nvPr/>
          </p:nvCxnSpPr>
          <p:spPr>
            <a:xfrm>
              <a:off x="3077021" y="2172501"/>
              <a:ext cx="0" cy="5681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350147" y="1840201"/>
              <a:ext cx="129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User Action</a:t>
              </a:r>
              <a:endParaRPr lang="en-US" b="1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4415760" y="2157781"/>
              <a:ext cx="0" cy="56819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861762" y="1509458"/>
              <a:ext cx="1107996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2"/>
                  </a:solidFill>
                </a:rPr>
                <a:t>Malicious</a:t>
              </a:r>
            </a:p>
            <a:p>
              <a:pPr algn="ctr"/>
              <a:r>
                <a:rPr lang="en-US" b="1" dirty="0" smtClean="0">
                  <a:solidFill>
                    <a:schemeClr val="accent2"/>
                  </a:solidFill>
                </a:rPr>
                <a:t>Action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-1871408" y="70689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3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550988" y="820738"/>
            <a:ext cx="7416800" cy="5312399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Intrusion recovery: </a:t>
            </a:r>
            <a:r>
              <a:rPr lang="en-US" dirty="0"/>
              <a:t>remove bad, not good actions</a:t>
            </a:r>
            <a:endParaRPr lang="en-US" b="1" dirty="0"/>
          </a:p>
          <a:p>
            <a:r>
              <a:rPr lang="en-US" dirty="0"/>
              <a:t>Operating systems: </a:t>
            </a:r>
            <a:r>
              <a:rPr lang="en-US" sz="2000" dirty="0"/>
              <a:t>Taser, Retro</a:t>
            </a:r>
          </a:p>
          <a:p>
            <a:r>
              <a:rPr lang="en-US" dirty="0"/>
              <a:t>Databases:</a:t>
            </a:r>
            <a:r>
              <a:rPr lang="en-US" sz="2000" dirty="0"/>
              <a:t> ITDB, Phoenix</a:t>
            </a:r>
          </a:p>
          <a:p>
            <a:r>
              <a:rPr lang="en-US" dirty="0"/>
              <a:t>Web applications: </a:t>
            </a:r>
            <a:r>
              <a:rPr lang="en-US" sz="2000" dirty="0" err="1"/>
              <a:t>Goel</a:t>
            </a:r>
            <a:r>
              <a:rPr lang="en-US" sz="2000" dirty="0"/>
              <a:t> et. al, Warp, </a:t>
            </a:r>
            <a:r>
              <a:rPr lang="en-US" sz="2000" dirty="0" err="1"/>
              <a:t>Aire</a:t>
            </a:r>
            <a:endParaRPr lang="en-US" sz="2000" dirty="0"/>
          </a:p>
          <a:p>
            <a:r>
              <a:rPr lang="en-US" dirty="0"/>
              <a:t>Others: </a:t>
            </a:r>
            <a:r>
              <a:rPr lang="en-US" sz="2000" dirty="0"/>
              <a:t>Undo for Operators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Limitations:</a:t>
            </a:r>
          </a:p>
          <a:p>
            <a:r>
              <a:rPr lang="en-US" dirty="0"/>
              <a:t>All require setup and configuration</a:t>
            </a:r>
          </a:p>
          <a:p>
            <a:r>
              <a:rPr lang="en-US" dirty="0"/>
              <a:t>Max. complexity: 1 app server,1 database instance</a:t>
            </a:r>
          </a:p>
          <a:p>
            <a:r>
              <a:rPr lang="en-US" dirty="0"/>
              <a:t>Cause application downtime during recovery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348CD3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160990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470924" y="820738"/>
            <a:ext cx="7773330" cy="55356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Develop an Intrusion Recovery System for Cloud Computing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Remove the intrusion effects</a:t>
            </a:r>
          </a:p>
          <a:p>
            <a:r>
              <a:rPr lang="en-US" dirty="0" smtClean="0"/>
              <a:t>Support applications deployed in various instances</a:t>
            </a:r>
          </a:p>
          <a:p>
            <a:r>
              <a:rPr lang="en-US" dirty="0" smtClean="0"/>
              <a:t>Available without setup</a:t>
            </a:r>
          </a:p>
          <a:p>
            <a:r>
              <a:rPr lang="en-US" dirty="0" smtClean="0"/>
              <a:t>Avoid application downtime</a:t>
            </a:r>
          </a:p>
          <a:p>
            <a:r>
              <a:rPr lang="en-US" dirty="0" smtClean="0"/>
              <a:t>Cost efficient</a:t>
            </a:r>
          </a:p>
          <a:p>
            <a:r>
              <a:rPr lang="en-US" dirty="0" smtClean="0"/>
              <a:t>Recover timely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latin typeface="Klavika"/>
                <a:cs typeface="Klavika"/>
              </a:rPr>
              <a:t>Related Work</a:t>
            </a:r>
            <a:endParaRPr lang="en-US" sz="1600" b="1" dirty="0" smtClean="0"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348CD3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344337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3033</Words>
  <Application>Microsoft Macintosh PowerPoint</Application>
  <PresentationFormat>On-screen Show (4:3)</PresentationFormat>
  <Paragraphs>704</Paragraphs>
  <Slides>28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Agenda</vt:lpstr>
      <vt:lpstr>Motivation</vt:lpstr>
      <vt:lpstr>Motivation</vt:lpstr>
      <vt:lpstr>Problem statement</vt:lpstr>
      <vt:lpstr>Goal</vt:lpstr>
      <vt:lpstr>Related Work</vt:lpstr>
      <vt:lpstr>Related Work</vt:lpstr>
      <vt:lpstr>Challenges</vt:lpstr>
      <vt:lpstr>Proposed Solution</vt:lpstr>
      <vt:lpstr>Proposed Solution</vt:lpstr>
      <vt:lpstr>Architecture</vt:lpstr>
      <vt:lpstr>Architecture</vt:lpstr>
      <vt:lpstr>Architecture</vt:lpstr>
      <vt:lpstr>Evaluation</vt:lpstr>
      <vt:lpstr>Evaluation</vt:lpstr>
      <vt:lpstr>Evaluation</vt:lpstr>
      <vt:lpstr>Evaluation Performance</vt:lpstr>
      <vt:lpstr>Evaluation Performance</vt:lpstr>
      <vt:lpstr>Evaluation Performance</vt:lpstr>
      <vt:lpstr>Evaluation Performance</vt:lpstr>
      <vt:lpstr>Conclusion</vt:lpstr>
      <vt:lpstr>Conclusion</vt:lpstr>
      <vt:lpstr>Future Work</vt:lpstr>
      <vt:lpstr>Publications</vt:lpstr>
      <vt:lpstr>References</vt:lpstr>
      <vt:lpstr>PowerPoint Presentation</vt:lpstr>
      <vt:lpstr>PowerPoint Presentation</vt:lpstr>
    </vt:vector>
  </TitlesOfParts>
  <Company>Instituto Superior Técnico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Dário Nascimento</dc:creator>
  <cp:lastModifiedBy>Dário Nascimento</cp:lastModifiedBy>
  <cp:revision>192</cp:revision>
  <cp:lastPrinted>2014-12-06T01:27:16Z</cp:lastPrinted>
  <dcterms:created xsi:type="dcterms:W3CDTF">2014-05-05T15:48:36Z</dcterms:created>
  <dcterms:modified xsi:type="dcterms:W3CDTF">2015-01-26T21:26:32Z</dcterms:modified>
</cp:coreProperties>
</file>