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0" r:id="rId3"/>
    <p:sldId id="259" r:id="rId4"/>
    <p:sldId id="261" r:id="rId5"/>
    <p:sldId id="262" r:id="rId6"/>
    <p:sldId id="263" r:id="rId7"/>
    <p:sldId id="302" r:id="rId8"/>
    <p:sldId id="264" r:id="rId9"/>
    <p:sldId id="265" r:id="rId10"/>
    <p:sldId id="266" r:id="rId11"/>
    <p:sldId id="267" r:id="rId12"/>
    <p:sldId id="269" r:id="rId13"/>
    <p:sldId id="303" r:id="rId14"/>
    <p:sldId id="270" r:id="rId15"/>
    <p:sldId id="271" r:id="rId16"/>
    <p:sldId id="272" r:id="rId17"/>
    <p:sldId id="299" r:id="rId18"/>
    <p:sldId id="300" r:id="rId19"/>
    <p:sldId id="301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CA5"/>
    <a:srgbClr val="17405E"/>
    <a:srgbClr val="266897"/>
    <a:srgbClr val="73BEDA"/>
    <a:srgbClr val="348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5" autoAdjust="0"/>
  </p:normalViewPr>
  <p:slideViewPr>
    <p:cSldViewPr snapToGrid="0" snapToObjects="1">
      <p:cViewPr>
        <p:scale>
          <a:sx n="76" d="100"/>
          <a:sy n="76" d="100"/>
        </p:scale>
        <p:origin x="-193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7438F-64C8-DC42-8577-6D77C1DB98E8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85147-B957-384F-BAB9-24FD8A1EE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9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250B-E696-9C46-8E60-ABF2BE3AE4B1}" type="datetimeFigureOut">
              <a:rPr lang="en-US" smtClean="0"/>
              <a:t>22/01/15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30AF5-FDAC-D14A-8497-84F2A0DE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Bom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meu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Dário Nascimento,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68210 do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mestrado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Telecomunicações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Informática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Instituto Superior Técnico.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Hoje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venho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minha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dissertação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entitulada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de: Recovery from Security Intrusions in Cloud Computing.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dissertação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está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paper: Shuttle: Intrusion Recovery in PaaS.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8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Existem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camadas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instalado</a:t>
            </a:r>
            <a:r>
              <a:rPr lang="en-US" baseline="0" dirty="0" smtClean="0"/>
              <a:t>. O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, PaaS e </a:t>
            </a:r>
            <a:r>
              <a:rPr lang="en-US" baseline="0" dirty="0" err="1" smtClean="0"/>
              <a:t>IaaS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infrastrutura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operativos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resolvem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. O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, as </a:t>
            </a:r>
            <a:r>
              <a:rPr lang="en-US" baseline="0" dirty="0" err="1" smtClean="0"/>
              <a:t>souções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web-applications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extensiveis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tal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de PaaS tem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facilitar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instalação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cloud.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cloud providers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responsáveis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infrastrutura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garantir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qualidade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serviço</a:t>
            </a:r>
            <a:r>
              <a:rPr lang="en-US" baseline="0" dirty="0" smtClean="0"/>
              <a:t>.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</a:t>
            </a:r>
            <a:r>
              <a:rPr lang="en-US" baseline="0" dirty="0" err="1" smtClean="0"/>
              <a:t>ém</a:t>
            </a:r>
            <a:r>
              <a:rPr lang="en-US" baseline="0" dirty="0" smtClean="0"/>
              <a:t> disso,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plataforma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opinada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constituida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serviços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ocultar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de um </a:t>
            </a:r>
            <a:r>
              <a:rPr lang="en-US" baseline="0" dirty="0" err="1" smtClean="0"/>
              <a:t>serviço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recebidos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proxy. O proxy </a:t>
            </a:r>
            <a:r>
              <a:rPr lang="en-US" baseline="0" dirty="0" err="1" smtClean="0"/>
              <a:t>coloca</a:t>
            </a:r>
            <a:r>
              <a:rPr lang="en-US" baseline="0" dirty="0" smtClean="0"/>
              <a:t> um timestamp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guarda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</a:t>
            </a:r>
            <a:r>
              <a:rPr lang="en-US" baseline="0" dirty="0" smtClean="0"/>
              <a:t> base de dados </a:t>
            </a:r>
            <a:r>
              <a:rPr lang="en-US" baseline="0" dirty="0" err="1" smtClean="0"/>
              <a:t>designada</a:t>
            </a:r>
            <a:r>
              <a:rPr lang="en-US" baseline="0" dirty="0" smtClean="0"/>
              <a:t> de Shuttle Storage.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enviados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load balancer e </a:t>
            </a:r>
            <a:r>
              <a:rPr lang="en-US" baseline="0" dirty="0" err="1" smtClean="0"/>
              <a:t>distribuidos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instancias</a:t>
            </a:r>
            <a:r>
              <a:rPr lang="en-US" baseline="0" dirty="0" smtClean="0"/>
              <a:t> de computing. As keys </a:t>
            </a:r>
            <a:r>
              <a:rPr lang="en-US" baseline="0" dirty="0" err="1" smtClean="0"/>
              <a:t>acedidas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compute instance. A </a:t>
            </a:r>
            <a:r>
              <a:rPr lang="en-US" baseline="0" dirty="0" err="1" smtClean="0"/>
              <a:t>ordem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acessos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base de dados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enviada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manager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13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recuperar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utilizador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origem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Shuttle re-</a:t>
            </a:r>
            <a:r>
              <a:rPr lang="en-US" baseline="0" dirty="0" err="1" smtClean="0"/>
              <a:t>instala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e base de dados.</a:t>
            </a:r>
          </a:p>
          <a:p>
            <a:r>
              <a:rPr lang="en-US" baseline="0" dirty="0" err="1" smtClean="0"/>
              <a:t>Carrega</a:t>
            </a:r>
            <a:r>
              <a:rPr lang="en-US" baseline="0" dirty="0" smtClean="0"/>
              <a:t> um snapshot anterior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intrusão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</a:t>
            </a:r>
            <a:r>
              <a:rPr lang="en-US" baseline="0" dirty="0" smtClean="0"/>
              <a:t> nova branch.</a:t>
            </a:r>
          </a:p>
          <a:p>
            <a:r>
              <a:rPr lang="en-US" baseline="0" dirty="0" err="1" smtClean="0"/>
              <a:t>Ordena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ordem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original.</a:t>
            </a:r>
          </a:p>
          <a:p>
            <a:r>
              <a:rPr lang="en-US" baseline="0" dirty="0" smtClean="0"/>
              <a:t>Re-</a:t>
            </a:r>
            <a:r>
              <a:rPr lang="en-US" baseline="0" dirty="0" err="1" smtClean="0"/>
              <a:t>executa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. Se 2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operações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instancias</a:t>
            </a:r>
            <a:r>
              <a:rPr lang="en-US" baseline="0" dirty="0" smtClean="0"/>
              <a:t> de base de dados </a:t>
            </a:r>
            <a:r>
              <a:rPr lang="en-US" baseline="0" dirty="0" err="1" smtClean="0"/>
              <a:t>registam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ordenar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22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Após</a:t>
            </a:r>
            <a:r>
              <a:rPr lang="en-US" baseline="0" dirty="0" smtClean="0"/>
              <a:t> </a:t>
            </a:r>
            <a:r>
              <a:rPr lang="en-US" baseline="0" dirty="0" smtClean="0"/>
              <a:t>re-</a:t>
            </a:r>
            <a:r>
              <a:rPr lang="en-US" baseline="0" dirty="0" err="1" smtClean="0"/>
              <a:t>executar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bloqueados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recebidos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. No final, </a:t>
            </a:r>
            <a:r>
              <a:rPr lang="en-US" baseline="0" dirty="0" err="1" smtClean="0"/>
              <a:t>muda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a branch </a:t>
            </a:r>
            <a:r>
              <a:rPr lang="en-US" baseline="0" dirty="0" err="1" smtClean="0"/>
              <a:t>certa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22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original, </a:t>
            </a:r>
            <a:r>
              <a:rPr lang="en-US" baseline="0" dirty="0" err="1" smtClean="0"/>
              <a:t>conseguimos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agrupar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clusters. Clusters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dependentes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indepententes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clusters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concurrentemente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Além</a:t>
            </a:r>
            <a:r>
              <a:rPr lang="en-US" baseline="0" dirty="0" smtClean="0"/>
              <a:t> disso, </a:t>
            </a:r>
            <a:r>
              <a:rPr lang="en-US" baseline="0" dirty="0" err="1" smtClean="0"/>
              <a:t>invés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repetir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grafo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numero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executar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designamos</a:t>
            </a:r>
            <a:r>
              <a:rPr lang="en-US" baseline="0" dirty="0" smtClean="0"/>
              <a:t> de selective-replay.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0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baseline="0" dirty="0" err="1" smtClean="0"/>
              <a:t>valiámos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protótipo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3 classes de </a:t>
            </a:r>
            <a:r>
              <a:rPr lang="en-US" baseline="0" dirty="0" err="1" smtClean="0"/>
              <a:t>cenários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maliciosos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vulnerabilidades</a:t>
            </a:r>
            <a:r>
              <a:rPr lang="en-US" baseline="0" dirty="0" smtClean="0"/>
              <a:t> de software e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externos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acções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pello</a:t>
            </a:r>
            <a:r>
              <a:rPr lang="en-US" baseline="0" dirty="0" smtClean="0"/>
              <a:t> proxy).</a:t>
            </a:r>
          </a:p>
          <a:p>
            <a:r>
              <a:rPr lang="en-US" baseline="0" dirty="0" smtClean="0"/>
              <a:t>No 1º </a:t>
            </a:r>
            <a:r>
              <a:rPr lang="en-US" baseline="0" dirty="0" err="1" smtClean="0"/>
              <a:t>cenário</a:t>
            </a:r>
            <a:r>
              <a:rPr lang="en-US" baseline="0" dirty="0" smtClean="0"/>
              <a:t>, o selective replay </a:t>
            </a:r>
            <a:r>
              <a:rPr lang="en-US" baseline="0" dirty="0" err="1" smtClean="0"/>
              <a:t>exige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consideravelmente</a:t>
            </a:r>
            <a:r>
              <a:rPr lang="en-US" baseline="0" dirty="0" smtClean="0"/>
              <a:t> inferior de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existirem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vulnerabilidade</a:t>
            </a:r>
            <a:r>
              <a:rPr lang="en-US" baseline="0" dirty="0" smtClean="0"/>
              <a:t> de software,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selective replay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grafo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as </a:t>
            </a:r>
            <a:r>
              <a:rPr lang="en-US" baseline="0" dirty="0" err="1" smtClean="0"/>
              <a:t>acções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, o Shuttle re-</a:t>
            </a:r>
            <a:r>
              <a:rPr lang="en-US" baseline="0" dirty="0" err="1" smtClean="0"/>
              <a:t>executa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registados</a:t>
            </a:r>
            <a:r>
              <a:rPr lang="en-US" baseline="0" dirty="0" smtClean="0"/>
              <a:t>. Como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maliciosos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efeitos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removidos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2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Avaliamos</a:t>
            </a:r>
            <a:r>
              <a:rPr lang="en-US" dirty="0" smtClean="0"/>
              <a:t> a</a:t>
            </a:r>
            <a:r>
              <a:rPr lang="en-US" baseline="0" dirty="0" smtClean="0"/>
              <a:t> performance do </a:t>
            </a:r>
            <a:r>
              <a:rPr lang="en-US" baseline="0" dirty="0" err="1" smtClean="0"/>
              <a:t>protototipo</a:t>
            </a:r>
            <a:r>
              <a:rPr lang="en-US" baseline="0" dirty="0" smtClean="0"/>
              <a:t> no Amazon Web Services.</a:t>
            </a:r>
          </a:p>
          <a:p>
            <a:r>
              <a:rPr lang="en-US" baseline="0" dirty="0" err="1" smtClean="0"/>
              <a:t>Comparativamente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 (original execution), o clustered replay </a:t>
            </a:r>
            <a:r>
              <a:rPr lang="en-US" baseline="0" dirty="0" err="1" smtClean="0"/>
              <a:t>consegue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consideravelmente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rápido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Contudo</a:t>
            </a:r>
            <a:r>
              <a:rPr lang="en-US" baseline="0" dirty="0" smtClean="0"/>
              <a:t>, o serial replay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lento.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-se a </a:t>
            </a:r>
            <a:r>
              <a:rPr lang="en-US" baseline="0" dirty="0" err="1" smtClean="0"/>
              <a:t>ineficiencias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enquanto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realizada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várias</a:t>
            </a:r>
            <a:r>
              <a:rPr lang="en-US" baseline="0" dirty="0" smtClean="0"/>
              <a:t> threads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simultaneo</a:t>
            </a:r>
            <a:r>
              <a:rPr lang="en-US" baseline="0" dirty="0" smtClean="0"/>
              <a:t>, o serial replay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thread. </a:t>
            </a:r>
            <a:r>
              <a:rPr lang="en-US" baseline="0" dirty="0" err="1" smtClean="0"/>
              <a:t>Esperamos</a:t>
            </a:r>
            <a:r>
              <a:rPr lang="en-US" baseline="0" dirty="0" smtClean="0"/>
              <a:t> resolver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futuro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11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Existe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pedido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qual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indisponivel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restantes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utilizadores</a:t>
            </a:r>
            <a:r>
              <a:rPr lang="en-US" baseline="0" dirty="0" smtClean="0"/>
              <a:t>. 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do clustered replay, </a:t>
            </a:r>
            <a:r>
              <a:rPr lang="en-US" baseline="0" dirty="0" err="1" smtClean="0"/>
              <a:t>esse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de 46 </a:t>
            </a:r>
            <a:r>
              <a:rPr lang="en-US" baseline="0" dirty="0" err="1" smtClean="0"/>
              <a:t>segundos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4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Validámos</a:t>
            </a:r>
            <a:r>
              <a:rPr lang="en-US" dirty="0" smtClean="0"/>
              <a:t> a </a:t>
            </a:r>
            <a:r>
              <a:rPr lang="en-US" dirty="0" err="1" smtClean="0"/>
              <a:t>capacidade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escalar</a:t>
            </a:r>
            <a:r>
              <a:rPr lang="en-US" dirty="0" smtClean="0"/>
              <a:t> com a </a:t>
            </a:r>
            <a:r>
              <a:rPr lang="en-US" dirty="0" err="1" smtClean="0"/>
              <a:t>aplicação</a:t>
            </a:r>
            <a:r>
              <a:rPr lang="en-US" dirty="0" smtClean="0"/>
              <a:t>. </a:t>
            </a:r>
            <a:r>
              <a:rPr lang="en-US" dirty="0" err="1" smtClean="0"/>
              <a:t>Visto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clusters </a:t>
            </a:r>
            <a:r>
              <a:rPr lang="en-US" baseline="0" dirty="0" err="1" smtClean="0"/>
              <a:t>independentes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repetidos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independente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controlo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acessos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da base de dados, </a:t>
            </a:r>
            <a:r>
              <a:rPr lang="en-US" baseline="0" dirty="0" err="1" smtClean="0"/>
              <a:t>concluimos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avaliação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protótipo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escalável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1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Concluimos</a:t>
            </a:r>
            <a:r>
              <a:rPr lang="en-US" dirty="0" smtClean="0"/>
              <a:t> </a:t>
            </a:r>
            <a:r>
              <a:rPr lang="en-US" dirty="0" err="1" smtClean="0"/>
              <a:t>portanto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criamos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recuperação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baseline="0" dirty="0" smtClean="0"/>
              <a:t> PaaS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integrada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devidamente</a:t>
            </a:r>
            <a:r>
              <a:rPr lang="en-US" baseline="0" dirty="0" smtClean="0"/>
              <a:t> </a:t>
            </a:r>
            <a:r>
              <a:rPr lang="en-US" baseline="0" smtClean="0"/>
              <a:t>com PaaS.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Começarei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introduzir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soluções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existentes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tópico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seguida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encontram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resolver.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arquitectura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ainda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resultados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avaliação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Após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concluir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minha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criticas</a:t>
            </a:r>
            <a:r>
              <a:rPr lang="en-US" dirty="0" smtClean="0"/>
              <a:t> das </a:t>
            </a:r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a </a:t>
            </a:r>
            <a:r>
              <a:rPr lang="en-US" dirty="0" err="1" smtClean="0"/>
              <a:t>migrar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cloud computing. Como o valor das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significativo</a:t>
            </a:r>
            <a:r>
              <a:rPr lang="en-US" dirty="0" smtClean="0"/>
              <a:t>,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intrusões</a:t>
            </a:r>
            <a:r>
              <a:rPr lang="en-US" dirty="0" smtClean="0"/>
              <a:t> tem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vindo</a:t>
            </a:r>
            <a:r>
              <a:rPr lang="en-US" dirty="0" smtClean="0"/>
              <a:t> a </a:t>
            </a:r>
            <a:r>
              <a:rPr lang="en-US" dirty="0" err="1" smtClean="0"/>
              <a:t>aumentar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5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</a:t>
            </a:r>
            <a:r>
              <a:rPr lang="en-US" dirty="0" err="1" smtClean="0"/>
              <a:t>intrusões</a:t>
            </a:r>
            <a:r>
              <a:rPr lang="en-US" dirty="0" smtClean="0"/>
              <a:t> </a:t>
            </a:r>
            <a:r>
              <a:rPr lang="en-US" dirty="0" err="1" smtClean="0"/>
              <a:t>comprometem</a:t>
            </a:r>
            <a:r>
              <a:rPr lang="en-US" dirty="0" smtClean="0"/>
              <a:t> a </a:t>
            </a:r>
            <a:r>
              <a:rPr lang="en-US" dirty="0" err="1" smtClean="0"/>
              <a:t>integridade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disponibilidade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confidencialidade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causas</a:t>
            </a:r>
            <a:r>
              <a:rPr lang="en-US" dirty="0" smtClean="0"/>
              <a:t> de </a:t>
            </a:r>
            <a:r>
              <a:rPr lang="en-US" dirty="0" err="1" smtClean="0"/>
              <a:t>intrusão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: </a:t>
            </a:r>
            <a:r>
              <a:rPr lang="en-US" dirty="0" err="1" smtClean="0"/>
              <a:t>vulnerabilidades</a:t>
            </a:r>
            <a:r>
              <a:rPr lang="en-US" dirty="0" smtClean="0"/>
              <a:t> no software, </a:t>
            </a:r>
            <a:r>
              <a:rPr lang="en-US" dirty="0" err="1" smtClean="0"/>
              <a:t>erros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r>
              <a:rPr lang="en-US" baseline="0" dirty="0" smtClean="0"/>
              <a:t> e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pedidos</a:t>
            </a:r>
            <a:r>
              <a:rPr lang="en-US" dirty="0" smtClean="0"/>
              <a:t> </a:t>
            </a:r>
            <a:r>
              <a:rPr lang="en-US" dirty="0" err="1" smtClean="0"/>
              <a:t>legitimos</a:t>
            </a:r>
            <a:r>
              <a:rPr lang="en-US" dirty="0" smtClean="0"/>
              <a:t> mas </a:t>
            </a:r>
            <a:r>
              <a:rPr lang="en-US" dirty="0" err="1" smtClean="0"/>
              <a:t>corrompidos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4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intrusões</a:t>
            </a:r>
            <a:r>
              <a:rPr lang="en-US" dirty="0" smtClean="0"/>
              <a:t> </a:t>
            </a:r>
            <a:r>
              <a:rPr lang="en-US" dirty="0" err="1" smtClean="0"/>
              <a:t>acontecem</a:t>
            </a:r>
            <a:r>
              <a:rPr lang="en-US" dirty="0" smtClean="0"/>
              <a:t>! 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cloud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falham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causam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prejuizos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maiores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Quando</a:t>
            </a:r>
            <a:r>
              <a:rPr lang="en-US" dirty="0" smtClean="0"/>
              <a:t> as </a:t>
            </a:r>
            <a:r>
              <a:rPr lang="en-US" dirty="0" err="1" smtClean="0"/>
              <a:t>intrus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acontecem</a:t>
            </a:r>
            <a:r>
              <a:rPr lang="en-US" dirty="0" smtClean="0"/>
              <a:t>, o</a:t>
            </a:r>
            <a:r>
              <a:rPr lang="en-US" dirty="0" smtClean="0"/>
              <a:t> </a:t>
            </a:r>
            <a:r>
              <a:rPr lang="en-US" dirty="0" err="1" smtClean="0"/>
              <a:t>objectivo</a:t>
            </a:r>
            <a:r>
              <a:rPr lang="en-US" dirty="0" smtClean="0"/>
              <a:t> dos </a:t>
            </a:r>
            <a:r>
              <a:rPr lang="en-US" dirty="0" err="1" smtClean="0"/>
              <a:t>administradores</a:t>
            </a:r>
            <a:r>
              <a:rPr lang="en-US" dirty="0" smtClean="0"/>
              <a:t> de </a:t>
            </a:r>
            <a:r>
              <a:rPr lang="en-US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recuperar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integridade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Uma </a:t>
            </a:r>
            <a:r>
              <a:rPr lang="en-US" dirty="0" err="1" smtClean="0"/>
              <a:t>a</a:t>
            </a:r>
            <a:r>
              <a:rPr lang="en-US" baseline="0" dirty="0" err="1" smtClean="0"/>
              <a:t>plicaç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persistente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recebidos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Tradicionalmente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intrusão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ocorre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carrega</a:t>
            </a:r>
            <a:r>
              <a:rPr lang="en-US" baseline="0" dirty="0" smtClean="0"/>
              <a:t>-se um backup anterior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intrusão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remover as </a:t>
            </a:r>
            <a:r>
              <a:rPr lang="en-US" baseline="0" dirty="0" err="1" smtClean="0"/>
              <a:t>alterações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intrusão</a:t>
            </a:r>
            <a:r>
              <a:rPr lang="en-US" baseline="0" dirty="0" smtClean="0"/>
              <a:t> fez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Contudo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perde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acções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legitimas</a:t>
            </a:r>
            <a:r>
              <a:rPr lang="en-US" baseline="0" dirty="0" smtClean="0"/>
              <a:t>/do </a:t>
            </a:r>
            <a:r>
              <a:rPr lang="en-US" baseline="0" dirty="0" err="1" smtClean="0"/>
              <a:t>utilizador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depois</a:t>
            </a:r>
            <a:r>
              <a:rPr lang="en-US" baseline="0" dirty="0" smtClean="0"/>
              <a:t> do backup. </a:t>
            </a:r>
            <a:r>
              <a:rPr lang="en-US" baseline="0" dirty="0" err="1" smtClean="0"/>
              <a:t>Isso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indesejável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Existem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trabalhos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tentam</a:t>
            </a:r>
            <a:r>
              <a:rPr lang="en-US" baseline="0" dirty="0" smtClean="0"/>
              <a:t> remover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efeitos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acção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actual da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. Outros, </a:t>
            </a:r>
            <a:r>
              <a:rPr lang="en-US" baseline="0" dirty="0" err="1" smtClean="0"/>
              <a:t>carregam</a:t>
            </a:r>
            <a:r>
              <a:rPr lang="en-US" baseline="0" dirty="0" smtClean="0"/>
              <a:t> o backup e re-</a:t>
            </a:r>
            <a:r>
              <a:rPr lang="en-US" baseline="0" dirty="0" err="1" smtClean="0"/>
              <a:t>executam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maliciosos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ocorreram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após</a:t>
            </a:r>
            <a:r>
              <a:rPr lang="en-US" baseline="0" dirty="0" smtClean="0"/>
              <a:t> o backup.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trabalhos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próximos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recuperam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operativos</a:t>
            </a:r>
            <a:r>
              <a:rPr lang="en-US" baseline="0" dirty="0" smtClean="0"/>
              <a:t>, bases de dados e web-services. </a:t>
            </a:r>
            <a:r>
              <a:rPr lang="en-US" baseline="0" dirty="0" err="1" smtClean="0"/>
              <a:t>Contudo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configuração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limitados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recuperar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servidor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base de dados. A </a:t>
            </a:r>
            <a:r>
              <a:rPr lang="en-US" baseline="0" dirty="0" err="1" smtClean="0"/>
              <a:t>maioria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provoca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indisponibilidade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Desenvolver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cloud </a:t>
            </a:r>
            <a:r>
              <a:rPr lang="en-US" baseline="0" dirty="0" err="1" smtClean="0"/>
              <a:t>requer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Remover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efeitos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intrusões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Suportar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instalação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Evitar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indisponivel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 </a:t>
            </a:r>
            <a:r>
              <a:rPr lang="en-US" baseline="0" dirty="0" err="1" smtClean="0"/>
              <a:t>tenha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monetário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recupere</a:t>
            </a:r>
            <a:r>
              <a:rPr lang="en-US" baseline="0" dirty="0" smtClean="0"/>
              <a:t> a tempo.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807" y="13118"/>
            <a:ext cx="9144000" cy="2677883"/>
          </a:xfrm>
          <a:prstGeom prst="rect">
            <a:avLst/>
          </a:prstGeom>
          <a:solidFill>
            <a:srgbClr val="348CD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59107" y="2427930"/>
            <a:ext cx="8200571" cy="361045"/>
            <a:chOff x="943429" y="2975429"/>
            <a:chExt cx="8200571" cy="361045"/>
          </a:xfrm>
        </p:grpSpPr>
        <p:sp>
          <p:nvSpPr>
            <p:cNvPr id="8" name="Rectangle 7"/>
            <p:cNvSpPr/>
            <p:nvPr/>
          </p:nvSpPr>
          <p:spPr>
            <a:xfrm>
              <a:off x="1850571" y="2975429"/>
              <a:ext cx="7293429" cy="181428"/>
            </a:xfrm>
            <a:prstGeom prst="rect">
              <a:avLst/>
            </a:prstGeom>
            <a:solidFill>
              <a:srgbClr val="73BE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3429" y="3156857"/>
              <a:ext cx="8200571" cy="81643"/>
            </a:xfrm>
            <a:prstGeom prst="rect">
              <a:avLst/>
            </a:prstGeom>
            <a:solidFill>
              <a:srgbClr val="26689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254831"/>
              <a:ext cx="4570193" cy="81643"/>
            </a:xfrm>
            <a:prstGeom prst="rect">
              <a:avLst/>
            </a:prstGeom>
            <a:solidFill>
              <a:srgbClr val="1740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ine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2" y="4605819"/>
            <a:ext cx="2773894" cy="1376112"/>
          </a:xfrm>
          <a:prstGeom prst="rect">
            <a:avLst/>
          </a:prstGeom>
        </p:spPr>
      </p:pic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1" y="3515303"/>
            <a:ext cx="2760800" cy="1090516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036953" y="5006042"/>
            <a:ext cx="133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Klavika"/>
                <a:cs typeface="Klavika"/>
              </a:rPr>
              <a:t>Supervisor:</a:t>
            </a:r>
            <a:endParaRPr lang="en-US" dirty="0">
              <a:latin typeface="Klavika"/>
              <a:cs typeface="Klavik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38975" y="31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5402263" y="3386138"/>
            <a:ext cx="2493962" cy="469622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 b="1">
                <a:latin typeface="Klavika"/>
                <a:cs typeface="Klavika"/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4765675" y="3871718"/>
            <a:ext cx="3778250" cy="11493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Filliation</a:t>
            </a:r>
            <a:endParaRPr lang="en-US" dirty="0"/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4765675" y="5425913"/>
            <a:ext cx="3778250" cy="55601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200"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Professors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587" y="892443"/>
            <a:ext cx="9142413" cy="13176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Subtitle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15678" y="186423"/>
            <a:ext cx="9144000" cy="566213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latin typeface="Klavika"/>
                <a:cs typeface="Klavika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2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" y="322160"/>
            <a:ext cx="1260929" cy="498067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51214" y="662214"/>
            <a:ext cx="7592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42014" y="0"/>
            <a:ext cx="0" cy="667838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24"/>
          <p:cNvSpPr>
            <a:spLocks noGrp="1"/>
          </p:cNvSpPr>
          <p:nvPr>
            <p:ph type="title"/>
          </p:nvPr>
        </p:nvSpPr>
        <p:spPr>
          <a:xfrm>
            <a:off x="1551214" y="201090"/>
            <a:ext cx="4321566" cy="408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>
                <a:latin typeface="Klavika"/>
                <a:cs typeface="Klavika"/>
              </a:defRPr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98183" y="6373471"/>
            <a:ext cx="843831" cy="403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F7F7F"/>
                </a:solidFill>
                <a:latin typeface="Klavika"/>
                <a:cs typeface="Klavika"/>
              </a:defRPr>
            </a:lvl1pPr>
          </a:lstStyle>
          <a:p>
            <a:fld id="{59002505-A061-D046-899F-B5245B6264B9}" type="datetimeFigureOut">
              <a:rPr lang="en-US" smtClean="0"/>
              <a:pPr/>
              <a:t>22/01/15</a:t>
            </a:fld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908" y="63963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F7F7F"/>
                </a:solidFill>
                <a:latin typeface="Klavika"/>
                <a:cs typeface="Klavika"/>
              </a:defRPr>
            </a:lvl1pPr>
          </a:lstStyle>
          <a:p>
            <a:fld id="{82ACCCBF-DAD9-A34F-91E5-DD241A51B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50988" y="820738"/>
            <a:ext cx="7416800" cy="5535612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3F6CA5"/>
              </a:buClr>
              <a:defRPr sz="2400">
                <a:latin typeface="Klavika"/>
                <a:cs typeface="Klavika"/>
              </a:defRPr>
            </a:lvl1pPr>
            <a:lvl2pPr>
              <a:buClr>
                <a:srgbClr val="3F6CA5"/>
              </a:buClr>
              <a:defRPr sz="2000">
                <a:latin typeface="Klavika"/>
                <a:cs typeface="Klavika"/>
              </a:defRPr>
            </a:lvl2pPr>
            <a:lvl3pPr>
              <a:buClr>
                <a:srgbClr val="3F6CA5"/>
              </a:buClr>
              <a:defRPr sz="1800">
                <a:latin typeface="Klavika"/>
                <a:cs typeface="Klavika"/>
              </a:defRPr>
            </a:lvl3pPr>
            <a:lvl4pPr>
              <a:buClr>
                <a:srgbClr val="3F6CA5"/>
              </a:buClr>
              <a:defRPr sz="1600">
                <a:latin typeface="Klavika"/>
                <a:cs typeface="Klavika"/>
              </a:defRPr>
            </a:lvl4pPr>
            <a:lvl5pPr>
              <a:buClr>
                <a:srgbClr val="3F6CA5"/>
              </a:buClr>
              <a:defRPr sz="1600">
                <a:latin typeface="Klavika"/>
                <a:cs typeface="Klavika"/>
              </a:defRPr>
            </a:lvl5pPr>
          </a:lstStyle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4674" y="6443382"/>
            <a:ext cx="2895600" cy="363684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Klavika"/>
                <a:cs typeface="Klavik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1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342013" y="6496955"/>
            <a:ext cx="7810519" cy="181428"/>
          </a:xfrm>
          <a:prstGeom prst="rect">
            <a:avLst/>
          </a:prstGeom>
          <a:solidFill>
            <a:srgbClr val="73BE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71" y="6678383"/>
            <a:ext cx="9143462" cy="81643"/>
          </a:xfrm>
          <a:prstGeom prst="rect">
            <a:avLst/>
          </a:prstGeom>
          <a:solidFill>
            <a:srgbClr val="2668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35214" y="6776357"/>
            <a:ext cx="8615512" cy="81643"/>
          </a:xfrm>
          <a:prstGeom prst="rect">
            <a:avLst/>
          </a:prstGeom>
          <a:solidFill>
            <a:srgbClr val="1740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5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-220" y="1261118"/>
            <a:ext cx="9142413" cy="1182496"/>
          </a:xfrm>
        </p:spPr>
        <p:txBody>
          <a:bodyPr/>
          <a:lstStyle/>
          <a:p>
            <a:r>
              <a:rPr lang="en-US" dirty="0" smtClean="0"/>
              <a:t>Dissertation to obtain the Master Degree in</a:t>
            </a:r>
          </a:p>
          <a:p>
            <a:r>
              <a:rPr lang="en-US" dirty="0" smtClean="0"/>
              <a:t>Telecommunications and Informatics Engineering</a:t>
            </a:r>
            <a:endParaRPr lang="en-US" dirty="0"/>
          </a:p>
        </p:txBody>
      </p:sp>
      <p:pic>
        <p:nvPicPr>
          <p:cNvPr id="2" name="Picture 1" descr="ine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2" y="4605819"/>
            <a:ext cx="2773894" cy="1376112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1" y="3515303"/>
            <a:ext cx="2760800" cy="10905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01961" y="3386475"/>
            <a:ext cx="249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Klavika"/>
                <a:cs typeface="Klavika"/>
              </a:rPr>
              <a:t>Dário Nascimento</a:t>
            </a:r>
            <a:endParaRPr lang="en-US" sz="2400" b="1" dirty="0">
              <a:latin typeface="Klavika"/>
              <a:cs typeface="Klavik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2247" y="3855760"/>
            <a:ext cx="3156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Klavika"/>
                <a:cs typeface="Klavika"/>
              </a:rPr>
              <a:t>68210  - MERC</a:t>
            </a:r>
          </a:p>
          <a:p>
            <a:pPr algn="ctr"/>
            <a:r>
              <a:rPr lang="en-US" dirty="0" smtClean="0">
                <a:latin typeface="Klavika"/>
                <a:cs typeface="Klavika"/>
              </a:rPr>
              <a:t>Instituto Superior Técnico</a:t>
            </a:r>
          </a:p>
          <a:p>
            <a:pPr algn="ctr"/>
            <a:r>
              <a:rPr lang="en-US" dirty="0" err="1" smtClean="0">
                <a:latin typeface="Klavika"/>
                <a:cs typeface="Klavika"/>
              </a:rPr>
              <a:t>Universidade</a:t>
            </a:r>
            <a:r>
              <a:rPr lang="en-US" dirty="0" smtClean="0">
                <a:latin typeface="Klavika"/>
                <a:cs typeface="Klavika"/>
              </a:rPr>
              <a:t> de Lisboa</a:t>
            </a:r>
            <a:endParaRPr lang="en-US" dirty="0">
              <a:latin typeface="Klavika"/>
              <a:cs typeface="Klavik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6681" y="5429346"/>
            <a:ext cx="3174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lavika"/>
                <a:cs typeface="Klavika"/>
              </a:rPr>
              <a:t>Prof. Miguel </a:t>
            </a:r>
            <a:r>
              <a:rPr lang="en-US" sz="2200" dirty="0" err="1" smtClean="0">
                <a:latin typeface="Klavika"/>
                <a:cs typeface="Klavika"/>
              </a:rPr>
              <a:t>Pupo</a:t>
            </a:r>
            <a:r>
              <a:rPr lang="en-US" sz="2200" dirty="0" smtClean="0">
                <a:latin typeface="Klavika"/>
                <a:cs typeface="Klavika"/>
              </a:rPr>
              <a:t> </a:t>
            </a:r>
            <a:r>
              <a:rPr lang="en-US" sz="2200" dirty="0" err="1" smtClean="0">
                <a:latin typeface="Klavika"/>
                <a:cs typeface="Klavika"/>
              </a:rPr>
              <a:t>Correia</a:t>
            </a:r>
            <a:endParaRPr lang="en-US" sz="2200" dirty="0">
              <a:latin typeface="Klavika"/>
              <a:cs typeface="Klavik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8975" y="31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Recovery from Security Intrusions in Cloud Computing</a:t>
            </a:r>
          </a:p>
          <a:p>
            <a:endParaRPr lang="en-US" dirty="0"/>
          </a:p>
        </p:txBody>
      </p:sp>
      <p:sp>
        <p:nvSpPr>
          <p:cNvPr id="47" name="Text Placeholder 27"/>
          <p:cNvSpPr txBox="1">
            <a:spLocks/>
          </p:cNvSpPr>
          <p:nvPr/>
        </p:nvSpPr>
        <p:spPr>
          <a:xfrm>
            <a:off x="152180" y="707918"/>
            <a:ext cx="9142413" cy="1182496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Klavika"/>
                <a:ea typeface="+mn-ea"/>
                <a:cs typeface="Klavik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Shuttle: Intrusion Recovery in PaaS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970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1651468" y="4478688"/>
            <a:ext cx="6870122" cy="133693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Storage, Network, Servers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1408" y="4411860"/>
            <a:ext cx="65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Infrastructure as a Service (</a:t>
            </a:r>
            <a:r>
              <a:rPr lang="en-US" sz="2000" b="1" i="1" dirty="0" err="1" smtClean="0"/>
              <a:t>Iaas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sp>
        <p:nvSpPr>
          <p:cNvPr id="10" name="Cube 9"/>
          <p:cNvSpPr/>
          <p:nvPr/>
        </p:nvSpPr>
        <p:spPr>
          <a:xfrm>
            <a:off x="1770450" y="2807513"/>
            <a:ext cx="6870122" cy="133693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 Containers/Servers, Software Stacks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0390" y="2740685"/>
            <a:ext cx="65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Platform as a Service (</a:t>
            </a:r>
            <a:r>
              <a:rPr lang="en-US" sz="2000" b="1" i="1" dirty="0" err="1"/>
              <a:t>P</a:t>
            </a:r>
            <a:r>
              <a:rPr lang="en-US" sz="2000" b="1" i="1" dirty="0" err="1" smtClean="0"/>
              <a:t>aas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sp>
        <p:nvSpPr>
          <p:cNvPr id="13" name="Cube 12"/>
          <p:cNvSpPr/>
          <p:nvPr/>
        </p:nvSpPr>
        <p:spPr>
          <a:xfrm>
            <a:off x="1868685" y="1255344"/>
            <a:ext cx="6870122" cy="133693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Applications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8625" y="1188516"/>
            <a:ext cx="65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Software as a Service (</a:t>
            </a:r>
            <a:r>
              <a:rPr lang="en-US" sz="2000" b="1" i="1" dirty="0" err="1"/>
              <a:t>S</a:t>
            </a:r>
            <a:r>
              <a:rPr lang="en-US" sz="2000" b="1" i="1" dirty="0" err="1" smtClean="0"/>
              <a:t>aas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348CD3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72013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Normal Execution</a:t>
            </a:r>
            <a:endParaRPr lang="en-US" sz="2800" dirty="0"/>
          </a:p>
        </p:txBody>
      </p:sp>
      <p:pic>
        <p:nvPicPr>
          <p:cNvPr id="4" name="Picture 3" descr="normalExecuti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" r="2311"/>
          <a:stretch/>
        </p:blipFill>
        <p:spPr>
          <a:xfrm>
            <a:off x="1449533" y="1473197"/>
            <a:ext cx="7593012" cy="38552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13158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b="1" dirty="0" smtClean="0"/>
              <a:t>Replay Process</a:t>
            </a:r>
            <a:endParaRPr lang="en-US" sz="2800" b="1" dirty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Identify the intrusion actions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Create new application and database </a:t>
            </a:r>
            <a:r>
              <a:rPr lang="en-US" dirty="0" smtClean="0"/>
              <a:t>instances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Load a snapshot previous to intrusion instant 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(create </a:t>
            </a:r>
            <a:r>
              <a:rPr lang="en-US" dirty="0"/>
              <a:t>a new </a:t>
            </a:r>
            <a:r>
              <a:rPr lang="en-US" dirty="0" smtClean="0"/>
              <a:t>branch)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Order requests by their start instant during first </a:t>
            </a:r>
            <a:r>
              <a:rPr lang="en-US" dirty="0" smtClean="0"/>
              <a:t>execution</a:t>
            </a:r>
            <a:endParaRPr lang="en-US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Replay requests</a:t>
            </a:r>
          </a:p>
          <a:p>
            <a:pPr marL="85725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Database operations shall replay in same order as original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 smtClean="0"/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97247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Replay </a:t>
            </a:r>
            <a:r>
              <a:rPr lang="en-US" sz="2800" b="1" dirty="0" smtClean="0"/>
              <a:t>Process</a:t>
            </a:r>
          </a:p>
          <a:p>
            <a:pPr marL="0" indent="0">
              <a:buNone/>
            </a:pPr>
            <a:endParaRPr lang="en-US" sz="2800" b="1" dirty="0"/>
          </a:p>
          <a:p>
            <a:pPr marL="457200" indent="-457200">
              <a:spcAft>
                <a:spcPts val="3000"/>
              </a:spcAft>
              <a:buFont typeface="+mj-lt"/>
              <a:buAutoNum type="arabicPeriod" startAt="6"/>
            </a:pPr>
            <a:r>
              <a:rPr lang="en-US" dirty="0" smtClean="0"/>
              <a:t>Block the incoming requests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 startAt="6"/>
            </a:pPr>
            <a:r>
              <a:rPr lang="en-US" dirty="0" smtClean="0"/>
              <a:t>Replay the requests retrieved during the replay process</a:t>
            </a:r>
          </a:p>
          <a:p>
            <a:pPr marL="457200" indent="-457200">
              <a:spcAft>
                <a:spcPts val="3000"/>
              </a:spcAft>
              <a:buFont typeface="+mj-lt"/>
              <a:buAutoNum type="arabicPeriod" startAt="6"/>
            </a:pPr>
            <a:r>
              <a:rPr lang="en-US" dirty="0" smtClean="0"/>
              <a:t>Change branch</a:t>
            </a:r>
          </a:p>
          <a:p>
            <a:pPr marL="857250" lvl="1" indent="-457200">
              <a:spcAft>
                <a:spcPts val="3000"/>
              </a:spcAft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95546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10558"/>
              </p:ext>
            </p:extLst>
          </p:nvPr>
        </p:nvGraphicFramePr>
        <p:xfrm>
          <a:off x="2008561" y="1163009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Full-Replay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Selective</a:t>
                      </a:r>
                      <a:r>
                        <a:rPr lang="en-US" b="1" baseline="0" dirty="0" smtClean="0"/>
                        <a:t>-Replay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Cluster (Serial)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Clustered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✗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1154" y="2439870"/>
            <a:ext cx="7051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Full-Replay:</a:t>
            </a:r>
            <a:r>
              <a:rPr lang="en-US" sz="2000" dirty="0" smtClean="0"/>
              <a:t> Replay every operation after snapshot</a:t>
            </a:r>
          </a:p>
          <a:p>
            <a:r>
              <a:rPr lang="en-US" sz="2000" b="1" dirty="0" smtClean="0"/>
              <a:t>Selective-Replay:</a:t>
            </a:r>
            <a:r>
              <a:rPr lang="en-US" sz="2000" dirty="0" smtClean="0"/>
              <a:t> Replay only affected (tainted) operations</a:t>
            </a:r>
          </a:p>
          <a:p>
            <a:endParaRPr lang="en-US" sz="2000" dirty="0"/>
          </a:p>
          <a:p>
            <a:r>
              <a:rPr lang="en-US" sz="2000" b="1" dirty="0" smtClean="0"/>
              <a:t>Serial: </a:t>
            </a:r>
            <a:r>
              <a:rPr lang="en-US" sz="2000" dirty="0" smtClean="0"/>
              <a:t>Consider all dependency graph as a cluster</a:t>
            </a:r>
          </a:p>
          <a:p>
            <a:r>
              <a:rPr lang="en-US" sz="2000" b="1" dirty="0" smtClean="0"/>
              <a:t>Clustered: </a:t>
            </a:r>
            <a:r>
              <a:rPr lang="en-US" sz="2000" dirty="0" smtClean="0"/>
              <a:t>Independent clusters can be replayed concurrently</a:t>
            </a:r>
            <a:endParaRPr lang="en-US" sz="20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3609144" y="4399170"/>
            <a:ext cx="2157480" cy="1268015"/>
            <a:chOff x="3609144" y="4399170"/>
            <a:chExt cx="2157480" cy="1268015"/>
          </a:xfrm>
        </p:grpSpPr>
        <p:sp>
          <p:nvSpPr>
            <p:cNvPr id="10" name="Oval 9"/>
            <p:cNvSpPr/>
            <p:nvPr/>
          </p:nvSpPr>
          <p:spPr>
            <a:xfrm>
              <a:off x="3609144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3195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32190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>
              <a:off x="4043578" y="5449968"/>
              <a:ext cx="369617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6"/>
              <a:endCxn id="12" idx="2"/>
            </p:cNvCxnSpPr>
            <p:nvPr/>
          </p:nvCxnSpPr>
          <p:spPr>
            <a:xfrm>
              <a:off x="4847629" y="5449968"/>
              <a:ext cx="48456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609144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413195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332190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2" idx="6"/>
              <a:endCxn id="23" idx="2"/>
            </p:cNvCxnSpPr>
            <p:nvPr/>
          </p:nvCxnSpPr>
          <p:spPr>
            <a:xfrm>
              <a:off x="4043578" y="4616387"/>
              <a:ext cx="369617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6"/>
              <a:endCxn id="24" idx="2"/>
            </p:cNvCxnSpPr>
            <p:nvPr/>
          </p:nvCxnSpPr>
          <p:spPr>
            <a:xfrm>
              <a:off x="4847629" y="4616387"/>
              <a:ext cx="48456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57498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Accuracy: </a:t>
            </a:r>
            <a:r>
              <a:rPr lang="en-US" i="1" dirty="0" smtClean="0"/>
              <a:t>Intrusion Scenarios:</a:t>
            </a:r>
          </a:p>
          <a:p>
            <a:pPr marL="457200" indent="-457200">
              <a:buAutoNum type="arabicPeriod"/>
            </a:pPr>
            <a:r>
              <a:rPr lang="en-US" dirty="0" smtClean="0"/>
              <a:t>Malicious requests</a:t>
            </a:r>
          </a:p>
          <a:p>
            <a:pPr marL="457200" indent="-457200">
              <a:buAutoNum type="arabicPeriod"/>
            </a:pPr>
            <a:r>
              <a:rPr lang="en-US" dirty="0" smtClean="0"/>
              <a:t>Software vulnerabilities</a:t>
            </a:r>
          </a:p>
          <a:p>
            <a:pPr marL="457200" indent="-457200">
              <a:buAutoNum type="arabicPeriod"/>
            </a:pPr>
            <a:r>
              <a:rPr lang="en-US" dirty="0" smtClean="0"/>
              <a:t>External Channels (e.g. SSH)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88738"/>
              </p:ext>
            </p:extLst>
          </p:nvPr>
        </p:nvGraphicFramePr>
        <p:xfrm>
          <a:off x="1904825" y="2906310"/>
          <a:ext cx="6683600" cy="3140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720"/>
                <a:gridCol w="1336720"/>
                <a:gridCol w="1336720"/>
                <a:gridCol w="1336720"/>
                <a:gridCol w="133672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Intrusion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tainted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Selective Replay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Full Replay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605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38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1b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379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253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2a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4 338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</a:t>
                      </a:r>
                      <a:r>
                        <a:rPr lang="en-US" sz="2000" baseline="0" dirty="0" smtClean="0"/>
                        <a:t>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2b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18 286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1 278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</a:t>
                      </a:r>
                      <a:r>
                        <a:rPr lang="en-US" sz="2000" baseline="0" dirty="0" smtClean="0"/>
                        <a:t> 2 000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390771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Application deployed in Amazon Web Services</a:t>
            </a:r>
            <a:endParaRPr lang="en-US" b="1" dirty="0"/>
          </a:p>
        </p:txBody>
      </p:sp>
      <p:pic>
        <p:nvPicPr>
          <p:cNvPr id="6" name="Picture 5" descr="grafico_present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22" y="1470619"/>
            <a:ext cx="7575900" cy="45455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309433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Restrain Duration</a:t>
            </a:r>
            <a:endParaRPr lang="en-US" b="1" dirty="0"/>
          </a:p>
        </p:txBody>
      </p:sp>
      <p:pic>
        <p:nvPicPr>
          <p:cNvPr id="5" name="Picture 4" descr="clustered_present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38" y="1401554"/>
            <a:ext cx="7757153" cy="46542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86140" y="3066503"/>
            <a:ext cx="0" cy="67688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2933" y="2498439"/>
            <a:ext cx="8319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Begin</a:t>
            </a:r>
          </a:p>
          <a:p>
            <a:r>
              <a:rPr lang="en-US" sz="1600" dirty="0" smtClean="0"/>
              <a:t>restrain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816444" y="6043420"/>
            <a:ext cx="213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Restrain</a:t>
            </a:r>
            <a:r>
              <a:rPr lang="en-US" dirty="0" smtClean="0"/>
              <a:t>: 46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1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Scalability</a:t>
            </a:r>
            <a:endParaRPr lang="en-US" b="1" dirty="0"/>
          </a:p>
        </p:txBody>
      </p:sp>
      <p:pic>
        <p:nvPicPr>
          <p:cNvPr id="7" name="Picture 6" descr="recovery_present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92" y="1504038"/>
            <a:ext cx="7725608" cy="4635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93658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2976"/>
              </a:spcBef>
            </a:pPr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intrusion recovery </a:t>
            </a:r>
            <a:r>
              <a:rPr lang="en-US" dirty="0" smtClean="0"/>
              <a:t>service </a:t>
            </a:r>
            <a:r>
              <a:rPr lang="en-US" dirty="0"/>
              <a:t>integrated in </a:t>
            </a:r>
            <a:r>
              <a:rPr lang="en-US" dirty="0" smtClean="0"/>
              <a:t>PaaS </a:t>
            </a:r>
          </a:p>
          <a:p>
            <a:pPr>
              <a:spcBef>
                <a:spcPts val="2976"/>
              </a:spcBef>
            </a:pPr>
            <a:r>
              <a:rPr lang="en-US" dirty="0" smtClean="0"/>
              <a:t>Supports applications </a:t>
            </a:r>
            <a:r>
              <a:rPr lang="en-US" dirty="0"/>
              <a:t>running in various instances backed by distributed databases;</a:t>
            </a:r>
          </a:p>
          <a:p>
            <a:pPr>
              <a:spcBef>
                <a:spcPts val="2976"/>
              </a:spcBef>
            </a:pPr>
            <a:r>
              <a:rPr lang="en-US" dirty="0" smtClean="0"/>
              <a:t>Order the </a:t>
            </a:r>
            <a:r>
              <a:rPr lang="en-US" dirty="0"/>
              <a:t>replayed user requests considering their accesses to databases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65094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Motivation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Related 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Proposed Solution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Evaluation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Future Work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98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4776"/>
              </a:spcBef>
            </a:pPr>
            <a:r>
              <a:rPr lang="en-US" dirty="0" smtClean="0"/>
              <a:t>Accomplishing </a:t>
            </a:r>
            <a:r>
              <a:rPr lang="en-US" dirty="0"/>
              <a:t>intrusion recovery without service downtime using a branching mechanism;</a:t>
            </a:r>
          </a:p>
          <a:p>
            <a:pPr>
              <a:spcBef>
                <a:spcPts val="4776"/>
              </a:spcBef>
            </a:pPr>
            <a:r>
              <a:rPr lang="en-US" dirty="0" smtClean="0"/>
              <a:t>Leveraging </a:t>
            </a:r>
            <a:r>
              <a:rPr lang="en-US" dirty="0"/>
              <a:t>the resource elasticity and pay-per-use model </a:t>
            </a:r>
            <a:r>
              <a:rPr lang="en-US" dirty="0" smtClean="0"/>
              <a:t>to </a:t>
            </a:r>
            <a:r>
              <a:rPr lang="en-US" dirty="0"/>
              <a:t>reduce the recovery time and costs;</a:t>
            </a:r>
          </a:p>
          <a:p>
            <a:pPr>
              <a:spcBef>
                <a:spcPts val="4776"/>
              </a:spcBef>
            </a:pPr>
            <a:r>
              <a:rPr lang="en-US" dirty="0"/>
              <a:t>G</a:t>
            </a:r>
            <a:r>
              <a:rPr lang="en-US" dirty="0" smtClean="0"/>
              <a:t>lobally </a:t>
            </a:r>
            <a:r>
              <a:rPr lang="en-US" dirty="0"/>
              <a:t>transaction-consistent snapshot of </a:t>
            </a:r>
            <a:r>
              <a:rPr lang="en-US" dirty="0" smtClean="0"/>
              <a:t>for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/>
              <a:t>databases;</a:t>
            </a:r>
          </a:p>
          <a:p>
            <a:pPr>
              <a:spcBef>
                <a:spcPts val="4776"/>
              </a:spcBef>
            </a:pPr>
            <a:r>
              <a:rPr lang="en-US" dirty="0" smtClean="0"/>
              <a:t>Remove intrusions </a:t>
            </a:r>
            <a:r>
              <a:rPr lang="en-US" dirty="0"/>
              <a:t>by redeploy the applications;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212839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Eleger</a:t>
            </a:r>
            <a:r>
              <a:rPr lang="en-US" dirty="0" smtClean="0"/>
              <a:t> as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(com o professor)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887769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Published in my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2258447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[Taser]</a:t>
            </a:r>
            <a:r>
              <a:rPr lang="en-US" sz="1800" dirty="0" smtClean="0"/>
              <a:t> </a:t>
            </a:r>
            <a:r>
              <a:rPr lang="en-US" sz="1800" dirty="0"/>
              <a:t>A. </a:t>
            </a:r>
            <a:r>
              <a:rPr lang="en-US" sz="1800" dirty="0" err="1"/>
              <a:t>Goel</a:t>
            </a:r>
            <a:r>
              <a:rPr lang="en-US" sz="1800" dirty="0"/>
              <a:t>, K. Po, K. </a:t>
            </a:r>
            <a:r>
              <a:rPr lang="en-US" sz="1800" dirty="0" err="1"/>
              <a:t>Farhadi</a:t>
            </a:r>
            <a:r>
              <a:rPr lang="en-US" sz="1800" dirty="0"/>
              <a:t>, Z. Li, and E. de Lara, “The </a:t>
            </a:r>
            <a:r>
              <a:rPr lang="en-US" sz="1800" dirty="0" err="1" smtClean="0"/>
              <a:t>taser</a:t>
            </a:r>
            <a:r>
              <a:rPr lang="en-US" sz="1800" dirty="0"/>
              <a:t> </a:t>
            </a:r>
            <a:r>
              <a:rPr lang="en-US" sz="1800" dirty="0" smtClean="0"/>
              <a:t>intrusion </a:t>
            </a:r>
            <a:r>
              <a:rPr lang="en-US" sz="1800" dirty="0"/>
              <a:t>recovery system,” in SOSP. ACM, 2005.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[Retro]</a:t>
            </a:r>
            <a:r>
              <a:rPr lang="en-US" sz="1800" dirty="0" smtClean="0"/>
              <a:t> T</a:t>
            </a:r>
            <a:r>
              <a:rPr lang="en-US" sz="1800" dirty="0"/>
              <a:t>. Kim, X. Wang, N. </a:t>
            </a:r>
            <a:r>
              <a:rPr lang="en-US" sz="1800" dirty="0" err="1"/>
              <a:t>Zeldovich</a:t>
            </a:r>
            <a:r>
              <a:rPr lang="en-US" sz="1800" dirty="0"/>
              <a:t>, and M. F. </a:t>
            </a:r>
            <a:r>
              <a:rPr lang="en-US" sz="1800" dirty="0" err="1"/>
              <a:t>Kaashoek</a:t>
            </a:r>
            <a:r>
              <a:rPr lang="en-US" sz="1800" dirty="0"/>
              <a:t>, “Intrusion </a:t>
            </a:r>
            <a:r>
              <a:rPr lang="en-US" sz="1800" dirty="0" smtClean="0"/>
              <a:t>recovery using </a:t>
            </a:r>
            <a:r>
              <a:rPr lang="en-US" sz="1800" dirty="0"/>
              <a:t>selective re- execution.” USENIX, 2010.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/>
              <a:t>[</a:t>
            </a:r>
            <a:r>
              <a:rPr lang="en-US" sz="1800" b="1" dirty="0" smtClean="0"/>
              <a:t>ITDB] </a:t>
            </a:r>
            <a:r>
              <a:rPr lang="en-US" sz="1800" dirty="0" err="1" smtClean="0"/>
              <a:t>P.Liu</a:t>
            </a:r>
            <a:r>
              <a:rPr lang="en-US" sz="1800" dirty="0" smtClean="0"/>
              <a:t>, </a:t>
            </a:r>
            <a:r>
              <a:rPr lang="en-US" sz="1800" dirty="0" err="1" smtClean="0"/>
              <a:t>J.Jing</a:t>
            </a:r>
            <a:r>
              <a:rPr lang="en-US" sz="1800" dirty="0" smtClean="0"/>
              <a:t>, </a:t>
            </a:r>
            <a:r>
              <a:rPr lang="en-US" sz="1800" dirty="0" err="1" smtClean="0"/>
              <a:t>P.Luenam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Y.Wang</a:t>
            </a:r>
            <a:r>
              <a:rPr lang="en-US" sz="1800" dirty="0" smtClean="0"/>
              <a:t>, “The design and implementation of a self healing database </a:t>
            </a:r>
            <a:r>
              <a:rPr lang="en-US" sz="1800" dirty="0"/>
              <a:t>system,” Journal of Intelligent </a:t>
            </a:r>
            <a:r>
              <a:rPr lang="en-US" sz="1800" dirty="0" smtClean="0"/>
              <a:t>Information Systems</a:t>
            </a:r>
            <a:r>
              <a:rPr lang="en-US" sz="1800" dirty="0"/>
              <a:t>, vol. 23, no. 3</a:t>
            </a:r>
            <a:r>
              <a:rPr lang="en-US" sz="1800" dirty="0" smtClean="0"/>
              <a:t>, Nov</a:t>
            </a:r>
            <a:r>
              <a:rPr lang="en-US" sz="1800" dirty="0"/>
              <a:t>. 2004.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Goel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/>
              <a:t>I. </a:t>
            </a:r>
            <a:r>
              <a:rPr lang="en-US" sz="1800" dirty="0" err="1"/>
              <a:t>Akkus</a:t>
            </a:r>
            <a:r>
              <a:rPr lang="en-US" sz="1800" dirty="0"/>
              <a:t> and A. </a:t>
            </a:r>
            <a:r>
              <a:rPr lang="en-US" sz="1800" dirty="0" err="1"/>
              <a:t>Goel</a:t>
            </a:r>
            <a:r>
              <a:rPr lang="en-US" sz="1800" dirty="0"/>
              <a:t>, “Data recovery for web applications,” </a:t>
            </a:r>
            <a:r>
              <a:rPr lang="en-US" sz="1800" dirty="0" smtClean="0"/>
              <a:t>in DSN</a:t>
            </a:r>
            <a:r>
              <a:rPr lang="en-US" sz="1800" dirty="0"/>
              <a:t>. IEEE, Jun. 2010, pp. 81–90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[Warp]</a:t>
            </a:r>
            <a:r>
              <a:rPr lang="en-US" sz="1800" dirty="0" smtClean="0"/>
              <a:t> </a:t>
            </a:r>
            <a:r>
              <a:rPr lang="en-US" sz="1800" dirty="0"/>
              <a:t>R. Chandra, T. Kim, and M. Shah, “Intrusion recovery </a:t>
            </a:r>
            <a:r>
              <a:rPr lang="en-US" sz="1800" dirty="0" smtClean="0"/>
              <a:t>for database</a:t>
            </a:r>
            <a:r>
              <a:rPr lang="en-US" sz="1800" dirty="0"/>
              <a:t>-backed web applications,” in SOSP. ACM, 2011.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Aire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 err="1"/>
              <a:t>R.Chandra</a:t>
            </a:r>
            <a:r>
              <a:rPr lang="en-US" sz="1800" dirty="0" smtClean="0"/>
              <a:t>, </a:t>
            </a:r>
            <a:r>
              <a:rPr lang="en-US" sz="1800" dirty="0" err="1" smtClean="0"/>
              <a:t>T.Kim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N.Zeldovich</a:t>
            </a:r>
            <a:r>
              <a:rPr lang="en-US" sz="1800" dirty="0" smtClean="0"/>
              <a:t>, “Asynchronous intrusion </a:t>
            </a:r>
            <a:r>
              <a:rPr lang="en-US" sz="1800" dirty="0"/>
              <a:t>recovery </a:t>
            </a:r>
            <a:r>
              <a:rPr lang="en-US" sz="1800" dirty="0" smtClean="0"/>
              <a:t>for interconnected </a:t>
            </a:r>
            <a:r>
              <a:rPr lang="en-US" sz="1800" dirty="0"/>
              <a:t>web services,” in SOSP. ACM</a:t>
            </a:r>
            <a:r>
              <a:rPr lang="en-US" sz="1800" dirty="0" smtClean="0"/>
              <a:t>, 2013</a:t>
            </a:r>
            <a:r>
              <a:rPr lang="en-US" sz="1800" dirty="0"/>
              <a:t>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UndoForOperators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/>
              <a:t>A. B. Brown and D. A. Patterson</a:t>
            </a:r>
            <a:r>
              <a:rPr lang="en-US" sz="1800" dirty="0" smtClean="0"/>
              <a:t>, “</a:t>
            </a:r>
            <a:r>
              <a:rPr lang="en-US" sz="1800" dirty="0"/>
              <a:t>Undo for operators </a:t>
            </a:r>
            <a:r>
              <a:rPr lang="en-US" sz="1800" dirty="0" smtClean="0"/>
              <a:t>: Building</a:t>
            </a:r>
            <a:r>
              <a:rPr lang="en-US" sz="1800" dirty="0"/>
              <a:t> </a:t>
            </a:r>
            <a:r>
              <a:rPr lang="en-US" sz="1800" dirty="0" smtClean="0"/>
              <a:t>an </a:t>
            </a:r>
            <a:r>
              <a:rPr lang="en-US" sz="1800" dirty="0"/>
              <a:t>undoable e-mail store,” in USENIX ATC, 2003.</a:t>
            </a:r>
            <a:endParaRPr lang="en-US" sz="1800" dirty="0" smtClean="0"/>
          </a:p>
          <a:p>
            <a:pPr marL="457200" indent="-457200">
              <a:spcBef>
                <a:spcPts val="1632"/>
              </a:spcBef>
              <a:buAutoNum type="arabicPeriod"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28560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Thank you for your attention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2498039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1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5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51214" y="1327771"/>
            <a:ext cx="7416800" cy="80469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Number of </a:t>
            </a:r>
            <a:r>
              <a:rPr lang="en-US" sz="2400" b="1" dirty="0" smtClean="0"/>
              <a:t>critical applications</a:t>
            </a:r>
            <a:r>
              <a:rPr lang="en-US" sz="2400" dirty="0" smtClean="0"/>
              <a:t> in Cloud is </a:t>
            </a:r>
            <a:r>
              <a:rPr lang="en-US" sz="2400" b="1" dirty="0" smtClean="0"/>
              <a:t>increasing</a:t>
            </a:r>
            <a:endParaRPr lang="en-US" sz="2400" b="1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3868" y="3970067"/>
            <a:ext cx="7416800" cy="804697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Number of </a:t>
            </a:r>
            <a:r>
              <a:rPr lang="en-US" sz="2400" b="1" dirty="0" smtClean="0"/>
              <a:t>Intrusions</a:t>
            </a:r>
            <a:r>
              <a:rPr lang="en-US" sz="2400" dirty="0" smtClean="0"/>
              <a:t> in Cloud is </a:t>
            </a:r>
            <a:r>
              <a:rPr lang="en-US" sz="2400" b="1" dirty="0" smtClean="0"/>
              <a:t>increasing</a:t>
            </a:r>
            <a:endParaRPr lang="en-US" sz="2400" b="1" dirty="0"/>
          </a:p>
        </p:txBody>
      </p:sp>
      <p:sp>
        <p:nvSpPr>
          <p:cNvPr id="8" name="Down Arrow 7"/>
          <p:cNvSpPr/>
          <p:nvPr/>
        </p:nvSpPr>
        <p:spPr>
          <a:xfrm>
            <a:off x="4640591" y="2257907"/>
            <a:ext cx="721173" cy="1455953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01671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Intrusions</a:t>
            </a:r>
            <a:r>
              <a:rPr lang="en-US" b="1" dirty="0" smtClean="0"/>
              <a:t>’ compromise</a:t>
            </a:r>
            <a:r>
              <a:rPr lang="en-US" b="1" dirty="0"/>
              <a:t>:</a:t>
            </a:r>
          </a:p>
          <a:p>
            <a:pPr>
              <a:lnSpc>
                <a:spcPct val="120000"/>
              </a:lnSpc>
            </a:pPr>
            <a:r>
              <a:rPr lang="en-US" dirty="0"/>
              <a:t>Integrity</a:t>
            </a:r>
          </a:p>
          <a:p>
            <a:pPr>
              <a:lnSpc>
                <a:spcPct val="120000"/>
              </a:lnSpc>
            </a:pPr>
            <a:r>
              <a:rPr lang="en-US" dirty="0"/>
              <a:t>Availability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Confidentiality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Intrusions’ causes: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Sofware</a:t>
            </a:r>
            <a:r>
              <a:rPr lang="en-US" sz="2400" dirty="0" smtClean="0"/>
              <a:t> Flaws (e.g. Shellshock)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Configuration and usage mistakes (malicious or accidental)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Corrupted legitimate requests (e.g. SQL-Injection)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 smtClean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93636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Intrusions happen!</a:t>
            </a:r>
          </a:p>
          <a:p>
            <a:pPr marL="0" indent="0" algn="ctr">
              <a:buNone/>
            </a:pPr>
            <a:r>
              <a:rPr lang="en-US" sz="4400" dirty="0"/>
              <a:t>C</a:t>
            </a:r>
            <a:r>
              <a:rPr lang="en-US" sz="4400" dirty="0" smtClean="0"/>
              <a:t>loud applications Fail!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01127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600" dirty="0" smtClean="0"/>
              <a:t>Recover the application’s integrity</a:t>
            </a:r>
          </a:p>
          <a:p>
            <a:pPr marL="0" indent="0" algn="ctr">
              <a:buNone/>
            </a:pPr>
            <a:r>
              <a:rPr lang="en-US" sz="3600" dirty="0" smtClean="0"/>
              <a:t> when intrusions happen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5738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50988" y="804026"/>
            <a:ext cx="7416800" cy="191995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Backup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348CD3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51214" y="3442578"/>
            <a:ext cx="7070630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21336" y="3509418"/>
            <a:ext cx="270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773694" y="2840962"/>
            <a:ext cx="0" cy="1203231"/>
          </a:xfrm>
          <a:prstGeom prst="line">
            <a:avLst/>
          </a:prstGeom>
          <a:ln w="1270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9799" y="2840962"/>
            <a:ext cx="0" cy="1203231"/>
          </a:xfrm>
          <a:prstGeom prst="line">
            <a:avLst/>
          </a:prstGeom>
          <a:ln w="1270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1038" y="40441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Backup 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0561" y="411303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Backup B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2924074" y="2740693"/>
            <a:ext cx="305894" cy="651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54081" y="2740693"/>
            <a:ext cx="305894" cy="651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90534" y="2742685"/>
            <a:ext cx="305894" cy="651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58386" y="2742685"/>
            <a:ext cx="305894" cy="651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94839" y="2744677"/>
            <a:ext cx="305894" cy="651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48001" y="2746669"/>
            <a:ext cx="305894" cy="651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17872" y="2731949"/>
            <a:ext cx="305894" cy="651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87743" y="2733941"/>
            <a:ext cx="305894" cy="651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24196" y="2735933"/>
            <a:ext cx="305894" cy="651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11284" y="2737925"/>
            <a:ext cx="305894" cy="651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97864" y="2723205"/>
            <a:ext cx="305894" cy="651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36294" y="2741909"/>
            <a:ext cx="305894" cy="651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887170" y="2743901"/>
            <a:ext cx="305894" cy="651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18" idx="0"/>
          </p:cNvCxnSpPr>
          <p:nvPr/>
        </p:nvCxnSpPr>
        <p:spPr>
          <a:xfrm>
            <a:off x="3077021" y="2172501"/>
            <a:ext cx="0" cy="56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50147" y="1840201"/>
            <a:ext cx="129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Action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415760" y="2157781"/>
            <a:ext cx="0" cy="56819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61762" y="1509458"/>
            <a:ext cx="1107996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Malicious</a:t>
            </a:r>
          </a:p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Action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3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50988" y="820738"/>
            <a:ext cx="7416800" cy="1919955"/>
          </a:xfrm>
        </p:spPr>
        <p:txBody>
          <a:bodyPr/>
          <a:lstStyle/>
          <a:p>
            <a:r>
              <a:rPr lang="en-US" sz="2400" b="1" dirty="0" smtClean="0"/>
              <a:t>Operating Systems: </a:t>
            </a:r>
            <a:r>
              <a:rPr lang="en-US" sz="2000" dirty="0" smtClean="0"/>
              <a:t>Taser, Retro</a:t>
            </a:r>
            <a:endParaRPr lang="en-US" sz="2400" dirty="0" smtClean="0"/>
          </a:p>
          <a:p>
            <a:r>
              <a:rPr lang="en-US" sz="2400" b="1" dirty="0" smtClean="0"/>
              <a:t>Databases: </a:t>
            </a:r>
            <a:r>
              <a:rPr lang="en-US" sz="2000" dirty="0" smtClean="0"/>
              <a:t>ITDB, Phoenix</a:t>
            </a:r>
          </a:p>
          <a:p>
            <a:r>
              <a:rPr lang="en-US" sz="2400" b="1" dirty="0" smtClean="0"/>
              <a:t>Web-Services: </a:t>
            </a:r>
            <a:r>
              <a:rPr lang="en-US" sz="2000" dirty="0" err="1" smtClean="0"/>
              <a:t>Goel</a:t>
            </a:r>
            <a:r>
              <a:rPr lang="en-US" sz="2000" dirty="0" smtClean="0"/>
              <a:t> et. al, Warp, </a:t>
            </a:r>
            <a:r>
              <a:rPr lang="en-US" sz="2000" dirty="0" err="1" smtClean="0"/>
              <a:t>Aire</a:t>
            </a:r>
            <a:r>
              <a:rPr lang="en-US" sz="2000" dirty="0" smtClean="0"/>
              <a:t>, Undo for Operators</a:t>
            </a:r>
            <a:endParaRPr lang="en-US" sz="240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551214" y="2937250"/>
            <a:ext cx="7592786" cy="238099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Issues:</a:t>
            </a:r>
          </a:p>
          <a:p>
            <a:r>
              <a:rPr lang="en-US" sz="2400" dirty="0" smtClean="0"/>
              <a:t>All require setup and configuration</a:t>
            </a:r>
          </a:p>
          <a:p>
            <a:r>
              <a:rPr lang="en-US" sz="2400" dirty="0" smtClean="0"/>
              <a:t>Limited to 1 application servers and 1 database instance</a:t>
            </a:r>
          </a:p>
          <a:p>
            <a:r>
              <a:rPr lang="en-US" sz="2400" dirty="0" smtClean="0"/>
              <a:t>Cause application downtime during the recovery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348CD3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60990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470924" y="820738"/>
            <a:ext cx="7773330" cy="55356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Develop an Intrusion Recovery System for Cloud Computing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Remove the intrusion effects</a:t>
            </a:r>
          </a:p>
          <a:p>
            <a:r>
              <a:rPr lang="en-US" dirty="0" smtClean="0"/>
              <a:t>Support applications deployed in various instances</a:t>
            </a:r>
          </a:p>
          <a:p>
            <a:r>
              <a:rPr lang="en-US" dirty="0" smtClean="0"/>
              <a:t>Available without setup</a:t>
            </a:r>
          </a:p>
          <a:p>
            <a:r>
              <a:rPr lang="en-US" dirty="0" smtClean="0"/>
              <a:t>Avoid application downtime</a:t>
            </a:r>
          </a:p>
          <a:p>
            <a:r>
              <a:rPr lang="en-US" dirty="0" smtClean="0"/>
              <a:t>Cost efficient</a:t>
            </a:r>
          </a:p>
          <a:p>
            <a:r>
              <a:rPr lang="en-US" dirty="0" smtClean="0"/>
              <a:t>Recover timely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latin typeface="Klavika"/>
                <a:cs typeface="Klavika"/>
              </a:rPr>
              <a:t>Related Work</a:t>
            </a:r>
            <a:endParaRPr lang="en-US" sz="1600" b="1" dirty="0" smtClean="0"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348CD3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344337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2326</Words>
  <Application>Microsoft Macintosh PowerPoint</Application>
  <PresentationFormat>On-screen Show (4:3)</PresentationFormat>
  <Paragraphs>586</Paragraphs>
  <Slides>29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Agenda</vt:lpstr>
      <vt:lpstr>Motivation</vt:lpstr>
      <vt:lpstr>Motivation</vt:lpstr>
      <vt:lpstr>Problem statement</vt:lpstr>
      <vt:lpstr>Goal</vt:lpstr>
      <vt:lpstr>Related Work</vt:lpstr>
      <vt:lpstr>Related Work</vt:lpstr>
      <vt:lpstr>Challenges</vt:lpstr>
      <vt:lpstr>Proposed Solution</vt:lpstr>
      <vt:lpstr>Architecture</vt:lpstr>
      <vt:lpstr>Architecture</vt:lpstr>
      <vt:lpstr>Architecture</vt:lpstr>
      <vt:lpstr>Architecture</vt:lpstr>
      <vt:lpstr>Evaluation</vt:lpstr>
      <vt:lpstr>Evaluation Performance</vt:lpstr>
      <vt:lpstr>Evaluation Performance</vt:lpstr>
      <vt:lpstr>Evaluation Performance</vt:lpstr>
      <vt:lpstr>Conclusion</vt:lpstr>
      <vt:lpstr>Conclusion</vt:lpstr>
      <vt:lpstr>Future Work</vt:lpstr>
      <vt:lpstr>Publications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Instituto Superior Técnico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Dário Nascimento</dc:creator>
  <cp:lastModifiedBy>Dário Nascimento</cp:lastModifiedBy>
  <cp:revision>172</cp:revision>
  <cp:lastPrinted>2014-12-06T01:27:16Z</cp:lastPrinted>
  <dcterms:created xsi:type="dcterms:W3CDTF">2014-05-05T15:48:36Z</dcterms:created>
  <dcterms:modified xsi:type="dcterms:W3CDTF">2015-01-22T00:46:32Z</dcterms:modified>
</cp:coreProperties>
</file>