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248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40" cy="469423"/>
          </a:xfrm>
          <a:prstGeom prst="rect">
            <a:avLst/>
          </a:prstGeom>
        </p:spPr>
        <p:txBody>
          <a:bodyPr vert="horz" lIns="94055" tIns="47028" rIns="94055" bIns="470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40" cy="469423"/>
          </a:xfrm>
          <a:prstGeom prst="rect">
            <a:avLst/>
          </a:prstGeom>
        </p:spPr>
        <p:txBody>
          <a:bodyPr vert="horz" lIns="94055" tIns="47028" rIns="94055" bIns="47028" rtlCol="0"/>
          <a:lstStyle>
            <a:lvl1pPr algn="r">
              <a:defRPr sz="1200"/>
            </a:lvl1pPr>
          </a:lstStyle>
          <a:p>
            <a:fld id="{6CC6328C-19E3-42CA-9D07-C71BB9FEFDFB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4913" y="703263"/>
            <a:ext cx="4692650" cy="3521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55" tIns="47028" rIns="94055" bIns="470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055" tIns="47028" rIns="94055" bIns="4702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3"/>
            <a:ext cx="3077740" cy="469423"/>
          </a:xfrm>
          <a:prstGeom prst="rect">
            <a:avLst/>
          </a:prstGeom>
        </p:spPr>
        <p:txBody>
          <a:bodyPr vert="horz" lIns="94055" tIns="47028" rIns="94055" bIns="470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3" y="8917423"/>
            <a:ext cx="3077740" cy="469423"/>
          </a:xfrm>
          <a:prstGeom prst="rect">
            <a:avLst/>
          </a:prstGeom>
        </p:spPr>
        <p:txBody>
          <a:bodyPr vert="horz" lIns="94055" tIns="47028" rIns="94055" bIns="47028" rtlCol="0" anchor="b"/>
          <a:lstStyle>
            <a:lvl1pPr algn="r">
              <a:defRPr sz="1200"/>
            </a:lvl1pPr>
          </a:lstStyle>
          <a:p>
            <a:fld id="{55AB9771-92CE-4EAA-BA7F-26B5CC32C6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A1E-4C39-45B1-BBDA-3E3D8977C494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D728-1BA2-41DE-AEDF-B8730B58F4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A1E-4C39-45B1-BBDA-3E3D8977C494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D728-1BA2-41DE-AEDF-B8730B58F4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A1E-4C39-45B1-BBDA-3E3D8977C494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D728-1BA2-41DE-AEDF-B8730B58F4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A1E-4C39-45B1-BBDA-3E3D8977C494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D728-1BA2-41DE-AEDF-B8730B58F4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A1E-4C39-45B1-BBDA-3E3D8977C494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D728-1BA2-41DE-AEDF-B8730B58F4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A1E-4C39-45B1-BBDA-3E3D8977C494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D728-1BA2-41DE-AEDF-B8730B58F4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A1E-4C39-45B1-BBDA-3E3D8977C494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D728-1BA2-41DE-AEDF-B8730B58F4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A1E-4C39-45B1-BBDA-3E3D8977C494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D728-1BA2-41DE-AEDF-B8730B58F4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A1E-4C39-45B1-BBDA-3E3D8977C494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D728-1BA2-41DE-AEDF-B8730B58F4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A1E-4C39-45B1-BBDA-3E3D8977C494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D728-1BA2-41DE-AEDF-B8730B58F4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D9A1E-4C39-45B1-BBDA-3E3D8977C494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DD728-1BA2-41DE-AEDF-B8730B58F4A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D9A1E-4C39-45B1-BBDA-3E3D8977C494}" type="datetimeFigureOut">
              <a:rPr lang="en-US" smtClean="0"/>
              <a:pPr/>
              <a:t>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DD728-1BA2-41DE-AEDF-B8730B58F4A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0000"/>
          </a:solidFill>
        </p:spPr>
        <p:txBody>
          <a:bodyPr>
            <a:normAutofit fontScale="90000"/>
          </a:bodyPr>
          <a:lstStyle/>
          <a:p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David  </a:t>
            </a:r>
            <a:r>
              <a:rPr lang="en-US" b="1" u="sng">
                <a:latin typeface="Times New Roman" pitchFamily="18" charset="0"/>
                <a:cs typeface="Times New Roman" pitchFamily="18" charset="0"/>
              </a:rPr>
              <a:t>Galilei  </a:t>
            </a:r>
            <a:r>
              <a:rPr lang="en-US" b="1" u="sng" dirty="0" err="1">
                <a:latin typeface="Times New Roman" pitchFamily="18" charset="0"/>
                <a:cs typeface="Times New Roman" pitchFamily="18" charset="0"/>
              </a:rPr>
              <a:t>Natale’s</a:t>
            </a:r>
            <a:r>
              <a:rPr lang="en-US" b="1" u="sng" dirty="0">
                <a:latin typeface="Times New Roman" pitchFamily="18" charset="0"/>
                <a:cs typeface="Times New Roman" pitchFamily="18" charset="0"/>
              </a:rPr>
              <a:t>  Number  Crunching  Records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92D050"/>
          </a:solidFill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Computed  1,100,000,000!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Computed  the  40,000,000,000</a:t>
            </a:r>
            <a:r>
              <a:rPr lang="en-US" sz="2000" baseline="30000" dirty="0"/>
              <a:t>th</a:t>
            </a:r>
            <a:r>
              <a:rPr lang="en-US" sz="2000" dirty="0"/>
              <a:t>  Fibonacci  number.</a:t>
            </a:r>
          </a:p>
          <a:p>
            <a:endParaRPr lang="en-US" sz="2000" dirty="0"/>
          </a:p>
          <a:p>
            <a:r>
              <a:rPr lang="en-US" sz="2000" dirty="0"/>
              <a:t>Computed a &gt; 99% accurate approximation of the 50 quadrillionth Fibonacci number.</a:t>
            </a:r>
          </a:p>
          <a:p>
            <a:pPr>
              <a:buNone/>
            </a:pPr>
            <a:endParaRPr lang="en-US" sz="2000" dirty="0"/>
          </a:p>
          <a:p>
            <a:r>
              <a:rPr lang="en-US" sz="2000"/>
              <a:t>Computed  2</a:t>
            </a:r>
            <a:r>
              <a:rPr lang="en-US" sz="2000" baseline="30000"/>
              <a:t>40,000,000,000</a:t>
            </a:r>
            <a:r>
              <a:rPr lang="en-US" sz="2000"/>
              <a:t>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Computed  pi  to  1,300,000,000,000  decimal  places.</a:t>
            </a:r>
          </a:p>
          <a:p>
            <a:endParaRPr lang="en-US" sz="2000" dirty="0"/>
          </a:p>
          <a:p>
            <a:r>
              <a:rPr lang="en-US" sz="2000" dirty="0"/>
              <a:t>Computed  </a:t>
            </a:r>
            <a:r>
              <a:rPr lang="en-US" sz="2000" i="1" dirty="0"/>
              <a:t>e</a:t>
            </a:r>
            <a:r>
              <a:rPr lang="en-US" sz="2000" dirty="0"/>
              <a:t>  to  1,600,000,000,000  decimal  places.</a:t>
            </a:r>
          </a:p>
          <a:p>
            <a:endParaRPr lang="en-US" sz="2000" dirty="0"/>
          </a:p>
          <a:p>
            <a:r>
              <a:rPr lang="en-US" sz="2000" dirty="0"/>
              <a:t>Computed  the  square  roots  of  2 &amp; 3 &amp; 5  to  1,700,000,000,000  decimal  places.</a:t>
            </a:r>
          </a:p>
          <a:p>
            <a:endParaRPr lang="en-US" sz="2000" dirty="0"/>
          </a:p>
          <a:p>
            <a:r>
              <a:rPr lang="en-US" sz="2000" dirty="0"/>
              <a:t>Discovered  the  first  35  </a:t>
            </a:r>
            <a:r>
              <a:rPr lang="en-US" sz="2000" dirty="0" err="1"/>
              <a:t>Mersenne</a:t>
            </a:r>
            <a:r>
              <a:rPr lang="en-US" sz="2000" dirty="0"/>
              <a:t>  primes.</a:t>
            </a:r>
          </a:p>
          <a:p>
            <a:pPr marL="0" indent="0"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68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David  Galilei  Natale’s  Number  Crunching  Records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Dave</dc:creator>
  <cp:lastModifiedBy>Lisa DiPaolo</cp:lastModifiedBy>
  <cp:revision>133</cp:revision>
  <cp:lastPrinted>2024-02-28T11:32:38Z</cp:lastPrinted>
  <dcterms:created xsi:type="dcterms:W3CDTF">2009-05-07T13:28:08Z</dcterms:created>
  <dcterms:modified xsi:type="dcterms:W3CDTF">2024-02-28T11:43:04Z</dcterms:modified>
</cp:coreProperties>
</file>