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70" r:id="rId6"/>
    <p:sldId id="284" r:id="rId7"/>
    <p:sldId id="285" r:id="rId8"/>
    <p:sldId id="286" r:id="rId9"/>
    <p:sldId id="283" r:id="rId10"/>
    <p:sldId id="276" r:id="rId11"/>
    <p:sldId id="278" r:id="rId12"/>
    <p:sldId id="279" r:id="rId13"/>
    <p:sldId id="280" r:id="rId14"/>
    <p:sldId id="281" r:id="rId15"/>
    <p:sldId id="275" r:id="rId16"/>
    <p:sldId id="28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498" y="3183669"/>
            <a:ext cx="9594404" cy="962821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Playfair Display" panose="00000500000000000000" pitchFamily="2" charset="0"/>
              </a:rPr>
              <a:t>Topic</a:t>
            </a:r>
            <a:r>
              <a:rPr lang="en-US" sz="4400" dirty="0">
                <a:latin typeface="Playfair Display" panose="00000500000000000000" pitchFamily="2" charset="0"/>
              </a:rPr>
              <a:t> : </a:t>
            </a:r>
            <a:r>
              <a:rPr lang="en-US" sz="4400" b="1" dirty="0">
                <a:latin typeface="Playfair Display" panose="00000500000000000000" pitchFamily="2" charset="0"/>
              </a:rPr>
              <a:t>Spam Mail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1727" y="5126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Aditya -1RV21CS015</a:t>
            </a:r>
          </a:p>
          <a:p>
            <a:r>
              <a:rPr lang="en-US" dirty="0">
                <a:cs typeface="Calibri"/>
              </a:rPr>
              <a:t>D.Navya-1RV21CS039</a:t>
            </a:r>
          </a:p>
          <a:p>
            <a:r>
              <a:rPr lang="en-US" dirty="0">
                <a:cs typeface="Calibri"/>
              </a:rPr>
              <a:t>Khushboo shrivastava-1RV21CS164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AA8C214-0F82-C1B9-FD4B-A1353B296B08}"/>
              </a:ext>
            </a:extLst>
          </p:cNvPr>
          <p:cNvSpPr>
            <a:spLocks/>
          </p:cNvSpPr>
          <p:nvPr/>
        </p:nvSpPr>
        <p:spPr bwMode="auto">
          <a:xfrm>
            <a:off x="0" y="-32875"/>
            <a:ext cx="4705350" cy="3659854"/>
          </a:xfrm>
          <a:custGeom>
            <a:avLst/>
            <a:gdLst>
              <a:gd name="T0" fmla="*/ 47537811 w 7436484"/>
              <a:gd name="T1" fmla="*/ 0 h 5134610"/>
              <a:gd name="T2" fmla="*/ 0 w 7436484"/>
              <a:gd name="T3" fmla="*/ 0 h 5134610"/>
              <a:gd name="T4" fmla="*/ 0 w 7436484"/>
              <a:gd name="T5" fmla="*/ 32923900 h 5134610"/>
              <a:gd name="T6" fmla="*/ 47537811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  <a:gd name="T12" fmla="*/ 0 w 7436484"/>
              <a:gd name="T13" fmla="*/ 0 h 5134610"/>
              <a:gd name="T14" fmla="*/ 7436484 w 7436484"/>
              <a:gd name="T15" fmla="*/ 5134610 h 51346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E7D8A98-33D9-05CF-BF12-BFE7F289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6" y="76200"/>
            <a:ext cx="1570037" cy="159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1693BFC-4E39-1711-0D4B-6153107C92B7}"/>
              </a:ext>
            </a:extLst>
          </p:cNvPr>
          <p:cNvSpPr txBox="1"/>
          <p:nvPr/>
        </p:nvSpPr>
        <p:spPr>
          <a:xfrm>
            <a:off x="1594744" y="-32875"/>
            <a:ext cx="2637632" cy="512191"/>
          </a:xfrm>
          <a:prstGeom prst="rect">
            <a:avLst/>
          </a:prstGeom>
        </p:spPr>
        <p:txBody>
          <a:bodyPr wrap="square" lIns="0" tIns="13335" rIns="0" bIns="0">
            <a:spAutoFit/>
          </a:bodyPr>
          <a:lstStyle/>
          <a:p>
            <a:pPr marL="12700" eaLnBrk="1" hangingPunct="1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16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Engineering</a:t>
            </a:r>
            <a:endParaRPr sz="1600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6C26B38-04C0-5DC7-B629-66B9216A9845}"/>
              </a:ext>
            </a:extLst>
          </p:cNvPr>
          <p:cNvSpPr txBox="1"/>
          <p:nvPr/>
        </p:nvSpPr>
        <p:spPr>
          <a:xfrm>
            <a:off x="8610600" y="76200"/>
            <a:ext cx="3513137" cy="471487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D144C60-8D32-6B6E-695B-64DE8CE9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022" y="1791372"/>
            <a:ext cx="8939907" cy="163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en-US" altLang="en-US" sz="4000" dirty="0">
                <a:latin typeface="Playfair Display" pitchFamily="2" charset="0"/>
              </a:rPr>
              <a:t>    Experiential Learning - Mathematics</a:t>
            </a:r>
          </a:p>
          <a:p>
            <a:pPr eaLnBrk="1" hangingPunct="1">
              <a:spcBef>
                <a:spcPts val="88"/>
              </a:spcBef>
            </a:pPr>
            <a:r>
              <a:rPr lang="en-US" altLang="en-US" sz="2400" dirty="0">
                <a:latin typeface="Playfair Display" pitchFamily="2" charset="0"/>
              </a:rPr>
              <a:t>                                         (Course code:21MA41)</a:t>
            </a:r>
          </a:p>
          <a:p>
            <a:pPr eaLnBrk="1" hangingPunct="1">
              <a:spcBef>
                <a:spcPts val="88"/>
              </a:spcBef>
            </a:pPr>
            <a:r>
              <a:rPr lang="pt-BR" altLang="en-US" sz="4000" dirty="0">
                <a:latin typeface="Playfair Display" pitchFamily="2" charset="0"/>
              </a:rPr>
              <a:t>                    </a:t>
            </a:r>
            <a:endParaRPr lang="en-US" altLang="en-US" sz="4000" dirty="0">
              <a:latin typeface="Helvetica-Bold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6D3CBE6-6521-F4D5-0714-7F3C788E7836}"/>
              </a:ext>
            </a:extLst>
          </p:cNvPr>
          <p:cNvSpPr/>
          <p:nvPr/>
        </p:nvSpPr>
        <p:spPr>
          <a:xfrm>
            <a:off x="952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76200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8DC30A-3ED4-418B-06AA-1AD93665E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935111"/>
            <a:ext cx="5804147" cy="3977012"/>
          </a:xfr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F1F39-BE2A-F274-BA34-478DA327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478" y="1027906"/>
            <a:ext cx="5493461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8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C1334-1404-FCA3-0A37-1BA3B859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9" y="1129634"/>
            <a:ext cx="5755537" cy="4250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230A2-C196-8B94-EEE7-5E3E6F40D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58" y="1129634"/>
            <a:ext cx="569818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A4586-2E09-3BE2-43D6-88541D67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2" y="936491"/>
            <a:ext cx="7559040" cy="5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856" y="33516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16E57-9649-FBA2-66FA-D6BD6F384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77" y="764882"/>
            <a:ext cx="6499622" cy="57531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F225F45-E799-9ED6-4389-FF17A9B0E0EA}"/>
              </a:ext>
            </a:extLst>
          </p:cNvPr>
          <p:cNvSpPr/>
          <p:nvPr/>
        </p:nvSpPr>
        <p:spPr>
          <a:xfrm>
            <a:off x="1642369" y="3429000"/>
            <a:ext cx="4927107" cy="460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BF517-2223-B2FB-F926-916C54FF05A1}"/>
              </a:ext>
            </a:extLst>
          </p:cNvPr>
          <p:cNvSpPr/>
          <p:nvPr/>
        </p:nvSpPr>
        <p:spPr>
          <a:xfrm>
            <a:off x="1757779" y="6110058"/>
            <a:ext cx="1020932" cy="5270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863DC6-D315-E2AE-E90A-0FDDAE6FDAF7}"/>
              </a:ext>
            </a:extLst>
          </p:cNvPr>
          <p:cNvCxnSpPr/>
          <p:nvPr/>
        </p:nvCxnSpPr>
        <p:spPr>
          <a:xfrm flipH="1">
            <a:off x="647278" y="3659089"/>
            <a:ext cx="9950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4029B6-939A-8286-D324-A97716AA57CC}"/>
              </a:ext>
            </a:extLst>
          </p:cNvPr>
          <p:cNvCxnSpPr/>
          <p:nvPr/>
        </p:nvCxnSpPr>
        <p:spPr>
          <a:xfrm>
            <a:off x="647278" y="3659089"/>
            <a:ext cx="0" cy="27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B7FB06-3E73-D729-3ACD-9983E8A7F7BF}"/>
              </a:ext>
            </a:extLst>
          </p:cNvPr>
          <p:cNvCxnSpPr/>
          <p:nvPr/>
        </p:nvCxnSpPr>
        <p:spPr>
          <a:xfrm>
            <a:off x="647278" y="6373581"/>
            <a:ext cx="1110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0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1E56C-B2D4-BD8D-9851-590EB0068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18" y="1310981"/>
            <a:ext cx="8519160" cy="370332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571062E-106D-4ACE-D6D2-E0C4ABB61451}"/>
              </a:ext>
            </a:extLst>
          </p:cNvPr>
          <p:cNvSpPr/>
          <p:nvPr/>
        </p:nvSpPr>
        <p:spPr>
          <a:xfrm>
            <a:off x="1304041" y="1342138"/>
            <a:ext cx="8699488" cy="527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1E446E-EF5B-924E-9082-095C93DF6D1A}"/>
              </a:ext>
            </a:extLst>
          </p:cNvPr>
          <p:cNvSpPr/>
          <p:nvPr/>
        </p:nvSpPr>
        <p:spPr>
          <a:xfrm>
            <a:off x="1419451" y="4047668"/>
            <a:ext cx="745354" cy="5270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AAA91B-54E4-6163-00FF-0BE666D9BDBF}"/>
              </a:ext>
            </a:extLst>
          </p:cNvPr>
          <p:cNvCxnSpPr>
            <a:cxnSpLocks/>
          </p:cNvCxnSpPr>
          <p:nvPr/>
        </p:nvCxnSpPr>
        <p:spPr>
          <a:xfrm flipH="1">
            <a:off x="308950" y="1596699"/>
            <a:ext cx="9950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E08C5D-83AE-9FFA-10AB-600A371B7642}"/>
              </a:ext>
            </a:extLst>
          </p:cNvPr>
          <p:cNvCxnSpPr>
            <a:cxnSpLocks/>
          </p:cNvCxnSpPr>
          <p:nvPr/>
        </p:nvCxnSpPr>
        <p:spPr>
          <a:xfrm>
            <a:off x="308950" y="1596699"/>
            <a:ext cx="0" cy="27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3823F9-112A-0342-6D1F-F17442A95066}"/>
              </a:ext>
            </a:extLst>
          </p:cNvPr>
          <p:cNvCxnSpPr>
            <a:cxnSpLocks/>
          </p:cNvCxnSpPr>
          <p:nvPr/>
        </p:nvCxnSpPr>
        <p:spPr>
          <a:xfrm>
            <a:off x="308950" y="4311191"/>
            <a:ext cx="1110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6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-81280" y="-203200"/>
            <a:ext cx="12273280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37" y="176624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7950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DC7D0C20-4BE0-64FD-98D8-14D6B381F64B}"/>
              </a:ext>
            </a:extLst>
          </p:cNvPr>
          <p:cNvSpPr txBox="1">
            <a:spLocks/>
          </p:cNvSpPr>
          <p:nvPr/>
        </p:nvSpPr>
        <p:spPr>
          <a:xfrm>
            <a:off x="3725980" y="198637"/>
            <a:ext cx="4582160" cy="43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9CAE04-0198-EAC4-F620-9475D35CB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23543"/>
              </p:ext>
            </p:extLst>
          </p:nvPr>
        </p:nvGraphicFramePr>
        <p:xfrm>
          <a:off x="123282" y="809884"/>
          <a:ext cx="1194543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2">
                  <a:extLst>
                    <a:ext uri="{9D8B030D-6E8A-4147-A177-3AD203B41FA5}">
                      <a16:colId xmlns:a16="http://schemas.microsoft.com/office/drawing/2014/main" val="1428791366"/>
                    </a:ext>
                  </a:extLst>
                </a:gridCol>
                <a:gridCol w="2530732">
                  <a:extLst>
                    <a:ext uri="{9D8B030D-6E8A-4147-A177-3AD203B41FA5}">
                      <a16:colId xmlns:a16="http://schemas.microsoft.com/office/drawing/2014/main" val="523135260"/>
                    </a:ext>
                  </a:extLst>
                </a:gridCol>
                <a:gridCol w="1898048">
                  <a:extLst>
                    <a:ext uri="{9D8B030D-6E8A-4147-A177-3AD203B41FA5}">
                      <a16:colId xmlns:a16="http://schemas.microsoft.com/office/drawing/2014/main" val="3354955404"/>
                    </a:ext>
                  </a:extLst>
                </a:gridCol>
                <a:gridCol w="1680860">
                  <a:extLst>
                    <a:ext uri="{9D8B030D-6E8A-4147-A177-3AD203B41FA5}">
                      <a16:colId xmlns:a16="http://schemas.microsoft.com/office/drawing/2014/main" val="1227531032"/>
                    </a:ext>
                  </a:extLst>
                </a:gridCol>
                <a:gridCol w="5220423">
                  <a:extLst>
                    <a:ext uri="{9D8B030D-6E8A-4147-A177-3AD203B41FA5}">
                      <a16:colId xmlns:a16="http://schemas.microsoft.com/office/drawing/2014/main" val="3778177915"/>
                    </a:ext>
                  </a:extLst>
                </a:gridCol>
              </a:tblGrid>
              <a:tr h="571328">
                <a:tc>
                  <a:txBody>
                    <a:bodyPr/>
                    <a:lstStyle/>
                    <a:p>
                      <a:r>
                        <a:rPr lang="en-IN" dirty="0"/>
                        <a:t>Sl</a:t>
                      </a:r>
                    </a:p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09795"/>
                  </a:ext>
                </a:extLst>
              </a:tr>
              <a:tr h="2463823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Spam Classification Based on Supervised Learning Using Machine Learning Techniques</a:t>
                      </a:r>
                    </a:p>
                    <a:p>
                      <a:endParaRPr lang="en-IN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Raja </a:t>
                      </a:r>
                      <a:r>
                        <a:rPr lang="en-IN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Chakkaravarthi</a:t>
                      </a:r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Lakshmi Surya,</a:t>
                      </a:r>
                    </a:p>
                    <a:p>
                      <a:r>
                        <a:rPr lang="en-IN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Karthika</a:t>
                      </a:r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Renuka </a:t>
                      </a:r>
                      <a:r>
                        <a:rPr lang="en-IN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Dhanaraj</a:t>
                      </a:r>
                      <a:endParaRPr lang="en-IN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ubiquity of email as a communication medium has led to the rise of e-mail-based threats, notably spam. Spam emails disrupt user experience, strain network resources, and pose financial risks.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study explores various machine learning algorithms, including MLP, and Naive Bayesian, for effective spam classification. Comparative analysis underscores their efficacy in addressing the persistent challenge of email spam.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7981"/>
                  </a:ext>
                </a:extLst>
              </a:tr>
              <a:tr h="2065629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Novel Technique of Email Classification for Spam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Vinod Kumar Patidar,</a:t>
                      </a:r>
                      <a:r>
                        <a:rPr lang="en-IN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Vinod Kumar Patidar,</a:t>
                      </a:r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Anju Singh</a:t>
                      </a:r>
                      <a:endParaRPr lang="en-IN" sz="18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8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2013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spam remains a pressing issue causing annoyance and financial harm. Filtering, a vital countermeasure, organizes email and targets spam.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evolving spam tactics, research is crucial. Spam constitutes over 70% of email traffic, impacting companies financially and impeding employee productivity.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study suggests a novel approach: spam classification via Support Vector Machine (SVM), which outperforms other classifiers.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87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9C3A34-7436-9C9C-C686-C8CC4F101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73187"/>
              </p:ext>
            </p:extLst>
          </p:nvPr>
        </p:nvGraphicFramePr>
        <p:xfrm>
          <a:off x="40640" y="164059"/>
          <a:ext cx="12110720" cy="331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6">
                  <a:extLst>
                    <a:ext uri="{9D8B030D-6E8A-4147-A177-3AD203B41FA5}">
                      <a16:colId xmlns:a16="http://schemas.microsoft.com/office/drawing/2014/main" val="1428791366"/>
                    </a:ext>
                  </a:extLst>
                </a:gridCol>
                <a:gridCol w="2565749">
                  <a:extLst>
                    <a:ext uri="{9D8B030D-6E8A-4147-A177-3AD203B41FA5}">
                      <a16:colId xmlns:a16="http://schemas.microsoft.com/office/drawing/2014/main" val="523135260"/>
                    </a:ext>
                  </a:extLst>
                </a:gridCol>
                <a:gridCol w="1924312">
                  <a:extLst>
                    <a:ext uri="{9D8B030D-6E8A-4147-A177-3AD203B41FA5}">
                      <a16:colId xmlns:a16="http://schemas.microsoft.com/office/drawing/2014/main" val="3354955404"/>
                    </a:ext>
                  </a:extLst>
                </a:gridCol>
                <a:gridCol w="1704117">
                  <a:extLst>
                    <a:ext uri="{9D8B030D-6E8A-4147-A177-3AD203B41FA5}">
                      <a16:colId xmlns:a16="http://schemas.microsoft.com/office/drawing/2014/main" val="1227531032"/>
                    </a:ext>
                  </a:extLst>
                </a:gridCol>
                <a:gridCol w="5292656">
                  <a:extLst>
                    <a:ext uri="{9D8B030D-6E8A-4147-A177-3AD203B41FA5}">
                      <a16:colId xmlns:a16="http://schemas.microsoft.com/office/drawing/2014/main" val="3778177915"/>
                    </a:ext>
                  </a:extLst>
                </a:gridCol>
              </a:tblGrid>
              <a:tr h="754559">
                <a:tc>
                  <a:txBody>
                    <a:bodyPr/>
                    <a:lstStyle/>
                    <a:p>
                      <a:r>
                        <a:rPr lang="en-IN" dirty="0"/>
                        <a:t>Sl</a:t>
                      </a:r>
                    </a:p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09795"/>
                  </a:ext>
                </a:extLst>
              </a:tr>
              <a:tr h="2016065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of Spam Email using Machine Learning Classification Algorithm</a:t>
                      </a:r>
                    </a:p>
                    <a:p>
                      <a:endParaRPr lang="en-IN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Srujan</a:t>
                      </a:r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kotagiri</a:t>
                      </a:r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Raju</a:t>
                      </a:r>
                      <a:endParaRPr lang="en-IN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spam is a pressing issue, with sophisticated techniques evading traditional filters.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study compares various supervised machine learning methods (SVM, Random Forest, Decision Tree, CNN, KNN, MLP,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Naïve Bayes) for classifying spam emails.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objective is to develop a model that effectively predicts whether an email is spam or not, based on email content.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86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37" y="176624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7950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426EE-67D6-55B0-F052-BE5504400EDE}"/>
              </a:ext>
            </a:extLst>
          </p:cNvPr>
          <p:cNvSpPr/>
          <p:nvPr/>
        </p:nvSpPr>
        <p:spPr>
          <a:xfrm>
            <a:off x="3386620" y="2867150"/>
            <a:ext cx="3998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79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0" y="21306"/>
            <a:ext cx="12222316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0048" y="116999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7" y="435150"/>
            <a:ext cx="429347" cy="4303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7599" y="87927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7225" y="88697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088211" y="509284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119" y="69444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289552-CD60-FF0E-471F-1F72C284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40" y="1279116"/>
            <a:ext cx="10866120" cy="52104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Now-a-days,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through email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one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cheapest and easy ways for the official and business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easy availability of internet access.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misuse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easy way of communication by sending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&amp; useless bulk emails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others.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 often carry malicious content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links, malware, and scams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Clicking on these links or downloading attachments can lead to security breaches, data theft, or identity theft.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false information, rumors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to the dissemination of unreliable information.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Concerns: Some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 might request personal or financial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tricking users into revealing sensitive details.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is the need of some proper approach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excessive data of emails in the form of spam emails. </a:t>
            </a:r>
          </a:p>
          <a:p>
            <a:pPr algn="just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2CC513-38BB-9417-3295-4EFD16CAF986}"/>
              </a:ext>
            </a:extLst>
          </p:cNvPr>
          <p:cNvSpPr txBox="1">
            <a:spLocks/>
          </p:cNvSpPr>
          <p:nvPr/>
        </p:nvSpPr>
        <p:spPr>
          <a:xfrm>
            <a:off x="4319541" y="228619"/>
            <a:ext cx="3522110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856" y="17756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43299"/>
            <a:ext cx="429347" cy="4303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65695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3282-8907-3439-DA04-A7A2B467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93" y="1105976"/>
            <a:ext cx="10744007" cy="4812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have used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Machine learning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of the mails into spam and ham mails 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our project was to detect spam mails accurately. For this, we have taken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Spam Collection Dataset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5574 mails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Ham and spam mails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5574 mails in the dataset, out of which 4825 mails are not spam and 747 are spam mails.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050F-511B-AE92-38F9-066482CFF6B9}"/>
              </a:ext>
            </a:extLst>
          </p:cNvPr>
          <p:cNvSpPr txBox="1">
            <a:spLocks/>
          </p:cNvSpPr>
          <p:nvPr/>
        </p:nvSpPr>
        <p:spPr>
          <a:xfrm>
            <a:off x="4334945" y="-44179"/>
            <a:ext cx="3522110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7BB9-23E0-EE31-3B97-7B9932D0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20" y="3905248"/>
            <a:ext cx="5093735" cy="20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33969"/>
            <a:ext cx="429347" cy="4303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65695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811A-913D-890A-4FB2-C054B43C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94" y="1294105"/>
            <a:ext cx="11357306" cy="4476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goal is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an instance  belongs to a given class.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predicting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dependent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given set of independent variables.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has the ability to provide probabilities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new data using continuous and discrete datasets.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regression, instead of fitting a regression line, we fit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shaped logistic 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predicts two maximum values (0 or 1).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F81E4-41C2-CD95-2374-F3A6012EF91A}"/>
              </a:ext>
            </a:extLst>
          </p:cNvPr>
          <p:cNvSpPr txBox="1">
            <a:spLocks/>
          </p:cNvSpPr>
          <p:nvPr/>
        </p:nvSpPr>
        <p:spPr>
          <a:xfrm>
            <a:off x="3569053" y="-51881"/>
            <a:ext cx="5194871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250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-33891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80C7-8757-1568-452D-DB21DDF6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98" y="1001966"/>
            <a:ext cx="10914802" cy="5825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transforms the linear regression function continuous value output into categorical value output using a sigmoid function.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independent input features X=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dependent variable Y=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 applying the multi-linear regression function to the input variables X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, where wi - weights/ coefficient,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xi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observation of X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B5CB24-46A9-3743-8B11-957471B891D4}"/>
              </a:ext>
            </a:extLst>
          </p:cNvPr>
          <p:cNvSpPr txBox="1">
            <a:spLocks/>
          </p:cNvSpPr>
          <p:nvPr/>
        </p:nvSpPr>
        <p:spPr>
          <a:xfrm>
            <a:off x="2935224" y="-41062"/>
            <a:ext cx="6252915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understanding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2C3EB5-C738-B4CF-9573-05E64561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4842" r="19123"/>
          <a:stretch/>
        </p:blipFill>
        <p:spPr>
          <a:xfrm>
            <a:off x="5439197" y="1928380"/>
            <a:ext cx="1482134" cy="13108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589BA6-97DE-2478-B8D7-061615EB4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10" r="54441" b="24925"/>
          <a:stretch/>
        </p:blipFill>
        <p:spPr>
          <a:xfrm>
            <a:off x="3559516" y="2868810"/>
            <a:ext cx="411480" cy="84713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8CF4591-6421-87C3-F17B-B7EEE71D7E98}"/>
              </a:ext>
            </a:extLst>
          </p:cNvPr>
          <p:cNvSpPr/>
          <p:nvPr/>
        </p:nvSpPr>
        <p:spPr>
          <a:xfrm>
            <a:off x="3806934" y="3333038"/>
            <a:ext cx="12282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</a:rPr>
              <a:t>, Ham</a:t>
            </a:r>
            <a:r>
              <a:rPr lang="en-US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cap="none" spc="0" dirty="0">
                <a:ln w="0"/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9B676-22C5-4BBA-033A-5B931E59FCE1}"/>
              </a:ext>
            </a:extLst>
          </p:cNvPr>
          <p:cNvSpPr/>
          <p:nvPr/>
        </p:nvSpPr>
        <p:spPr>
          <a:xfrm>
            <a:off x="3806934" y="2974585"/>
            <a:ext cx="13115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</a:rPr>
              <a:t>, Spam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423BAAE-1DBD-1F46-87B9-B89492421F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t="18409" r="6434" b="40524"/>
          <a:stretch/>
        </p:blipFill>
        <p:spPr>
          <a:xfrm>
            <a:off x="757253" y="4565541"/>
            <a:ext cx="2606040" cy="3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38196" y="633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33969"/>
            <a:ext cx="429347" cy="4303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65695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F81E4-41C2-CD95-2374-F3A6012EF91A}"/>
              </a:ext>
            </a:extLst>
          </p:cNvPr>
          <p:cNvSpPr txBox="1">
            <a:spLocks/>
          </p:cNvSpPr>
          <p:nvPr/>
        </p:nvSpPr>
        <p:spPr>
          <a:xfrm>
            <a:off x="3569053" y="-51881"/>
            <a:ext cx="5194871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188A3-3268-D1EF-72B0-8D773494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6" y="2191540"/>
            <a:ext cx="1667295" cy="1089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622EFD-8C80-B8A2-0F9A-39EDDDC5F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574" y="1863806"/>
            <a:ext cx="2128691" cy="141747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7D6ED1-FCD4-82D4-9A1B-581297AA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8" y="691918"/>
            <a:ext cx="11781181" cy="59933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 maps any real-valued set of independent variables input into a value between 0 and 1.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sigmoid function to the multi regression equation, we get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Y= F(z)= 1/(1+e^-(w.x+b)), here Y is probability that mail belongs to ham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Y&gt;0.5, we will consider Y nearly equals to 1 i.e., classify into Ham mail class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Y&lt;0.5, we will consider Y nearly equals to 0 i.e., classify into Spam mail class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4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33969"/>
            <a:ext cx="429347" cy="4303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65695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F81E4-41C2-CD95-2374-F3A6012EF91A}"/>
              </a:ext>
            </a:extLst>
          </p:cNvPr>
          <p:cNvSpPr txBox="1">
            <a:spLocks/>
          </p:cNvSpPr>
          <p:nvPr/>
        </p:nvSpPr>
        <p:spPr>
          <a:xfrm>
            <a:off x="3569053" y="-51881"/>
            <a:ext cx="5194871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3A70BA-2074-C94B-17F8-6F7B10B0FE5F}"/>
              </a:ext>
            </a:extLst>
          </p:cNvPr>
          <p:cNvSpPr txBox="1">
            <a:spLocks/>
          </p:cNvSpPr>
          <p:nvPr/>
        </p:nvSpPr>
        <p:spPr>
          <a:xfrm>
            <a:off x="419399" y="778453"/>
            <a:ext cx="11494177" cy="599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only two possibilities either it might be spam or ham mail we can apply binomial distribution function. Now n=1, because we are making one trial,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becomes 1 irrespective of k=0 or k=1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essentially means finding the parameter values that make the observed outcomes most probable based on the model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is calculated as product of all individual probabilities computed by our logistic regression model.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the likelihood will be very small tending to zero since it is product of probabilities. So we take logarithmic of likelihood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20D29B-3A0C-6154-DE2E-789C25FE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10" y="4243874"/>
            <a:ext cx="3656399" cy="816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E2C51-9670-9712-AABC-87228E6AAF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"/>
          <a:stretch/>
        </p:blipFill>
        <p:spPr>
          <a:xfrm>
            <a:off x="2614375" y="1979698"/>
            <a:ext cx="1909355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0C4561-CF2E-7150-21AE-B00644DB2C2E}"/>
              </a:ext>
            </a:extLst>
          </p:cNvPr>
          <p:cNvSpPr/>
          <p:nvPr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92" dirty="0">
              <a:solidFill>
                <a:srgbClr val="681748"/>
              </a:solidFill>
            </a:endParaRP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B706BBAA-1B42-F60E-11B3-1CCE95F58EB1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C6964CC9-09A0-E80F-983F-64E2D73F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33969"/>
            <a:ext cx="429347" cy="4303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207A68EA-24C6-6718-7878-72D62964599F}"/>
              </a:ext>
            </a:extLst>
          </p:cNvPr>
          <p:cNvSpPr>
            <a:spLocks/>
          </p:cNvSpPr>
          <p:nvPr/>
        </p:nvSpPr>
        <p:spPr bwMode="auto">
          <a:xfrm>
            <a:off x="1809269" y="432235"/>
            <a:ext cx="34656" cy="34656"/>
          </a:xfrm>
          <a:custGeom>
            <a:avLst/>
            <a:gdLst>
              <a:gd name="T0" fmla="*/ 31832 w 56514"/>
              <a:gd name="T1" fmla="*/ 0 h 56515"/>
              <a:gd name="T2" fmla="*/ 19455 w 56514"/>
              <a:gd name="T3" fmla="*/ 2496 h 56515"/>
              <a:gd name="T4" fmla="*/ 9334 w 56514"/>
              <a:gd name="T5" fmla="*/ 9303 h 56515"/>
              <a:gd name="T6" fmla="*/ 2505 w 56514"/>
              <a:gd name="T7" fmla="*/ 19401 h 56515"/>
              <a:gd name="T8" fmla="*/ 0 w 56514"/>
              <a:gd name="T9" fmla="*/ 31767 h 56515"/>
              <a:gd name="T10" fmla="*/ 2505 w 56514"/>
              <a:gd name="T11" fmla="*/ 44144 h 56515"/>
              <a:gd name="T12" fmla="*/ 9334 w 56514"/>
              <a:gd name="T13" fmla="*/ 54261 h 56515"/>
              <a:gd name="T14" fmla="*/ 19455 w 56514"/>
              <a:gd name="T15" fmla="*/ 61089 h 56515"/>
              <a:gd name="T16" fmla="*/ 31832 w 56514"/>
              <a:gd name="T17" fmla="*/ 63594 h 56515"/>
              <a:gd name="T18" fmla="*/ 44190 w 56514"/>
              <a:gd name="T19" fmla="*/ 61089 h 56515"/>
              <a:gd name="T20" fmla="*/ 47280 w 56514"/>
              <a:gd name="T21" fmla="*/ 58999 h 56515"/>
              <a:gd name="T22" fmla="*/ 31832 w 56514"/>
              <a:gd name="T23" fmla="*/ 58999 h 56515"/>
              <a:gd name="T24" fmla="*/ 21221 w 56514"/>
              <a:gd name="T25" fmla="*/ 56856 h 56515"/>
              <a:gd name="T26" fmla="*/ 12564 w 56514"/>
              <a:gd name="T27" fmla="*/ 51013 h 56515"/>
              <a:gd name="T28" fmla="*/ 6732 w 56514"/>
              <a:gd name="T29" fmla="*/ 42355 h 56515"/>
              <a:gd name="T30" fmla="*/ 4594 w 56514"/>
              <a:gd name="T31" fmla="*/ 31767 h 56515"/>
              <a:gd name="T32" fmla="*/ 6732 w 56514"/>
              <a:gd name="T33" fmla="*/ 21170 h 56515"/>
              <a:gd name="T34" fmla="*/ 12564 w 56514"/>
              <a:gd name="T35" fmla="*/ 12497 h 56515"/>
              <a:gd name="T36" fmla="*/ 21221 w 56514"/>
              <a:gd name="T37" fmla="*/ 6638 h 56515"/>
              <a:gd name="T38" fmla="*/ 31832 w 56514"/>
              <a:gd name="T39" fmla="*/ 4488 h 56515"/>
              <a:gd name="T40" fmla="*/ 47145 w 56514"/>
              <a:gd name="T41" fmla="*/ 4488 h 56515"/>
              <a:gd name="T42" fmla="*/ 44190 w 56514"/>
              <a:gd name="T43" fmla="*/ 2496 h 56515"/>
              <a:gd name="T44" fmla="*/ 31832 w 56514"/>
              <a:gd name="T45" fmla="*/ 0 h 56515"/>
              <a:gd name="T46" fmla="*/ 47145 w 56514"/>
              <a:gd name="T47" fmla="*/ 4488 h 56515"/>
              <a:gd name="T48" fmla="*/ 31832 w 56514"/>
              <a:gd name="T49" fmla="*/ 4488 h 56515"/>
              <a:gd name="T50" fmla="*/ 42444 w 56514"/>
              <a:gd name="T51" fmla="*/ 6638 h 56515"/>
              <a:gd name="T52" fmla="*/ 51100 w 56514"/>
              <a:gd name="T53" fmla="*/ 12497 h 56515"/>
              <a:gd name="T54" fmla="*/ 56933 w 56514"/>
              <a:gd name="T55" fmla="*/ 21170 h 56515"/>
              <a:gd name="T56" fmla="*/ 59071 w 56514"/>
              <a:gd name="T57" fmla="*/ 31767 h 56515"/>
              <a:gd name="T58" fmla="*/ 56933 w 56514"/>
              <a:gd name="T59" fmla="*/ 42355 h 56515"/>
              <a:gd name="T60" fmla="*/ 51100 w 56514"/>
              <a:gd name="T61" fmla="*/ 51013 h 56515"/>
              <a:gd name="T62" fmla="*/ 42444 w 56514"/>
              <a:gd name="T63" fmla="*/ 56856 h 56515"/>
              <a:gd name="T64" fmla="*/ 31832 w 56514"/>
              <a:gd name="T65" fmla="*/ 58999 h 56515"/>
              <a:gd name="T66" fmla="*/ 47280 w 56514"/>
              <a:gd name="T67" fmla="*/ 58999 h 56515"/>
              <a:gd name="T68" fmla="*/ 54292 w 56514"/>
              <a:gd name="T69" fmla="*/ 54261 h 56515"/>
              <a:gd name="T70" fmla="*/ 61115 w 56514"/>
              <a:gd name="T71" fmla="*/ 44144 h 56515"/>
              <a:gd name="T72" fmla="*/ 63617 w 56514"/>
              <a:gd name="T73" fmla="*/ 31767 h 56515"/>
              <a:gd name="T74" fmla="*/ 61115 w 56514"/>
              <a:gd name="T75" fmla="*/ 19401 h 56515"/>
              <a:gd name="T76" fmla="*/ 54292 w 56514"/>
              <a:gd name="T77" fmla="*/ 9303 h 56515"/>
              <a:gd name="T78" fmla="*/ 47145 w 56514"/>
              <a:gd name="T79" fmla="*/ 4488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89A2808F-F284-44E1-ADA1-76D4D980096E}"/>
              </a:ext>
            </a:extLst>
          </p:cNvPr>
          <p:cNvSpPr>
            <a:spLocks/>
          </p:cNvSpPr>
          <p:nvPr/>
        </p:nvSpPr>
        <p:spPr bwMode="auto">
          <a:xfrm>
            <a:off x="1818895" y="439937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D028AD-E98A-538C-9530-93F27059EA70}"/>
              </a:ext>
            </a:extLst>
          </p:cNvPr>
          <p:cNvSpPr txBox="1"/>
          <p:nvPr/>
        </p:nvSpPr>
        <p:spPr>
          <a:xfrm>
            <a:off x="1105563" y="265695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8202" name="Title 10">
            <a:extLst>
              <a:ext uri="{FF2B5EF4-FFF2-40B4-BE49-F238E27FC236}">
                <a16:creationId xmlns:a16="http://schemas.microsoft.com/office/drawing/2014/main" id="{21B797A6-452F-0735-DBFF-7DC4C03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789" y="247404"/>
            <a:ext cx="2231449" cy="280134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800" dirty="0">
                <a:latin typeface="Playfair Display" pitchFamily="2" charset="0"/>
              </a:rPr>
              <a:t>Go, change the world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F81E4-41C2-CD95-2374-F3A6012EF91A}"/>
              </a:ext>
            </a:extLst>
          </p:cNvPr>
          <p:cNvSpPr txBox="1">
            <a:spLocks/>
          </p:cNvSpPr>
          <p:nvPr/>
        </p:nvSpPr>
        <p:spPr>
          <a:xfrm>
            <a:off x="3569053" y="-51881"/>
            <a:ext cx="5194871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F22436F4-C378-6905-08F0-FFFB9C622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3" y="1119380"/>
            <a:ext cx="5385335" cy="2645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B6233-231B-23B0-C09C-2D4463C9E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93" y="4161527"/>
            <a:ext cx="3475021" cy="14204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491707-FB84-1553-618F-C8D62F13A83E}"/>
              </a:ext>
            </a:extLst>
          </p:cNvPr>
          <p:cNvSpPr txBox="1">
            <a:spLocks/>
          </p:cNvSpPr>
          <p:nvPr/>
        </p:nvSpPr>
        <p:spPr>
          <a:xfrm>
            <a:off x="470517" y="3355759"/>
            <a:ext cx="11443059" cy="341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maximum likelihood we differentiate the likelihood equation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7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49D-762F-8390-0EB8-5819D47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4A4F9-A915-B26A-6B64-A42CFA02B234}"/>
              </a:ext>
            </a:extLst>
          </p:cNvPr>
          <p:cNvSpPr/>
          <p:nvPr/>
        </p:nvSpPr>
        <p:spPr>
          <a:xfrm>
            <a:off x="0" y="-4525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6817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80C7-8757-1568-452D-DB21DDF6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625" y="1017818"/>
            <a:ext cx="10770314" cy="5825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sklearn.model_selection import train_test_split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sklearn.feature_extraction.text import TfidfVectorizer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sklearn.linear_model import LogisticRegression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accuracy_score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loading the data from csv file to a pandas Dataframe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raw_mail_data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('/Users/djrrr/Downloads/mail_data.csv')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E0FDD6-B458-A057-7A31-A6636918A2EE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0346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A57F20-8453-7502-D991-F52D3F3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8" y="246057"/>
            <a:ext cx="429347" cy="4349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92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05BCBFB-CBB1-30BC-260E-F032A22F6243}"/>
              </a:ext>
            </a:extLst>
          </p:cNvPr>
          <p:cNvSpPr txBox="1"/>
          <p:nvPr/>
        </p:nvSpPr>
        <p:spPr>
          <a:xfrm>
            <a:off x="1082230" y="290329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 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5E33C7-AFE0-F957-9A44-D4596F366528}"/>
              </a:ext>
            </a:extLst>
          </p:cNvPr>
          <p:cNvSpPr txBox="1">
            <a:spLocks/>
          </p:cNvSpPr>
          <p:nvPr/>
        </p:nvSpPr>
        <p:spPr>
          <a:xfrm>
            <a:off x="9541451" y="307888"/>
            <a:ext cx="2231449" cy="28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1800">
                <a:latin typeface="Playfair Display" pitchFamily="2" charset="0"/>
              </a:rPr>
              <a:t>Go, change the world</a:t>
            </a:r>
            <a:endParaRPr lang="en-US" altLang="en-US" sz="1800" dirty="0">
              <a:latin typeface="Playfair Display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B5CB24-46A9-3743-8B11-957471B891D4}"/>
              </a:ext>
            </a:extLst>
          </p:cNvPr>
          <p:cNvSpPr txBox="1">
            <a:spLocks/>
          </p:cNvSpPr>
          <p:nvPr/>
        </p:nvSpPr>
        <p:spPr>
          <a:xfrm>
            <a:off x="4468273" y="-41062"/>
            <a:ext cx="3522110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BA1B7-EA02-47B5-585D-E817AB8E1F4B}"/>
              </a:ext>
            </a:extLst>
          </p:cNvPr>
          <p:cNvSpPr txBox="1">
            <a:spLocks/>
          </p:cNvSpPr>
          <p:nvPr/>
        </p:nvSpPr>
        <p:spPr>
          <a:xfrm>
            <a:off x="200029" y="722456"/>
            <a:ext cx="3522110" cy="9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ibraries' used</a:t>
            </a:r>
          </a:p>
        </p:txBody>
      </p:sp>
    </p:spTree>
    <p:extLst>
      <p:ext uri="{BB962C8B-B14F-4D97-AF65-F5344CB8AC3E}">
        <p14:creationId xmlns:p14="http://schemas.microsoft.com/office/powerpoint/2010/main" val="301916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5567</TotalTime>
  <Words>1175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Helvetica-Bold</vt:lpstr>
      <vt:lpstr>Playfair Display</vt:lpstr>
      <vt:lpstr>Times New Roman</vt:lpstr>
      <vt:lpstr>office theme</vt:lpstr>
      <vt:lpstr>Topic : Spam Mail Classification</vt:lpstr>
      <vt:lpstr>Go, change the world</vt:lpstr>
      <vt:lpstr>Go, change the world</vt:lpstr>
      <vt:lpstr>Go, change the world</vt:lpstr>
      <vt:lpstr>PowerPoint Presentation</vt:lpstr>
      <vt:lpstr>Go, change the world</vt:lpstr>
      <vt:lpstr>Go, change the world</vt:lpstr>
      <vt:lpstr>Go, change the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Go, change the world</vt:lpstr>
      <vt:lpstr>PowerPoint Presentation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djrrrtpp@gmail.com</cp:lastModifiedBy>
  <cp:revision>307</cp:revision>
  <dcterms:created xsi:type="dcterms:W3CDTF">2023-01-25T09:29:30Z</dcterms:created>
  <dcterms:modified xsi:type="dcterms:W3CDTF">2023-08-11T17:36:21Z</dcterms:modified>
</cp:coreProperties>
</file>