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F5E8-5BB3-43D4-9923-857A6996A33E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448D-0D5D-4782-8A96-B7FF4C684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20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F5E8-5BB3-43D4-9923-857A6996A33E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448D-0D5D-4782-8A96-B7FF4C684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28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F5E8-5BB3-43D4-9923-857A6996A33E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448D-0D5D-4782-8A96-B7FF4C684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145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F5E8-5BB3-43D4-9923-857A6996A33E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448D-0D5D-4782-8A96-B7FF4C684D4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8095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F5E8-5BB3-43D4-9923-857A6996A33E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448D-0D5D-4782-8A96-B7FF4C684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82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F5E8-5BB3-43D4-9923-857A6996A33E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448D-0D5D-4782-8A96-B7FF4C684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53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F5E8-5BB3-43D4-9923-857A6996A33E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448D-0D5D-4782-8A96-B7FF4C684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880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F5E8-5BB3-43D4-9923-857A6996A33E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448D-0D5D-4782-8A96-B7FF4C684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707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F5E8-5BB3-43D4-9923-857A6996A33E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448D-0D5D-4782-8A96-B7FF4C684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65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F5E8-5BB3-43D4-9923-857A6996A33E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448D-0D5D-4782-8A96-B7FF4C684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05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F5E8-5BB3-43D4-9923-857A6996A33E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448D-0D5D-4782-8A96-B7FF4C684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73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F5E8-5BB3-43D4-9923-857A6996A33E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448D-0D5D-4782-8A96-B7FF4C684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72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F5E8-5BB3-43D4-9923-857A6996A33E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448D-0D5D-4782-8A96-B7FF4C684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97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F5E8-5BB3-43D4-9923-857A6996A33E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448D-0D5D-4782-8A96-B7FF4C684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0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F5E8-5BB3-43D4-9923-857A6996A33E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448D-0D5D-4782-8A96-B7FF4C684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48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F5E8-5BB3-43D4-9923-857A6996A33E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448D-0D5D-4782-8A96-B7FF4C684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93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F5E8-5BB3-43D4-9923-857A6996A33E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448D-0D5D-4782-8A96-B7FF4C684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2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A44F5E8-5BB3-43D4-9923-857A6996A33E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DD8448D-0D5D-4782-8A96-B7FF4C684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361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Из пыли и газа. Загадка появления Солнечной системы">
            <a:extLst>
              <a:ext uri="{FF2B5EF4-FFF2-40B4-BE49-F238E27FC236}">
                <a16:creationId xmlns:a16="http://schemas.microsoft.com/office/drawing/2014/main" id="{77E1E9AB-A03F-C6E6-1519-C86AD7112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9B4B9C-2A1C-05A1-C2C5-84FDC176A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ru-RU" dirty="0"/>
              <a:t>Образование планетной системы, этап 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6BED5E-CF50-7A75-2F8F-DE1C6D612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CE81"/>
                </a:solidFill>
              </a:rPr>
              <a:t>Выполнено группой №7</a:t>
            </a:r>
          </a:p>
        </p:txBody>
      </p:sp>
    </p:spTree>
    <p:extLst>
      <p:ext uri="{BB962C8B-B14F-4D97-AF65-F5344CB8AC3E}">
        <p14:creationId xmlns:p14="http://schemas.microsoft.com/office/powerpoint/2010/main" val="208355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9DAD0-22F9-915B-810D-0EE4EAD4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ru-RU" dirty="0"/>
              <a:t>Аккреционная модель</a:t>
            </a:r>
          </a:p>
        </p:txBody>
      </p:sp>
      <p:pic>
        <p:nvPicPr>
          <p:cNvPr id="1031" name="Picture 1030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1026" name="Picture 2" descr="Образование планетных систем. | ВКонтакте">
            <a:extLst>
              <a:ext uri="{FF2B5EF4-FFF2-40B4-BE49-F238E27FC236}">
                <a16:creationId xmlns:a16="http://schemas.microsoft.com/office/drawing/2014/main" id="{CDFF4647-E642-E584-9BA9-2236EAE9E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101" y="1727643"/>
            <a:ext cx="4003193" cy="340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B4329DC-1101-AF68-4945-24B009FDAA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9472" y="1828801"/>
                <a:ext cx="5844760" cy="3866048"/>
              </a:xfrm>
            </p:spPr>
            <p:txBody>
              <a:bodyPr anchor="ctr">
                <a:normAutofit/>
              </a:bodyPr>
              <a:lstStyle/>
              <a:p>
                <a:pPr>
                  <a:buClr>
                    <a:srgbClr val="F5D197"/>
                  </a:buClr>
                </a:pPr>
                <a:r>
                  <a:rPr lang="ru-RU" dirty="0"/>
                  <a:t>Из газопылевого облака вокруг формирующейся звезды образуются первые </a:t>
                </a:r>
                <a:r>
                  <a:rPr lang="ru-RU" dirty="0" err="1"/>
                  <a:t>планетозимали</a:t>
                </a:r>
                <a:r>
                  <a:rPr lang="ru-RU" dirty="0"/>
                  <a:t>, из которых по мере их роста выделяются доминирующие – будущие протопланеты. Основой для вычисления темпа их роста является уравнение Сафронова:</a:t>
                </a:r>
                <a:endParaRPr lang="ru-RU"/>
              </a:p>
              <a:p>
                <a:pPr marL="36900" indent="0">
                  <a:buClr>
                    <a:srgbClr val="F5D197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𝑑𝑀</m:t>
                          </m:r>
                        </m:num>
                        <m:den>
                          <m:r>
                            <a:rPr lang="ru-RU" i="1" dirty="0" err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r>
                            <m:rPr>
                              <m:lit/>
                            </m:rP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ad>
                        <m:radPr>
                          <m:degHide m:val="on"/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sSub>
                                <m:sSubPr>
                                  <m:ctrlP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ru-RU"/>
              </a:p>
              <a:p>
                <a:pPr>
                  <a:buClr>
                    <a:srgbClr val="F5D197"/>
                  </a:buClr>
                </a:pPr>
                <a:endParaRPr lang="ru-RU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B4329DC-1101-AF68-4945-24B009FDAA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9472" y="1828801"/>
                <a:ext cx="5844760" cy="3866048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05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73468-80A0-7783-A887-718B3173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100"/>
              <a:t>Пределы роста доминирующих </a:t>
            </a:r>
            <a:r>
              <a:rPr lang="ru-RU" sz="3100" err="1"/>
              <a:t>планетезималей</a:t>
            </a:r>
            <a:endParaRPr lang="ru-RU" sz="31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7C45E1-6E2E-70BF-3436-6E7EA2CE3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01" y="2742517"/>
            <a:ext cx="4003193" cy="17213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EC4CB41-A5D5-DFF9-E7DC-E7547ACDB0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9472" y="1828801"/>
                <a:ext cx="5844760" cy="3866048"/>
              </a:xfrm>
            </p:spPr>
            <p:txBody>
              <a:bodyPr anchor="ctr">
                <a:normAutofit/>
              </a:bodyPr>
              <a:lstStyle/>
              <a:p>
                <a:pPr indent="449580">
                  <a:spcAft>
                    <a:spcPts val="800"/>
                  </a:spcAft>
                  <a:buClr>
                    <a:srgbClr val="F9B95E"/>
                  </a:buClr>
                </a:pPr>
                <a:r>
                  <a:rPr lang="ru-RU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Расти такие тела могут не до бесконечности, а ровно до того момента пока есть небольшие </a:t>
                </a:r>
                <a:r>
                  <a:rPr lang="ru-RU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планетозимали</a:t>
                </a:r>
                <a:r>
                  <a:rPr lang="ru-RU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в их окрестностях, пограничная масса при этом получается:</a:t>
                </a:r>
                <a:endParaRPr lang="ru-RU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spcAft>
                    <a:spcPts val="800"/>
                  </a:spcAft>
                  <a:buClr>
                    <a:srgbClr val="F9B95E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</m:rad>
                          <m:sSup>
                            <m:sSup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sub>
                                    <m:sup/>
                                    <m:e>
                                      <m:r>
                                        <m:rPr>
                                          <m:lit/>
                                        </m:r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28650" indent="-285750">
                  <a:spcAft>
                    <a:spcPts val="800"/>
                  </a:spcAft>
                  <a:buClr>
                    <a:srgbClr val="F9B95E"/>
                  </a:buClr>
                </a:pPr>
                <a:r>
                  <a:rPr lang="ru-RU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В типичных условиях она варьирует от 0,01 до 0,1 M</a:t>
                </a:r>
                <a:r>
                  <a:rPr lang="ru-RU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⊕ (Земной массы)</a:t>
                </a:r>
                <a:r>
                  <a:rPr lang="ru-RU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— это уже является протопланетой.</a:t>
                </a:r>
                <a:endParaRPr lang="ru-RU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Clr>
                    <a:srgbClr val="F9B95E"/>
                  </a:buClr>
                </a:pPr>
                <a:endParaRPr lang="ru-RU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EC4CB41-A5D5-DFF9-E7DC-E7547ACDB0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9472" y="1828801"/>
                <a:ext cx="5844760" cy="3866048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4C43CD-0CED-A8A2-D532-98B839E6D9A7}"/>
              </a:ext>
            </a:extLst>
          </p:cNvPr>
          <p:cNvSpPr txBox="1"/>
          <p:nvPr/>
        </p:nvSpPr>
        <p:spPr>
          <a:xfrm>
            <a:off x="699796" y="4693298"/>
            <a:ext cx="360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Гравитационная фокусировка </a:t>
            </a:r>
            <a:r>
              <a:rPr lang="ru-RU" dirty="0" err="1"/>
              <a:t>планетезималей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016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A53E5-A509-3406-C1A7-F1E9F76DC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ru-RU" sz="3700" dirty="0"/>
              <a:t>Дальнейшее развитие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7A036B-F109-477D-A092-D947533E2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234DCAE-03F7-4409-0BEB-C69A8460BA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9472" y="1828801"/>
                <a:ext cx="5844760" cy="3866048"/>
              </a:xfrm>
            </p:spPr>
            <p:txBody>
              <a:bodyPr anchor="ctr">
                <a:normAutofit/>
              </a:bodyPr>
              <a:lstStyle/>
              <a:p>
                <a:pPr marL="628650" indent="-28575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Расти такие тела могут не до бесконечности, а ровно до того момента пока есть небольшие </a:t>
                </a:r>
                <a:r>
                  <a:rPr lang="ru-RU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планетозимали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в их окрестностях, пограничная масса при этом получается: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</m:rad>
                          <m:sSup>
                            <m:s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sub>
                                    <m:sup/>
                                    <m:e>
                                      <m:r>
                                        <m:rPr>
                                          <m:lit/>
                                        </m:r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28650" indent="-28575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В типичных условиях она варьирует от 0,01 до 0,1 M</a:t>
                </a:r>
                <a:r>
                  <a:rPr lang="ru-RU" sz="1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⊕ (Земной массы)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— это уже является протопланетой.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234DCAE-03F7-4409-0BEB-C69A8460BA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9472" y="1828801"/>
                <a:ext cx="5844760" cy="386604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926318-BE8B-1D58-DD08-57E80B9CA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323" y="2366962"/>
            <a:ext cx="44767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4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BDF7C-653C-2033-A036-8E01B458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Развитие газовых гигантов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96178CF-BB26-D6EE-90CA-CF875C3B34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628650" indent="-28575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Планета-гигант может образоваться если вокруг протопланеты останется много газа из протопланетного диска. Тогда в роли ведущего процесса дальнейшего приращения массы начинает выступать аккреция. Полная система уравнений описывающий данный процесс:</a:t>
                </a:r>
                <a:endParaRPr lang="ru-RU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𝑑𝑟</m:t>
                        </m:r>
                      </m:num>
                      <m:den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𝑑𝑚</m:t>
                        </m:r>
                      </m:den>
                    </m:f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𝜋𝜌</m:t>
                        </m:r>
                        <m:sSup>
                          <m:sSup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(1)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𝑑𝑃</m:t>
                        </m:r>
                      </m:num>
                      <m:den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𝑑𝑚</m:t>
                        </m:r>
                      </m:den>
                    </m:f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𝑐𝑜𝑟𝑒</m:t>
                            </m:r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(2)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𝑑𝐿</m:t>
                        </m:r>
                      </m:num>
                      <m:den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𝑑𝑚</m:t>
                        </m:r>
                      </m:den>
                    </m:f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  <m:f>
                      <m:f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num>
                      <m:den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(3)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𝑑𝑃</m:t>
                        </m:r>
                      </m:num>
                      <m:den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𝑑𝑚</m:t>
                        </m:r>
                      </m:den>
                    </m:f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(4)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28650" indent="-28575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Смысл выписанных уравнений следующий (1) — предполагается сферическая симметрия и однородность протопланеты, (2) предполагается, что имеет место гидростатическое равновесие, (3) Нагрев идёт при столкновении с </a:t>
                </a:r>
                <a:r>
                  <a:rPr lang="ru-RU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планетозималями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, а охлаждение происходит только за счёт излучения. (4) — уравнения состояние газа.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96178CF-BB26-D6EE-90CA-CF875C3B3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85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7DF26-8BF7-E04C-4BD3-D3C4B31F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моделирования, этап </a:t>
            </a:r>
            <a:r>
              <a:rPr lang="ru-RU" dirty="0" err="1"/>
              <a:t>планетезималей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86FE5EF-158C-328E-184E-60B48D680B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Задаётся масса звезды, являющейся центром планетной системы, поверхностная плотность </a:t>
                </a:r>
                <a:r>
                  <a:rPr lang="ru-RU" dirty="0" err="1"/>
                  <a:t>планетозимальной</a:t>
                </a:r>
                <a:r>
                  <a:rPr lang="ru-RU" dirty="0"/>
                  <a:t> области, а также количество доминирующих </a:t>
                </a:r>
                <a:r>
                  <a:rPr lang="ru-RU" dirty="0" err="1"/>
                  <a:t>планетезималей</a:t>
                </a:r>
                <a:r>
                  <a:rPr lang="ru-RU" dirty="0"/>
                  <a:t>.</a:t>
                </a:r>
              </a:p>
              <a:p>
                <a:r>
                  <a:rPr lang="ru-RU" dirty="0"/>
                  <a:t>Для каждой </a:t>
                </a:r>
                <a:r>
                  <a:rPr lang="ru-RU" dirty="0" err="1"/>
                  <a:t>планетезимали</a:t>
                </a:r>
                <a:r>
                  <a:rPr lang="ru-RU" dirty="0"/>
                  <a:t> задаётся её размер (считающийся на этом этапе постоянным) и случайный радиус орбиты. Параметр фокусировки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считаем равным единице. </a:t>
                </a:r>
              </a:p>
              <a:p>
                <a:r>
                  <a:rPr lang="ru-RU" dirty="0"/>
                  <a:t>Моделируем изменение массы будущих протопланет по описанному выше уравнению Сафронова до момента пока их масса не будет равна пограничной.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86FE5EF-158C-328E-184E-60B48D680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67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DB518-9940-1821-4A0B-EA1BF760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моделирования, этап протопланет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1EB7666-20B3-5C04-E781-DE96AFAEA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Получившиеся на этапе </a:t>
                </a:r>
                <a:r>
                  <a:rPr lang="ru-RU" dirty="0" err="1"/>
                  <a:t>планетезималей</a:t>
                </a:r>
                <a:r>
                  <a:rPr lang="ru-RU" dirty="0"/>
                  <a:t> протопланеты, находящиеся на близких по радиусу орбитах, сливаются в одну протопланету с массой равной сумме слившихся протопланет.</a:t>
                </a:r>
              </a:p>
              <a:p>
                <a:r>
                  <a:rPr lang="ru-RU" dirty="0"/>
                  <a:t>Протопланеты, вокруг которых осталось много газа из протопланетного диска превращаются в газовых гигантов, увеличивая свою массу за счёт находящегося вокруг газа пока она не станет равна примерно 10 Земным. Изменение радиуса газовых гигантов симулируется по формуле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𝑑𝑟</m:t>
                        </m:r>
                      </m:num>
                      <m:den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𝑑𝑚</m:t>
                        </m:r>
                      </m:den>
                    </m:f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𝜋𝜌</m:t>
                        </m:r>
                        <m:sSup>
                          <m:sSup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1EB7666-20B3-5C04-E781-DE96AFAEA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857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CAF2E3-BA01-367C-B64B-F03E776C0C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t="8426" b="73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9AAE63D-2A4E-97F0-4A36-DCE015294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ru-RU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089525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121</TotalTime>
  <Words>422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Calisto MT</vt:lpstr>
      <vt:lpstr>Cambria Math</vt:lpstr>
      <vt:lpstr>Times New Roman</vt:lpstr>
      <vt:lpstr>Wingdings 2</vt:lpstr>
      <vt:lpstr>Сланец</vt:lpstr>
      <vt:lpstr>Образование планетной системы, этап 2</vt:lpstr>
      <vt:lpstr>Аккреционная модель</vt:lpstr>
      <vt:lpstr>Пределы роста доминирующих планетезималей</vt:lpstr>
      <vt:lpstr>Дальнейшее развитие</vt:lpstr>
      <vt:lpstr>Развитие газовых гигантов</vt:lpstr>
      <vt:lpstr>Алгоритм моделирования, этап планетезималей</vt:lpstr>
      <vt:lpstr>Алгоритм моделирования, этап протопланет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Образование планетной системы, этап 2</dc:title>
  <dc:creator>Бабков Дмитрий Николаевич</dc:creator>
  <cp:lastModifiedBy>Бабков Дмитрий Николаевич</cp:lastModifiedBy>
  <cp:revision>1</cp:revision>
  <dcterms:created xsi:type="dcterms:W3CDTF">2023-03-03T17:57:44Z</dcterms:created>
  <dcterms:modified xsi:type="dcterms:W3CDTF">2023-03-03T19:59:18Z</dcterms:modified>
</cp:coreProperties>
</file>