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2" r:id="rId3"/>
    <p:sldId id="257" r:id="rId4"/>
    <p:sldId id="263" r:id="rId5"/>
    <p:sldId id="265" r:id="rId6"/>
    <p:sldId id="261" r:id="rId7"/>
    <p:sldId id="264" r:id="rId8"/>
    <p:sldId id="258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3" autoAdjust="0"/>
    <p:restoredTop sz="79363" autoAdjust="0"/>
  </p:normalViewPr>
  <p:slideViewPr>
    <p:cSldViewPr>
      <p:cViewPr varScale="1">
        <p:scale>
          <a:sx n="66" d="100"/>
          <a:sy n="66" d="100"/>
        </p:scale>
        <p:origin x="10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546D-8530-48DA-A1E0-1E6C62C365AF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B450A-DBF7-4D38-90C4-5283D1669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B450A-DBF7-4D38-90C4-5283D1669C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0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B450A-DBF7-4D38-90C4-5283D1669C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B450A-DBF7-4D38-90C4-5283D1669C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3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B450A-DBF7-4D38-90C4-5283D1669C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FE33-4D2A-44D0-98D0-EAE12A9044FD}" type="datetimeFigureOut">
              <a:rPr lang="ko-KR" altLang="en-US" smtClean="0"/>
              <a:pPr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F437-8D7A-48DF-B819-15E60138858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153908" y="107163"/>
            <a:ext cx="8855846" cy="6669360"/>
          </a:xfrm>
          <a:prstGeom prst="roundRect">
            <a:avLst>
              <a:gd name="adj" fmla="val 22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06186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xtn@naver.com" TargetMode="External"/><Relationship Id="rId5" Type="http://schemas.openxmlformats.org/officeDocument/2006/relationships/hyperlink" Target="mailto:njhw20@naver.com" TargetMode="External"/><Relationship Id="rId4" Type="http://schemas.openxmlformats.org/officeDocument/2006/relationships/hyperlink" Target="mailto:hj1688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484784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 err="1">
                <a:latin typeface="에스코어 드림 5 Medium" pitchFamily="34" charset="-127"/>
                <a:ea typeface="에스코어 드림 5 Medium" pitchFamily="34" charset="-127"/>
              </a:rPr>
              <a:t>팀명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ko-KR" altLang="en-US" dirty="0" err="1">
                <a:latin typeface="에스코어 드림 5 Medium" pitchFamily="34" charset="-127"/>
                <a:ea typeface="에스코어 드림 5 Medium" pitchFamily="34" charset="-127"/>
              </a:rPr>
              <a:t>헬퍼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(Helper)</a:t>
            </a: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팀 소개 및 팀원 소개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자율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형식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  <a:p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경북대학교 종합설계프로젝트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1 10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팀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팀원 소개 및 정보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에스코어 드림 5 Medium" pitchFamily="34" charset="-127"/>
                <a:ea typeface="에스코어 드림 5 Medium" pitchFamily="34" charset="-127"/>
              </a:rPr>
              <a:t>팀소개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0D62-F872-4EB1-8B39-1C7557DDD814}"/>
              </a:ext>
            </a:extLst>
          </p:cNvPr>
          <p:cNvSpPr txBox="1"/>
          <p:nvPr/>
        </p:nvSpPr>
        <p:spPr>
          <a:xfrm>
            <a:off x="2195735" y="311751"/>
            <a:ext cx="68407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※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비고</a:t>
            </a:r>
            <a:endParaRPr lang="en-US" altLang="ko-KR" sz="16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소개서 분량 제한 없음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에스코어 드림 5 Medium" pitchFamily="34" charset="-127"/>
                <a:ea typeface="에스코어 드림 5 Medium" pitchFamily="34" charset="-127"/>
              </a:rPr>
              <a:t>동영상은 </a:t>
            </a:r>
            <a:r>
              <a:rPr lang="en-US" altLang="ko-KR" sz="1600" dirty="0">
                <a:solidFill>
                  <a:srgbClr val="FF0000"/>
                </a:solidFill>
                <a:latin typeface="에스코어 드림 5 Medium" pitchFamily="34" charset="-127"/>
                <a:ea typeface="에스코어 드림 5 Medium" pitchFamily="34" charset="-127"/>
              </a:rPr>
              <a:t>5</a:t>
            </a:r>
            <a:r>
              <a:rPr lang="ko-KR" altLang="en-US" sz="1600" dirty="0">
                <a:solidFill>
                  <a:srgbClr val="FF0000"/>
                </a:solidFill>
                <a:latin typeface="에스코어 드림 5 Medium" pitchFamily="34" charset="-127"/>
                <a:ea typeface="에스코어 드림 5 Medium" pitchFamily="34" charset="-127"/>
              </a:rPr>
              <a:t>분 내외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내용은 텍스트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이미지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표 등 무관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별도 디자인 작업 예정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단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사진은 원본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그림은 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Ai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파일 등으로 추가 제출</a:t>
            </a:r>
            <a:endParaRPr lang="en-US" altLang="ko-KR" sz="16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팀원 구성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프로젝트 진행 당시 재학생이었을 경우 가능</a:t>
            </a:r>
            <a:endParaRPr lang="en-US" altLang="ko-KR" sz="1600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마감일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: 11/19(</a:t>
            </a:r>
            <a:r>
              <a:rPr lang="ko-KR" altLang="en-US" sz="1600" dirty="0">
                <a:latin typeface="에스코어 드림 5 Medium" pitchFamily="34" charset="-127"/>
                <a:ea typeface="에스코어 드림 5 Medium" pitchFamily="34" charset="-127"/>
              </a:rPr>
              <a:t>목</a:t>
            </a:r>
            <a:r>
              <a:rPr lang="en-US" altLang="ko-KR" sz="1600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DF8B1AE3-1EC8-4C6A-BBC6-0EB8834D5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38963"/>
              </p:ext>
            </p:extLst>
          </p:nvPr>
        </p:nvGraphicFramePr>
        <p:xfrm>
          <a:off x="357199" y="3600457"/>
          <a:ext cx="8521989" cy="137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98">
                  <a:extLst>
                    <a:ext uri="{9D8B030D-6E8A-4147-A177-3AD203B41FA5}">
                      <a16:colId xmlns:a16="http://schemas.microsoft.com/office/drawing/2014/main" val="2387757865"/>
                    </a:ext>
                  </a:extLst>
                </a:gridCol>
                <a:gridCol w="1488998">
                  <a:extLst>
                    <a:ext uri="{9D8B030D-6E8A-4147-A177-3AD203B41FA5}">
                      <a16:colId xmlns:a16="http://schemas.microsoft.com/office/drawing/2014/main" val="177726910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160306932"/>
                    </a:ext>
                  </a:extLst>
                </a:gridCol>
                <a:gridCol w="2400059">
                  <a:extLst>
                    <a:ext uri="{9D8B030D-6E8A-4147-A177-3AD203B41FA5}">
                      <a16:colId xmlns:a16="http://schemas.microsoft.com/office/drawing/2014/main" val="3472839368"/>
                    </a:ext>
                  </a:extLst>
                </a:gridCol>
                <a:gridCol w="1704398">
                  <a:extLst>
                    <a:ext uri="{9D8B030D-6E8A-4147-A177-3AD203B41FA5}">
                      <a16:colId xmlns:a16="http://schemas.microsoft.com/office/drawing/2014/main" val="1791299115"/>
                    </a:ext>
                  </a:extLst>
                </a:gridCol>
              </a:tblGrid>
              <a:tr h="261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애칭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소속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학과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506698"/>
                  </a:ext>
                </a:extLst>
              </a:tr>
              <a:tr h="278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이단비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경북대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컴퓨터학부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팀장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3"/>
                        </a:rPr>
                        <a:t>ys06186@naver.com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010.6803.5488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26133"/>
                  </a:ext>
                </a:extLst>
              </a:tr>
              <a:tr h="261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김현진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경북대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컴퓨터학부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4"/>
                        </a:rPr>
                        <a:t>hj1688@naver.com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010.8357.2628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04405"/>
                  </a:ext>
                </a:extLst>
              </a:tr>
              <a:tr h="261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경북대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컴퓨터학부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5"/>
                        </a:rPr>
                        <a:t>njhw20@naver.com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010.7636.3390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46363"/>
                  </a:ext>
                </a:extLst>
              </a:tr>
              <a:tr h="2611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최수아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경북대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컴퓨터학부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6"/>
                        </a:rPr>
                        <a:t>alextn@naver.com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010.5142.9731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1283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95536" y="332656"/>
            <a:ext cx="1800200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기타 요청사항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193" y="1125901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관련 이미지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: 2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장 이상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해상도 좋은 사진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or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디자인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9" name="그림 8" descr="전자기기, 스크린샷, 컴퓨터, 휴대폰이(가) 표시된 사진&#10;&#10;자동 생성된 설명">
            <a:extLst>
              <a:ext uri="{FF2B5EF4-FFF2-40B4-BE49-F238E27FC236}">
                <a16:creationId xmlns:a16="http://schemas.microsoft.com/office/drawing/2014/main" id="{6EEBC25D-BB88-4A36-8D89-63B4F1E8A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65" y="2063281"/>
            <a:ext cx="1900209" cy="3424708"/>
          </a:xfrm>
          <a:prstGeom prst="rect">
            <a:avLst/>
          </a:prstGeom>
        </p:spPr>
      </p:pic>
      <p:pic>
        <p:nvPicPr>
          <p:cNvPr id="11" name="그림 10" descr="스크린샷, 전자기기, 컴퓨터이(가) 표시된 사진&#10;&#10;자동 생성된 설명">
            <a:extLst>
              <a:ext uri="{FF2B5EF4-FFF2-40B4-BE49-F238E27FC236}">
                <a16:creationId xmlns:a16="http://schemas.microsoft.com/office/drawing/2014/main" id="{8B52F1E1-E22E-4B71-834B-BB117BA04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01" y="2063281"/>
            <a:ext cx="1900209" cy="3424708"/>
          </a:xfrm>
          <a:prstGeom prst="rect">
            <a:avLst/>
          </a:prstGeom>
        </p:spPr>
      </p:pic>
      <p:pic>
        <p:nvPicPr>
          <p:cNvPr id="13" name="그림 12" descr="스크린샷, 컴퓨터, 휴대폰이(가) 표시된 사진&#10;&#10;자동 생성된 설명">
            <a:extLst>
              <a:ext uri="{FF2B5EF4-FFF2-40B4-BE49-F238E27FC236}">
                <a16:creationId xmlns:a16="http://schemas.microsoft.com/office/drawing/2014/main" id="{8E7D9DC4-3814-4B8D-AB32-E12E4AF1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968" y="2060848"/>
            <a:ext cx="1873696" cy="3376926"/>
          </a:xfrm>
          <a:prstGeom prst="rect">
            <a:avLst/>
          </a:prstGeom>
        </p:spPr>
      </p:pic>
      <p:pic>
        <p:nvPicPr>
          <p:cNvPr id="15" name="그림 14" descr="전자기기, 스크린샷, 컴퓨터, 휴대폰이(가) 표시된 사진&#10;&#10;자동 생성된 설명">
            <a:extLst>
              <a:ext uri="{FF2B5EF4-FFF2-40B4-BE49-F238E27FC236}">
                <a16:creationId xmlns:a16="http://schemas.microsoft.com/office/drawing/2014/main" id="{46CCDF48-2BE2-4A71-9797-6CF66E3F74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8" y="2063281"/>
            <a:ext cx="1901870" cy="342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0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95536" y="332656"/>
            <a:ext cx="1800200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기타 요청사항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193" y="1125901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관련 이미지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: 2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장 이상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해상도 좋은 사진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or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디자인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우수작품 영상에서 가장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‘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하이라이트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’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장면 시간 기재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: 2:50-4:15</a:t>
            </a:r>
          </a:p>
        </p:txBody>
      </p:sp>
      <p:pic>
        <p:nvPicPr>
          <p:cNvPr id="2" name="그림 1" descr="측정기, 시계, 모니터, 휴대폰이(가) 표시된 사진&#10;&#10;자동 생성된 설명">
            <a:extLst>
              <a:ext uri="{FF2B5EF4-FFF2-40B4-BE49-F238E27FC236}">
                <a16:creationId xmlns:a16="http://schemas.microsoft.com/office/drawing/2014/main" id="{1598F520-91A3-46B2-BE76-711165948C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72154"/>
            <a:ext cx="1978517" cy="3484981"/>
          </a:xfrm>
          <a:prstGeom prst="rect">
            <a:avLst/>
          </a:prstGeom>
        </p:spPr>
      </p:pic>
      <p:pic>
        <p:nvPicPr>
          <p:cNvPr id="3" name="그림 2" descr="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E9FD18BA-C00F-4476-B0F8-547AFF04E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19" y="2062051"/>
            <a:ext cx="1978517" cy="34849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885119-9AC8-48B2-AEE1-970D1026A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37" y="2060848"/>
            <a:ext cx="1979199" cy="34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D7A606-4E9C-42A4-85E5-FB34D6CFA216}"/>
              </a:ext>
            </a:extLst>
          </p:cNvPr>
          <p:cNvSpPr/>
          <p:nvPr/>
        </p:nvSpPr>
        <p:spPr>
          <a:xfrm>
            <a:off x="395536" y="105273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팀 사진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원본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7" name="한쪽 모서리가 잘린 사각형 4">
            <a:extLst>
              <a:ext uri="{FF2B5EF4-FFF2-40B4-BE49-F238E27FC236}">
                <a16:creationId xmlns:a16="http://schemas.microsoft.com/office/drawing/2014/main" id="{0632B06F-CE72-4C15-A0D4-073F86CCA3D3}"/>
              </a:ext>
            </a:extLst>
          </p:cNvPr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에스코어 드림 5 Medium" pitchFamily="34" charset="-127"/>
                <a:ea typeface="에스코어 드림 5 Medium" pitchFamily="34" charset="-127"/>
              </a:rPr>
              <a:t>팀소개</a:t>
            </a:r>
            <a:endParaRPr lang="ko-KR" altLang="en-US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276704-5919-4802-B3C0-0312C8BE2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99067"/>
            <a:ext cx="6077827" cy="45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052736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과제개요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개발 배경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,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목표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시스템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</a:p>
          <a:p>
            <a:pPr>
              <a:buFontTx/>
              <a:buChar char="-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+mn-ea"/>
              </a:rPr>
              <a:t>키오스크의 사용이 대중화되고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코로나</a:t>
            </a:r>
            <a:r>
              <a:rPr lang="en-US" altLang="ko-KR" dirty="0">
                <a:latin typeface="+mn-ea"/>
              </a:rPr>
              <a:t>19</a:t>
            </a:r>
            <a:r>
              <a:rPr lang="ko-KR" altLang="en-US" dirty="0">
                <a:latin typeface="+mn-ea"/>
              </a:rPr>
              <a:t>로 인한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언택트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Untact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사회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지속되면서 무인주문 단말기인 키오스크를 도입하는 곳이 많아지고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하지만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디지털 취약계층은 사용 경험 부족 및 복잡한 기능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인터페이스 등을 이유로 키오스크 사용에 어려움을 겪고 있다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+mn-ea"/>
              </a:rPr>
              <a:t> 디지털 취약계층과 관련된 디자인 설계 요소와 연구 결과를 바탕으로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태블릿 기반 키오스크를 제작하여 디지털 취약계층의 키오스크 이용에 대한 부담을 줄이고 키오스크 접근성을 높이고자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동시에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디지털 소외 문제를 해결하고 디지털 격차를 좁히는 것을 목표로 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ko-KR" altLang="en-US" dirty="0"/>
          </a:p>
          <a:p>
            <a:pPr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작품소개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A950C-A9D1-4CE8-94BF-1C243F776DFA}"/>
              </a:ext>
            </a:extLst>
          </p:cNvPr>
          <p:cNvSpPr txBox="1"/>
          <p:nvPr/>
        </p:nvSpPr>
        <p:spPr>
          <a:xfrm>
            <a:off x="539552" y="1124744"/>
            <a:ext cx="82089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작품 구성 및 상세 내용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첫 화면에서 원하는 카테고리</a:t>
            </a:r>
            <a:r>
              <a:rPr lang="en-US" altLang="ko-KR" dirty="0"/>
              <a:t>(</a:t>
            </a:r>
            <a:r>
              <a:rPr lang="ko-KR" altLang="en-US" dirty="0"/>
              <a:t>커피</a:t>
            </a:r>
            <a:r>
              <a:rPr lang="en-US" altLang="ko-KR" dirty="0"/>
              <a:t>, </a:t>
            </a:r>
            <a:r>
              <a:rPr lang="ko-KR" altLang="en-US" dirty="0"/>
              <a:t>음료</a:t>
            </a:r>
            <a:r>
              <a:rPr lang="en-US" altLang="ko-KR" dirty="0"/>
              <a:t>, </a:t>
            </a:r>
            <a:r>
              <a:rPr lang="ko-KR" altLang="en-US" dirty="0"/>
              <a:t>빵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  <a:r>
              <a:rPr lang="ko-KR" altLang="en-US" dirty="0"/>
              <a:t>를 선택한 후</a:t>
            </a:r>
            <a:r>
              <a:rPr lang="en-US" altLang="ko-KR" dirty="0"/>
              <a:t>, </a:t>
            </a:r>
            <a:r>
              <a:rPr lang="ko-KR" altLang="en-US" dirty="0"/>
              <a:t>이동된 해당 카테고리에서 원하는 메뉴를 선택한다</a:t>
            </a:r>
            <a:r>
              <a:rPr lang="en-US" altLang="ko-KR" dirty="0"/>
              <a:t>. </a:t>
            </a:r>
            <a:r>
              <a:rPr lang="ko-KR" altLang="en-US" dirty="0"/>
              <a:t>커피와 음료는 옵션</a:t>
            </a:r>
            <a:r>
              <a:rPr lang="en-US" altLang="ko-KR" dirty="0"/>
              <a:t>(</a:t>
            </a:r>
            <a:r>
              <a:rPr lang="ko-KR" altLang="en-US" dirty="0"/>
              <a:t>당도</a:t>
            </a:r>
            <a:r>
              <a:rPr lang="en-US" altLang="ko-KR" dirty="0"/>
              <a:t>, </a:t>
            </a:r>
            <a:r>
              <a:rPr lang="ko-KR" altLang="en-US" dirty="0"/>
              <a:t>진하기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을 정한 다음</a:t>
            </a:r>
            <a:r>
              <a:rPr lang="en-US" altLang="ko-KR" dirty="0"/>
              <a:t>, </a:t>
            </a:r>
            <a:r>
              <a:rPr lang="ko-KR" altLang="en-US" dirty="0"/>
              <a:t>선택한 메뉴 목록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  <a:r>
              <a:rPr lang="ko-KR" altLang="en-US" dirty="0"/>
              <a:t>에 추가되고</a:t>
            </a:r>
            <a:r>
              <a:rPr lang="en-US" altLang="ko-KR" dirty="0"/>
              <a:t>, </a:t>
            </a:r>
            <a:r>
              <a:rPr lang="ko-KR" altLang="en-US" dirty="0"/>
              <a:t>추가 주문을 선택하면 메뉴 레이아웃으로 이동하여 추가 주문할 수 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아래 주문목록에서 선택한 메뉴를 확인</a:t>
            </a:r>
            <a:r>
              <a:rPr lang="en-US" altLang="ko-KR" dirty="0"/>
              <a:t>/</a:t>
            </a:r>
            <a:r>
              <a:rPr lang="ko-KR" altLang="en-US" dirty="0"/>
              <a:t>수량 추가</a:t>
            </a:r>
            <a:r>
              <a:rPr lang="en-US" altLang="ko-KR" dirty="0"/>
              <a:t>/</a:t>
            </a:r>
            <a:r>
              <a:rPr lang="ko-KR" altLang="en-US" dirty="0"/>
              <a:t>삭제 할 수 있다</a:t>
            </a:r>
            <a:r>
              <a:rPr lang="en-US" altLang="ko-KR" dirty="0"/>
              <a:t>. </a:t>
            </a:r>
            <a:r>
              <a:rPr lang="ko-KR" altLang="en-US" dirty="0"/>
              <a:t>선택한 메뉴 목록</a:t>
            </a:r>
            <a:r>
              <a:rPr lang="en-US" altLang="ko-KR" dirty="0"/>
              <a:t>(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  <a:r>
              <a:rPr lang="ko-KR" altLang="en-US" dirty="0"/>
              <a:t>에서 결제 버튼을 선택하면 포장해서 먹을지</a:t>
            </a:r>
            <a:r>
              <a:rPr lang="en-US" altLang="ko-KR" dirty="0"/>
              <a:t>, </a:t>
            </a:r>
            <a:r>
              <a:rPr lang="ko-KR" altLang="en-US" dirty="0"/>
              <a:t>매장에서 먹을지 선택하고 이후</a:t>
            </a:r>
            <a:r>
              <a:rPr lang="en-US" altLang="ko-KR" dirty="0"/>
              <a:t>,</a:t>
            </a:r>
            <a:r>
              <a:rPr lang="ko-KR" altLang="en-US" dirty="0"/>
              <a:t> 결제 방법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현금</a:t>
            </a:r>
            <a:r>
              <a:rPr lang="en-US" altLang="ko-KR" dirty="0"/>
              <a:t>, </a:t>
            </a:r>
            <a:r>
              <a:rPr lang="ko-KR" altLang="en-US" dirty="0"/>
              <a:t>삼성페이</a:t>
            </a:r>
            <a:r>
              <a:rPr lang="en-US" altLang="ko-KR" dirty="0"/>
              <a:t>)</a:t>
            </a:r>
            <a:r>
              <a:rPr lang="ko-KR" altLang="en-US" dirty="0"/>
              <a:t>에 따라 결제가 이루어진다</a:t>
            </a:r>
            <a:r>
              <a:rPr lang="en-US" altLang="ko-KR" dirty="0"/>
              <a:t>. </a:t>
            </a:r>
            <a:r>
              <a:rPr lang="ko-KR" altLang="en-US" dirty="0"/>
              <a:t>결제가 완료되면 주문번호가 화면에 표시된다</a:t>
            </a:r>
            <a:r>
              <a:rPr lang="en-US" altLang="ko-KR" dirty="0"/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/>
          </a:p>
          <a:p>
            <a:pPr marL="285750" indent="-285750">
              <a:buFontTx/>
              <a:buChar char="-"/>
              <a:defRPr/>
            </a:pPr>
            <a:r>
              <a:rPr lang="ko-KR" altLang="en-US" dirty="0">
                <a:latin typeface="+mn-ea"/>
              </a:rPr>
              <a:t>화면 상단에는 조작방법 시연영상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홈 버튼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음성인식을 통한 주문 버튼이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조작방법 시연영상 버튼을 누르면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각 단계 별 주문 과정을 자막이 포함된 영상으로 띄워준다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홈버튼을 누르면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각 화면에서 카테고리 선택 화면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홈 화면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이동할 수 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장바구니에 추가되었던 메뉴들은 모두 취소된다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음성인식을 통한 주문 버튼을 누르면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음성을 통해 메뉴를 주문할 수 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C621B106-5E91-405F-9BC8-B57DFA6A7940}"/>
              </a:ext>
            </a:extLst>
          </p:cNvPr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작품소개</a:t>
            </a:r>
          </a:p>
        </p:txBody>
      </p:sp>
    </p:spTree>
    <p:extLst>
      <p:ext uri="{BB962C8B-B14F-4D97-AF65-F5344CB8AC3E}">
        <p14:creationId xmlns:p14="http://schemas.microsoft.com/office/powerpoint/2010/main" val="31650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0A7F37D4-D4CF-4618-B7A9-6F934E4EEDE5}"/>
              </a:ext>
            </a:extLst>
          </p:cNvPr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작품소개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32B73-EA0B-4BDD-87F6-83D1E4424A3F}"/>
              </a:ext>
            </a:extLst>
          </p:cNvPr>
          <p:cNvSpPr txBox="1"/>
          <p:nvPr/>
        </p:nvSpPr>
        <p:spPr>
          <a:xfrm>
            <a:off x="427382" y="11154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시스템 구성도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5D6C15-CB4A-4F0B-9351-8520742A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59" y="1935350"/>
            <a:ext cx="7628281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5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7221" y="764704"/>
            <a:ext cx="842493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개발 세부내용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디자인 가이드라인 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-   </a:t>
            </a:r>
            <a:r>
              <a:rPr lang="en-US" altLang="ko-KR" dirty="0" err="1">
                <a:latin typeface="+mn-ea"/>
              </a:rPr>
              <a:t>Github</a:t>
            </a:r>
            <a:r>
              <a:rPr lang="ko-KR" altLang="en-US" dirty="0">
                <a:latin typeface="+mn-ea"/>
              </a:rPr>
              <a:t>를 이용하여 팀원 간 협업 진행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+mn-ea"/>
              </a:rPr>
              <a:t>어도비</a:t>
            </a:r>
            <a:r>
              <a:rPr lang="en-US" altLang="ko-KR" dirty="0">
                <a:latin typeface="+mn-ea"/>
              </a:rPr>
              <a:t>XD</a:t>
            </a:r>
            <a:r>
              <a:rPr lang="ko-KR" altLang="en-US" dirty="0">
                <a:latin typeface="+mn-ea"/>
              </a:rPr>
              <a:t>를 이용하여 디자인 프로토타입 제작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안드로이드 스튜디오를 이용하여 전체적인 </a:t>
            </a:r>
            <a:r>
              <a:rPr lang="en-US" altLang="ko-KR" dirty="0">
                <a:latin typeface="+mn-ea"/>
              </a:rPr>
              <a:t>UI/UX</a:t>
            </a:r>
            <a:r>
              <a:rPr lang="ko-KR" altLang="en-US" dirty="0">
                <a:latin typeface="+mn-ea"/>
              </a:rPr>
              <a:t>와 기능 구현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구글 </a:t>
            </a:r>
            <a:r>
              <a:rPr lang="en-US" altLang="ko-KR" dirty="0">
                <a:latin typeface="+mn-ea"/>
              </a:rPr>
              <a:t>TTS/STT</a:t>
            </a:r>
            <a:r>
              <a:rPr lang="ko-KR" altLang="en-US" dirty="0">
                <a:latin typeface="+mn-ea"/>
              </a:rPr>
              <a:t>를 사용하여 음성안내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음성인식기능 제공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곰믹스를 사용하여 조작 방법 시연 영상 편집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작품소개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86A8F18-1FA8-4863-A78C-C74373897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6570"/>
              </p:ext>
            </p:extLst>
          </p:nvPr>
        </p:nvGraphicFramePr>
        <p:xfrm>
          <a:off x="395536" y="1340768"/>
          <a:ext cx="8424936" cy="3778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3791546105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65405537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00876"/>
                  </a:ext>
                </a:extLst>
              </a:tr>
              <a:tr h="562308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lt"/>
                      </a:endParaRPr>
                    </a:p>
                    <a:p>
                      <a:pPr algn="ctr" latinLnBrk="1"/>
                      <a:r>
                        <a:rPr lang="ko-KR" altLang="en-US" sz="1200" dirty="0" err="1">
                          <a:latin typeface="+mn-lt"/>
                        </a:rPr>
                        <a:t>타이포그래피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굴림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고딕체 사용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36dp(±3),</a:t>
                      </a:r>
                    </a:p>
                    <a:p>
                      <a:pPr algn="ctr" fontAlgn="base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붉은색으로 강조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64627"/>
                  </a:ext>
                </a:extLst>
              </a:tr>
              <a:tr h="6482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둥근 사각형 모양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아웃라인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솔리드 형태 버튼 제공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아이콘과 텍스트 세로 배열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1cm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 간 간격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1cm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권장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28760652"/>
                  </a:ext>
                </a:extLst>
              </a:tr>
              <a:tr h="5093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레이아웃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가로 형태 카테고리 네비게이션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 형태 메뉴 배열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14718496"/>
                  </a:ext>
                </a:extLst>
              </a:tr>
              <a:tr h="5093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색상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흰 배경에 검은색 문자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명암 대비 고려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12457471"/>
                  </a:ext>
                </a:extLst>
              </a:tr>
              <a:tr h="325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간단하고 직관적인 형태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60627923"/>
                  </a:ext>
                </a:extLst>
              </a:tr>
              <a:tr h="325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화면전환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 화면에서 첫 화면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이전 화면 이동할 수 있도록 함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77260867"/>
                  </a:ext>
                </a:extLst>
              </a:tr>
              <a:tr h="325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외래어 표현 지양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6112514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32F061-A303-4830-A3E1-9939B6446730}"/>
              </a:ext>
            </a:extLst>
          </p:cNvPr>
          <p:cNvSpPr txBox="1"/>
          <p:nvPr/>
        </p:nvSpPr>
        <p:spPr>
          <a:xfrm>
            <a:off x="395536" y="1170471"/>
            <a:ext cx="84969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구현 결과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안드로이드 기반 간편 주문 모듈 어플리케이션 개발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간편 주문 시퀀스 설계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디지털 취약계층을 위한 </a:t>
            </a:r>
            <a:r>
              <a:rPr lang="en-US" altLang="ko-KR" dirty="0">
                <a:latin typeface="+mn-ea"/>
              </a:rPr>
              <a:t>UI/UX </a:t>
            </a:r>
            <a:r>
              <a:rPr lang="ko-KR" altLang="en-US" dirty="0">
                <a:latin typeface="+mn-ea"/>
              </a:rPr>
              <a:t>설계 및 구현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TTS </a:t>
            </a:r>
            <a:r>
              <a:rPr lang="ko-KR" altLang="en-US" dirty="0">
                <a:latin typeface="+mn-ea"/>
              </a:rPr>
              <a:t>음성 안내 기능 적용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STT </a:t>
            </a:r>
            <a:r>
              <a:rPr lang="ko-KR" altLang="en-US" dirty="0">
                <a:latin typeface="+mn-ea"/>
              </a:rPr>
              <a:t>음성 주문 기능 구현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조작 방법 시연 영상 안내 기능 적용</a:t>
            </a:r>
            <a:endParaRPr lang="en-US" altLang="ko-KR" dirty="0">
              <a:latin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기대효과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키오스크 주문에 어려움을 겪는 사람들에게서 키오스크 이용에 대한 부담을 줄이고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쉽고 간편하게 키오스크를 사용할 수 있도록 도울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키오스크 사용이 대중화되고 코로나</a:t>
            </a:r>
            <a:r>
              <a:rPr lang="en-US" altLang="ko-KR" dirty="0">
                <a:latin typeface="+mn-ea"/>
              </a:rPr>
              <a:t>19</a:t>
            </a:r>
            <a:r>
              <a:rPr lang="ko-KR" altLang="en-US" dirty="0">
                <a:latin typeface="+mn-ea"/>
              </a:rPr>
              <a:t>로 인해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 err="1">
                <a:latin typeface="+mn-ea"/>
              </a:rPr>
              <a:t>언택트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사회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가 되면서 무인 주문에 불편함을 겪었던 디지털 취약계층이 어려움 없이 사용할 수 있는 키오스크를 제공함으로써 디지털 격차를 줄일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디지털 취약계층의 키오스크 접근성을 높여 고객층을 더 확보할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디지털 취약계층을 배려한 키오스크 적용을 통해 매장에 대한 이미지 개선 등 긍정적인 효과를 얻을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한쪽 모서리가 잘린 사각형 5">
            <a:extLst>
              <a:ext uri="{FF2B5EF4-FFF2-40B4-BE49-F238E27FC236}">
                <a16:creationId xmlns:a16="http://schemas.microsoft.com/office/drawing/2014/main" id="{80D995BD-2913-4B20-959E-471B24CA6016}"/>
              </a:ext>
            </a:extLst>
          </p:cNvPr>
          <p:cNvSpPr/>
          <p:nvPr/>
        </p:nvSpPr>
        <p:spPr>
          <a:xfrm>
            <a:off x="395536" y="332656"/>
            <a:ext cx="1656184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작품소개</a:t>
            </a:r>
          </a:p>
        </p:txBody>
      </p:sp>
    </p:spTree>
    <p:extLst>
      <p:ext uri="{BB962C8B-B14F-4D97-AF65-F5344CB8AC3E}">
        <p14:creationId xmlns:p14="http://schemas.microsoft.com/office/powerpoint/2010/main" val="7935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95536" y="332656"/>
            <a:ext cx="1800200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기타 요청사항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193" y="1125901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관련 이미지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: 2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장 이상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해상도 좋은 사진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or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디자인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302873C3-24E5-402C-9BB9-BF8A778E1E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3" y="2060843"/>
            <a:ext cx="1880520" cy="345638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7711724-E10D-4FFD-AA98-D53CC1F07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736" y="2060844"/>
            <a:ext cx="1880520" cy="345638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7B7BE18-16A0-4669-B1FA-EF45F49CEC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40" y="2060843"/>
            <a:ext cx="1880520" cy="3456386"/>
          </a:xfrm>
          <a:prstGeom prst="rect">
            <a:avLst/>
          </a:prstGeom>
        </p:spPr>
      </p:pic>
      <p:pic>
        <p:nvPicPr>
          <p:cNvPr id="79" name="그림 78" descr="전자기기, 컴퓨터, 휴대폰이(가) 표시된 사진&#10;&#10;자동 생성된 설명">
            <a:extLst>
              <a:ext uri="{FF2B5EF4-FFF2-40B4-BE49-F238E27FC236}">
                <a16:creationId xmlns:a16="http://schemas.microsoft.com/office/drawing/2014/main" id="{DEECBD51-56ED-4157-B7FE-E19ADB15FD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44" y="2060843"/>
            <a:ext cx="1880520" cy="3456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잘린 사각형 3"/>
          <p:cNvSpPr/>
          <p:nvPr/>
        </p:nvSpPr>
        <p:spPr>
          <a:xfrm>
            <a:off x="395536" y="332656"/>
            <a:ext cx="1800200" cy="432048"/>
          </a:xfrm>
          <a:prstGeom prst="snip1Rect">
            <a:avLst>
              <a:gd name="adj" fmla="val 2514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기타 요청사항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9193" y="1125901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관련 이미지 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: 2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장 이상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(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해상도 좋은 사진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 or 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디자인</a:t>
            </a:r>
            <a:r>
              <a:rPr lang="en-US" altLang="ko-KR" dirty="0">
                <a:latin typeface="에스코어 드림 5 Medium" pitchFamily="34" charset="-127"/>
                <a:ea typeface="에스코어 드림 5 Medium" pitchFamily="34" charset="-127"/>
              </a:rPr>
              <a:t>)</a:t>
            </a:r>
            <a:r>
              <a:rPr lang="ko-KR" altLang="en-US" dirty="0"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pic>
        <p:nvPicPr>
          <p:cNvPr id="2" name="그림 1" descr="전자기기이(가) 표시된 사진&#10;&#10;자동 생성된 설명">
            <a:extLst>
              <a:ext uri="{FF2B5EF4-FFF2-40B4-BE49-F238E27FC236}">
                <a16:creationId xmlns:a16="http://schemas.microsoft.com/office/drawing/2014/main" id="{021DAAFD-A826-462E-9CAB-4F4022085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5" y="2060845"/>
            <a:ext cx="1873696" cy="3456387"/>
          </a:xfrm>
          <a:prstGeom prst="rect">
            <a:avLst/>
          </a:prstGeom>
        </p:spPr>
      </p:pic>
      <p:pic>
        <p:nvPicPr>
          <p:cNvPr id="3" name="그림 2" descr="전자기기, 스크린샷, 컴퓨터이(가) 표시된 사진&#10;&#10;자동 생성된 설명">
            <a:extLst>
              <a:ext uri="{FF2B5EF4-FFF2-40B4-BE49-F238E27FC236}">
                <a16:creationId xmlns:a16="http://schemas.microsoft.com/office/drawing/2014/main" id="{9379F03F-3231-4D3C-84B6-EF458FB8E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01" y="2060845"/>
            <a:ext cx="1873696" cy="3456387"/>
          </a:xfrm>
          <a:prstGeom prst="rect">
            <a:avLst/>
          </a:prstGeom>
        </p:spPr>
      </p:pic>
      <p:pic>
        <p:nvPicPr>
          <p:cNvPr id="7" name="그림 6" descr="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C1D5225-C29E-4AFA-B52B-737E1892D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355" y="2060845"/>
            <a:ext cx="1873696" cy="3456387"/>
          </a:xfrm>
          <a:prstGeom prst="rect">
            <a:avLst/>
          </a:prstGeom>
        </p:spPr>
      </p:pic>
      <p:pic>
        <p:nvPicPr>
          <p:cNvPr id="15" name="그림 14" descr="스크린샷, 측정기, 시계이(가) 표시된 사진&#10;&#10;자동 생성된 설명">
            <a:extLst>
              <a:ext uri="{FF2B5EF4-FFF2-40B4-BE49-F238E27FC236}">
                <a16:creationId xmlns:a16="http://schemas.microsoft.com/office/drawing/2014/main" id="{24A9C79A-9E67-4FAE-8A55-D814A7F1C7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91" y="2060844"/>
            <a:ext cx="1964231" cy="34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756</Words>
  <Application>Microsoft Office PowerPoint</Application>
  <PresentationFormat>화면 슬라이드 쇼(4:3)</PresentationFormat>
  <Paragraphs>182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ETNEWS</dc:creator>
  <cp:lastModifiedBy>이슬비</cp:lastModifiedBy>
  <cp:revision>83</cp:revision>
  <dcterms:created xsi:type="dcterms:W3CDTF">2020-10-27T23:55:19Z</dcterms:created>
  <dcterms:modified xsi:type="dcterms:W3CDTF">2020-11-17T07:27:27Z</dcterms:modified>
</cp:coreProperties>
</file>