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7"/>
  </p:notesMasterIdLst>
  <p:handoutMasterIdLst>
    <p:handoutMasterId r:id="rId58"/>
  </p:handoutMasterIdLst>
  <p:sldIdLst>
    <p:sldId id="653" r:id="rId2"/>
    <p:sldId id="757" r:id="rId3"/>
    <p:sldId id="758" r:id="rId4"/>
    <p:sldId id="687" r:id="rId5"/>
    <p:sldId id="688" r:id="rId6"/>
    <p:sldId id="689" r:id="rId7"/>
    <p:sldId id="684" r:id="rId8"/>
    <p:sldId id="701" r:id="rId9"/>
    <p:sldId id="798" r:id="rId10"/>
    <p:sldId id="799" r:id="rId11"/>
    <p:sldId id="800" r:id="rId12"/>
    <p:sldId id="801" r:id="rId13"/>
    <p:sldId id="802" r:id="rId14"/>
    <p:sldId id="803" r:id="rId15"/>
    <p:sldId id="804" r:id="rId16"/>
    <p:sldId id="805" r:id="rId17"/>
    <p:sldId id="806" r:id="rId18"/>
    <p:sldId id="807" r:id="rId19"/>
    <p:sldId id="808" r:id="rId20"/>
    <p:sldId id="809" r:id="rId21"/>
    <p:sldId id="697" r:id="rId22"/>
    <p:sldId id="690" r:id="rId23"/>
    <p:sldId id="784" r:id="rId24"/>
    <p:sldId id="786" r:id="rId25"/>
    <p:sldId id="787" r:id="rId26"/>
    <p:sldId id="791" r:id="rId27"/>
    <p:sldId id="788" r:id="rId28"/>
    <p:sldId id="789" r:id="rId29"/>
    <p:sldId id="790" r:id="rId30"/>
    <p:sldId id="792" r:id="rId31"/>
    <p:sldId id="794" r:id="rId32"/>
    <p:sldId id="795" r:id="rId33"/>
    <p:sldId id="686" r:id="rId34"/>
    <p:sldId id="693" r:id="rId35"/>
    <p:sldId id="753" r:id="rId36"/>
    <p:sldId id="797" r:id="rId37"/>
    <p:sldId id="796" r:id="rId38"/>
    <p:sldId id="724" r:id="rId39"/>
    <p:sldId id="747" r:id="rId40"/>
    <p:sldId id="768" r:id="rId41"/>
    <p:sldId id="748" r:id="rId42"/>
    <p:sldId id="769" r:id="rId43"/>
    <p:sldId id="774" r:id="rId44"/>
    <p:sldId id="770" r:id="rId45"/>
    <p:sldId id="771" r:id="rId46"/>
    <p:sldId id="772" r:id="rId47"/>
    <p:sldId id="775" r:id="rId48"/>
    <p:sldId id="777" r:id="rId49"/>
    <p:sldId id="776" r:id="rId50"/>
    <p:sldId id="778" r:id="rId51"/>
    <p:sldId id="780" r:id="rId52"/>
    <p:sldId id="779" r:id="rId53"/>
    <p:sldId id="781" r:id="rId54"/>
    <p:sldId id="782" r:id="rId55"/>
    <p:sldId id="783"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27F5"/>
    <a:srgbClr val="1FAAE9"/>
    <a:srgbClr val="B097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78" autoAdjust="0"/>
    <p:restoredTop sz="95405" autoAdjust="0"/>
  </p:normalViewPr>
  <p:slideViewPr>
    <p:cSldViewPr>
      <p:cViewPr varScale="1">
        <p:scale>
          <a:sx n="130" d="100"/>
          <a:sy n="130" d="100"/>
        </p:scale>
        <p:origin x="732" y="108"/>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07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4E2CD269-8895-4D0A-8E5E-56E2BB2FEBAB}" type="datetimeFigureOut">
              <a:rPr lang="en-US" smtClean="0"/>
              <a:t>6/24/2024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814AD98D-0231-4816-8F29-7A4D42E6675D}" type="slidenum">
              <a:rPr lang="en-US" smtClean="0"/>
              <a:t>‹#›</a:t>
            </a:fld>
            <a:endParaRPr lang="en-US"/>
          </a:p>
        </p:txBody>
      </p:sp>
    </p:spTree>
    <p:extLst>
      <p:ext uri="{BB962C8B-B14F-4D97-AF65-F5344CB8AC3E}">
        <p14:creationId xmlns:p14="http://schemas.microsoft.com/office/powerpoint/2010/main" val="264699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E9B3ABB-9818-40FC-86D5-903343FB30E8}" type="datetimeFigureOut">
              <a:rPr lang="en-US" smtClean="0"/>
              <a:pPr/>
              <a:t>6/24/2024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71732CD-FD6F-49B0-8621-7A2669925CC7}" type="slidenum">
              <a:rPr lang="en-US" smtClean="0"/>
              <a:pPr/>
              <a:t>‹#›</a:t>
            </a:fld>
            <a:endParaRPr lang="en-US"/>
          </a:p>
        </p:txBody>
      </p:sp>
    </p:spTree>
    <p:extLst>
      <p:ext uri="{BB962C8B-B14F-4D97-AF65-F5344CB8AC3E}">
        <p14:creationId xmlns:p14="http://schemas.microsoft.com/office/powerpoint/2010/main" val="130259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1732CD-FD6F-49B0-8621-7A2669925CC7}" type="slidenum">
              <a:rPr lang="en-US" smtClean="0"/>
              <a:pPr/>
              <a:t>1</a:t>
            </a:fld>
            <a:endParaRPr lang="en-US"/>
          </a:p>
        </p:txBody>
      </p:sp>
    </p:spTree>
    <p:extLst>
      <p:ext uri="{BB962C8B-B14F-4D97-AF65-F5344CB8AC3E}">
        <p14:creationId xmlns:p14="http://schemas.microsoft.com/office/powerpoint/2010/main" val="136326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ea typeface="ＭＳ Ｐゴシック" panose="020B0600070205080204" pitchFamily="34" charset="-128"/>
            </a:endParaRPr>
          </a:p>
        </p:txBody>
      </p:sp>
      <p:sp>
        <p:nvSpPr>
          <p:cNvPr id="49156" name="Slide Number Placeholder 3"/>
          <p:cNvSpPr>
            <a:spLocks noGrp="1"/>
          </p:cNvSpPr>
          <p:nvPr>
            <p:ph type="sldNum" sz="quarter" idx="5"/>
          </p:nvPr>
        </p:nvSpPr>
        <p:spPr/>
        <p:txBody>
          <a:bodyPr/>
          <a:lstStyle>
            <a:lvl1pPr defTabSz="9652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52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39FF6D4-7CCE-45B9-A148-CECA64179675}" type="slidenum">
              <a:rPr lang="en-US" sz="1200">
                <a:latin typeface="Calibri" panose="020F0502020204030204" pitchFamily="34" charset="0"/>
              </a:rPr>
              <a:pPr eaLnBrk="1" hangingPunct="1"/>
              <a:t>2</a:t>
            </a:fld>
            <a:endParaRPr lang="en-US" sz="1200">
              <a:latin typeface="Calibri" panose="020F0502020204030204" pitchFamily="34" charset="0"/>
            </a:endParaRPr>
          </a:p>
        </p:txBody>
      </p:sp>
    </p:spTree>
    <p:extLst>
      <p:ext uri="{BB962C8B-B14F-4D97-AF65-F5344CB8AC3E}">
        <p14:creationId xmlns:p14="http://schemas.microsoft.com/office/powerpoint/2010/main" val="3424452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ea typeface="ＭＳ Ｐゴシック" panose="020B0600070205080204" pitchFamily="34" charset="-128"/>
            </a:endParaRPr>
          </a:p>
        </p:txBody>
      </p:sp>
      <p:sp>
        <p:nvSpPr>
          <p:cNvPr id="49156" name="Slide Number Placeholder 3"/>
          <p:cNvSpPr>
            <a:spLocks noGrp="1"/>
          </p:cNvSpPr>
          <p:nvPr>
            <p:ph type="sldNum" sz="quarter" idx="5"/>
          </p:nvPr>
        </p:nvSpPr>
        <p:spPr/>
        <p:txBody>
          <a:bodyPr/>
          <a:lstStyle>
            <a:lvl1pPr defTabSz="9652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52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39FF6D4-7CCE-45B9-A148-CECA64179675}" type="slidenum">
              <a:rPr lang="en-US" sz="1200">
                <a:latin typeface="Calibri" panose="020F0502020204030204" pitchFamily="34" charset="0"/>
              </a:rPr>
              <a:pPr eaLnBrk="1" hangingPunct="1"/>
              <a:t>5</a:t>
            </a:fld>
            <a:endParaRPr lang="en-US" sz="1200">
              <a:latin typeface="Calibri" panose="020F0502020204030204" pitchFamily="34" charset="0"/>
            </a:endParaRPr>
          </a:p>
        </p:txBody>
      </p:sp>
    </p:spTree>
    <p:extLst>
      <p:ext uri="{BB962C8B-B14F-4D97-AF65-F5344CB8AC3E}">
        <p14:creationId xmlns:p14="http://schemas.microsoft.com/office/powerpoint/2010/main" val="174293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ea typeface="ＭＳ Ｐゴシック" panose="020B0600070205080204" pitchFamily="34" charset="-128"/>
            </a:endParaRPr>
          </a:p>
        </p:txBody>
      </p:sp>
      <p:sp>
        <p:nvSpPr>
          <p:cNvPr id="49156" name="Slide Number Placeholder 3"/>
          <p:cNvSpPr>
            <a:spLocks noGrp="1"/>
          </p:cNvSpPr>
          <p:nvPr>
            <p:ph type="sldNum" sz="quarter" idx="5"/>
          </p:nvPr>
        </p:nvSpPr>
        <p:spPr/>
        <p:txBody>
          <a:bodyPr/>
          <a:lstStyle>
            <a:lvl1pPr defTabSz="9652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652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652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652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652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39FF6D4-7CCE-45B9-A148-CECA64179675}" type="slidenum">
              <a:rPr lang="en-US" sz="1200">
                <a:latin typeface="Calibri" panose="020F0502020204030204" pitchFamily="34" charset="0"/>
              </a:rPr>
              <a:pPr eaLnBrk="1" hangingPunct="1"/>
              <a:t>6</a:t>
            </a:fld>
            <a:endParaRPr lang="en-US" sz="1200">
              <a:latin typeface="Calibri" panose="020F0502020204030204" pitchFamily="34" charset="0"/>
            </a:endParaRPr>
          </a:p>
        </p:txBody>
      </p:sp>
    </p:spTree>
    <p:extLst>
      <p:ext uri="{BB962C8B-B14F-4D97-AF65-F5344CB8AC3E}">
        <p14:creationId xmlns:p14="http://schemas.microsoft.com/office/powerpoint/2010/main" val="309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1732CD-FD6F-49B0-8621-7A2669925CC7}" type="slidenum">
              <a:rPr lang="en-US" smtClean="0"/>
              <a:pPr/>
              <a:t>9</a:t>
            </a:fld>
            <a:endParaRPr lang="en-US"/>
          </a:p>
        </p:txBody>
      </p:sp>
    </p:spTree>
    <p:extLst>
      <p:ext uri="{BB962C8B-B14F-4D97-AF65-F5344CB8AC3E}">
        <p14:creationId xmlns:p14="http://schemas.microsoft.com/office/powerpoint/2010/main" val="1838398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1732CD-FD6F-49B0-8621-7A2669925CC7}" type="slidenum">
              <a:rPr lang="en-US" smtClean="0"/>
              <a:pPr/>
              <a:t>21</a:t>
            </a:fld>
            <a:endParaRPr lang="en-US"/>
          </a:p>
        </p:txBody>
      </p:sp>
    </p:spTree>
    <p:extLst>
      <p:ext uri="{BB962C8B-B14F-4D97-AF65-F5344CB8AC3E}">
        <p14:creationId xmlns:p14="http://schemas.microsoft.com/office/powerpoint/2010/main" val="245396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ea typeface="ＭＳ Ｐゴシック" panose="020B0600070205080204" pitchFamily="34"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BFAE9C9-F522-4C08-A47A-7EAB3E0A5E14}" type="slidenum">
              <a:rPr lang="en-US" sz="1200">
                <a:latin typeface="Calibri" panose="020F0502020204030204" pitchFamily="34" charset="0"/>
              </a:rPr>
              <a:pPr eaLnBrk="1" hangingPunct="1"/>
              <a:t>22</a:t>
            </a:fld>
            <a:endParaRPr lang="en-US" sz="1200">
              <a:latin typeface="Calibri" panose="020F0502020204030204" pitchFamily="34" charset="0"/>
            </a:endParaRPr>
          </a:p>
        </p:txBody>
      </p:sp>
    </p:spTree>
    <p:extLst>
      <p:ext uri="{BB962C8B-B14F-4D97-AF65-F5344CB8AC3E}">
        <p14:creationId xmlns:p14="http://schemas.microsoft.com/office/powerpoint/2010/main" val="15422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1732CD-FD6F-49B0-8621-7A2669925CC7}" type="slidenum">
              <a:rPr lang="en-US" smtClean="0"/>
              <a:pPr/>
              <a:t>38</a:t>
            </a:fld>
            <a:endParaRPr lang="en-US"/>
          </a:p>
        </p:txBody>
      </p:sp>
    </p:spTree>
    <p:extLst>
      <p:ext uri="{BB962C8B-B14F-4D97-AF65-F5344CB8AC3E}">
        <p14:creationId xmlns:p14="http://schemas.microsoft.com/office/powerpoint/2010/main" val="2897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FE35CDC-4B00-4569-BD4B-7BF33A2FEF22}" type="datetime1">
              <a:rPr lang="en-US" smtClean="0"/>
              <a:t>6/24/2024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368236-7AF9-433A-AFF6-DF85C768A8A9}"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38CE81-55AC-456C-8907-50396267E769}"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9DD172-E7C5-4F62-B9CA-E8E01D1DB0FB}"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42BF9FF-B11A-46DC-A640-5525267B86AC}"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111809-E870-4201-83B7-99EF1A789404}"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11424BF-4283-45E4-9710-9223F781B49D}" type="datetime1">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3B6B1CA-FEDD-494E-8D43-C26C31731816}" type="datetime1">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E0503-DE40-4748-A3D9-963DC5F92BF6}" type="datetime1">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76D44EC-5231-4AC2-8C34-189FEA41F265}"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C27463-0C5B-4396-8B39-CEA1D9743E6E}"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12E836B-07DD-4B8F-B29C-B44DE650F979}" type="datetime1">
              <a:rPr lang="en-US" smtClean="0"/>
              <a:t>6/24/2024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50800" dist="38100" dir="2700000" algn="tl" rotWithShape="0">
              <a:prstClr val="black">
                <a:alpha val="40000"/>
              </a:prstClr>
            </a:outerShdw>
          </a:effectLst>
        </p:spPr>
        <p:txBody>
          <a:bodyPr>
            <a:noAutofit/>
          </a:bodyPr>
          <a:lstStyle/>
          <a:p>
            <a:r>
              <a:rPr lang="en-US" sz="4400" dirty="0">
                <a:latin typeface="Cambria" panose="02040503050406030204" pitchFamily="18" charset="0"/>
              </a:rPr>
              <a:t>Chapter 4</a:t>
            </a:r>
            <a:br>
              <a:rPr lang="en-US" sz="4400" dirty="0">
                <a:latin typeface="Cambria" panose="02040503050406030204" pitchFamily="18" charset="0"/>
              </a:rPr>
            </a:br>
            <a:r>
              <a:rPr lang="en-US" sz="4400">
                <a:latin typeface="Cambria" panose="02040503050406030204" pitchFamily="18" charset="0"/>
              </a:rPr>
              <a:t>Serial Communication Protocols</a:t>
            </a:r>
            <a:endParaRPr lang="en-US" sz="4400" dirty="0">
              <a:latin typeface="Cambria" pitchFamily="18" charset="0"/>
            </a:endParaRPr>
          </a:p>
        </p:txBody>
      </p:sp>
      <p:sp>
        <p:nvSpPr>
          <p:cNvPr id="3" name="Subtitle 2"/>
          <p:cNvSpPr>
            <a:spLocks noGrp="1"/>
          </p:cNvSpPr>
          <p:nvPr>
            <p:ph type="subTitle" idx="1"/>
          </p:nvPr>
        </p:nvSpPr>
        <p:spPr>
          <a:xfrm>
            <a:off x="533400" y="3228536"/>
            <a:ext cx="7854696" cy="2867464"/>
          </a:xfrm>
          <a:effectLst>
            <a:outerShdw blurRad="50800" dist="38100" dir="2700000" algn="tl" rotWithShape="0">
              <a:prstClr val="black">
                <a:alpha val="40000"/>
              </a:prstClr>
            </a:outerShdw>
          </a:effectLst>
        </p:spPr>
        <p:txBody>
          <a:bodyPr>
            <a:normAutofit fontScale="85000" lnSpcReduction="20000"/>
          </a:bodyPr>
          <a:lstStyle/>
          <a:p>
            <a:endParaRPr lang="en-US" b="1" dirty="0">
              <a:latin typeface="Cambria" panose="02040503050406030204" pitchFamily="18" charset="0"/>
            </a:endParaRPr>
          </a:p>
          <a:p>
            <a:r>
              <a:rPr lang="en-US" sz="2400" b="1" dirty="0">
                <a:latin typeface="Cambria" pitchFamily="18" charset="0"/>
              </a:rPr>
              <a:t> </a:t>
            </a:r>
          </a:p>
          <a:p>
            <a:r>
              <a:rPr lang="en-US" sz="3300" b="1" dirty="0">
                <a:solidFill>
                  <a:schemeClr val="bg2">
                    <a:lumMod val="20000"/>
                    <a:lumOff val="80000"/>
                  </a:schemeClr>
                </a:solidFill>
                <a:latin typeface="Cambria" pitchFamily="18" charset="0"/>
              </a:rPr>
              <a:t>Shahnam Mirzaei, PhD</a:t>
            </a:r>
          </a:p>
          <a:p>
            <a:r>
              <a:rPr lang="en-US" sz="3300" b="1" dirty="0">
                <a:solidFill>
                  <a:schemeClr val="bg2">
                    <a:lumMod val="20000"/>
                    <a:lumOff val="80000"/>
                  </a:schemeClr>
                </a:solidFill>
                <a:latin typeface="Cambria" pitchFamily="18" charset="0"/>
              </a:rPr>
              <a:t>California State University, Northridge</a:t>
            </a:r>
          </a:p>
          <a:p>
            <a:endParaRPr lang="en-US" b="1" dirty="0">
              <a:solidFill>
                <a:schemeClr val="accent1">
                  <a:lumMod val="60000"/>
                  <a:lumOff val="40000"/>
                </a:schemeClr>
              </a:solidFill>
              <a:latin typeface="Cambria" pitchFamily="18" charset="0"/>
            </a:endParaRPr>
          </a:p>
          <a:p>
            <a:endParaRPr lang="en-US" b="1" dirty="0">
              <a:latin typeface="Cambria" pitchFamily="18" charset="0"/>
            </a:endParaRPr>
          </a:p>
          <a:p>
            <a:r>
              <a:rPr lang="en-US" b="1" dirty="0">
                <a:latin typeface="Cambria" pitchFamily="18" charset="0"/>
              </a:rPr>
              <a:t>Spring 2020</a:t>
            </a:r>
          </a:p>
          <a:p>
            <a:r>
              <a:rPr lang="en-US" b="1" dirty="0">
                <a:latin typeface="Cambria" pitchFamily="18" charset="0"/>
              </a:rPr>
              <a:t>ECE 520 (System on Chip Design)</a:t>
            </a: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Cambria" panose="02040503050406030204" pitchFamily="18" charset="0"/>
              </a:rPr>
              <a:pPr/>
              <a:t>1</a:t>
            </a:fld>
            <a:endParaRPr lang="en-US">
              <a:latin typeface="Cambria" panose="02040503050406030204" pitchFamily="18" charset="0"/>
            </a:endParaRPr>
          </a:p>
        </p:txBody>
      </p:sp>
    </p:spTree>
    <p:extLst>
      <p:ext uri="{BB962C8B-B14F-4D97-AF65-F5344CB8AC3E}">
        <p14:creationId xmlns:p14="http://schemas.microsoft.com/office/powerpoint/2010/main" val="243126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Introduction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8" name="Content Placeholder 2"/>
          <p:cNvSpPr>
            <a:spLocks noGrp="1"/>
          </p:cNvSpPr>
          <p:nvPr>
            <p:ph idx="1"/>
          </p:nvPr>
        </p:nvSpPr>
        <p:spPr>
          <a:xfrm>
            <a:off x="395417" y="1219200"/>
            <a:ext cx="8169875" cy="4724400"/>
          </a:xfrm>
        </p:spPr>
        <p:txBody>
          <a:bodyPr>
            <a:noAutofit/>
          </a:bodyPr>
          <a:lstStyle/>
          <a:p>
            <a:pPr>
              <a:buFont typeface="Wingdings" panose="05000000000000000000" pitchFamily="2" charset="2"/>
              <a:buChar char="Ø"/>
            </a:pPr>
            <a:r>
              <a:rPr lang="en-US" sz="2400" dirty="0">
                <a:latin typeface="Cambria" panose="02040503050406030204" pitchFamily="18" charset="0"/>
              </a:rPr>
              <a:t>A synchronous serial communication protocol</a:t>
            </a:r>
          </a:p>
          <a:p>
            <a:pPr>
              <a:buFont typeface="Wingdings" panose="05000000000000000000" pitchFamily="2" charset="2"/>
              <a:buChar char="Ø"/>
            </a:pPr>
            <a:r>
              <a:rPr lang="en-US" sz="2400" dirty="0">
                <a:latin typeface="Cambria" panose="02040503050406030204" pitchFamily="18" charset="0"/>
              </a:rPr>
              <a:t>Full duplex communication at very high speeds</a:t>
            </a:r>
          </a:p>
          <a:p>
            <a:pPr>
              <a:buFont typeface="Wingdings" panose="05000000000000000000" pitchFamily="2" charset="2"/>
              <a:buChar char="Ø"/>
            </a:pPr>
            <a:r>
              <a:rPr lang="en-US" sz="2400" dirty="0">
                <a:latin typeface="Cambria" panose="02040503050406030204" pitchFamily="18" charset="0"/>
              </a:rPr>
              <a:t>The best choice in short distance communication (communication within a device or between the devices on the same PCB).</a:t>
            </a:r>
          </a:p>
          <a:p>
            <a:pPr>
              <a:buFont typeface="Wingdings" panose="05000000000000000000" pitchFamily="2" charset="2"/>
              <a:buChar char="Ø"/>
            </a:pPr>
            <a:r>
              <a:rPr lang="en-US" sz="2400" dirty="0">
                <a:latin typeface="Cambria" panose="02040503050406030204" pitchFamily="18" charset="0"/>
              </a:rPr>
              <a:t>Master-slave relationship</a:t>
            </a:r>
          </a:p>
          <a:p>
            <a:pPr lvl="1">
              <a:buFont typeface="Wingdings" panose="05000000000000000000" pitchFamily="2" charset="2"/>
              <a:buChar char="Ø"/>
            </a:pPr>
            <a:r>
              <a:rPr lang="en-US" sz="2000" dirty="0">
                <a:latin typeface="Cambria" panose="02040503050406030204" pitchFamily="18" charset="0"/>
              </a:rPr>
              <a:t>Master is the controlling device (usually a microcontroller or FPGA), while the slave (usually a sensor, display, or memory chip) takes instruction from the master. </a:t>
            </a:r>
          </a:p>
          <a:p>
            <a:pPr>
              <a:buFont typeface="Wingdings" panose="05000000000000000000" pitchFamily="2" charset="2"/>
              <a:buChar char="Ø"/>
            </a:pPr>
            <a:r>
              <a:rPr lang="en-US" sz="2400" dirty="0">
                <a:latin typeface="Cambria" panose="02040503050406030204" pitchFamily="18" charset="0"/>
              </a:rPr>
              <a:t>The simplest configuration of SPI is a single master, single slave system, but one master can control more than one slave (more on this below).</a:t>
            </a:r>
          </a:p>
          <a:p>
            <a:pPr>
              <a:buFont typeface="Wingdings" panose="05000000000000000000" pitchFamily="2" charset="2"/>
              <a:buChar char="Ø"/>
            </a:pPr>
            <a:endParaRPr lang="en-US" sz="2400" dirty="0">
              <a:latin typeface="Cambria" panose="02040503050406030204" pitchFamily="18" charset="0"/>
            </a:endParaRPr>
          </a:p>
          <a:p>
            <a:pPr>
              <a:buFont typeface="Wingdings" panose="05000000000000000000" pitchFamily="2" charset="2"/>
              <a:buChar char="Ø"/>
            </a:pPr>
            <a:endParaRPr lang="en-US" sz="2400" dirty="0">
              <a:latin typeface="Cambria" panose="02040503050406030204" pitchFamily="18" charset="0"/>
            </a:endParaRPr>
          </a:p>
          <a:p>
            <a:pPr>
              <a:buFont typeface="Wingdings" panose="05000000000000000000" pitchFamily="2" charset="2"/>
              <a:buChar char="Ø"/>
            </a:pPr>
            <a:endParaRPr lang="en-US" sz="2400" dirty="0">
              <a:latin typeface="Cambria" panose="02040503050406030204" pitchFamily="18" charset="0"/>
            </a:endParaRPr>
          </a:p>
        </p:txBody>
      </p:sp>
    </p:spTree>
    <p:extLst>
      <p:ext uri="{BB962C8B-B14F-4D97-AF65-F5344CB8AC3E}">
        <p14:creationId xmlns:p14="http://schemas.microsoft.com/office/powerpoint/2010/main" val="187627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Protocol</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pic>
        <p:nvPicPr>
          <p:cNvPr id="2" name="Picture 1"/>
          <p:cNvPicPr>
            <a:picLocks noChangeAspect="1"/>
          </p:cNvPicPr>
          <p:nvPr/>
        </p:nvPicPr>
        <p:blipFill>
          <a:blip r:embed="rId2"/>
          <a:stretch>
            <a:fillRect/>
          </a:stretch>
        </p:blipFill>
        <p:spPr>
          <a:xfrm>
            <a:off x="599303" y="4612915"/>
            <a:ext cx="4800600" cy="1518372"/>
          </a:xfrm>
          <a:prstGeom prst="rect">
            <a:avLst/>
          </a:prstGeom>
        </p:spPr>
      </p:pic>
      <p:pic>
        <p:nvPicPr>
          <p:cNvPr id="10" name="Picture 2" descr="Introduction to SPI - Master and Sl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698593"/>
            <a:ext cx="2857500" cy="13335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99303" y="1204238"/>
            <a:ext cx="7772400" cy="3170099"/>
          </a:xfrm>
          <a:prstGeom prst="rect">
            <a:avLst/>
          </a:prstGeom>
        </p:spPr>
        <p:txBody>
          <a:bodyPr wrap="square">
            <a:spAutoFit/>
          </a:bodyPr>
          <a:lstStyle/>
          <a:p>
            <a:pPr fontAlgn="base"/>
            <a:r>
              <a:rPr lang="en-US" sz="2000" b="1" dirty="0">
                <a:latin typeface="inherit"/>
              </a:rPr>
              <a:t>MOSI (Master Output/Slave Input)</a:t>
            </a:r>
            <a:r>
              <a:rPr lang="en-US" sz="2000" dirty="0">
                <a:latin typeface="Montserrat"/>
              </a:rPr>
              <a:t> – Line for the master to send data to the slave</a:t>
            </a:r>
          </a:p>
          <a:p>
            <a:pPr fontAlgn="base"/>
            <a:endParaRPr lang="en-US" sz="2000" dirty="0">
              <a:latin typeface="Montserrat"/>
            </a:endParaRPr>
          </a:p>
          <a:p>
            <a:pPr fontAlgn="base"/>
            <a:r>
              <a:rPr lang="en-US" sz="2000" b="1" dirty="0">
                <a:latin typeface="inherit"/>
              </a:rPr>
              <a:t>MISO (Master Input/Slave Output)</a:t>
            </a:r>
            <a:r>
              <a:rPr lang="en-US" sz="2000" dirty="0">
                <a:latin typeface="Montserrat"/>
              </a:rPr>
              <a:t> – Line for the slave to send data to the master</a:t>
            </a:r>
          </a:p>
          <a:p>
            <a:pPr fontAlgn="base"/>
            <a:endParaRPr lang="en-US" sz="2000" dirty="0">
              <a:latin typeface="Montserrat"/>
            </a:endParaRPr>
          </a:p>
          <a:p>
            <a:pPr fontAlgn="base"/>
            <a:r>
              <a:rPr lang="en-US" sz="2000" b="1" dirty="0">
                <a:latin typeface="Montserrat"/>
              </a:rPr>
              <a:t>SCLK (Clock) </a:t>
            </a:r>
            <a:r>
              <a:rPr lang="en-US" sz="2000" dirty="0">
                <a:latin typeface="Montserrat"/>
              </a:rPr>
              <a:t>– Line for the clock signal</a:t>
            </a:r>
          </a:p>
          <a:p>
            <a:pPr fontAlgn="base"/>
            <a:endParaRPr lang="en-US" sz="2000" dirty="0">
              <a:latin typeface="Montserrat"/>
            </a:endParaRPr>
          </a:p>
          <a:p>
            <a:pPr fontAlgn="base"/>
            <a:r>
              <a:rPr lang="en-US" sz="2000" b="1" dirty="0">
                <a:latin typeface="Montserrat"/>
              </a:rPr>
              <a:t>SS/CS (Slave Select/Chip Select) </a:t>
            </a:r>
            <a:r>
              <a:rPr lang="en-US" sz="2000" dirty="0">
                <a:latin typeface="Montserrat"/>
              </a:rPr>
              <a:t>– Line for the master to select which slave to send data to</a:t>
            </a:r>
            <a:endParaRPr lang="en-US" sz="2000" b="0" i="0" dirty="0">
              <a:effectLst/>
              <a:latin typeface="Montserrat"/>
            </a:endParaRPr>
          </a:p>
        </p:txBody>
      </p:sp>
    </p:spTree>
    <p:extLst>
      <p:ext uri="{BB962C8B-B14F-4D97-AF65-F5344CB8AC3E}">
        <p14:creationId xmlns:p14="http://schemas.microsoft.com/office/powerpoint/2010/main" val="159781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Shifting Protocol</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8" name="Content Placeholder 2"/>
          <p:cNvSpPr>
            <a:spLocks noGrp="1"/>
          </p:cNvSpPr>
          <p:nvPr>
            <p:ph idx="1"/>
          </p:nvPr>
        </p:nvSpPr>
        <p:spPr>
          <a:xfrm>
            <a:off x="395417" y="1295400"/>
            <a:ext cx="8169875" cy="4572000"/>
          </a:xfrm>
        </p:spPr>
        <p:txBody>
          <a:bodyPr>
            <a:noAutofit/>
          </a:bodyPr>
          <a:lstStyle/>
          <a:p>
            <a:pPr>
              <a:buFont typeface="Wingdings" panose="05000000000000000000" pitchFamily="2" charset="2"/>
              <a:buChar char="Ø"/>
            </a:pPr>
            <a:r>
              <a:rPr lang="en-US" sz="2400" dirty="0">
                <a:latin typeface="Cambria" panose="02040503050406030204" pitchFamily="18" charset="0"/>
              </a:rPr>
              <a:t>Master shifts out data to Slave, and shift in data from Slave</a:t>
            </a:r>
          </a:p>
        </p:txBody>
      </p:sp>
      <p:grpSp>
        <p:nvGrpSpPr>
          <p:cNvPr id="10" name="Group 2"/>
          <p:cNvGrpSpPr>
            <a:grpSpLocks/>
          </p:cNvGrpSpPr>
          <p:nvPr/>
        </p:nvGrpSpPr>
        <p:grpSpPr bwMode="auto">
          <a:xfrm>
            <a:off x="1217236" y="2667000"/>
            <a:ext cx="6399213" cy="2559050"/>
            <a:chOff x="768" y="1344"/>
            <a:chExt cx="4031" cy="1612"/>
          </a:xfrm>
        </p:grpSpPr>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344"/>
              <a:ext cx="4032"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 name="Text Box 4"/>
            <p:cNvSpPr txBox="1">
              <a:spLocks noChangeArrowheads="1"/>
            </p:cNvSpPr>
            <p:nvPr/>
          </p:nvSpPr>
          <p:spPr bwMode="auto">
            <a:xfrm>
              <a:off x="768" y="1344"/>
              <a:ext cx="4032"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defTabSz="4572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800">
                <a:solidFill>
                  <a:srgbClr val="000000"/>
                </a:solidFill>
                <a:latin typeface="Tahom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91322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SPI Works!</a:t>
            </a:r>
          </a:p>
          <a:p>
            <a:pPr>
              <a:defRPr/>
            </a:pPr>
            <a:r>
              <a:rPr lang="en-US" sz="2400" b="1" dirty="0">
                <a:solidFill>
                  <a:schemeClr val="tx2"/>
                </a:solidFill>
                <a:latin typeface="Cambria" panose="02040503050406030204" pitchFamily="18" charset="0"/>
                <a:ea typeface="ＭＳ Ｐゴシック" charset="0"/>
                <a:cs typeface="Arial"/>
              </a:rPr>
              <a:t>Clock</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000" dirty="0">
                <a:latin typeface="Cambria" panose="02040503050406030204" pitchFamily="18" charset="0"/>
              </a:rPr>
              <a:t>The clock signal (SCLK) synchronizes the output of data bits from the master to the sampling of bits by the slave. </a:t>
            </a:r>
          </a:p>
          <a:p>
            <a:pPr>
              <a:buFont typeface="Wingdings" panose="05000000000000000000" pitchFamily="2" charset="2"/>
              <a:buChar char="Ø"/>
            </a:pPr>
            <a:r>
              <a:rPr lang="en-US" sz="2000" dirty="0">
                <a:latin typeface="Cambria" panose="02040503050406030204" pitchFamily="18" charset="0"/>
              </a:rPr>
              <a:t>One bit of data is transferred in each clock cycle</a:t>
            </a:r>
          </a:p>
          <a:p>
            <a:pPr>
              <a:buFont typeface="Wingdings" panose="05000000000000000000" pitchFamily="2" charset="2"/>
              <a:buChar char="Ø"/>
            </a:pPr>
            <a:r>
              <a:rPr lang="en-US" sz="2000" dirty="0">
                <a:latin typeface="Cambria" panose="02040503050406030204" pitchFamily="18" charset="0"/>
              </a:rPr>
              <a:t>Speed of data transfer is determined by SCLK frequency. </a:t>
            </a:r>
          </a:p>
          <a:p>
            <a:pPr>
              <a:buFont typeface="Wingdings" panose="05000000000000000000" pitchFamily="2" charset="2"/>
              <a:buChar char="Ø"/>
            </a:pPr>
            <a:r>
              <a:rPr lang="en-US" sz="2000" dirty="0">
                <a:latin typeface="Cambria" panose="02040503050406030204" pitchFamily="18" charset="0"/>
              </a:rPr>
              <a:t>SPI communication is always initiated by the master.</a:t>
            </a:r>
          </a:p>
          <a:p>
            <a:pPr>
              <a:buFont typeface="Wingdings" panose="05000000000000000000" pitchFamily="2" charset="2"/>
              <a:buChar char="Ø"/>
            </a:pPr>
            <a:r>
              <a:rPr lang="en-US" sz="2000" dirty="0">
                <a:latin typeface="Cambria" panose="02040503050406030204" pitchFamily="18" charset="0"/>
              </a:rPr>
              <a:t>The clock signal in SPI can be modified using the properties of clock polarity (CPL) and clock phase (CPH). </a:t>
            </a:r>
          </a:p>
          <a:p>
            <a:pPr>
              <a:buFont typeface="Wingdings" panose="05000000000000000000" pitchFamily="2" charset="2"/>
              <a:buChar char="Ø"/>
            </a:pPr>
            <a:r>
              <a:rPr lang="en-US" sz="2000" dirty="0">
                <a:latin typeface="Cambria" panose="02040503050406030204" pitchFamily="18" charset="0"/>
              </a:rPr>
              <a:t>These two properties work together to define when the bits are output and when they are sampled. </a:t>
            </a:r>
          </a:p>
          <a:p>
            <a:pPr lvl="1">
              <a:buFont typeface="Wingdings" panose="05000000000000000000" pitchFamily="2" charset="2"/>
              <a:buChar char="Ø"/>
            </a:pPr>
            <a:r>
              <a:rPr lang="en-US" sz="2000" dirty="0">
                <a:latin typeface="Cambria" panose="02040503050406030204" pitchFamily="18" charset="0"/>
              </a:rPr>
              <a:t>Clock polarity can be set by the master to allow for bits to be output and sampled on either the rising or falling edge of the clock cycle. </a:t>
            </a:r>
          </a:p>
          <a:p>
            <a:pPr lvl="1">
              <a:buFont typeface="Wingdings" panose="05000000000000000000" pitchFamily="2" charset="2"/>
              <a:buChar char="Ø"/>
            </a:pPr>
            <a:r>
              <a:rPr lang="en-US" sz="2000" dirty="0">
                <a:latin typeface="Cambria" panose="02040503050406030204" pitchFamily="18" charset="0"/>
              </a:rPr>
              <a:t>Clock phase can be set for output and sampling to occur on either the first edge or second edge of the clock cycle, regardless of whether it is rising or falling.</a:t>
            </a:r>
          </a:p>
        </p:txBody>
      </p:sp>
    </p:spTree>
    <p:extLst>
      <p:ext uri="{BB962C8B-B14F-4D97-AF65-F5344CB8AC3E}">
        <p14:creationId xmlns:p14="http://schemas.microsoft.com/office/powerpoint/2010/main" val="90365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www.electronicshub.org/wp-content/uploads/2017/06/SPI-Modes-and-Ti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3205"/>
            <a:ext cx="6158240" cy="29395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SPI Works!</a:t>
            </a:r>
          </a:p>
          <a:p>
            <a:pPr>
              <a:defRPr/>
            </a:pPr>
            <a:r>
              <a:rPr lang="en-US" sz="2400" b="1" dirty="0">
                <a:solidFill>
                  <a:schemeClr val="tx2"/>
                </a:solidFill>
                <a:latin typeface="Cambria" panose="02040503050406030204" pitchFamily="18" charset="0"/>
                <a:ea typeface="ＭＳ Ｐゴシック" charset="0"/>
                <a:cs typeface="Arial"/>
              </a:rPr>
              <a:t>Configuration Detail to Watch for!</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1800" dirty="0">
                <a:latin typeface="Cambria" panose="02040503050406030204" pitchFamily="18" charset="0"/>
              </a:rPr>
              <a:t>CPHA (Clock </a:t>
            </a:r>
            <a:r>
              <a:rPr lang="en-US" sz="1800" dirty="0" err="1">
                <a:latin typeface="Cambria" panose="02040503050406030204" pitchFamily="18" charset="0"/>
              </a:rPr>
              <a:t>PHase</a:t>
            </a:r>
            <a:r>
              <a:rPr lang="en-US" sz="1800" dirty="0">
                <a:latin typeface="Cambria" panose="02040503050406030204" pitchFamily="18" charset="0"/>
              </a:rPr>
              <a:t>) aka ~CKPH</a:t>
            </a:r>
          </a:p>
          <a:p>
            <a:pPr lvl="1">
              <a:buFont typeface="Wingdings" panose="05000000000000000000" pitchFamily="2" charset="2"/>
              <a:buChar char="Ø"/>
            </a:pPr>
            <a:r>
              <a:rPr lang="en-US" sz="1800" dirty="0">
                <a:latin typeface="Cambria" panose="02040503050406030204" pitchFamily="18" charset="0"/>
              </a:rPr>
              <a:t>= 0 or =1, determines when data goes on bus relative to clock</a:t>
            </a:r>
          </a:p>
          <a:p>
            <a:pPr>
              <a:buFont typeface="Wingdings" panose="05000000000000000000" pitchFamily="2" charset="2"/>
              <a:buChar char="Ø"/>
            </a:pPr>
            <a:r>
              <a:rPr lang="en-US" sz="1800" dirty="0">
                <a:latin typeface="Cambria" panose="02040503050406030204" pitchFamily="18" charset="0"/>
              </a:rPr>
              <a:t>CPOL (Clock </a:t>
            </a:r>
            <a:r>
              <a:rPr lang="en-US" sz="1800" dirty="0" err="1">
                <a:latin typeface="Cambria" panose="02040503050406030204" pitchFamily="18" charset="0"/>
              </a:rPr>
              <a:t>POLarity</a:t>
            </a:r>
            <a:r>
              <a:rPr lang="en-US" sz="1800" dirty="0">
                <a:latin typeface="Cambria" panose="02040503050406030204" pitchFamily="18" charset="0"/>
              </a:rPr>
              <a:t>) aka CKPL</a:t>
            </a:r>
          </a:p>
          <a:p>
            <a:pPr lvl="1">
              <a:buFont typeface="Wingdings" panose="05000000000000000000" pitchFamily="2" charset="2"/>
              <a:buChar char="Ø"/>
            </a:pPr>
            <a:r>
              <a:rPr lang="en-US" sz="1800" dirty="0">
                <a:latin typeface="Cambria" panose="02040503050406030204" pitchFamily="18" charset="0"/>
              </a:rPr>
              <a:t>=0: Clock idles low between transfers</a:t>
            </a:r>
          </a:p>
          <a:p>
            <a:pPr lvl="1">
              <a:buFont typeface="Wingdings" panose="05000000000000000000" pitchFamily="2" charset="2"/>
              <a:buChar char="Ø"/>
            </a:pPr>
            <a:r>
              <a:rPr lang="en-US" sz="1800" dirty="0">
                <a:latin typeface="Cambria" panose="02040503050406030204" pitchFamily="18" charset="0"/>
              </a:rPr>
              <a:t>=1: Clock idles high between transfers</a:t>
            </a:r>
          </a:p>
          <a:p>
            <a:pPr>
              <a:buFont typeface="Wingdings" panose="05000000000000000000" pitchFamily="2" charset="2"/>
              <a:buChar char="Ø"/>
            </a:pPr>
            <a:r>
              <a:rPr lang="en-US" sz="1800" dirty="0">
                <a:latin typeface="Cambria" panose="02040503050406030204" pitchFamily="18" charset="0"/>
              </a:rPr>
              <a:t>This leads to 4 SPI clock modes</a:t>
            </a:r>
          </a:p>
        </p:txBody>
      </p:sp>
      <p:pic>
        <p:nvPicPr>
          <p:cNvPr id="2" name="Picture 1"/>
          <p:cNvPicPr>
            <a:picLocks noChangeAspect="1"/>
          </p:cNvPicPr>
          <p:nvPr/>
        </p:nvPicPr>
        <p:blipFill>
          <a:blip r:embed="rId3"/>
          <a:stretch>
            <a:fillRect/>
          </a:stretch>
        </p:blipFill>
        <p:spPr>
          <a:xfrm>
            <a:off x="5334000" y="2227341"/>
            <a:ext cx="3581399" cy="1355689"/>
          </a:xfrm>
          <a:prstGeom prst="rect">
            <a:avLst/>
          </a:prstGeom>
        </p:spPr>
      </p:pic>
    </p:spTree>
    <p:extLst>
      <p:ext uri="{BB962C8B-B14F-4D97-AF65-F5344CB8AC3E}">
        <p14:creationId xmlns:p14="http://schemas.microsoft.com/office/powerpoint/2010/main" val="309953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SPI Works!</a:t>
            </a:r>
          </a:p>
          <a:p>
            <a:pPr>
              <a:defRPr/>
            </a:pPr>
            <a:r>
              <a:rPr lang="en-US" sz="2400" b="1" dirty="0">
                <a:solidFill>
                  <a:schemeClr val="tx2"/>
                </a:solidFill>
                <a:latin typeface="Cambria" panose="02040503050406030204" pitchFamily="18" charset="0"/>
                <a:ea typeface="ＭＳ Ｐゴシック" charset="0"/>
                <a:cs typeface="Arial"/>
              </a:rPr>
              <a:t>Slave Select</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400" dirty="0">
                <a:latin typeface="Cambria" panose="02040503050406030204" pitchFamily="18" charset="0"/>
              </a:rPr>
              <a:t>The master can choose which slave it wants to talk to by setting the slave’s CS/SS line to a low voltage level. </a:t>
            </a:r>
          </a:p>
          <a:p>
            <a:pPr>
              <a:buFont typeface="Wingdings" panose="05000000000000000000" pitchFamily="2" charset="2"/>
              <a:buChar char="Ø"/>
            </a:pPr>
            <a:r>
              <a:rPr lang="en-US" sz="2400" dirty="0">
                <a:latin typeface="Cambria" panose="02040503050406030204" pitchFamily="18" charset="0"/>
              </a:rPr>
              <a:t>In the idle, non-transmitting state, the slave select line is kept at a high voltage level. </a:t>
            </a:r>
          </a:p>
          <a:p>
            <a:pPr>
              <a:buFont typeface="Wingdings" panose="05000000000000000000" pitchFamily="2" charset="2"/>
              <a:buChar char="Ø"/>
            </a:pPr>
            <a:r>
              <a:rPr lang="en-US" sz="2400" dirty="0">
                <a:latin typeface="Cambria" panose="02040503050406030204" pitchFamily="18" charset="0"/>
              </a:rPr>
              <a:t>Multiple CS/SS pins may be available on the master, which allows for multiple slaves to be wired in parallel. </a:t>
            </a:r>
          </a:p>
          <a:p>
            <a:pPr>
              <a:buFont typeface="Wingdings" panose="05000000000000000000" pitchFamily="2" charset="2"/>
              <a:buChar char="Ø"/>
            </a:pPr>
            <a:r>
              <a:rPr lang="en-US" sz="2400" dirty="0">
                <a:latin typeface="Cambria" panose="02040503050406030204" pitchFamily="18" charset="0"/>
              </a:rPr>
              <a:t>If only one CS/SS pin is present, multiple slaves can be wired to the master by daisy-chaining.</a:t>
            </a:r>
          </a:p>
        </p:txBody>
      </p:sp>
    </p:spTree>
    <p:extLst>
      <p:ext uri="{BB962C8B-B14F-4D97-AF65-F5344CB8AC3E}">
        <p14:creationId xmlns:p14="http://schemas.microsoft.com/office/powerpoint/2010/main" val="112914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SPI Works!</a:t>
            </a:r>
          </a:p>
          <a:p>
            <a:pPr>
              <a:defRPr/>
            </a:pPr>
            <a:r>
              <a:rPr lang="en-US" sz="2400" b="1" dirty="0">
                <a:solidFill>
                  <a:schemeClr val="tx2"/>
                </a:solidFill>
                <a:latin typeface="Cambria" panose="02040503050406030204" pitchFamily="18" charset="0"/>
                <a:ea typeface="ＭＳ Ｐゴシック" charset="0"/>
                <a:cs typeface="Arial"/>
              </a:rPr>
              <a:t>Multiple Slaves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400" dirty="0">
                <a:latin typeface="Cambria" panose="02040503050406030204" pitchFamily="18" charset="0"/>
              </a:rPr>
              <a:t>SPI can be set up to operate with a single master and a single slave, and it can be set up with multiple slaves controlled by a single master. </a:t>
            </a:r>
          </a:p>
        </p:txBody>
      </p:sp>
      <p:pic>
        <p:nvPicPr>
          <p:cNvPr id="8194" name="Picture 2" descr="http://www.circuitbasics.com/wp-content/uploads/2016/01/Introduction-to-SPI-Multiple-Slave-Configuration-Separate-Slave-Sel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895600"/>
            <a:ext cx="3054418" cy="312917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www.circuitbasics.com/wp-content/uploads/2016/01/Introduction-to-SPI-Multiple-Slave-Configuration-Daisy-Chain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792" y="2895600"/>
            <a:ext cx="3075411" cy="31291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77705" y="5892581"/>
            <a:ext cx="3049964" cy="646331"/>
          </a:xfrm>
          <a:prstGeom prst="rect">
            <a:avLst/>
          </a:prstGeom>
        </p:spPr>
        <p:txBody>
          <a:bodyPr wrap="square">
            <a:spAutoFit/>
          </a:bodyPr>
          <a:lstStyle/>
          <a:p>
            <a:pPr algn="ctr"/>
            <a:r>
              <a:rPr lang="en-US" dirty="0">
                <a:solidFill>
                  <a:srgbClr val="7030A0"/>
                </a:solidFill>
                <a:latin typeface="Cambria" panose="02040503050406030204" pitchFamily="18" charset="0"/>
              </a:rPr>
              <a:t>Master with multiple slave select pins</a:t>
            </a:r>
          </a:p>
        </p:txBody>
      </p:sp>
      <p:sp>
        <p:nvSpPr>
          <p:cNvPr id="9" name="Rectangle 8"/>
          <p:cNvSpPr/>
          <p:nvPr/>
        </p:nvSpPr>
        <p:spPr>
          <a:xfrm>
            <a:off x="5056243" y="5892580"/>
            <a:ext cx="3049964" cy="646331"/>
          </a:xfrm>
          <a:prstGeom prst="rect">
            <a:avLst/>
          </a:prstGeom>
        </p:spPr>
        <p:txBody>
          <a:bodyPr wrap="square">
            <a:spAutoFit/>
          </a:bodyPr>
          <a:lstStyle/>
          <a:p>
            <a:pPr algn="ctr"/>
            <a:r>
              <a:rPr lang="en-US" dirty="0">
                <a:solidFill>
                  <a:srgbClr val="7030A0"/>
                </a:solidFill>
                <a:latin typeface="Cambria" panose="02040503050406030204" pitchFamily="18" charset="0"/>
              </a:rPr>
              <a:t>Master with one slave select pins (Daisy chain) </a:t>
            </a:r>
          </a:p>
        </p:txBody>
      </p:sp>
    </p:spTree>
    <p:extLst>
      <p:ext uri="{BB962C8B-B14F-4D97-AF65-F5344CB8AC3E}">
        <p14:creationId xmlns:p14="http://schemas.microsoft.com/office/powerpoint/2010/main" val="87141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SPI Works!</a:t>
            </a:r>
          </a:p>
          <a:p>
            <a:pPr>
              <a:defRPr/>
            </a:pPr>
            <a:r>
              <a:rPr lang="en-US" sz="2400" b="1" dirty="0">
                <a:solidFill>
                  <a:schemeClr val="tx2"/>
                </a:solidFill>
                <a:latin typeface="Cambria" panose="02040503050406030204" pitchFamily="18" charset="0"/>
                <a:ea typeface="ＭＳ Ｐゴシック" charset="0"/>
                <a:cs typeface="Arial"/>
              </a:rPr>
              <a:t>MOSI and MISO</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400" dirty="0">
                <a:latin typeface="Cambria" panose="02040503050406030204" pitchFamily="18" charset="0"/>
              </a:rPr>
              <a:t>The master sends data to the slave bit by bit, in serial through the MOSI line. </a:t>
            </a:r>
          </a:p>
          <a:p>
            <a:pPr>
              <a:buFont typeface="Wingdings" panose="05000000000000000000" pitchFamily="2" charset="2"/>
              <a:buChar char="Ø"/>
            </a:pPr>
            <a:r>
              <a:rPr lang="en-US" sz="2400" dirty="0">
                <a:latin typeface="Cambria" panose="02040503050406030204" pitchFamily="18" charset="0"/>
              </a:rPr>
              <a:t>The slave receives the data sent from the master at the MOSI pin. </a:t>
            </a:r>
          </a:p>
          <a:p>
            <a:pPr lvl="1">
              <a:buFont typeface="Wingdings" panose="05000000000000000000" pitchFamily="2" charset="2"/>
              <a:buChar char="Ø"/>
            </a:pPr>
            <a:r>
              <a:rPr lang="en-US" sz="2200" dirty="0">
                <a:latin typeface="Cambria" panose="02040503050406030204" pitchFamily="18" charset="0"/>
              </a:rPr>
              <a:t>Data sent from the master to the slave is usually sent with the most significant bit first.</a:t>
            </a:r>
          </a:p>
          <a:p>
            <a:pPr>
              <a:buFont typeface="Wingdings" panose="05000000000000000000" pitchFamily="2" charset="2"/>
              <a:buChar char="Ø"/>
            </a:pPr>
            <a:r>
              <a:rPr lang="en-US" sz="2400" dirty="0">
                <a:latin typeface="Cambria" panose="02040503050406030204" pitchFamily="18" charset="0"/>
              </a:rPr>
              <a:t>The slave can also send data back to the master through the MISO line in serial. </a:t>
            </a:r>
          </a:p>
          <a:p>
            <a:pPr lvl="1">
              <a:buFont typeface="Wingdings" panose="05000000000000000000" pitchFamily="2" charset="2"/>
              <a:buChar char="Ø"/>
            </a:pPr>
            <a:r>
              <a:rPr lang="en-US" sz="2200" dirty="0">
                <a:latin typeface="Cambria" panose="02040503050406030204" pitchFamily="18" charset="0"/>
              </a:rPr>
              <a:t>The data sent from the slave back to the master is usually sent with the least significant bit first.</a:t>
            </a:r>
          </a:p>
        </p:txBody>
      </p:sp>
    </p:spTree>
    <p:extLst>
      <p:ext uri="{BB962C8B-B14F-4D97-AF65-F5344CB8AC3E}">
        <p14:creationId xmlns:p14="http://schemas.microsoft.com/office/powerpoint/2010/main" val="440697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master outputs the clock signal:</a:t>
            </a: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master switches the SS/CS pin to a low voltage state, which activates the slave:</a:t>
            </a:r>
          </a:p>
        </p:txBody>
      </p:sp>
      <p:pic>
        <p:nvPicPr>
          <p:cNvPr id="3076" name="Picture 4" descr="http://www.circuitbasics.com/wp-content/uploads/2016/01/Introduction-to-SPI-Data-Transmission-Diagram-Clock-Sig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1"/>
            <a:ext cx="6019800" cy="15519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circuitbasics.com/wp-content/uploads/2016/01/Introduction-to-SPI-Data-Transmission-Diagram-Slave-Select-Activ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825" y="4267200"/>
            <a:ext cx="6403975" cy="165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65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master sends the data one bit at a time to the slave along the MOSI line. The slave reads the bits as they are received:</a:t>
            </a: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If a response is needed, the slave returns data one bit at a time to the master along the MISO line. The master reads the bits as they are received</a:t>
            </a:r>
            <a:endParaRPr lang="en-US" sz="2400" dirty="0">
              <a:latin typeface="Cambria" panose="02040503050406030204" pitchFamily="18" charset="0"/>
              <a:sym typeface="Wingdings" panose="05000000000000000000" pitchFamily="2" charset="2"/>
            </a:endParaRPr>
          </a:p>
        </p:txBody>
      </p:sp>
      <p:pic>
        <p:nvPicPr>
          <p:cNvPr id="5122" name="Picture 2" descr="http://www.circuitbasics.com/wp-content/uploads/2016/01/Introduction-to-SPI-Data-Transmission-Diagram-Master-to-Slave-Data-Transf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5769104" cy="14873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pic>
        <p:nvPicPr>
          <p:cNvPr id="5124" name="Picture 4" descr="http://www.circuitbasics.com/wp-content/uploads/2016/01/Introduction-to-SPI-Data-Transmission-Diagram-Slave-to-Master-Data-Trans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989652"/>
            <a:ext cx="5769104" cy="1487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4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24799" y="6356350"/>
            <a:ext cx="783167" cy="365125"/>
          </a:xfr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7DAE78-CBAD-4E91-A060-7738FEF866C4}" type="slidenum">
              <a:rPr lang="en-US" sz="1600">
                <a:solidFill>
                  <a:srgbClr val="B2B2B2"/>
                </a:solidFill>
                <a:latin typeface="Cambria" panose="02040503050406030204" pitchFamily="18" charset="0"/>
              </a:rPr>
              <a:pPr eaLnBrk="1" hangingPunct="1"/>
              <a:t>2</a:t>
            </a:fld>
            <a:endParaRPr lang="en-US" sz="1600">
              <a:solidFill>
                <a:srgbClr val="B2B2B2"/>
              </a:solidFill>
              <a:latin typeface="Cambria" panose="02040503050406030204" pitchFamily="18" charset="0"/>
            </a:endParaRPr>
          </a:p>
        </p:txBody>
      </p:sp>
      <p:sp>
        <p:nvSpPr>
          <p:cNvPr id="23554" name="Rectangle 2"/>
          <p:cNvSpPr>
            <a:spLocks noGrp="1" noChangeArrowheads="1"/>
          </p:cNvSpPr>
          <p:nvPr>
            <p:ph type="title"/>
          </p:nvPr>
        </p:nvSpPr>
        <p:spPr>
          <a:xfrm>
            <a:off x="457200" y="0"/>
            <a:ext cx="8458200" cy="1143000"/>
          </a:xfrm>
        </p:spPr>
        <p:txBody>
          <a:bodyPr>
            <a:normAutofit/>
          </a:bodyPr>
          <a:lstStyle/>
          <a:p>
            <a:r>
              <a:rPr lang="en-US" b="1" dirty="0">
                <a:latin typeface="Cambria" panose="02040503050406030204" pitchFamily="18" charset="0"/>
                <a:ea typeface="ＭＳ Ｐゴシック" panose="020B0600070205080204" pitchFamily="34" charset="-128"/>
              </a:rPr>
              <a:t>Introduction</a:t>
            </a:r>
          </a:p>
        </p:txBody>
      </p:sp>
      <p:sp>
        <p:nvSpPr>
          <p:cNvPr id="4100" name="Rectangle 3"/>
          <p:cNvSpPr>
            <a:spLocks noGrp="1" noChangeArrowheads="1"/>
          </p:cNvSpPr>
          <p:nvPr>
            <p:ph type="body" idx="1"/>
          </p:nvPr>
        </p:nvSpPr>
        <p:spPr>
          <a:xfrm>
            <a:off x="533399" y="1295400"/>
            <a:ext cx="8458201" cy="5410200"/>
          </a:xfrm>
        </p:spPr>
        <p:txBody>
          <a:bodyPr>
            <a:normAutofit fontScale="85000" lnSpcReduction="10000"/>
          </a:bodyPr>
          <a:lstStyle/>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When two devices such as a microcontroller and a sensor, or display are connected to each other, how do they talk to each other? </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Communication between electronic devices is like communication between humans. Both sides need to speak the same language. In electronics, these languages are called </a:t>
            </a:r>
            <a:r>
              <a:rPr lang="en-US" b="1" i="1" dirty="0">
                <a:solidFill>
                  <a:srgbClr val="7030A0"/>
                </a:solidFill>
                <a:latin typeface="Cambria" panose="02040503050406030204" pitchFamily="18" charset="0"/>
                <a:ea typeface="ＭＳ Ｐゴシック" panose="020B0600070205080204" pitchFamily="34" charset="-128"/>
              </a:rPr>
              <a:t>communication protocols</a:t>
            </a:r>
            <a:r>
              <a:rPr lang="en-US" dirty="0">
                <a:latin typeface="Cambria" panose="02040503050406030204" pitchFamily="18" charset="0"/>
                <a:ea typeface="ＭＳ Ｐゴシック" panose="020B0600070205080204" pitchFamily="34" charset="-128"/>
              </a:rPr>
              <a:t>. </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Some serial communication protocols such as SPI, I2C, and UART are quite a bit slower than protocols like USB, Ethernet, Bluetooth, and </a:t>
            </a:r>
            <a:r>
              <a:rPr lang="en-US" dirty="0" err="1">
                <a:latin typeface="Cambria" panose="02040503050406030204" pitchFamily="18" charset="0"/>
                <a:ea typeface="ＭＳ Ｐゴシック" panose="020B0600070205080204" pitchFamily="34" charset="-128"/>
              </a:rPr>
              <a:t>WiFi</a:t>
            </a:r>
            <a:r>
              <a:rPr lang="en-US" dirty="0">
                <a:latin typeface="Cambria" panose="02040503050406030204" pitchFamily="18" charset="0"/>
                <a:ea typeface="ＭＳ Ｐゴシック" panose="020B0600070205080204" pitchFamily="34" charset="-128"/>
              </a:rPr>
              <a:t>, but they’re a lot more simple and use less hardware and system resources. </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We will discuss the basics of the three most common protocols that are ideal for microcontroller and peripheral components: </a:t>
            </a:r>
          </a:p>
          <a:p>
            <a:pPr lvl="1">
              <a:buFont typeface="Wingdings" panose="05000000000000000000" pitchFamily="2" charset="2"/>
              <a:buChar char="Ø"/>
            </a:pPr>
            <a:r>
              <a:rPr lang="en-US" sz="2100" dirty="0">
                <a:latin typeface="Cambria" panose="02040503050406030204" pitchFamily="18" charset="0"/>
                <a:ea typeface="ＭＳ Ｐゴシック" panose="020B0600070205080204" pitchFamily="34" charset="-128"/>
              </a:rPr>
              <a:t>Serial Peripheral Interface (SPI)</a:t>
            </a:r>
          </a:p>
          <a:p>
            <a:pPr lvl="1">
              <a:buFont typeface="Wingdings" panose="05000000000000000000" pitchFamily="2" charset="2"/>
              <a:buChar char="Ø"/>
            </a:pPr>
            <a:r>
              <a:rPr lang="en-US" sz="2100" dirty="0">
                <a:latin typeface="Cambria" panose="02040503050406030204" pitchFamily="18" charset="0"/>
                <a:ea typeface="ＭＳ Ｐゴシック" panose="020B0600070205080204" pitchFamily="34" charset="-128"/>
              </a:rPr>
              <a:t>Inter-Integrated Circuit (I2C)</a:t>
            </a:r>
          </a:p>
          <a:p>
            <a:pPr lvl="1">
              <a:buFont typeface="Wingdings" panose="05000000000000000000" pitchFamily="2" charset="2"/>
              <a:buChar char="Ø"/>
            </a:pPr>
            <a:r>
              <a:rPr lang="en-US" sz="2100" dirty="0">
                <a:solidFill>
                  <a:srgbClr val="4027F5"/>
                </a:solidFill>
                <a:latin typeface="Cambria" panose="02040503050406030204" pitchFamily="18" charset="0"/>
                <a:ea typeface="ＭＳ Ｐゴシック" panose="020B0600070205080204" pitchFamily="34" charset="-128"/>
              </a:rPr>
              <a:t>Universal Asynchronous Receiver/Transmitter (UART) driven communication.</a:t>
            </a:r>
          </a:p>
          <a:p>
            <a:pPr>
              <a:buFont typeface="Wingdings" panose="05000000000000000000" pitchFamily="2" charset="2"/>
              <a:buChar char="Ø"/>
            </a:pPr>
            <a:endParaRPr lang="en-US" dirty="0">
              <a:latin typeface="Cambria" panose="02040503050406030204" pitchFamily="18" charset="0"/>
              <a:ea typeface="ＭＳ Ｐゴシック" panose="020B0600070205080204" pitchFamily="34" charset="-128"/>
            </a:endParaRPr>
          </a:p>
        </p:txBody>
      </p:sp>
      <p:sp>
        <p:nvSpPr>
          <p:cNvPr id="5" name="TextBox 4"/>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Tree>
    <p:extLst>
      <p:ext uri="{BB962C8B-B14F-4D97-AF65-F5344CB8AC3E}">
        <p14:creationId xmlns:p14="http://schemas.microsoft.com/office/powerpoint/2010/main" val="924832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3735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Pros/Cons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8" name="Content Placeholder 2"/>
          <p:cNvSpPr>
            <a:spLocks noGrp="1"/>
          </p:cNvSpPr>
          <p:nvPr>
            <p:ph idx="1"/>
          </p:nvPr>
        </p:nvSpPr>
        <p:spPr>
          <a:xfrm>
            <a:off x="395417" y="1371600"/>
            <a:ext cx="8169875" cy="4724400"/>
          </a:xfrm>
        </p:spPr>
        <p:txBody>
          <a:bodyPr>
            <a:noAutofit/>
          </a:bodyPr>
          <a:lstStyle/>
          <a:p>
            <a:pPr>
              <a:buFont typeface="Wingdings" panose="05000000000000000000" pitchFamily="2" charset="2"/>
              <a:buChar char="Ø"/>
            </a:pPr>
            <a:r>
              <a:rPr lang="en-US" sz="1600" b="1" dirty="0">
                <a:latin typeface="Cambria" panose="02040503050406030204" pitchFamily="18" charset="0"/>
              </a:rPr>
              <a:t>Pros:</a:t>
            </a:r>
          </a:p>
          <a:p>
            <a:pPr lvl="1">
              <a:buFont typeface="Wingdings" panose="05000000000000000000" pitchFamily="2" charset="2"/>
              <a:buChar char="Ø"/>
            </a:pPr>
            <a:r>
              <a:rPr lang="en-US" sz="1600" dirty="0">
                <a:latin typeface="Cambria" panose="02040503050406030204" pitchFamily="18" charset="0"/>
              </a:rPr>
              <a:t>Fast for point-to-point connections</a:t>
            </a:r>
          </a:p>
          <a:p>
            <a:pPr lvl="1">
              <a:buFont typeface="Wingdings" panose="05000000000000000000" pitchFamily="2" charset="2"/>
              <a:buChar char="Ø"/>
            </a:pPr>
            <a:r>
              <a:rPr lang="en-US" sz="1600" dirty="0">
                <a:latin typeface="Cambria" panose="02040503050406030204" pitchFamily="18" charset="0"/>
              </a:rPr>
              <a:t>Easily allows streaming/Constant data inflow</a:t>
            </a:r>
          </a:p>
          <a:p>
            <a:pPr lvl="1">
              <a:buFont typeface="Wingdings" panose="05000000000000000000" pitchFamily="2" charset="2"/>
              <a:buChar char="Ø"/>
            </a:pPr>
            <a:r>
              <a:rPr lang="en-US" sz="1600" dirty="0">
                <a:latin typeface="Cambria" panose="02040503050406030204" pitchFamily="18" charset="0"/>
              </a:rPr>
              <a:t>Everyone supports it</a:t>
            </a:r>
          </a:p>
          <a:p>
            <a:pPr lvl="1">
              <a:buFont typeface="Wingdings" panose="05000000000000000000" pitchFamily="2" charset="2"/>
              <a:buChar char="Ø"/>
            </a:pPr>
            <a:r>
              <a:rPr lang="en-US" sz="1600" dirty="0">
                <a:latin typeface="Cambria" panose="02040503050406030204" pitchFamily="18" charset="0"/>
              </a:rPr>
              <a:t>No start and stop bits, so the data can be streamed continuously without interruption</a:t>
            </a:r>
          </a:p>
          <a:p>
            <a:pPr lvl="1">
              <a:buFont typeface="Wingdings" panose="05000000000000000000" pitchFamily="2" charset="2"/>
              <a:buChar char="Ø"/>
            </a:pPr>
            <a:r>
              <a:rPr lang="en-US" sz="1600" dirty="0">
                <a:latin typeface="Cambria" panose="02040503050406030204" pitchFamily="18" charset="0"/>
              </a:rPr>
              <a:t>No complicated slave addressing system like I2C</a:t>
            </a:r>
          </a:p>
          <a:p>
            <a:pPr lvl="1">
              <a:buFont typeface="Wingdings" panose="05000000000000000000" pitchFamily="2" charset="2"/>
              <a:buChar char="Ø"/>
            </a:pPr>
            <a:r>
              <a:rPr lang="en-US" sz="1600" dirty="0">
                <a:latin typeface="Cambria" panose="02040503050406030204" pitchFamily="18" charset="0"/>
              </a:rPr>
              <a:t>Higher data transfer rate than I2C (almost twice as fast)</a:t>
            </a:r>
          </a:p>
          <a:p>
            <a:pPr lvl="1">
              <a:buFont typeface="Wingdings" panose="05000000000000000000" pitchFamily="2" charset="2"/>
              <a:buChar char="Ø"/>
            </a:pPr>
            <a:r>
              <a:rPr lang="en-US" sz="1600" dirty="0">
                <a:latin typeface="Cambria" panose="02040503050406030204" pitchFamily="18" charset="0"/>
              </a:rPr>
              <a:t>Separate MISO and MOSI lines, so data can be sent and received at the same time (Full duplex)</a:t>
            </a:r>
          </a:p>
          <a:p>
            <a:pPr>
              <a:buFont typeface="Wingdings" panose="05000000000000000000" pitchFamily="2" charset="2"/>
              <a:buChar char="Ø"/>
            </a:pPr>
            <a:r>
              <a:rPr lang="en-US" sz="1600" b="1" dirty="0">
                <a:latin typeface="Cambria" panose="02040503050406030204" pitchFamily="18" charset="0"/>
              </a:rPr>
              <a:t>Cons:</a:t>
            </a:r>
          </a:p>
          <a:p>
            <a:pPr lvl="1">
              <a:buFont typeface="Wingdings" panose="05000000000000000000" pitchFamily="2" charset="2"/>
              <a:buChar char="Ø"/>
            </a:pPr>
            <a:r>
              <a:rPr lang="en-US" sz="1600" dirty="0">
                <a:latin typeface="Cambria" panose="02040503050406030204" pitchFamily="18" charset="0"/>
              </a:rPr>
              <a:t>SS makes multiple slaves very complicated</a:t>
            </a:r>
          </a:p>
          <a:p>
            <a:pPr lvl="1">
              <a:buFont typeface="Wingdings" panose="05000000000000000000" pitchFamily="2" charset="2"/>
              <a:buChar char="Ø"/>
            </a:pPr>
            <a:r>
              <a:rPr lang="en-US" sz="1600" dirty="0">
                <a:latin typeface="Cambria" panose="02040503050406030204" pitchFamily="18" charset="0"/>
              </a:rPr>
              <a:t>Uses four wires (I2C and UARTs use two)</a:t>
            </a:r>
          </a:p>
          <a:p>
            <a:pPr lvl="1">
              <a:buFont typeface="Wingdings" panose="05000000000000000000" pitchFamily="2" charset="2"/>
              <a:buChar char="Ø"/>
            </a:pPr>
            <a:r>
              <a:rPr lang="en-US" sz="1600" dirty="0">
                <a:latin typeface="Cambria" panose="02040503050406030204" pitchFamily="18" charset="0"/>
              </a:rPr>
              <a:t>No acknowledgement that the data has been successfully received (I2C has this)</a:t>
            </a:r>
          </a:p>
          <a:p>
            <a:pPr lvl="1">
              <a:buFont typeface="Wingdings" panose="05000000000000000000" pitchFamily="2" charset="2"/>
              <a:buChar char="Ø"/>
            </a:pPr>
            <a:r>
              <a:rPr lang="en-US" sz="1600" dirty="0">
                <a:latin typeface="Cambria" panose="02040503050406030204" pitchFamily="18" charset="0"/>
              </a:rPr>
              <a:t>No form of error checking like the parity bit in UART</a:t>
            </a:r>
          </a:p>
          <a:p>
            <a:pPr lvl="1">
              <a:buFont typeface="Wingdings" panose="05000000000000000000" pitchFamily="2" charset="2"/>
              <a:buChar char="Ø"/>
            </a:pPr>
            <a:r>
              <a:rPr lang="en-US" sz="1600" dirty="0">
                <a:latin typeface="Cambria" panose="02040503050406030204" pitchFamily="18" charset="0"/>
              </a:rPr>
              <a:t>Only allows for a single master</a:t>
            </a:r>
          </a:p>
        </p:txBody>
      </p:sp>
    </p:spTree>
    <p:extLst>
      <p:ext uri="{BB962C8B-B14F-4D97-AF65-F5344CB8AC3E}">
        <p14:creationId xmlns:p14="http://schemas.microsoft.com/office/powerpoint/2010/main" val="413923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7851648" cy="1828800"/>
          </a:xfrm>
          <a:effectLst>
            <a:outerShdw blurRad="50800" dist="38100" dir="2700000" algn="tl" rotWithShape="0">
              <a:prstClr val="black">
                <a:alpha val="40000"/>
              </a:prstClr>
            </a:outerShdw>
          </a:effectLst>
        </p:spPr>
        <p:txBody>
          <a:bodyPr>
            <a:noAutofit/>
          </a:bodyPr>
          <a:lstStyle/>
          <a:p>
            <a:r>
              <a:rPr lang="en-US" sz="4400" dirty="0">
                <a:latin typeface="Cambria" panose="02040503050406030204" pitchFamily="18" charset="0"/>
              </a:rPr>
              <a:t>UART</a:t>
            </a: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Cambria" panose="02040503050406030204" pitchFamily="18" charset="0"/>
              </a:rPr>
              <a:pPr/>
              <a:t>21</a:t>
            </a:fld>
            <a:endParaRPr lang="en-US">
              <a:latin typeface="Cambria" panose="02040503050406030204" pitchFamily="18" charset="0"/>
            </a:endParaRPr>
          </a:p>
        </p:txBody>
      </p:sp>
    </p:spTree>
    <p:extLst>
      <p:ext uri="{BB962C8B-B14F-4D97-AF65-F5344CB8AC3E}">
        <p14:creationId xmlns:p14="http://schemas.microsoft.com/office/powerpoint/2010/main" val="80098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0"/>
            <a:ext cx="8229600" cy="1143000"/>
          </a:xfrm>
        </p:spPr>
        <p:txBody>
          <a:bodyPr/>
          <a:lstStyle/>
          <a:p>
            <a:r>
              <a:rPr lang="en-US" sz="4400" b="1" dirty="0">
                <a:latin typeface="Cambria" panose="02040503050406030204" pitchFamily="18" charset="0"/>
                <a:ea typeface="ＭＳ Ｐゴシック" charset="0"/>
                <a:cs typeface="Arial"/>
              </a:rPr>
              <a:t>Introduction</a:t>
            </a:r>
            <a:endParaRPr lang="en-US" b="1" dirty="0">
              <a:latin typeface="Cambria" panose="02040503050406030204" pitchFamily="18" charset="0"/>
              <a:ea typeface="ＭＳ Ｐゴシック" panose="020B0600070205080204" pitchFamily="34" charset="-128"/>
            </a:endParaRPr>
          </a:p>
        </p:txBody>
      </p:sp>
      <p:sp>
        <p:nvSpPr>
          <p:cNvPr id="37890" name="Content Placeholder 2"/>
          <p:cNvSpPr>
            <a:spLocks noGrp="1"/>
          </p:cNvSpPr>
          <p:nvPr>
            <p:ph idx="1"/>
          </p:nvPr>
        </p:nvSpPr>
        <p:spPr>
          <a:xfrm>
            <a:off x="304800" y="1295400"/>
            <a:ext cx="8686800" cy="5105400"/>
          </a:xfrm>
        </p:spPr>
        <p:txBody>
          <a:bodyPr>
            <a:normAutofit lnSpcReduction="10000"/>
          </a:bodyPr>
          <a:lstStyle/>
          <a:p>
            <a:pPr>
              <a:buFont typeface="Wingdings" panose="05000000000000000000" pitchFamily="2" charset="2"/>
              <a:buChar char="Ø"/>
            </a:pPr>
            <a:r>
              <a:rPr lang="en-US" sz="2400" dirty="0">
                <a:latin typeface="Cambria" panose="02040503050406030204" pitchFamily="18" charset="0"/>
                <a:ea typeface="ＭＳ Ｐゴシック" panose="020B0600070205080204" pitchFamily="34" charset="-128"/>
              </a:rPr>
              <a:t>Universal Asynchronous Receiver/Transmitter</a:t>
            </a:r>
          </a:p>
          <a:p>
            <a:pPr>
              <a:buFont typeface="Wingdings" panose="05000000000000000000" pitchFamily="2" charset="2"/>
              <a:buChar char="Ø"/>
            </a:pPr>
            <a:r>
              <a:rPr lang="en-US" sz="2400" dirty="0">
                <a:latin typeface="Cambria" panose="02040503050406030204" pitchFamily="18" charset="0"/>
                <a:ea typeface="ＭＳ Ｐゴシック" panose="020B0600070205080204" pitchFamily="34" charset="-128"/>
              </a:rPr>
              <a:t>Hardware that translates between parallel and serial forms</a:t>
            </a:r>
          </a:p>
          <a:p>
            <a:pPr>
              <a:buFont typeface="Wingdings" panose="05000000000000000000" pitchFamily="2" charset="2"/>
              <a:buChar char="Ø"/>
            </a:pPr>
            <a:r>
              <a:rPr lang="en-US" sz="2400" dirty="0">
                <a:latin typeface="Cambria" panose="02040503050406030204" pitchFamily="18" charset="0"/>
                <a:ea typeface="ＭＳ Ｐゴシック" panose="020B0600070205080204" pitchFamily="34" charset="-128"/>
              </a:rPr>
              <a:t>Commonly used in conjunction with communication standards such as EIA, RS-232, RS-422 or RS-485</a:t>
            </a:r>
          </a:p>
          <a:p>
            <a:pPr>
              <a:buFont typeface="Wingdings" panose="05000000000000000000" pitchFamily="2" charset="2"/>
              <a:buChar char="Ø"/>
            </a:pPr>
            <a:r>
              <a:rPr lang="en-US" sz="2400" dirty="0">
                <a:latin typeface="Cambria" panose="02040503050406030204" pitchFamily="18" charset="0"/>
                <a:ea typeface="ＭＳ Ｐゴシック" panose="020B0600070205080204" pitchFamily="34" charset="-128"/>
              </a:rPr>
              <a:t>The universal designation indicates that the data format and transmission speeds are configurable and that the actual electric signaling levels and methods (such as differential signaling etc.) typically are handled by a special driver circuit external to the UART.</a:t>
            </a:r>
          </a:p>
          <a:p>
            <a:pPr>
              <a:buFont typeface="Wingdings" panose="05000000000000000000" pitchFamily="2" charset="2"/>
              <a:buChar char="Ø"/>
            </a:pPr>
            <a:r>
              <a:rPr lang="en-US" sz="2400" dirty="0">
                <a:latin typeface="Cambria" panose="02040503050406030204" pitchFamily="18" charset="0"/>
                <a:ea typeface="ＭＳ Ｐゴシック" panose="020B0600070205080204" pitchFamily="34" charset="-128"/>
              </a:rPr>
              <a:t>UARTs transmit data asynchronously, which means there is no clock signal to synchronize the output of bits from the transmitting UART to the sampling of bits by the receiving UART. </a:t>
            </a:r>
          </a:p>
          <a:p>
            <a:pPr>
              <a:buFont typeface="Wingdings" panose="05000000000000000000" pitchFamily="2" charset="2"/>
              <a:buChar char="Ø"/>
            </a:pPr>
            <a:endParaRPr lang="en-US" sz="2400" dirty="0">
              <a:latin typeface="Cambria" panose="02040503050406030204" pitchFamily="18" charset="0"/>
              <a:ea typeface="ＭＳ Ｐゴシック" panose="020B0600070205080204" pitchFamily="34" charset="-128"/>
            </a:endParaRP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796F857-0D96-4A52-BF86-88EEA5067CA3}" type="slidenum">
              <a:rPr lang="en-US" sz="1600">
                <a:solidFill>
                  <a:srgbClr val="B2B2B2"/>
                </a:solidFill>
                <a:latin typeface="Cambria" panose="02040503050406030204" pitchFamily="18" charset="0"/>
              </a:rPr>
              <a:pPr eaLnBrk="1" hangingPunct="1"/>
              <a:t>22</a:t>
            </a:fld>
            <a:endParaRPr lang="en-US" sz="1600">
              <a:solidFill>
                <a:srgbClr val="B2B2B2"/>
              </a:solidFill>
              <a:latin typeface="Cambria" panose="02040503050406030204" pitchFamily="18" charset="0"/>
            </a:endParaRPr>
          </a:p>
        </p:txBody>
      </p:sp>
      <p:sp>
        <p:nvSpPr>
          <p:cNvPr id="158" name="TextBox 157"/>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Tree>
    <p:extLst>
      <p:ext uri="{BB962C8B-B14F-4D97-AF65-F5344CB8AC3E}">
        <p14:creationId xmlns:p14="http://schemas.microsoft.com/office/powerpoint/2010/main" val="201727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Introduction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8" name="Content Placeholder 2"/>
          <p:cNvSpPr>
            <a:spLocks noGrp="1"/>
          </p:cNvSpPr>
          <p:nvPr>
            <p:ph idx="1"/>
          </p:nvPr>
        </p:nvSpPr>
        <p:spPr>
          <a:xfrm>
            <a:off x="395417" y="1219200"/>
            <a:ext cx="8169875" cy="4724400"/>
          </a:xfrm>
        </p:spPr>
        <p:txBody>
          <a:bodyPr>
            <a:noAutofit/>
          </a:bodyPr>
          <a:lstStyle/>
          <a:p>
            <a:pPr>
              <a:buFont typeface="Wingdings" panose="05000000000000000000" pitchFamily="2" charset="2"/>
              <a:buChar char="Ø"/>
            </a:pPr>
            <a:r>
              <a:rPr lang="en-US" sz="2800" dirty="0">
                <a:latin typeface="Cambria" panose="02040503050406030204" pitchFamily="18" charset="0"/>
              </a:rPr>
              <a:t>In UART communication, two UARTs communicate directly with each other. </a:t>
            </a:r>
          </a:p>
          <a:p>
            <a:pPr lvl="1">
              <a:buFont typeface="Wingdings" panose="05000000000000000000" pitchFamily="2" charset="2"/>
              <a:buChar char="Ø"/>
            </a:pPr>
            <a:r>
              <a:rPr lang="en-US" dirty="0">
                <a:latin typeface="Cambria" panose="02040503050406030204" pitchFamily="18" charset="0"/>
              </a:rPr>
              <a:t>The transmitting UART converts parallel data from a controlling device like a CPU into serial form, transmits it in serial to the receiving UART</a:t>
            </a:r>
          </a:p>
          <a:p>
            <a:pPr lvl="1">
              <a:buFont typeface="Wingdings" panose="05000000000000000000" pitchFamily="2" charset="2"/>
              <a:buChar char="Ø"/>
            </a:pPr>
            <a:r>
              <a:rPr lang="en-US" dirty="0">
                <a:latin typeface="Cambria" panose="02040503050406030204" pitchFamily="18" charset="0"/>
              </a:rPr>
              <a:t>The receiving UART converts the serial data back into parallel data for the receiving device. </a:t>
            </a:r>
          </a:p>
          <a:p>
            <a:pPr>
              <a:buFont typeface="Wingdings" panose="05000000000000000000" pitchFamily="2" charset="2"/>
              <a:buChar char="Ø"/>
            </a:pPr>
            <a:r>
              <a:rPr lang="en-US" sz="2800" dirty="0">
                <a:latin typeface="Cambria" panose="02040503050406030204" pitchFamily="18" charset="0"/>
              </a:rPr>
              <a:t>Only two wires are needed to transmit data between two UARTs. </a:t>
            </a:r>
          </a:p>
          <a:p>
            <a:pPr lvl="1">
              <a:buFont typeface="Wingdings" panose="05000000000000000000" pitchFamily="2" charset="2"/>
              <a:buChar char="Ø"/>
            </a:pPr>
            <a:r>
              <a:rPr lang="en-US" dirty="0">
                <a:latin typeface="Cambria" panose="02040503050406030204" pitchFamily="18" charset="0"/>
              </a:rPr>
              <a:t>Data flows from the </a:t>
            </a:r>
            <a:r>
              <a:rPr lang="en-US" dirty="0" err="1">
                <a:latin typeface="Cambria" panose="02040503050406030204" pitchFamily="18" charset="0"/>
              </a:rPr>
              <a:t>Tx</a:t>
            </a:r>
            <a:r>
              <a:rPr lang="en-US" dirty="0">
                <a:latin typeface="Cambria" panose="02040503050406030204" pitchFamily="18" charset="0"/>
              </a:rPr>
              <a:t> pin of the transmitting UART to the Rx pin of the receiving UART</a:t>
            </a:r>
            <a:endParaRPr lang="en-US" sz="2400" dirty="0">
              <a:latin typeface="Cambria" panose="02040503050406030204" pitchFamily="18" charset="0"/>
            </a:endParaRPr>
          </a:p>
          <a:p>
            <a:pPr>
              <a:buFont typeface="Wingdings" panose="05000000000000000000" pitchFamily="2" charset="2"/>
              <a:buChar char="Ø"/>
            </a:pPr>
            <a:endParaRPr lang="en-US" sz="2400" dirty="0">
              <a:latin typeface="Cambria" panose="02040503050406030204" pitchFamily="18" charset="0"/>
            </a:endParaRPr>
          </a:p>
          <a:p>
            <a:pPr>
              <a:buFont typeface="Wingdings" panose="05000000000000000000" pitchFamily="2" charset="2"/>
              <a:buChar char="Ø"/>
            </a:pPr>
            <a:endParaRPr lang="en-US" sz="2400" dirty="0">
              <a:latin typeface="Cambria" panose="02040503050406030204" pitchFamily="18" charset="0"/>
            </a:endParaRPr>
          </a:p>
        </p:txBody>
      </p:sp>
    </p:spTree>
    <p:extLst>
      <p:ext uri="{BB962C8B-B14F-4D97-AF65-F5344CB8AC3E}">
        <p14:creationId xmlns:p14="http://schemas.microsoft.com/office/powerpoint/2010/main" val="335709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Protocol</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8" name="Content Placeholder 2"/>
          <p:cNvSpPr>
            <a:spLocks noGrp="1"/>
          </p:cNvSpPr>
          <p:nvPr>
            <p:ph idx="1"/>
          </p:nvPr>
        </p:nvSpPr>
        <p:spPr>
          <a:xfrm>
            <a:off x="395417" y="1143000"/>
            <a:ext cx="8169875" cy="4572000"/>
          </a:xfrm>
        </p:spPr>
        <p:txBody>
          <a:bodyPr>
            <a:noAutofit/>
          </a:bodyPr>
          <a:lstStyle/>
          <a:p>
            <a:pPr>
              <a:buFont typeface="Wingdings" panose="05000000000000000000" pitchFamily="2" charset="2"/>
              <a:buChar char="Ø"/>
            </a:pPr>
            <a:r>
              <a:rPr lang="en-US" sz="2000" dirty="0">
                <a:latin typeface="Cambria" panose="02040503050406030204" pitchFamily="18" charset="0"/>
              </a:rPr>
              <a:t>Instead of a clock signal, the transmitting UART adds start and stop bits to the data packet. These bits define the beginning and end of the data packet so the receiving UART knows when to start reading the bits.</a:t>
            </a:r>
          </a:p>
          <a:p>
            <a:pPr>
              <a:buFont typeface="Wingdings" panose="05000000000000000000" pitchFamily="2" charset="2"/>
              <a:buChar char="Ø"/>
            </a:pPr>
            <a:r>
              <a:rPr lang="en-US" sz="2000" dirty="0">
                <a:latin typeface="Cambria" panose="02040503050406030204" pitchFamily="18" charset="0"/>
              </a:rPr>
              <a:t>When the receiving UART detects a start bit, it starts to read the incoming bits at a specific frequency known as the </a:t>
            </a:r>
            <a:r>
              <a:rPr lang="en-US" sz="2000" b="1" i="1" dirty="0">
                <a:latin typeface="Cambria" panose="02040503050406030204" pitchFamily="18" charset="0"/>
              </a:rPr>
              <a:t>baud rate</a:t>
            </a:r>
            <a:r>
              <a:rPr lang="en-US" sz="2000" dirty="0">
                <a:latin typeface="Cambria" panose="02040503050406030204" pitchFamily="18" charset="0"/>
              </a:rPr>
              <a:t>. </a:t>
            </a:r>
          </a:p>
          <a:p>
            <a:pPr lvl="1">
              <a:buFont typeface="Wingdings" panose="05000000000000000000" pitchFamily="2" charset="2"/>
              <a:buChar char="Ø"/>
            </a:pPr>
            <a:r>
              <a:rPr lang="en-US" sz="1800" dirty="0">
                <a:latin typeface="Cambria" panose="02040503050406030204" pitchFamily="18" charset="0"/>
              </a:rPr>
              <a:t>Baud rate is a measure of the speed of data transfer, expressed in bits per second (bps). </a:t>
            </a:r>
          </a:p>
          <a:p>
            <a:pPr>
              <a:buFont typeface="Wingdings" panose="05000000000000000000" pitchFamily="2" charset="2"/>
              <a:buChar char="Ø"/>
            </a:pPr>
            <a:r>
              <a:rPr lang="en-US" sz="2000" dirty="0">
                <a:latin typeface="Cambria" panose="02040503050406030204" pitchFamily="18" charset="0"/>
              </a:rPr>
              <a:t>Both UARTs must operate at the same baud rate. The baud rate between UARTs can only differ by about 10% before.</a:t>
            </a:r>
          </a:p>
          <a:p>
            <a:pPr>
              <a:buFont typeface="Wingdings" panose="05000000000000000000" pitchFamily="2" charset="2"/>
              <a:buChar char="Ø"/>
            </a:pPr>
            <a:r>
              <a:rPr lang="en-US" sz="2000" dirty="0">
                <a:latin typeface="Cambria" panose="02040503050406030204" pitchFamily="18" charset="0"/>
              </a:rPr>
              <a:t>Both UARTs must also must be configured to transmit and receive the same data packet structure</a:t>
            </a:r>
          </a:p>
        </p:txBody>
      </p:sp>
      <p:pic>
        <p:nvPicPr>
          <p:cNvPr id="6" name="Picture 2" descr="http://www.circuitbasics.com/wp-content/uploads/2016/01/Introduction-to-UART-Basic-Connection-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8597" y="4843738"/>
            <a:ext cx="3051175" cy="14950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533400" y="4781752"/>
            <a:ext cx="4866667" cy="1619048"/>
          </a:xfrm>
          <a:prstGeom prst="rect">
            <a:avLst/>
          </a:prstGeom>
        </p:spPr>
      </p:pic>
    </p:spTree>
    <p:extLst>
      <p:ext uri="{BB962C8B-B14F-4D97-AF65-F5344CB8AC3E}">
        <p14:creationId xmlns:p14="http://schemas.microsoft.com/office/powerpoint/2010/main" val="43865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4497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Protocol</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8" name="Content Placeholder 2"/>
          <p:cNvSpPr>
            <a:spLocks noGrp="1"/>
          </p:cNvSpPr>
          <p:nvPr>
            <p:ph idx="1"/>
          </p:nvPr>
        </p:nvSpPr>
        <p:spPr>
          <a:xfrm>
            <a:off x="395417" y="1421629"/>
            <a:ext cx="8169875" cy="4572000"/>
          </a:xfrm>
        </p:spPr>
        <p:txBody>
          <a:bodyPr>
            <a:noAutofit/>
          </a:bodyPr>
          <a:lstStyle/>
          <a:p>
            <a:pPr>
              <a:buFont typeface="Wingdings" panose="05000000000000000000" pitchFamily="2" charset="2"/>
              <a:buChar char="Ø"/>
            </a:pPr>
            <a:r>
              <a:rPr lang="en-US" sz="2000" dirty="0">
                <a:latin typeface="Cambria" panose="02040503050406030204" pitchFamily="18" charset="0"/>
              </a:rPr>
              <a:t>The UART that is going to transmit data receives the data from a data bus. </a:t>
            </a:r>
          </a:p>
          <a:p>
            <a:pPr>
              <a:buFont typeface="Wingdings" panose="05000000000000000000" pitchFamily="2" charset="2"/>
              <a:buChar char="Ø"/>
            </a:pPr>
            <a:r>
              <a:rPr lang="en-US" sz="2000" dirty="0">
                <a:latin typeface="Cambria" panose="02040503050406030204" pitchFamily="18" charset="0"/>
              </a:rPr>
              <a:t>The data bus is used to send data to the UART by another device like a CPU, memory, or microcontroller. </a:t>
            </a:r>
          </a:p>
          <a:p>
            <a:pPr>
              <a:buFont typeface="Wingdings" panose="05000000000000000000" pitchFamily="2" charset="2"/>
              <a:buChar char="Ø"/>
            </a:pPr>
            <a:r>
              <a:rPr lang="en-US" sz="2000" dirty="0">
                <a:latin typeface="Cambria" panose="02040503050406030204" pitchFamily="18" charset="0"/>
              </a:rPr>
              <a:t>Data is transferred from the data bus to the transmitting UART in parallel form. </a:t>
            </a:r>
          </a:p>
          <a:p>
            <a:pPr>
              <a:buFont typeface="Wingdings" panose="05000000000000000000" pitchFamily="2" charset="2"/>
              <a:buChar char="Ø"/>
            </a:pPr>
            <a:r>
              <a:rPr lang="en-US" sz="2000" dirty="0">
                <a:latin typeface="Cambria" panose="02040503050406030204" pitchFamily="18" charset="0"/>
              </a:rPr>
              <a:t>After the transmitting UART gets the parallel data from the data bus, it adds a start bit, a parity bit, and a stop bit, creating the data packet. </a:t>
            </a:r>
          </a:p>
          <a:p>
            <a:pPr>
              <a:buFont typeface="Wingdings" panose="05000000000000000000" pitchFamily="2" charset="2"/>
              <a:buChar char="Ø"/>
            </a:pPr>
            <a:r>
              <a:rPr lang="en-US" sz="2000" dirty="0">
                <a:latin typeface="Cambria" panose="02040503050406030204" pitchFamily="18" charset="0"/>
              </a:rPr>
              <a:t>Next, the data packet is output serially, bit by bit at the </a:t>
            </a:r>
            <a:r>
              <a:rPr lang="en-US" sz="2000" dirty="0" err="1">
                <a:latin typeface="Cambria" panose="02040503050406030204" pitchFamily="18" charset="0"/>
              </a:rPr>
              <a:t>Tx</a:t>
            </a:r>
            <a:r>
              <a:rPr lang="en-US" sz="2000" dirty="0">
                <a:latin typeface="Cambria" panose="02040503050406030204" pitchFamily="18" charset="0"/>
              </a:rPr>
              <a:t> pin. The receiving UART reads the data packet bit by bit at its Rx pin. </a:t>
            </a:r>
          </a:p>
          <a:p>
            <a:pPr>
              <a:buFont typeface="Wingdings" panose="05000000000000000000" pitchFamily="2" charset="2"/>
              <a:buChar char="Ø"/>
            </a:pPr>
            <a:r>
              <a:rPr lang="en-US" sz="2000" dirty="0">
                <a:latin typeface="Cambria" panose="02040503050406030204" pitchFamily="18" charset="0"/>
              </a:rPr>
              <a:t>The receiving UART then converts the data back into parallel form and removes the start bit, parity bit, and stop bits. </a:t>
            </a:r>
          </a:p>
        </p:txBody>
      </p:sp>
    </p:spTree>
    <p:extLst>
      <p:ext uri="{BB962C8B-B14F-4D97-AF65-F5344CB8AC3E}">
        <p14:creationId xmlns:p14="http://schemas.microsoft.com/office/powerpoint/2010/main" val="556480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304800"/>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Protocol</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8" name="Content Placeholder 2"/>
          <p:cNvSpPr>
            <a:spLocks noGrp="1"/>
          </p:cNvSpPr>
          <p:nvPr>
            <p:ph idx="1"/>
          </p:nvPr>
        </p:nvSpPr>
        <p:spPr>
          <a:xfrm>
            <a:off x="395417" y="1143000"/>
            <a:ext cx="8169875" cy="4572000"/>
          </a:xfrm>
        </p:spPr>
        <p:txBody>
          <a:bodyPr>
            <a:noAutofit/>
          </a:bodyPr>
          <a:lstStyle/>
          <a:p>
            <a:pPr>
              <a:buFont typeface="Wingdings" panose="05000000000000000000" pitchFamily="2" charset="2"/>
              <a:buChar char="Ø"/>
            </a:pPr>
            <a:r>
              <a:rPr lang="en-US" sz="2000" dirty="0">
                <a:latin typeface="Cambria" panose="02040503050406030204" pitchFamily="18" charset="0"/>
              </a:rPr>
              <a:t>Finally, the receiving UART transfers the data packet in parallel to the data bus on the receiving end:</a:t>
            </a: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r>
              <a:rPr lang="en-US" sz="2000" dirty="0">
                <a:latin typeface="Cambria" panose="02040503050406030204" pitchFamily="18" charset="0"/>
              </a:rPr>
              <a:t>UART transmitted data is organized into packets. Each packet contains 1 start bit, 5 to 9 data bits (depending on the UART), an optional parity bit, and 1 or 2 stop bits:</a:t>
            </a:r>
          </a:p>
        </p:txBody>
      </p:sp>
      <p:pic>
        <p:nvPicPr>
          <p:cNvPr id="38914" name="Picture 2" descr="http://www.circuitbasics.com/wp-content/uploads/2016/01/Introduction-to-UART-Data-Transmission-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905000"/>
            <a:ext cx="459408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http://www.circuitbasics.com/wp-content/uploads/2016/01/Introduction-to-UART-Packet-Frame-and-Bit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026" y="4953000"/>
            <a:ext cx="421465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410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UART Works!</a:t>
            </a:r>
          </a:p>
          <a:p>
            <a:pPr>
              <a:defRPr/>
            </a:pPr>
            <a:r>
              <a:rPr lang="en-US" sz="2400" b="1" dirty="0">
                <a:solidFill>
                  <a:schemeClr val="tx2"/>
                </a:solidFill>
                <a:latin typeface="Cambria" panose="02040503050406030204" pitchFamily="18" charset="0"/>
                <a:ea typeface="ＭＳ Ｐゴシック" charset="0"/>
                <a:cs typeface="Arial"/>
              </a:rPr>
              <a:t>Start Bit/Stop Bit</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400" dirty="0">
                <a:latin typeface="Cambria" panose="02040503050406030204" pitchFamily="18" charset="0"/>
              </a:rPr>
              <a:t>Start Bit</a:t>
            </a:r>
          </a:p>
          <a:p>
            <a:pPr lvl="1">
              <a:buFont typeface="Wingdings" panose="05000000000000000000" pitchFamily="2" charset="2"/>
              <a:buChar char="Ø"/>
            </a:pPr>
            <a:r>
              <a:rPr lang="en-US" sz="2200" dirty="0">
                <a:latin typeface="Cambria" panose="02040503050406030204" pitchFamily="18" charset="0"/>
              </a:rPr>
              <a:t>The UART data transmission line is normally held at a high voltage level when it’s not transmitting data. </a:t>
            </a:r>
          </a:p>
          <a:p>
            <a:pPr lvl="1">
              <a:buFont typeface="Wingdings" panose="05000000000000000000" pitchFamily="2" charset="2"/>
              <a:buChar char="Ø"/>
            </a:pPr>
            <a:r>
              <a:rPr lang="en-US" sz="2200" dirty="0">
                <a:latin typeface="Cambria" panose="02040503050406030204" pitchFamily="18" charset="0"/>
              </a:rPr>
              <a:t>To start the transfer of data, the transmitting UART pulls the transmission line from high to low for one clock cycle. </a:t>
            </a:r>
          </a:p>
          <a:p>
            <a:pPr lvl="1">
              <a:buFont typeface="Wingdings" panose="05000000000000000000" pitchFamily="2" charset="2"/>
              <a:buChar char="Ø"/>
            </a:pPr>
            <a:r>
              <a:rPr lang="en-US" sz="2200" dirty="0">
                <a:latin typeface="Cambria" panose="02040503050406030204" pitchFamily="18" charset="0"/>
              </a:rPr>
              <a:t>When the receiving UART detects the high to low voltage transition, it begins reading the bits in the data frame at the frequency of the baud rate.</a:t>
            </a:r>
          </a:p>
          <a:p>
            <a:pPr>
              <a:buFont typeface="Wingdings" panose="05000000000000000000" pitchFamily="2" charset="2"/>
              <a:buChar char="Ø"/>
            </a:pPr>
            <a:r>
              <a:rPr lang="en-US" sz="2400" dirty="0">
                <a:latin typeface="Cambria" panose="02040503050406030204" pitchFamily="18" charset="0"/>
              </a:rPr>
              <a:t>Stop Bit</a:t>
            </a:r>
          </a:p>
          <a:p>
            <a:pPr lvl="1">
              <a:buFont typeface="Wingdings" panose="05000000000000000000" pitchFamily="2" charset="2"/>
              <a:buChar char="Ø"/>
            </a:pPr>
            <a:r>
              <a:rPr lang="en-US" sz="2200" dirty="0">
                <a:latin typeface="Cambria" panose="02040503050406030204" pitchFamily="18" charset="0"/>
              </a:rPr>
              <a:t>To signal the end of the data packet, the sending UART drives the data transmission line from a low voltage to a high voltage for at least two bit durations.</a:t>
            </a:r>
          </a:p>
        </p:txBody>
      </p:sp>
    </p:spTree>
    <p:extLst>
      <p:ext uri="{BB962C8B-B14F-4D97-AF65-F5344CB8AC3E}">
        <p14:creationId xmlns:p14="http://schemas.microsoft.com/office/powerpoint/2010/main" val="113584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UART Works!</a:t>
            </a:r>
          </a:p>
          <a:p>
            <a:pPr>
              <a:defRPr/>
            </a:pPr>
            <a:r>
              <a:rPr lang="en-US" sz="2400" b="1" dirty="0">
                <a:solidFill>
                  <a:schemeClr val="tx2"/>
                </a:solidFill>
                <a:latin typeface="Cambria" panose="02040503050406030204" pitchFamily="18" charset="0"/>
                <a:ea typeface="ＭＳ Ｐゴシック" charset="0"/>
                <a:cs typeface="Arial"/>
              </a:rPr>
              <a:t>Data Frame</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400" dirty="0">
                <a:latin typeface="Cambria" panose="02040503050406030204" pitchFamily="18" charset="0"/>
              </a:rPr>
              <a:t>The data frame contains the actual data being transferred.</a:t>
            </a:r>
          </a:p>
          <a:p>
            <a:pPr>
              <a:buFont typeface="Wingdings" panose="05000000000000000000" pitchFamily="2" charset="2"/>
              <a:buChar char="Ø"/>
            </a:pPr>
            <a:r>
              <a:rPr lang="en-US" sz="2400" dirty="0">
                <a:latin typeface="Cambria" panose="02040503050406030204" pitchFamily="18" charset="0"/>
              </a:rPr>
              <a:t>Data frame can be 5 bits up to 8 bits long if a parity bit is used. </a:t>
            </a:r>
          </a:p>
          <a:p>
            <a:pPr>
              <a:buFont typeface="Wingdings" panose="05000000000000000000" pitchFamily="2" charset="2"/>
              <a:buChar char="Ø"/>
            </a:pPr>
            <a:r>
              <a:rPr lang="en-US" sz="2400" dirty="0">
                <a:latin typeface="Cambria" panose="02040503050406030204" pitchFamily="18" charset="0"/>
              </a:rPr>
              <a:t>If no parity bit is used, the data frame can be 9 bits long. </a:t>
            </a:r>
          </a:p>
          <a:p>
            <a:pPr>
              <a:buFont typeface="Wingdings" panose="05000000000000000000" pitchFamily="2" charset="2"/>
              <a:buChar char="Ø"/>
            </a:pPr>
            <a:r>
              <a:rPr lang="en-US" sz="2400" dirty="0">
                <a:latin typeface="Cambria" panose="02040503050406030204" pitchFamily="18" charset="0"/>
              </a:rPr>
              <a:t>In most cases, the data is sent with the least significant bit first.</a:t>
            </a:r>
          </a:p>
        </p:txBody>
      </p:sp>
    </p:spTree>
    <p:extLst>
      <p:ext uri="{BB962C8B-B14F-4D97-AF65-F5344CB8AC3E}">
        <p14:creationId xmlns:p14="http://schemas.microsoft.com/office/powerpoint/2010/main" val="1449323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UART Works!</a:t>
            </a:r>
          </a:p>
          <a:p>
            <a:pPr>
              <a:defRPr/>
            </a:pPr>
            <a:r>
              <a:rPr lang="en-US" sz="2400" b="1" dirty="0">
                <a:solidFill>
                  <a:schemeClr val="tx2"/>
                </a:solidFill>
                <a:latin typeface="Cambria" panose="02040503050406030204" pitchFamily="18" charset="0"/>
                <a:ea typeface="ＭＳ Ｐゴシック" charset="0"/>
                <a:cs typeface="Arial"/>
              </a:rPr>
              <a:t>Parity Bit</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000" dirty="0">
                <a:latin typeface="Cambria" panose="02040503050406030204" pitchFamily="18" charset="0"/>
              </a:rPr>
              <a:t>Parity describes the evenness or oddness of a number. </a:t>
            </a:r>
          </a:p>
          <a:p>
            <a:pPr>
              <a:buFont typeface="Wingdings" panose="05000000000000000000" pitchFamily="2" charset="2"/>
              <a:buChar char="Ø"/>
            </a:pPr>
            <a:r>
              <a:rPr lang="en-US" sz="2000" dirty="0">
                <a:latin typeface="Cambria" panose="02040503050406030204" pitchFamily="18" charset="0"/>
              </a:rPr>
              <a:t>The parity bit is a way for the receiving UART to tell if any data has changed during transmission. </a:t>
            </a:r>
          </a:p>
          <a:p>
            <a:pPr>
              <a:buFont typeface="Wingdings" panose="05000000000000000000" pitchFamily="2" charset="2"/>
              <a:buChar char="Ø"/>
            </a:pPr>
            <a:r>
              <a:rPr lang="en-US" sz="2000" dirty="0">
                <a:latin typeface="Cambria" panose="02040503050406030204" pitchFamily="18" charset="0"/>
              </a:rPr>
              <a:t>Bits can be changed by electromagnetic radiation, mismatched baud rates, or long distance data transfers. </a:t>
            </a:r>
          </a:p>
          <a:p>
            <a:pPr>
              <a:buFont typeface="Wingdings" panose="05000000000000000000" pitchFamily="2" charset="2"/>
              <a:buChar char="Ø"/>
            </a:pPr>
            <a:r>
              <a:rPr lang="en-US" sz="2000" dirty="0">
                <a:latin typeface="Cambria" panose="02040503050406030204" pitchFamily="18" charset="0"/>
              </a:rPr>
              <a:t>After the receiving UART reads the data frame, it counts the number of bits with a value of 1 and checks if the total is an even or odd number. </a:t>
            </a:r>
          </a:p>
          <a:p>
            <a:pPr lvl="1">
              <a:buFont typeface="Wingdings" panose="05000000000000000000" pitchFamily="2" charset="2"/>
              <a:buChar char="Ø"/>
            </a:pPr>
            <a:r>
              <a:rPr lang="en-US" sz="2000" dirty="0">
                <a:latin typeface="Cambria" panose="02040503050406030204" pitchFamily="18" charset="0"/>
              </a:rPr>
              <a:t>If </a:t>
            </a:r>
            <a:r>
              <a:rPr lang="en-US" sz="1800" dirty="0">
                <a:latin typeface="Cambria" panose="02040503050406030204" pitchFamily="18" charset="0"/>
              </a:rPr>
              <a:t>the parity bit is a 0 (even parity), the 1 bits in the data frame should total to an even number. </a:t>
            </a:r>
          </a:p>
          <a:p>
            <a:pPr lvl="1">
              <a:buFont typeface="Wingdings" panose="05000000000000000000" pitchFamily="2" charset="2"/>
              <a:buChar char="Ø"/>
            </a:pPr>
            <a:r>
              <a:rPr lang="en-US" sz="1800" dirty="0">
                <a:latin typeface="Cambria" panose="02040503050406030204" pitchFamily="18" charset="0"/>
              </a:rPr>
              <a:t>If the parity bit is a 1 (odd parity), the 1 bits in the data frame should total to an odd number. </a:t>
            </a:r>
          </a:p>
          <a:p>
            <a:pPr>
              <a:buFont typeface="Wingdings" panose="05000000000000000000" pitchFamily="2" charset="2"/>
              <a:buChar char="Ø"/>
            </a:pPr>
            <a:r>
              <a:rPr lang="en-US" sz="2000" dirty="0">
                <a:latin typeface="Cambria" panose="02040503050406030204" pitchFamily="18" charset="0"/>
              </a:rPr>
              <a:t>When the parity bit matches the data, the UART knows that the transmission was free of errors. But if the parity bit is a 0, and the total is odd; or the parity bit is a 1, and the total is even, the UART knows that bits in the data frame have changed.</a:t>
            </a:r>
          </a:p>
        </p:txBody>
      </p:sp>
    </p:spTree>
    <p:extLst>
      <p:ext uri="{BB962C8B-B14F-4D97-AF65-F5344CB8AC3E}">
        <p14:creationId xmlns:p14="http://schemas.microsoft.com/office/powerpoint/2010/main" val="352712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646331"/>
          </a:xfrm>
          <a:prstGeom prst="rect">
            <a:avLst/>
          </a:prstGeom>
          <a:noFill/>
        </p:spPr>
        <p:txBody>
          <a:bodyPr wrap="square">
            <a:spAutoFit/>
          </a:bodyPr>
          <a:lstStyle/>
          <a:p>
            <a:pPr>
              <a:defRPr/>
            </a:pPr>
            <a:r>
              <a:rPr lang="en-US" sz="3600" b="1" dirty="0">
                <a:solidFill>
                  <a:schemeClr val="tx2"/>
                </a:solidFill>
                <a:latin typeface="Cambria" panose="02040503050406030204" pitchFamily="18" charset="0"/>
                <a:ea typeface="ＭＳ Ｐゴシック" charset="0"/>
                <a:cs typeface="Arial"/>
              </a:rPr>
              <a:t>Serial Vs. Parallel Communication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a:spLocks noGrp="1"/>
          </p:cNvSpPr>
          <p:nvPr>
            <p:ph idx="1"/>
          </p:nvPr>
        </p:nvSpPr>
        <p:spPr>
          <a:xfrm>
            <a:off x="395417" y="1219200"/>
            <a:ext cx="8169875" cy="4724400"/>
          </a:xfrm>
        </p:spPr>
        <p:txBody>
          <a:bodyPr>
            <a:noAutofit/>
          </a:bodyPr>
          <a:lstStyle/>
          <a:p>
            <a:pPr>
              <a:buFont typeface="Wingdings" panose="05000000000000000000" pitchFamily="2" charset="2"/>
              <a:buChar char="Ø"/>
            </a:pPr>
            <a:r>
              <a:rPr lang="en-US" sz="2400" dirty="0">
                <a:latin typeface="Cambria" panose="02040503050406030204" pitchFamily="18" charset="0"/>
              </a:rPr>
              <a:t>The bits of data can be transmitted either in parallel or serial form. </a:t>
            </a:r>
          </a:p>
          <a:p>
            <a:pPr lvl="1">
              <a:buFont typeface="Wingdings" panose="05000000000000000000" pitchFamily="2" charset="2"/>
              <a:buChar char="Ø"/>
            </a:pPr>
            <a:r>
              <a:rPr lang="en-US" sz="2200" dirty="0">
                <a:latin typeface="Cambria" panose="02040503050406030204" pitchFamily="18" charset="0"/>
              </a:rPr>
              <a:t>In parallel communication, the bits of data are sent all at the same time, each through a separate wire. </a:t>
            </a:r>
          </a:p>
          <a:p>
            <a:pPr lvl="1">
              <a:buFont typeface="Wingdings" panose="05000000000000000000" pitchFamily="2" charset="2"/>
              <a:buChar char="Ø"/>
            </a:pPr>
            <a:r>
              <a:rPr lang="en-US" sz="2200" dirty="0">
                <a:latin typeface="Cambria" panose="02040503050406030204" pitchFamily="18" charset="0"/>
              </a:rPr>
              <a:t>In serial communication, the bits are sent one by one through a single wire. </a:t>
            </a:r>
          </a:p>
          <a:p>
            <a:pPr>
              <a:buFont typeface="Wingdings" panose="05000000000000000000" pitchFamily="2" charset="2"/>
              <a:buChar char="Ø"/>
            </a:pPr>
            <a:endParaRPr lang="en-US" sz="2400" dirty="0">
              <a:latin typeface="Cambria" panose="02040503050406030204" pitchFamily="18" charset="0"/>
            </a:endParaRPr>
          </a:p>
          <a:p>
            <a:pPr>
              <a:buFont typeface="Wingdings" panose="05000000000000000000" pitchFamily="2" charset="2"/>
              <a:buChar char="Ø"/>
            </a:pPr>
            <a:endParaRPr lang="en-US" sz="2400" dirty="0">
              <a:latin typeface="Cambria" panose="02040503050406030204" pitchFamily="18" charset="0"/>
            </a:endParaRPr>
          </a:p>
        </p:txBody>
      </p:sp>
      <p:pic>
        <p:nvPicPr>
          <p:cNvPr id="1026" name="Picture 2" descr="Introduction to SPI - Parallel Transmission of One By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124324"/>
            <a:ext cx="285750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SPI - Serial Transmission of one by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883" y="4710763"/>
            <a:ext cx="2857500" cy="876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14400" y="3685600"/>
            <a:ext cx="7543800" cy="369332"/>
          </a:xfrm>
          <a:prstGeom prst="rect">
            <a:avLst/>
          </a:prstGeom>
        </p:spPr>
        <p:txBody>
          <a:bodyPr wrap="square">
            <a:spAutoFit/>
          </a:bodyPr>
          <a:lstStyle/>
          <a:p>
            <a:pPr algn="ctr"/>
            <a:r>
              <a:rPr lang="en-US" b="1" dirty="0">
                <a:solidFill>
                  <a:srgbClr val="7030A0"/>
                </a:solidFill>
                <a:latin typeface="Cambria" panose="02040503050406030204" pitchFamily="18" charset="0"/>
              </a:rPr>
              <a:t>The letter “C” in binary (01000011) is being transmitted!</a:t>
            </a:r>
          </a:p>
        </p:txBody>
      </p:sp>
      <p:sp>
        <p:nvSpPr>
          <p:cNvPr id="5" name="TextBox 4"/>
          <p:cNvSpPr txBox="1"/>
          <p:nvPr/>
        </p:nvSpPr>
        <p:spPr>
          <a:xfrm>
            <a:off x="1752600" y="6019800"/>
            <a:ext cx="1828800" cy="461665"/>
          </a:xfrm>
          <a:prstGeom prst="rect">
            <a:avLst/>
          </a:prstGeom>
          <a:noFill/>
        </p:spPr>
        <p:txBody>
          <a:bodyPr wrap="square" rtlCol="0">
            <a:spAutoFit/>
          </a:bodyPr>
          <a:lstStyle/>
          <a:p>
            <a:pPr algn="ctr"/>
            <a:r>
              <a:rPr lang="en-US" sz="1200" b="1" dirty="0">
                <a:solidFill>
                  <a:srgbClr val="7030A0"/>
                </a:solidFill>
              </a:rPr>
              <a:t>Parallel Communication</a:t>
            </a:r>
          </a:p>
        </p:txBody>
      </p:sp>
      <p:sp>
        <p:nvSpPr>
          <p:cNvPr id="10" name="TextBox 9"/>
          <p:cNvSpPr txBox="1"/>
          <p:nvPr/>
        </p:nvSpPr>
        <p:spPr>
          <a:xfrm>
            <a:off x="5638800" y="5919143"/>
            <a:ext cx="1828800" cy="461665"/>
          </a:xfrm>
          <a:prstGeom prst="rect">
            <a:avLst/>
          </a:prstGeom>
          <a:noFill/>
        </p:spPr>
        <p:txBody>
          <a:bodyPr wrap="square" rtlCol="0">
            <a:spAutoFit/>
          </a:bodyPr>
          <a:lstStyle/>
          <a:p>
            <a:pPr algn="ctr"/>
            <a:r>
              <a:rPr lang="en-US" sz="1200" b="1" dirty="0">
                <a:solidFill>
                  <a:srgbClr val="7030A0"/>
                </a:solidFill>
              </a:rPr>
              <a:t>Serial </a:t>
            </a:r>
          </a:p>
          <a:p>
            <a:pPr algn="ctr"/>
            <a:r>
              <a:rPr lang="en-US" sz="1200" b="1" dirty="0">
                <a:solidFill>
                  <a:srgbClr val="7030A0"/>
                </a:solidFill>
              </a:rPr>
              <a:t>Communication</a:t>
            </a:r>
          </a:p>
        </p:txBody>
      </p:sp>
    </p:spTree>
    <p:extLst>
      <p:ext uri="{BB962C8B-B14F-4D97-AF65-F5344CB8AC3E}">
        <p14:creationId xmlns:p14="http://schemas.microsoft.com/office/powerpoint/2010/main" val="2222576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transmitting UART receives data in parallel from the data bus:</a:t>
            </a: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transmitting UART adds the start bit, parity bit, and the stop bit(s) to the data frame</a:t>
            </a: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p:txBody>
      </p:sp>
      <p:pic>
        <p:nvPicPr>
          <p:cNvPr id="45058" name="Picture 2" descr="http://www.circuitbasics.com/wp-content/uploads/2016/01/Introduction-to-UART-Data-Transmission-Diagram-UART-Gets-Byte-from-Data-B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1905000"/>
            <a:ext cx="1972968" cy="19156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circuitbasics.com/wp-content/uploads/2016/01/Introduction-to-UART-Data-Transmission-Diagram-UART-Adds-Start-Parity-ad-Stop-Bit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8657" y="4786282"/>
            <a:ext cx="2348854" cy="1403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85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entire packet is sent serially from the transmitting UART to the receiving UART. The receiving UART samples the data line at the pre-configured baud rate:</a:t>
            </a: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p:txBody>
      </p:sp>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pic>
        <p:nvPicPr>
          <p:cNvPr id="43012" name="Picture 4" descr="http://www.circuitbasics.com/wp-content/uploads/2016/01/Introduction-to-UART-Data-Transmission-Diagram-Transmitting-UART-Sends-Data-Packet-Serially-to-Receiving-U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3124200"/>
            <a:ext cx="4727575" cy="219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466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receiving UART discards the start bit, parity bit, and stop bit from the data frame:</a:t>
            </a:r>
          </a:p>
          <a:p>
            <a:pPr marL="0" indent="0">
              <a:buNone/>
            </a:pPr>
            <a:endParaRPr lang="en-US" sz="2400" dirty="0">
              <a:latin typeface="Cambria" panose="02040503050406030204" pitchFamily="18" charset="0"/>
              <a:sym typeface="Wingdings" panose="05000000000000000000" pitchFamily="2" charset="2"/>
            </a:endParaRPr>
          </a:p>
          <a:p>
            <a:pPr marL="0" indent="0">
              <a:buNone/>
            </a:pPr>
            <a:endParaRPr lang="en-US" sz="2400" dirty="0">
              <a:latin typeface="Cambria" panose="02040503050406030204" pitchFamily="18" charset="0"/>
              <a:sym typeface="Wingdings" panose="05000000000000000000" pitchFamily="2" charset="2"/>
            </a:endParaRPr>
          </a:p>
          <a:p>
            <a:pPr marL="0" indent="0">
              <a:buNone/>
            </a:pPr>
            <a:endParaRPr lang="en-US" sz="2400" dirty="0">
              <a:latin typeface="Cambria" panose="02040503050406030204" pitchFamily="18" charset="0"/>
              <a:sym typeface="Wingdings" panose="05000000000000000000" pitchFamily="2" charset="2"/>
            </a:endParaRPr>
          </a:p>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receiving UART converts the serial data back into parallel and transfers it to the data bus on the receiving end:</a:t>
            </a:r>
            <a:endParaRPr lang="en-US" sz="2400" dirty="0">
              <a:latin typeface="Cambria" panose="02040503050406030204" pitchFamily="18" charset="0"/>
              <a:sym typeface="Wingdings" panose="05000000000000000000" pitchFamily="2" charset="2"/>
            </a:endParaRPr>
          </a:p>
          <a:p>
            <a:pPr marL="0" indent="0">
              <a:buNone/>
            </a:pPr>
            <a:endParaRPr lang="en-US" sz="2400" dirty="0">
              <a:latin typeface="Cambria" panose="02040503050406030204" pitchFamily="18" charset="0"/>
              <a:sym typeface="Wingdings" panose="05000000000000000000" pitchFamily="2" charset="2"/>
            </a:endParaRPr>
          </a:p>
        </p:txBody>
      </p:sp>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pic>
        <p:nvPicPr>
          <p:cNvPr id="41986" name="Picture 2" descr="http://www.circuitbasics.com/wp-content/uploads/2016/02/Introduction-to-UART-Data-Transmission-Diagram-Receiving-UART-Sends-Byte-to-Data-Bus-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1734" y="4510815"/>
            <a:ext cx="2133600" cy="2237433"/>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http://www.circuitbasics.com/wp-content/uploads/2016/01/Introduction-to-UART-Data-Transmission-Diagram-UART-Removes-Start-Parity-and-Stop-Bit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057400"/>
            <a:ext cx="2476268" cy="147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241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3735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UART and RS232</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8" name="Content Placeholder 2"/>
          <p:cNvSpPr>
            <a:spLocks noGrp="1"/>
          </p:cNvSpPr>
          <p:nvPr>
            <p:ph idx="1"/>
          </p:nvPr>
        </p:nvSpPr>
        <p:spPr>
          <a:xfrm>
            <a:off x="395417" y="1295400"/>
            <a:ext cx="8169875" cy="4724400"/>
          </a:xfrm>
        </p:spPr>
        <p:txBody>
          <a:bodyPr>
            <a:noAutofit/>
          </a:bodyPr>
          <a:lstStyle/>
          <a:p>
            <a:pPr>
              <a:buFont typeface="Wingdings" panose="05000000000000000000" pitchFamily="2" charset="2"/>
              <a:buChar char="Ø"/>
            </a:pPr>
            <a:r>
              <a:rPr lang="en-US" sz="2000" dirty="0">
                <a:latin typeface="Cambria" panose="02040503050406030204" pitchFamily="18" charset="0"/>
              </a:rPr>
              <a:t>Most of the time RS-232 and UART come together in serial communication theories. Are they both the same? </a:t>
            </a:r>
            <a:r>
              <a:rPr lang="en-US" sz="2000" b="1" dirty="0">
                <a:solidFill>
                  <a:srgbClr val="7030A0"/>
                </a:solidFill>
                <a:latin typeface="Cambria" panose="02040503050406030204" pitchFamily="18" charset="0"/>
              </a:rPr>
              <a:t>No</a:t>
            </a:r>
          </a:p>
          <a:p>
            <a:pPr>
              <a:buFont typeface="Wingdings" panose="05000000000000000000" pitchFamily="2" charset="2"/>
              <a:buChar char="Ø"/>
            </a:pPr>
            <a:r>
              <a:rPr lang="en-US" sz="2000" dirty="0">
                <a:latin typeface="Cambria" panose="02040503050406030204" pitchFamily="18" charset="0"/>
              </a:rPr>
              <a:t>UART is responsible for sending/receiving a sequence of bits. At the output of a UART these bits are represented by logic level voltages. </a:t>
            </a:r>
          </a:p>
          <a:p>
            <a:pPr lvl="1">
              <a:buFont typeface="Wingdings" panose="05000000000000000000" pitchFamily="2" charset="2"/>
              <a:buChar char="Ø"/>
            </a:pPr>
            <a:r>
              <a:rPr lang="en-US" sz="1800" dirty="0">
                <a:latin typeface="Cambria" panose="02040503050406030204" pitchFamily="18" charset="0"/>
              </a:rPr>
              <a:t>These bits can become RS-232, RS-422, RS-485, …</a:t>
            </a:r>
          </a:p>
          <a:p>
            <a:pPr>
              <a:buFont typeface="Wingdings" panose="05000000000000000000" pitchFamily="2" charset="2"/>
              <a:buChar char="Ø"/>
            </a:pPr>
            <a:r>
              <a:rPr lang="en-US" sz="2000" dirty="0">
                <a:latin typeface="Cambria" panose="02040503050406030204" pitchFamily="18" charset="0"/>
              </a:rPr>
              <a:t>RS-232 specifies voltage levels. </a:t>
            </a: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a:p>
            <a:pPr>
              <a:buFont typeface="Wingdings" panose="05000000000000000000" pitchFamily="2" charset="2"/>
              <a:buChar char="Ø"/>
            </a:pPr>
            <a:r>
              <a:rPr lang="en-US" sz="2000" dirty="0">
                <a:latin typeface="Cambria" panose="02040503050406030204" pitchFamily="18" charset="0"/>
              </a:rPr>
              <a:t>Larger voltage swing makes RS-232 more resistant to interference.</a:t>
            </a:r>
          </a:p>
          <a:p>
            <a:pPr>
              <a:buFont typeface="Wingdings" panose="05000000000000000000" pitchFamily="2" charset="2"/>
              <a:buChar char="Ø"/>
            </a:pPr>
            <a:r>
              <a:rPr lang="en-US" sz="2000" dirty="0">
                <a:latin typeface="Cambria" panose="02040503050406030204" pitchFamily="18" charset="0"/>
              </a:rPr>
              <a:t>A microcontroller UART can not generate such voltages levels by itself. This is done with help of an additional component: RS-232 line driver. </a:t>
            </a:r>
          </a:p>
        </p:txBody>
      </p:sp>
      <p:pic>
        <p:nvPicPr>
          <p:cNvPr id="2" name="Picture 1"/>
          <p:cNvPicPr>
            <a:picLocks noChangeAspect="1"/>
          </p:cNvPicPr>
          <p:nvPr/>
        </p:nvPicPr>
        <p:blipFill>
          <a:blip r:embed="rId2"/>
          <a:stretch>
            <a:fillRect/>
          </a:stretch>
        </p:blipFill>
        <p:spPr>
          <a:xfrm>
            <a:off x="1519352" y="3581400"/>
            <a:ext cx="1838095" cy="866667"/>
          </a:xfrm>
          <a:prstGeom prst="rect">
            <a:avLst/>
          </a:prstGeom>
        </p:spPr>
      </p:pic>
      <p:pic>
        <p:nvPicPr>
          <p:cNvPr id="6" name="Picture 5"/>
          <p:cNvPicPr>
            <a:picLocks noChangeAspect="1"/>
          </p:cNvPicPr>
          <p:nvPr/>
        </p:nvPicPr>
        <p:blipFill>
          <a:blip r:embed="rId3"/>
          <a:stretch>
            <a:fillRect/>
          </a:stretch>
        </p:blipFill>
        <p:spPr>
          <a:xfrm>
            <a:off x="5105400" y="2971800"/>
            <a:ext cx="2345344" cy="1587718"/>
          </a:xfrm>
          <a:prstGeom prst="rect">
            <a:avLst/>
          </a:prstGeom>
        </p:spPr>
      </p:pic>
      <p:sp>
        <p:nvSpPr>
          <p:cNvPr id="20" name="Rectangle 19"/>
          <p:cNvSpPr/>
          <p:nvPr/>
        </p:nvSpPr>
        <p:spPr>
          <a:xfrm>
            <a:off x="3993292" y="4572000"/>
            <a:ext cx="4572000" cy="523220"/>
          </a:xfrm>
          <a:prstGeom prst="rect">
            <a:avLst/>
          </a:prstGeom>
        </p:spPr>
        <p:txBody>
          <a:bodyPr>
            <a:spAutoFit/>
          </a:bodyPr>
          <a:lstStyle/>
          <a:p>
            <a:pPr algn="ctr"/>
            <a:r>
              <a:rPr lang="en-US" sz="1400" dirty="0">
                <a:solidFill>
                  <a:srgbClr val="7030A0"/>
                </a:solidFill>
                <a:latin typeface="Cambria" panose="02040503050406030204" pitchFamily="18" charset="0"/>
              </a:rPr>
              <a:t>Diagrammatic trace of voltage levels for an ASCII "K" character (0x4B) with 1 start bit, 8 data bits, 1 stop bit. </a:t>
            </a:r>
          </a:p>
        </p:txBody>
      </p:sp>
    </p:spTree>
    <p:extLst>
      <p:ext uri="{BB962C8B-B14F-4D97-AF65-F5344CB8AC3E}">
        <p14:creationId xmlns:p14="http://schemas.microsoft.com/office/powerpoint/2010/main" val="3073695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28600"/>
            <a:ext cx="3262183" cy="2308324"/>
          </a:xfrm>
          <a:prstGeom prst="rect">
            <a:avLst/>
          </a:prstGeom>
          <a:noFill/>
        </p:spPr>
        <p:txBody>
          <a:bodyPr wrap="square">
            <a:spAutoFit/>
          </a:bodyPr>
          <a:lstStyle/>
          <a:p>
            <a:pPr>
              <a:defRPr/>
            </a:pPr>
            <a:r>
              <a:rPr lang="en-US" sz="3600" b="1" dirty="0">
                <a:solidFill>
                  <a:schemeClr val="tx2"/>
                </a:solidFill>
                <a:latin typeface="Cambria" panose="02040503050406030204" pitchFamily="18" charset="0"/>
                <a:ea typeface="ＭＳ Ｐゴシック" charset="0"/>
                <a:cs typeface="Arial"/>
              </a:rPr>
              <a:t>UART and RS232 Transmission Example</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pic>
        <p:nvPicPr>
          <p:cNvPr id="1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640" y="2160784"/>
            <a:ext cx="4289735" cy="431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370702" y="5391738"/>
            <a:ext cx="3147937" cy="738664"/>
          </a:xfrm>
          <a:prstGeom prst="rect">
            <a:avLst/>
          </a:prstGeom>
        </p:spPr>
        <p:txBody>
          <a:bodyPr wrap="square">
            <a:spAutoFit/>
          </a:bodyPr>
          <a:lstStyle/>
          <a:p>
            <a:pPr algn="ctr"/>
            <a:r>
              <a:rPr lang="en-US" sz="1400" dirty="0">
                <a:solidFill>
                  <a:srgbClr val="7030A0"/>
                </a:solidFill>
                <a:latin typeface="Cambria" panose="02040503050406030204" pitchFamily="18" charset="0"/>
              </a:rPr>
              <a:t>Diagrammatic trace of voltage levels for an ASCII “J" character (0x4A) with 1 start bit, 8 data bits, 1 stop bit. </a:t>
            </a:r>
          </a:p>
        </p:txBody>
      </p:sp>
      <p:cxnSp>
        <p:nvCxnSpPr>
          <p:cNvPr id="12" name="Straight Arrow Connector 11"/>
          <p:cNvCxnSpPr/>
          <p:nvPr/>
        </p:nvCxnSpPr>
        <p:spPr>
          <a:xfrm flipV="1">
            <a:off x="990600" y="2998400"/>
            <a:ext cx="3746038" cy="2926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819400" y="2998400"/>
            <a:ext cx="4267200" cy="2926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Left Brace 15"/>
          <p:cNvSpPr/>
          <p:nvPr/>
        </p:nvSpPr>
        <p:spPr>
          <a:xfrm rot="16200000">
            <a:off x="6320303" y="861086"/>
            <a:ext cx="198119" cy="24012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cxnSp>
        <p:nvCxnSpPr>
          <p:cNvPr id="18" name="Straight Arrow Connector 17"/>
          <p:cNvCxnSpPr/>
          <p:nvPr/>
        </p:nvCxnSpPr>
        <p:spPr>
          <a:xfrm flipV="1">
            <a:off x="1400788" y="2998401"/>
            <a:ext cx="4352127" cy="32850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2881326" y="320338"/>
            <a:ext cx="5932792" cy="1090963"/>
            <a:chOff x="444977" y="4672760"/>
            <a:chExt cx="8165706" cy="1394006"/>
          </a:xfrm>
        </p:grpSpPr>
        <p:grpSp>
          <p:nvGrpSpPr>
            <p:cNvPr id="17" name="Group 433"/>
            <p:cNvGrpSpPr>
              <a:grpSpLocks/>
            </p:cNvGrpSpPr>
            <p:nvPr/>
          </p:nvGrpSpPr>
          <p:grpSpPr bwMode="auto">
            <a:xfrm>
              <a:off x="5160448" y="4768010"/>
              <a:ext cx="1244600" cy="703263"/>
              <a:chOff x="1697" y="2922"/>
              <a:chExt cx="784" cy="443"/>
            </a:xfrm>
          </p:grpSpPr>
          <p:sp>
            <p:nvSpPr>
              <p:cNvPr id="166" name="Freeform 434"/>
              <p:cNvSpPr>
                <a:spLocks/>
              </p:cNvSpPr>
              <p:nvPr/>
            </p:nvSpPr>
            <p:spPr bwMode="auto">
              <a:xfrm>
                <a:off x="2378" y="2922"/>
                <a:ext cx="103" cy="443"/>
              </a:xfrm>
              <a:custGeom>
                <a:avLst/>
                <a:gdLst>
                  <a:gd name="T0" fmla="*/ 0 w 103"/>
                  <a:gd name="T1" fmla="*/ 443 h 443"/>
                  <a:gd name="T2" fmla="*/ 0 w 103"/>
                  <a:gd name="T3" fmla="*/ 103 h 443"/>
                  <a:gd name="T4" fmla="*/ 103 w 103"/>
                  <a:gd name="T5" fmla="*/ 0 h 443"/>
                  <a:gd name="T6" fmla="*/ 103 w 103"/>
                  <a:gd name="T7" fmla="*/ 340 h 443"/>
                  <a:gd name="T8" fmla="*/ 0 w 103"/>
                  <a:gd name="T9" fmla="*/ 443 h 443"/>
                </a:gdLst>
                <a:ahLst/>
                <a:cxnLst>
                  <a:cxn ang="0">
                    <a:pos x="T0" y="T1"/>
                  </a:cxn>
                  <a:cxn ang="0">
                    <a:pos x="T2" y="T3"/>
                  </a:cxn>
                  <a:cxn ang="0">
                    <a:pos x="T4" y="T5"/>
                  </a:cxn>
                  <a:cxn ang="0">
                    <a:pos x="T6" y="T7"/>
                  </a:cxn>
                  <a:cxn ang="0">
                    <a:pos x="T8" y="T9"/>
                  </a:cxn>
                </a:cxnLst>
                <a:rect l="0" t="0" r="r" b="b"/>
                <a:pathLst>
                  <a:path w="103" h="443">
                    <a:moveTo>
                      <a:pt x="0" y="443"/>
                    </a:moveTo>
                    <a:lnTo>
                      <a:pt x="0" y="103"/>
                    </a:lnTo>
                    <a:lnTo>
                      <a:pt x="103" y="0"/>
                    </a:lnTo>
                    <a:lnTo>
                      <a:pt x="103" y="340"/>
                    </a:lnTo>
                    <a:lnTo>
                      <a:pt x="0" y="443"/>
                    </a:lnTo>
                    <a:close/>
                  </a:path>
                </a:pathLst>
              </a:custGeom>
              <a:solidFill>
                <a:srgbClr val="B4E1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435"/>
              <p:cNvSpPr>
                <a:spLocks/>
              </p:cNvSpPr>
              <p:nvPr/>
            </p:nvSpPr>
            <p:spPr bwMode="auto">
              <a:xfrm>
                <a:off x="1697" y="2922"/>
                <a:ext cx="784" cy="103"/>
              </a:xfrm>
              <a:custGeom>
                <a:avLst/>
                <a:gdLst>
                  <a:gd name="T0" fmla="*/ 681 w 784"/>
                  <a:gd name="T1" fmla="*/ 103 h 103"/>
                  <a:gd name="T2" fmla="*/ 0 w 784"/>
                  <a:gd name="T3" fmla="*/ 103 h 103"/>
                  <a:gd name="T4" fmla="*/ 104 w 784"/>
                  <a:gd name="T5" fmla="*/ 0 h 103"/>
                  <a:gd name="T6" fmla="*/ 784 w 784"/>
                  <a:gd name="T7" fmla="*/ 0 h 103"/>
                  <a:gd name="T8" fmla="*/ 681 w 784"/>
                  <a:gd name="T9" fmla="*/ 103 h 103"/>
                </a:gdLst>
                <a:ahLst/>
                <a:cxnLst>
                  <a:cxn ang="0">
                    <a:pos x="T0" y="T1"/>
                  </a:cxn>
                  <a:cxn ang="0">
                    <a:pos x="T2" y="T3"/>
                  </a:cxn>
                  <a:cxn ang="0">
                    <a:pos x="T4" y="T5"/>
                  </a:cxn>
                  <a:cxn ang="0">
                    <a:pos x="T6" y="T7"/>
                  </a:cxn>
                  <a:cxn ang="0">
                    <a:pos x="T8" y="T9"/>
                  </a:cxn>
                </a:cxnLst>
                <a:rect l="0" t="0" r="r" b="b"/>
                <a:pathLst>
                  <a:path w="784" h="103">
                    <a:moveTo>
                      <a:pt x="681" y="103"/>
                    </a:moveTo>
                    <a:lnTo>
                      <a:pt x="0" y="103"/>
                    </a:lnTo>
                    <a:lnTo>
                      <a:pt x="104" y="0"/>
                    </a:lnTo>
                    <a:lnTo>
                      <a:pt x="784" y="0"/>
                    </a:lnTo>
                    <a:lnTo>
                      <a:pt x="681" y="103"/>
                    </a:lnTo>
                    <a:close/>
                  </a:path>
                </a:pathLst>
              </a:custGeom>
              <a:solidFill>
                <a:srgbClr val="7998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Rectangle 436"/>
              <p:cNvSpPr>
                <a:spLocks noChangeArrowheads="1"/>
              </p:cNvSpPr>
              <p:nvPr/>
            </p:nvSpPr>
            <p:spPr bwMode="auto">
              <a:xfrm>
                <a:off x="1697" y="3025"/>
                <a:ext cx="681" cy="340"/>
              </a:xfrm>
              <a:prstGeom prst="rect">
                <a:avLst/>
              </a:prstGeom>
              <a:solidFill>
                <a:srgbClr val="9CC4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sz="1000" dirty="0"/>
                  <a:t>RS-232</a:t>
                </a:r>
              </a:p>
              <a:p>
                <a:pPr algn="ctr" eaLnBrk="0" hangingPunct="0"/>
                <a:r>
                  <a:rPr lang="en-US" sz="1000" dirty="0"/>
                  <a:t>RS-485</a:t>
                </a:r>
              </a:p>
            </p:txBody>
          </p:sp>
        </p:grpSp>
        <p:grpSp>
          <p:nvGrpSpPr>
            <p:cNvPr id="19" name="Group 437"/>
            <p:cNvGrpSpPr>
              <a:grpSpLocks/>
            </p:cNvGrpSpPr>
            <p:nvPr/>
          </p:nvGrpSpPr>
          <p:grpSpPr bwMode="auto">
            <a:xfrm>
              <a:off x="2323586" y="5007723"/>
              <a:ext cx="384175" cy="150812"/>
              <a:chOff x="1455" y="3073"/>
              <a:chExt cx="242" cy="95"/>
            </a:xfrm>
          </p:grpSpPr>
          <p:sp>
            <p:nvSpPr>
              <p:cNvPr id="164" name="Rectangle 438"/>
              <p:cNvSpPr>
                <a:spLocks noChangeArrowheads="1"/>
              </p:cNvSpPr>
              <p:nvPr/>
            </p:nvSpPr>
            <p:spPr bwMode="auto">
              <a:xfrm>
                <a:off x="1455" y="3111"/>
                <a:ext cx="151"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 name="Freeform 439"/>
              <p:cNvSpPr>
                <a:spLocks/>
              </p:cNvSpPr>
              <p:nvPr/>
            </p:nvSpPr>
            <p:spPr bwMode="auto">
              <a:xfrm>
                <a:off x="1604" y="3073"/>
                <a:ext cx="93" cy="95"/>
              </a:xfrm>
              <a:custGeom>
                <a:avLst/>
                <a:gdLst>
                  <a:gd name="T0" fmla="*/ 0 w 93"/>
                  <a:gd name="T1" fmla="*/ 95 h 95"/>
                  <a:gd name="T2" fmla="*/ 93 w 93"/>
                  <a:gd name="T3" fmla="*/ 47 h 95"/>
                  <a:gd name="T4" fmla="*/ 0 w 93"/>
                  <a:gd name="T5" fmla="*/ 0 h 95"/>
                  <a:gd name="T6" fmla="*/ 0 w 93"/>
                  <a:gd name="T7" fmla="*/ 95 h 95"/>
                </a:gdLst>
                <a:ahLst/>
                <a:cxnLst>
                  <a:cxn ang="0">
                    <a:pos x="T0" y="T1"/>
                  </a:cxn>
                  <a:cxn ang="0">
                    <a:pos x="T2" y="T3"/>
                  </a:cxn>
                  <a:cxn ang="0">
                    <a:pos x="T4" y="T5"/>
                  </a:cxn>
                  <a:cxn ang="0">
                    <a:pos x="T6" y="T7"/>
                  </a:cxn>
                </a:cxnLst>
                <a:rect l="0" t="0" r="r" b="b"/>
                <a:pathLst>
                  <a:path w="93" h="95">
                    <a:moveTo>
                      <a:pt x="0" y="95"/>
                    </a:moveTo>
                    <a:lnTo>
                      <a:pt x="93" y="47"/>
                    </a:lnTo>
                    <a:lnTo>
                      <a:pt x="0" y="0"/>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 name="Rectangle 440"/>
            <p:cNvSpPr>
              <a:spLocks noChangeArrowheads="1"/>
            </p:cNvSpPr>
            <p:nvPr/>
          </p:nvSpPr>
          <p:spPr bwMode="auto">
            <a:xfrm>
              <a:off x="4018263" y="5479210"/>
              <a:ext cx="1001670" cy="20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050" b="1">
                  <a:latin typeface="Times New Roman" panose="02020603050405020304" pitchFamily="18" charset="0"/>
                </a:rPr>
                <a:t>Serial Signal</a:t>
              </a:r>
              <a:endParaRPr lang="en-US" b="1"/>
            </a:p>
          </p:txBody>
        </p:sp>
        <p:sp>
          <p:nvSpPr>
            <p:cNvPr id="21" name="Rectangle 441"/>
            <p:cNvSpPr>
              <a:spLocks noChangeArrowheads="1"/>
            </p:cNvSpPr>
            <p:nvPr/>
          </p:nvSpPr>
          <p:spPr bwMode="auto">
            <a:xfrm>
              <a:off x="444977" y="5653834"/>
              <a:ext cx="1006082" cy="41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050" b="1" dirty="0">
                  <a:latin typeface="Times New Roman" panose="02020603050405020304" pitchFamily="18" charset="0"/>
                </a:rPr>
                <a:t>8 bit parallel</a:t>
              </a:r>
            </a:p>
            <a:p>
              <a:pPr algn="ctr" eaLnBrk="0" hangingPunct="0"/>
              <a:r>
                <a:rPr lang="en-US" sz="1050" b="1" dirty="0">
                  <a:latin typeface="Times New Roman" panose="02020603050405020304" pitchFamily="18" charset="0"/>
                </a:rPr>
                <a:t>signal </a:t>
              </a:r>
              <a:endParaRPr lang="en-US" b="1" dirty="0"/>
            </a:p>
          </p:txBody>
        </p:sp>
        <p:grpSp>
          <p:nvGrpSpPr>
            <p:cNvPr id="22" name="Group 442"/>
            <p:cNvGrpSpPr>
              <a:grpSpLocks/>
            </p:cNvGrpSpPr>
            <p:nvPr/>
          </p:nvGrpSpPr>
          <p:grpSpPr bwMode="auto">
            <a:xfrm>
              <a:off x="4792148" y="5163298"/>
              <a:ext cx="385763" cy="153987"/>
              <a:chOff x="3010" y="3171"/>
              <a:chExt cx="243" cy="97"/>
            </a:xfrm>
          </p:grpSpPr>
          <p:sp>
            <p:nvSpPr>
              <p:cNvPr id="162" name="Rectangle 443"/>
              <p:cNvSpPr>
                <a:spLocks noChangeArrowheads="1"/>
              </p:cNvSpPr>
              <p:nvPr/>
            </p:nvSpPr>
            <p:spPr bwMode="auto">
              <a:xfrm>
                <a:off x="3010" y="3209"/>
                <a:ext cx="187"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Freeform 444"/>
              <p:cNvSpPr>
                <a:spLocks/>
              </p:cNvSpPr>
              <p:nvPr/>
            </p:nvSpPr>
            <p:spPr bwMode="auto">
              <a:xfrm>
                <a:off x="3196" y="3171"/>
                <a:ext cx="57" cy="97"/>
              </a:xfrm>
              <a:custGeom>
                <a:avLst/>
                <a:gdLst>
                  <a:gd name="T0" fmla="*/ 0 w 57"/>
                  <a:gd name="T1" fmla="*/ 97 h 97"/>
                  <a:gd name="T2" fmla="*/ 57 w 57"/>
                  <a:gd name="T3" fmla="*/ 47 h 97"/>
                  <a:gd name="T4" fmla="*/ 0 w 57"/>
                  <a:gd name="T5" fmla="*/ 0 h 97"/>
                  <a:gd name="T6" fmla="*/ 0 w 57"/>
                  <a:gd name="T7" fmla="*/ 97 h 97"/>
                </a:gdLst>
                <a:ahLst/>
                <a:cxnLst>
                  <a:cxn ang="0">
                    <a:pos x="T0" y="T1"/>
                  </a:cxn>
                  <a:cxn ang="0">
                    <a:pos x="T2" y="T3"/>
                  </a:cxn>
                  <a:cxn ang="0">
                    <a:pos x="T4" y="T5"/>
                  </a:cxn>
                  <a:cxn ang="0">
                    <a:pos x="T6" y="T7"/>
                  </a:cxn>
                </a:cxnLst>
                <a:rect l="0" t="0" r="r" b="b"/>
                <a:pathLst>
                  <a:path w="57" h="97">
                    <a:moveTo>
                      <a:pt x="0" y="97"/>
                    </a:moveTo>
                    <a:lnTo>
                      <a:pt x="57" y="47"/>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 name="Group 445"/>
            <p:cNvGrpSpPr>
              <a:grpSpLocks/>
            </p:cNvGrpSpPr>
            <p:nvPr/>
          </p:nvGrpSpPr>
          <p:grpSpPr bwMode="auto">
            <a:xfrm>
              <a:off x="2283898" y="5263310"/>
              <a:ext cx="434975" cy="150813"/>
              <a:chOff x="1430" y="3234"/>
              <a:chExt cx="274" cy="95"/>
            </a:xfrm>
          </p:grpSpPr>
          <p:sp>
            <p:nvSpPr>
              <p:cNvPr id="160" name="Rectangle 446"/>
              <p:cNvSpPr>
                <a:spLocks noChangeArrowheads="1"/>
              </p:cNvSpPr>
              <p:nvPr/>
            </p:nvSpPr>
            <p:spPr bwMode="auto">
              <a:xfrm>
                <a:off x="1533" y="3272"/>
                <a:ext cx="171"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 name="Freeform 447"/>
              <p:cNvSpPr>
                <a:spLocks/>
              </p:cNvSpPr>
              <p:nvPr/>
            </p:nvSpPr>
            <p:spPr bwMode="auto">
              <a:xfrm>
                <a:off x="1430" y="3234"/>
                <a:ext cx="105" cy="95"/>
              </a:xfrm>
              <a:custGeom>
                <a:avLst/>
                <a:gdLst>
                  <a:gd name="T0" fmla="*/ 105 w 105"/>
                  <a:gd name="T1" fmla="*/ 95 h 95"/>
                  <a:gd name="T2" fmla="*/ 0 w 105"/>
                  <a:gd name="T3" fmla="*/ 47 h 95"/>
                  <a:gd name="T4" fmla="*/ 105 w 105"/>
                  <a:gd name="T5" fmla="*/ 0 h 95"/>
                  <a:gd name="T6" fmla="*/ 105 w 105"/>
                  <a:gd name="T7" fmla="*/ 95 h 95"/>
                </a:gdLst>
                <a:ahLst/>
                <a:cxnLst>
                  <a:cxn ang="0">
                    <a:pos x="T0" y="T1"/>
                  </a:cxn>
                  <a:cxn ang="0">
                    <a:pos x="T2" y="T3"/>
                  </a:cxn>
                  <a:cxn ang="0">
                    <a:pos x="T4" y="T5"/>
                  </a:cxn>
                  <a:cxn ang="0">
                    <a:pos x="T6" y="T7"/>
                  </a:cxn>
                </a:cxnLst>
                <a:rect l="0" t="0" r="r" b="b"/>
                <a:pathLst>
                  <a:path w="105" h="95">
                    <a:moveTo>
                      <a:pt x="105" y="95"/>
                    </a:moveTo>
                    <a:lnTo>
                      <a:pt x="0" y="47"/>
                    </a:lnTo>
                    <a:lnTo>
                      <a:pt x="105" y="0"/>
                    </a:lnTo>
                    <a:lnTo>
                      <a:pt x="10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 name="Group 448"/>
            <p:cNvGrpSpPr>
              <a:grpSpLocks/>
            </p:cNvGrpSpPr>
            <p:nvPr/>
          </p:nvGrpSpPr>
          <p:grpSpPr bwMode="auto">
            <a:xfrm>
              <a:off x="534473" y="5074398"/>
              <a:ext cx="693738" cy="333375"/>
              <a:chOff x="328" y="3115"/>
              <a:chExt cx="437" cy="210"/>
            </a:xfrm>
          </p:grpSpPr>
          <p:sp>
            <p:nvSpPr>
              <p:cNvPr id="157" name="Rectangle 449"/>
              <p:cNvSpPr>
                <a:spLocks noChangeArrowheads="1"/>
              </p:cNvSpPr>
              <p:nvPr/>
            </p:nvSpPr>
            <p:spPr bwMode="auto">
              <a:xfrm>
                <a:off x="454" y="3187"/>
                <a:ext cx="185" cy="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 name="Freeform 450"/>
              <p:cNvSpPr>
                <a:spLocks/>
              </p:cNvSpPr>
              <p:nvPr/>
            </p:nvSpPr>
            <p:spPr bwMode="auto">
              <a:xfrm>
                <a:off x="328" y="3115"/>
                <a:ext cx="129" cy="210"/>
              </a:xfrm>
              <a:custGeom>
                <a:avLst/>
                <a:gdLst>
                  <a:gd name="T0" fmla="*/ 129 w 129"/>
                  <a:gd name="T1" fmla="*/ 0 h 210"/>
                  <a:gd name="T2" fmla="*/ 0 w 129"/>
                  <a:gd name="T3" fmla="*/ 104 h 210"/>
                  <a:gd name="T4" fmla="*/ 129 w 129"/>
                  <a:gd name="T5" fmla="*/ 210 h 210"/>
                  <a:gd name="T6" fmla="*/ 129 w 129"/>
                  <a:gd name="T7" fmla="*/ 0 h 210"/>
                </a:gdLst>
                <a:ahLst/>
                <a:cxnLst>
                  <a:cxn ang="0">
                    <a:pos x="T0" y="T1"/>
                  </a:cxn>
                  <a:cxn ang="0">
                    <a:pos x="T2" y="T3"/>
                  </a:cxn>
                  <a:cxn ang="0">
                    <a:pos x="T4" y="T5"/>
                  </a:cxn>
                  <a:cxn ang="0">
                    <a:pos x="T6" y="T7"/>
                  </a:cxn>
                </a:cxnLst>
                <a:rect l="0" t="0" r="r" b="b"/>
                <a:pathLst>
                  <a:path w="129" h="210">
                    <a:moveTo>
                      <a:pt x="129" y="0"/>
                    </a:moveTo>
                    <a:lnTo>
                      <a:pt x="0" y="104"/>
                    </a:lnTo>
                    <a:lnTo>
                      <a:pt x="129" y="210"/>
                    </a:lnTo>
                    <a:lnTo>
                      <a:pt x="1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451"/>
              <p:cNvSpPr>
                <a:spLocks/>
              </p:cNvSpPr>
              <p:nvPr/>
            </p:nvSpPr>
            <p:spPr bwMode="auto">
              <a:xfrm>
                <a:off x="637" y="3115"/>
                <a:ext cx="128" cy="210"/>
              </a:xfrm>
              <a:custGeom>
                <a:avLst/>
                <a:gdLst>
                  <a:gd name="T0" fmla="*/ 0 w 128"/>
                  <a:gd name="T1" fmla="*/ 210 h 210"/>
                  <a:gd name="T2" fmla="*/ 128 w 128"/>
                  <a:gd name="T3" fmla="*/ 104 h 210"/>
                  <a:gd name="T4" fmla="*/ 0 w 128"/>
                  <a:gd name="T5" fmla="*/ 0 h 210"/>
                  <a:gd name="T6" fmla="*/ 0 w 128"/>
                  <a:gd name="T7" fmla="*/ 210 h 210"/>
                </a:gdLst>
                <a:ahLst/>
                <a:cxnLst>
                  <a:cxn ang="0">
                    <a:pos x="T0" y="T1"/>
                  </a:cxn>
                  <a:cxn ang="0">
                    <a:pos x="T2" y="T3"/>
                  </a:cxn>
                  <a:cxn ang="0">
                    <a:pos x="T4" y="T5"/>
                  </a:cxn>
                  <a:cxn ang="0">
                    <a:pos x="T6" y="T7"/>
                  </a:cxn>
                </a:cxnLst>
                <a:rect l="0" t="0" r="r" b="b"/>
                <a:pathLst>
                  <a:path w="128" h="210">
                    <a:moveTo>
                      <a:pt x="0" y="210"/>
                    </a:moveTo>
                    <a:lnTo>
                      <a:pt x="128" y="104"/>
                    </a:lnTo>
                    <a:lnTo>
                      <a:pt x="0" y="0"/>
                    </a:lnTo>
                    <a:lnTo>
                      <a:pt x="0" y="2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5" name="Group 452"/>
            <p:cNvGrpSpPr>
              <a:grpSpLocks/>
            </p:cNvGrpSpPr>
            <p:nvPr/>
          </p:nvGrpSpPr>
          <p:grpSpPr bwMode="auto">
            <a:xfrm>
              <a:off x="7851261" y="5007723"/>
              <a:ext cx="695325" cy="333375"/>
              <a:chOff x="4937" y="3073"/>
              <a:chExt cx="438" cy="210"/>
            </a:xfrm>
          </p:grpSpPr>
          <p:sp>
            <p:nvSpPr>
              <p:cNvPr id="154" name="Rectangle 453"/>
              <p:cNvSpPr>
                <a:spLocks noChangeArrowheads="1"/>
              </p:cNvSpPr>
              <p:nvPr/>
            </p:nvSpPr>
            <p:spPr bwMode="auto">
              <a:xfrm>
                <a:off x="5064" y="3145"/>
                <a:ext cx="184" cy="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 name="Freeform 454"/>
              <p:cNvSpPr>
                <a:spLocks/>
              </p:cNvSpPr>
              <p:nvPr/>
            </p:nvSpPr>
            <p:spPr bwMode="auto">
              <a:xfrm>
                <a:off x="4937" y="3073"/>
                <a:ext cx="130" cy="210"/>
              </a:xfrm>
              <a:custGeom>
                <a:avLst/>
                <a:gdLst>
                  <a:gd name="T0" fmla="*/ 130 w 130"/>
                  <a:gd name="T1" fmla="*/ 0 h 210"/>
                  <a:gd name="T2" fmla="*/ 0 w 130"/>
                  <a:gd name="T3" fmla="*/ 106 h 210"/>
                  <a:gd name="T4" fmla="*/ 130 w 130"/>
                  <a:gd name="T5" fmla="*/ 210 h 210"/>
                  <a:gd name="T6" fmla="*/ 130 w 130"/>
                  <a:gd name="T7" fmla="*/ 0 h 210"/>
                </a:gdLst>
                <a:ahLst/>
                <a:cxnLst>
                  <a:cxn ang="0">
                    <a:pos x="T0" y="T1"/>
                  </a:cxn>
                  <a:cxn ang="0">
                    <a:pos x="T2" y="T3"/>
                  </a:cxn>
                  <a:cxn ang="0">
                    <a:pos x="T4" y="T5"/>
                  </a:cxn>
                  <a:cxn ang="0">
                    <a:pos x="T6" y="T7"/>
                  </a:cxn>
                </a:cxnLst>
                <a:rect l="0" t="0" r="r" b="b"/>
                <a:pathLst>
                  <a:path w="130" h="210">
                    <a:moveTo>
                      <a:pt x="130" y="0"/>
                    </a:moveTo>
                    <a:lnTo>
                      <a:pt x="0" y="106"/>
                    </a:lnTo>
                    <a:lnTo>
                      <a:pt x="130" y="210"/>
                    </a:lnTo>
                    <a:lnTo>
                      <a:pt x="1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455"/>
              <p:cNvSpPr>
                <a:spLocks/>
              </p:cNvSpPr>
              <p:nvPr/>
            </p:nvSpPr>
            <p:spPr bwMode="auto">
              <a:xfrm>
                <a:off x="5246" y="3073"/>
                <a:ext cx="129" cy="210"/>
              </a:xfrm>
              <a:custGeom>
                <a:avLst/>
                <a:gdLst>
                  <a:gd name="T0" fmla="*/ 0 w 129"/>
                  <a:gd name="T1" fmla="*/ 210 h 210"/>
                  <a:gd name="T2" fmla="*/ 129 w 129"/>
                  <a:gd name="T3" fmla="*/ 106 h 210"/>
                  <a:gd name="T4" fmla="*/ 0 w 129"/>
                  <a:gd name="T5" fmla="*/ 0 h 210"/>
                  <a:gd name="T6" fmla="*/ 0 w 129"/>
                  <a:gd name="T7" fmla="*/ 210 h 210"/>
                </a:gdLst>
                <a:ahLst/>
                <a:cxnLst>
                  <a:cxn ang="0">
                    <a:pos x="T0" y="T1"/>
                  </a:cxn>
                  <a:cxn ang="0">
                    <a:pos x="T2" y="T3"/>
                  </a:cxn>
                  <a:cxn ang="0">
                    <a:pos x="T4" y="T5"/>
                  </a:cxn>
                  <a:cxn ang="0">
                    <a:pos x="T6" y="T7"/>
                  </a:cxn>
                </a:cxnLst>
                <a:rect l="0" t="0" r="r" b="b"/>
                <a:pathLst>
                  <a:path w="129" h="210">
                    <a:moveTo>
                      <a:pt x="0" y="210"/>
                    </a:moveTo>
                    <a:lnTo>
                      <a:pt x="129" y="106"/>
                    </a:lnTo>
                    <a:lnTo>
                      <a:pt x="0" y="0"/>
                    </a:lnTo>
                    <a:lnTo>
                      <a:pt x="0" y="2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 name="Group 456"/>
            <p:cNvGrpSpPr>
              <a:grpSpLocks/>
            </p:cNvGrpSpPr>
            <p:nvPr/>
          </p:nvGrpSpPr>
          <p:grpSpPr bwMode="auto">
            <a:xfrm>
              <a:off x="4742936" y="4942635"/>
              <a:ext cx="477837" cy="153988"/>
              <a:chOff x="2979" y="3032"/>
              <a:chExt cx="301" cy="97"/>
            </a:xfrm>
          </p:grpSpPr>
          <p:sp>
            <p:nvSpPr>
              <p:cNvPr id="152" name="Rectangle 457"/>
              <p:cNvSpPr>
                <a:spLocks noChangeArrowheads="1"/>
              </p:cNvSpPr>
              <p:nvPr/>
            </p:nvSpPr>
            <p:spPr bwMode="auto">
              <a:xfrm>
                <a:off x="3049" y="3070"/>
                <a:ext cx="23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 name="Freeform 458"/>
              <p:cNvSpPr>
                <a:spLocks/>
              </p:cNvSpPr>
              <p:nvPr/>
            </p:nvSpPr>
            <p:spPr bwMode="auto">
              <a:xfrm>
                <a:off x="2979" y="3032"/>
                <a:ext cx="72" cy="97"/>
              </a:xfrm>
              <a:custGeom>
                <a:avLst/>
                <a:gdLst>
                  <a:gd name="T0" fmla="*/ 72 w 72"/>
                  <a:gd name="T1" fmla="*/ 97 h 97"/>
                  <a:gd name="T2" fmla="*/ 0 w 72"/>
                  <a:gd name="T3" fmla="*/ 48 h 97"/>
                  <a:gd name="T4" fmla="*/ 72 w 72"/>
                  <a:gd name="T5" fmla="*/ 0 h 97"/>
                  <a:gd name="T6" fmla="*/ 72 w 72"/>
                  <a:gd name="T7" fmla="*/ 97 h 97"/>
                </a:gdLst>
                <a:ahLst/>
                <a:cxnLst>
                  <a:cxn ang="0">
                    <a:pos x="T0" y="T1"/>
                  </a:cxn>
                  <a:cxn ang="0">
                    <a:pos x="T2" y="T3"/>
                  </a:cxn>
                  <a:cxn ang="0">
                    <a:pos x="T4" y="T5"/>
                  </a:cxn>
                  <a:cxn ang="0">
                    <a:pos x="T6" y="T7"/>
                  </a:cxn>
                </a:cxnLst>
                <a:rect l="0" t="0" r="r" b="b"/>
                <a:pathLst>
                  <a:path w="72" h="97">
                    <a:moveTo>
                      <a:pt x="72" y="97"/>
                    </a:moveTo>
                    <a:lnTo>
                      <a:pt x="0" y="48"/>
                    </a:lnTo>
                    <a:lnTo>
                      <a:pt x="72" y="0"/>
                    </a:lnTo>
                    <a:lnTo>
                      <a:pt x="72"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 name="Group 459"/>
            <p:cNvGrpSpPr>
              <a:grpSpLocks/>
            </p:cNvGrpSpPr>
            <p:nvPr/>
          </p:nvGrpSpPr>
          <p:grpSpPr bwMode="auto">
            <a:xfrm>
              <a:off x="4247636" y="5002960"/>
              <a:ext cx="520700" cy="9525"/>
              <a:chOff x="2667" y="3070"/>
              <a:chExt cx="328" cy="6"/>
            </a:xfrm>
          </p:grpSpPr>
          <p:sp>
            <p:nvSpPr>
              <p:cNvPr id="144" name="Freeform 460"/>
              <p:cNvSpPr>
                <a:spLocks/>
              </p:cNvSpPr>
              <p:nvPr/>
            </p:nvSpPr>
            <p:spPr bwMode="auto">
              <a:xfrm>
                <a:off x="2667" y="3070"/>
                <a:ext cx="30" cy="6"/>
              </a:xfrm>
              <a:custGeom>
                <a:avLst/>
                <a:gdLst>
                  <a:gd name="T0" fmla="*/ 4 w 30"/>
                  <a:gd name="T1" fmla="*/ 0 h 6"/>
                  <a:gd name="T2" fmla="*/ 3 w 30"/>
                  <a:gd name="T3" fmla="*/ 0 h 6"/>
                  <a:gd name="T4" fmla="*/ 2 w 30"/>
                  <a:gd name="T5" fmla="*/ 1 h 6"/>
                  <a:gd name="T6" fmla="*/ 1 w 30"/>
                  <a:gd name="T7" fmla="*/ 2 h 6"/>
                  <a:gd name="T8" fmla="*/ 0 w 30"/>
                  <a:gd name="T9" fmla="*/ 3 h 6"/>
                  <a:gd name="T10" fmla="*/ 0 w 30"/>
                  <a:gd name="T11" fmla="*/ 3 h 6"/>
                  <a:gd name="T12" fmla="*/ 1 w 30"/>
                  <a:gd name="T13" fmla="*/ 4 h 6"/>
                  <a:gd name="T14" fmla="*/ 2 w 30"/>
                  <a:gd name="T15" fmla="*/ 5 h 6"/>
                  <a:gd name="T16" fmla="*/ 3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4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4" y="0"/>
                    </a:moveTo>
                    <a:lnTo>
                      <a:pt x="3" y="0"/>
                    </a:lnTo>
                    <a:lnTo>
                      <a:pt x="2" y="1"/>
                    </a:lnTo>
                    <a:lnTo>
                      <a:pt x="1" y="2"/>
                    </a:lnTo>
                    <a:lnTo>
                      <a:pt x="0" y="3"/>
                    </a:lnTo>
                    <a:lnTo>
                      <a:pt x="0" y="3"/>
                    </a:lnTo>
                    <a:lnTo>
                      <a:pt x="1" y="4"/>
                    </a:lnTo>
                    <a:lnTo>
                      <a:pt x="2" y="5"/>
                    </a:lnTo>
                    <a:lnTo>
                      <a:pt x="3" y="6"/>
                    </a:lnTo>
                    <a:lnTo>
                      <a:pt x="26" y="6"/>
                    </a:lnTo>
                    <a:lnTo>
                      <a:pt x="27" y="6"/>
                    </a:lnTo>
                    <a:lnTo>
                      <a:pt x="28" y="6"/>
                    </a:lnTo>
                    <a:lnTo>
                      <a:pt x="29" y="5"/>
                    </a:lnTo>
                    <a:lnTo>
                      <a:pt x="30" y="4"/>
                    </a:lnTo>
                    <a:lnTo>
                      <a:pt x="30" y="3"/>
                    </a:lnTo>
                    <a:lnTo>
                      <a:pt x="29" y="2"/>
                    </a:lnTo>
                    <a:lnTo>
                      <a:pt x="28" y="1"/>
                    </a:lnTo>
                    <a:lnTo>
                      <a:pt x="27"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461"/>
              <p:cNvSpPr>
                <a:spLocks/>
              </p:cNvSpPr>
              <p:nvPr/>
            </p:nvSpPr>
            <p:spPr bwMode="auto">
              <a:xfrm>
                <a:off x="2709" y="3070"/>
                <a:ext cx="31" cy="6"/>
              </a:xfrm>
              <a:custGeom>
                <a:avLst/>
                <a:gdLst>
                  <a:gd name="T0" fmla="*/ 3 w 31"/>
                  <a:gd name="T1" fmla="*/ 0 h 6"/>
                  <a:gd name="T2" fmla="*/ 2 w 31"/>
                  <a:gd name="T3" fmla="*/ 0 h 6"/>
                  <a:gd name="T4" fmla="*/ 1 w 31"/>
                  <a:gd name="T5" fmla="*/ 1 h 6"/>
                  <a:gd name="T6" fmla="*/ 0 w 31"/>
                  <a:gd name="T7" fmla="*/ 2 h 6"/>
                  <a:gd name="T8" fmla="*/ 0 w 31"/>
                  <a:gd name="T9" fmla="*/ 3 h 6"/>
                  <a:gd name="T10" fmla="*/ 0 w 31"/>
                  <a:gd name="T11" fmla="*/ 4 h 6"/>
                  <a:gd name="T12" fmla="*/ 0 w 31"/>
                  <a:gd name="T13" fmla="*/ 5 h 6"/>
                  <a:gd name="T14" fmla="*/ 1 w 31"/>
                  <a:gd name="T15" fmla="*/ 6 h 6"/>
                  <a:gd name="T16" fmla="*/ 2 w 31"/>
                  <a:gd name="T17" fmla="*/ 6 h 6"/>
                  <a:gd name="T18" fmla="*/ 27 w 31"/>
                  <a:gd name="T19" fmla="*/ 6 h 6"/>
                  <a:gd name="T20" fmla="*/ 28 w 31"/>
                  <a:gd name="T21" fmla="*/ 6 h 6"/>
                  <a:gd name="T22" fmla="*/ 29 w 31"/>
                  <a:gd name="T23" fmla="*/ 6 h 6"/>
                  <a:gd name="T24" fmla="*/ 30 w 31"/>
                  <a:gd name="T25" fmla="*/ 5 h 6"/>
                  <a:gd name="T26" fmla="*/ 31 w 31"/>
                  <a:gd name="T27" fmla="*/ 4 h 6"/>
                  <a:gd name="T28" fmla="*/ 31 w 31"/>
                  <a:gd name="T29" fmla="*/ 3 h 6"/>
                  <a:gd name="T30" fmla="*/ 30 w 31"/>
                  <a:gd name="T31" fmla="*/ 2 h 6"/>
                  <a:gd name="T32" fmla="*/ 29 w 31"/>
                  <a:gd name="T33" fmla="*/ 1 h 6"/>
                  <a:gd name="T34" fmla="*/ 28 w 31"/>
                  <a:gd name="T35" fmla="*/ 0 h 6"/>
                  <a:gd name="T36" fmla="*/ 3 w 31"/>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3" y="0"/>
                    </a:moveTo>
                    <a:lnTo>
                      <a:pt x="2" y="0"/>
                    </a:lnTo>
                    <a:lnTo>
                      <a:pt x="1" y="1"/>
                    </a:lnTo>
                    <a:lnTo>
                      <a:pt x="0" y="2"/>
                    </a:lnTo>
                    <a:lnTo>
                      <a:pt x="0" y="3"/>
                    </a:lnTo>
                    <a:lnTo>
                      <a:pt x="0" y="4"/>
                    </a:lnTo>
                    <a:lnTo>
                      <a:pt x="0" y="5"/>
                    </a:lnTo>
                    <a:lnTo>
                      <a:pt x="1" y="6"/>
                    </a:lnTo>
                    <a:lnTo>
                      <a:pt x="2" y="6"/>
                    </a:lnTo>
                    <a:lnTo>
                      <a:pt x="27" y="6"/>
                    </a:lnTo>
                    <a:lnTo>
                      <a:pt x="28" y="6"/>
                    </a:lnTo>
                    <a:lnTo>
                      <a:pt x="29" y="6"/>
                    </a:lnTo>
                    <a:lnTo>
                      <a:pt x="30" y="5"/>
                    </a:lnTo>
                    <a:lnTo>
                      <a:pt x="31" y="4"/>
                    </a:lnTo>
                    <a:lnTo>
                      <a:pt x="31" y="3"/>
                    </a:lnTo>
                    <a:lnTo>
                      <a:pt x="30" y="2"/>
                    </a:lnTo>
                    <a:lnTo>
                      <a:pt x="29" y="1"/>
                    </a:lnTo>
                    <a:lnTo>
                      <a:pt x="28"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462"/>
              <p:cNvSpPr>
                <a:spLocks/>
              </p:cNvSpPr>
              <p:nvPr/>
            </p:nvSpPr>
            <p:spPr bwMode="auto">
              <a:xfrm>
                <a:off x="2752"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463"/>
              <p:cNvSpPr>
                <a:spLocks/>
              </p:cNvSpPr>
              <p:nvPr/>
            </p:nvSpPr>
            <p:spPr bwMode="auto">
              <a:xfrm>
                <a:off x="2794" y="3070"/>
                <a:ext cx="31" cy="6"/>
              </a:xfrm>
              <a:custGeom>
                <a:avLst/>
                <a:gdLst>
                  <a:gd name="T0" fmla="*/ 3 w 31"/>
                  <a:gd name="T1" fmla="*/ 0 h 6"/>
                  <a:gd name="T2" fmla="*/ 2 w 31"/>
                  <a:gd name="T3" fmla="*/ 0 h 6"/>
                  <a:gd name="T4" fmla="*/ 1 w 31"/>
                  <a:gd name="T5" fmla="*/ 1 h 6"/>
                  <a:gd name="T6" fmla="*/ 0 w 31"/>
                  <a:gd name="T7" fmla="*/ 2 h 6"/>
                  <a:gd name="T8" fmla="*/ 0 w 31"/>
                  <a:gd name="T9" fmla="*/ 3 h 6"/>
                  <a:gd name="T10" fmla="*/ 0 w 31"/>
                  <a:gd name="T11" fmla="*/ 4 h 6"/>
                  <a:gd name="T12" fmla="*/ 0 w 31"/>
                  <a:gd name="T13" fmla="*/ 5 h 6"/>
                  <a:gd name="T14" fmla="*/ 1 w 31"/>
                  <a:gd name="T15" fmla="*/ 6 h 6"/>
                  <a:gd name="T16" fmla="*/ 2 w 31"/>
                  <a:gd name="T17" fmla="*/ 6 h 6"/>
                  <a:gd name="T18" fmla="*/ 27 w 31"/>
                  <a:gd name="T19" fmla="*/ 6 h 6"/>
                  <a:gd name="T20" fmla="*/ 28 w 31"/>
                  <a:gd name="T21" fmla="*/ 6 h 6"/>
                  <a:gd name="T22" fmla="*/ 29 w 31"/>
                  <a:gd name="T23" fmla="*/ 6 h 6"/>
                  <a:gd name="T24" fmla="*/ 30 w 31"/>
                  <a:gd name="T25" fmla="*/ 5 h 6"/>
                  <a:gd name="T26" fmla="*/ 31 w 31"/>
                  <a:gd name="T27" fmla="*/ 4 h 6"/>
                  <a:gd name="T28" fmla="*/ 31 w 31"/>
                  <a:gd name="T29" fmla="*/ 3 h 6"/>
                  <a:gd name="T30" fmla="*/ 30 w 31"/>
                  <a:gd name="T31" fmla="*/ 2 h 6"/>
                  <a:gd name="T32" fmla="*/ 29 w 31"/>
                  <a:gd name="T33" fmla="*/ 1 h 6"/>
                  <a:gd name="T34" fmla="*/ 28 w 31"/>
                  <a:gd name="T35" fmla="*/ 0 h 6"/>
                  <a:gd name="T36" fmla="*/ 3 w 31"/>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3" y="0"/>
                    </a:moveTo>
                    <a:lnTo>
                      <a:pt x="2" y="0"/>
                    </a:lnTo>
                    <a:lnTo>
                      <a:pt x="1" y="1"/>
                    </a:lnTo>
                    <a:lnTo>
                      <a:pt x="0" y="2"/>
                    </a:lnTo>
                    <a:lnTo>
                      <a:pt x="0" y="3"/>
                    </a:lnTo>
                    <a:lnTo>
                      <a:pt x="0" y="4"/>
                    </a:lnTo>
                    <a:lnTo>
                      <a:pt x="0" y="5"/>
                    </a:lnTo>
                    <a:lnTo>
                      <a:pt x="1" y="6"/>
                    </a:lnTo>
                    <a:lnTo>
                      <a:pt x="2" y="6"/>
                    </a:lnTo>
                    <a:lnTo>
                      <a:pt x="27" y="6"/>
                    </a:lnTo>
                    <a:lnTo>
                      <a:pt x="28" y="6"/>
                    </a:lnTo>
                    <a:lnTo>
                      <a:pt x="29" y="6"/>
                    </a:lnTo>
                    <a:lnTo>
                      <a:pt x="30" y="5"/>
                    </a:lnTo>
                    <a:lnTo>
                      <a:pt x="31" y="4"/>
                    </a:lnTo>
                    <a:lnTo>
                      <a:pt x="31" y="3"/>
                    </a:lnTo>
                    <a:lnTo>
                      <a:pt x="30" y="2"/>
                    </a:lnTo>
                    <a:lnTo>
                      <a:pt x="29" y="1"/>
                    </a:lnTo>
                    <a:lnTo>
                      <a:pt x="28"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464"/>
              <p:cNvSpPr>
                <a:spLocks/>
              </p:cNvSpPr>
              <p:nvPr/>
            </p:nvSpPr>
            <p:spPr bwMode="auto">
              <a:xfrm>
                <a:off x="2837"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465"/>
              <p:cNvSpPr>
                <a:spLocks/>
              </p:cNvSpPr>
              <p:nvPr/>
            </p:nvSpPr>
            <p:spPr bwMode="auto">
              <a:xfrm>
                <a:off x="2880"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466"/>
              <p:cNvSpPr>
                <a:spLocks/>
              </p:cNvSpPr>
              <p:nvPr/>
            </p:nvSpPr>
            <p:spPr bwMode="auto">
              <a:xfrm>
                <a:off x="2922"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467"/>
              <p:cNvSpPr>
                <a:spLocks/>
              </p:cNvSpPr>
              <p:nvPr/>
            </p:nvSpPr>
            <p:spPr bwMode="auto">
              <a:xfrm>
                <a:off x="2965"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8" name="Group 468"/>
            <p:cNvGrpSpPr>
              <a:grpSpLocks/>
            </p:cNvGrpSpPr>
            <p:nvPr/>
          </p:nvGrpSpPr>
          <p:grpSpPr bwMode="auto">
            <a:xfrm>
              <a:off x="4247636" y="5234735"/>
              <a:ext cx="520700" cy="9525"/>
              <a:chOff x="2667" y="3216"/>
              <a:chExt cx="328" cy="6"/>
            </a:xfrm>
          </p:grpSpPr>
          <p:sp>
            <p:nvSpPr>
              <p:cNvPr id="136" name="Freeform 469"/>
              <p:cNvSpPr>
                <a:spLocks/>
              </p:cNvSpPr>
              <p:nvPr/>
            </p:nvSpPr>
            <p:spPr bwMode="auto">
              <a:xfrm>
                <a:off x="2667" y="3216"/>
                <a:ext cx="30" cy="6"/>
              </a:xfrm>
              <a:custGeom>
                <a:avLst/>
                <a:gdLst>
                  <a:gd name="T0" fmla="*/ 4 w 30"/>
                  <a:gd name="T1" fmla="*/ 0 h 6"/>
                  <a:gd name="T2" fmla="*/ 3 w 30"/>
                  <a:gd name="T3" fmla="*/ 0 h 6"/>
                  <a:gd name="T4" fmla="*/ 2 w 30"/>
                  <a:gd name="T5" fmla="*/ 1 h 6"/>
                  <a:gd name="T6" fmla="*/ 1 w 30"/>
                  <a:gd name="T7" fmla="*/ 2 h 6"/>
                  <a:gd name="T8" fmla="*/ 0 w 30"/>
                  <a:gd name="T9" fmla="*/ 3 h 6"/>
                  <a:gd name="T10" fmla="*/ 0 w 30"/>
                  <a:gd name="T11" fmla="*/ 3 h 6"/>
                  <a:gd name="T12" fmla="*/ 1 w 30"/>
                  <a:gd name="T13" fmla="*/ 4 h 6"/>
                  <a:gd name="T14" fmla="*/ 2 w 30"/>
                  <a:gd name="T15" fmla="*/ 5 h 6"/>
                  <a:gd name="T16" fmla="*/ 3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4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4" y="0"/>
                    </a:moveTo>
                    <a:lnTo>
                      <a:pt x="3" y="0"/>
                    </a:lnTo>
                    <a:lnTo>
                      <a:pt x="2" y="1"/>
                    </a:lnTo>
                    <a:lnTo>
                      <a:pt x="1" y="2"/>
                    </a:lnTo>
                    <a:lnTo>
                      <a:pt x="0" y="3"/>
                    </a:lnTo>
                    <a:lnTo>
                      <a:pt x="0" y="3"/>
                    </a:lnTo>
                    <a:lnTo>
                      <a:pt x="1" y="4"/>
                    </a:lnTo>
                    <a:lnTo>
                      <a:pt x="2" y="5"/>
                    </a:lnTo>
                    <a:lnTo>
                      <a:pt x="3" y="6"/>
                    </a:lnTo>
                    <a:lnTo>
                      <a:pt x="26" y="6"/>
                    </a:lnTo>
                    <a:lnTo>
                      <a:pt x="27" y="6"/>
                    </a:lnTo>
                    <a:lnTo>
                      <a:pt x="28" y="6"/>
                    </a:lnTo>
                    <a:lnTo>
                      <a:pt x="29" y="5"/>
                    </a:lnTo>
                    <a:lnTo>
                      <a:pt x="30" y="4"/>
                    </a:lnTo>
                    <a:lnTo>
                      <a:pt x="30" y="3"/>
                    </a:lnTo>
                    <a:lnTo>
                      <a:pt x="29" y="2"/>
                    </a:lnTo>
                    <a:lnTo>
                      <a:pt x="28" y="1"/>
                    </a:lnTo>
                    <a:lnTo>
                      <a:pt x="27"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470"/>
              <p:cNvSpPr>
                <a:spLocks/>
              </p:cNvSpPr>
              <p:nvPr/>
            </p:nvSpPr>
            <p:spPr bwMode="auto">
              <a:xfrm>
                <a:off x="2709" y="3216"/>
                <a:ext cx="31" cy="6"/>
              </a:xfrm>
              <a:custGeom>
                <a:avLst/>
                <a:gdLst>
                  <a:gd name="T0" fmla="*/ 3 w 31"/>
                  <a:gd name="T1" fmla="*/ 0 h 6"/>
                  <a:gd name="T2" fmla="*/ 2 w 31"/>
                  <a:gd name="T3" fmla="*/ 0 h 6"/>
                  <a:gd name="T4" fmla="*/ 1 w 31"/>
                  <a:gd name="T5" fmla="*/ 1 h 6"/>
                  <a:gd name="T6" fmla="*/ 0 w 31"/>
                  <a:gd name="T7" fmla="*/ 2 h 6"/>
                  <a:gd name="T8" fmla="*/ 0 w 31"/>
                  <a:gd name="T9" fmla="*/ 3 h 6"/>
                  <a:gd name="T10" fmla="*/ 0 w 31"/>
                  <a:gd name="T11" fmla="*/ 4 h 6"/>
                  <a:gd name="T12" fmla="*/ 0 w 31"/>
                  <a:gd name="T13" fmla="*/ 5 h 6"/>
                  <a:gd name="T14" fmla="*/ 1 w 31"/>
                  <a:gd name="T15" fmla="*/ 6 h 6"/>
                  <a:gd name="T16" fmla="*/ 2 w 31"/>
                  <a:gd name="T17" fmla="*/ 6 h 6"/>
                  <a:gd name="T18" fmla="*/ 27 w 31"/>
                  <a:gd name="T19" fmla="*/ 6 h 6"/>
                  <a:gd name="T20" fmla="*/ 28 w 31"/>
                  <a:gd name="T21" fmla="*/ 6 h 6"/>
                  <a:gd name="T22" fmla="*/ 29 w 31"/>
                  <a:gd name="T23" fmla="*/ 6 h 6"/>
                  <a:gd name="T24" fmla="*/ 30 w 31"/>
                  <a:gd name="T25" fmla="*/ 5 h 6"/>
                  <a:gd name="T26" fmla="*/ 31 w 31"/>
                  <a:gd name="T27" fmla="*/ 4 h 6"/>
                  <a:gd name="T28" fmla="*/ 31 w 31"/>
                  <a:gd name="T29" fmla="*/ 3 h 6"/>
                  <a:gd name="T30" fmla="*/ 30 w 31"/>
                  <a:gd name="T31" fmla="*/ 2 h 6"/>
                  <a:gd name="T32" fmla="*/ 29 w 31"/>
                  <a:gd name="T33" fmla="*/ 1 h 6"/>
                  <a:gd name="T34" fmla="*/ 28 w 31"/>
                  <a:gd name="T35" fmla="*/ 0 h 6"/>
                  <a:gd name="T36" fmla="*/ 3 w 31"/>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3" y="0"/>
                    </a:moveTo>
                    <a:lnTo>
                      <a:pt x="2" y="0"/>
                    </a:lnTo>
                    <a:lnTo>
                      <a:pt x="1" y="1"/>
                    </a:lnTo>
                    <a:lnTo>
                      <a:pt x="0" y="2"/>
                    </a:lnTo>
                    <a:lnTo>
                      <a:pt x="0" y="3"/>
                    </a:lnTo>
                    <a:lnTo>
                      <a:pt x="0" y="4"/>
                    </a:lnTo>
                    <a:lnTo>
                      <a:pt x="0" y="5"/>
                    </a:lnTo>
                    <a:lnTo>
                      <a:pt x="1" y="6"/>
                    </a:lnTo>
                    <a:lnTo>
                      <a:pt x="2" y="6"/>
                    </a:lnTo>
                    <a:lnTo>
                      <a:pt x="27" y="6"/>
                    </a:lnTo>
                    <a:lnTo>
                      <a:pt x="28" y="6"/>
                    </a:lnTo>
                    <a:lnTo>
                      <a:pt x="29" y="6"/>
                    </a:lnTo>
                    <a:lnTo>
                      <a:pt x="30" y="5"/>
                    </a:lnTo>
                    <a:lnTo>
                      <a:pt x="31" y="4"/>
                    </a:lnTo>
                    <a:lnTo>
                      <a:pt x="31" y="3"/>
                    </a:lnTo>
                    <a:lnTo>
                      <a:pt x="30" y="2"/>
                    </a:lnTo>
                    <a:lnTo>
                      <a:pt x="29" y="1"/>
                    </a:lnTo>
                    <a:lnTo>
                      <a:pt x="28"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471"/>
              <p:cNvSpPr>
                <a:spLocks/>
              </p:cNvSpPr>
              <p:nvPr/>
            </p:nvSpPr>
            <p:spPr bwMode="auto">
              <a:xfrm>
                <a:off x="2752"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472"/>
              <p:cNvSpPr>
                <a:spLocks/>
              </p:cNvSpPr>
              <p:nvPr/>
            </p:nvSpPr>
            <p:spPr bwMode="auto">
              <a:xfrm>
                <a:off x="2794" y="3216"/>
                <a:ext cx="31" cy="6"/>
              </a:xfrm>
              <a:custGeom>
                <a:avLst/>
                <a:gdLst>
                  <a:gd name="T0" fmla="*/ 3 w 31"/>
                  <a:gd name="T1" fmla="*/ 0 h 6"/>
                  <a:gd name="T2" fmla="*/ 2 w 31"/>
                  <a:gd name="T3" fmla="*/ 0 h 6"/>
                  <a:gd name="T4" fmla="*/ 1 w 31"/>
                  <a:gd name="T5" fmla="*/ 1 h 6"/>
                  <a:gd name="T6" fmla="*/ 0 w 31"/>
                  <a:gd name="T7" fmla="*/ 2 h 6"/>
                  <a:gd name="T8" fmla="*/ 0 w 31"/>
                  <a:gd name="T9" fmla="*/ 3 h 6"/>
                  <a:gd name="T10" fmla="*/ 0 w 31"/>
                  <a:gd name="T11" fmla="*/ 4 h 6"/>
                  <a:gd name="T12" fmla="*/ 0 w 31"/>
                  <a:gd name="T13" fmla="*/ 5 h 6"/>
                  <a:gd name="T14" fmla="*/ 1 w 31"/>
                  <a:gd name="T15" fmla="*/ 6 h 6"/>
                  <a:gd name="T16" fmla="*/ 2 w 31"/>
                  <a:gd name="T17" fmla="*/ 6 h 6"/>
                  <a:gd name="T18" fmla="*/ 27 w 31"/>
                  <a:gd name="T19" fmla="*/ 6 h 6"/>
                  <a:gd name="T20" fmla="*/ 28 w 31"/>
                  <a:gd name="T21" fmla="*/ 6 h 6"/>
                  <a:gd name="T22" fmla="*/ 29 w 31"/>
                  <a:gd name="T23" fmla="*/ 6 h 6"/>
                  <a:gd name="T24" fmla="*/ 30 w 31"/>
                  <a:gd name="T25" fmla="*/ 5 h 6"/>
                  <a:gd name="T26" fmla="*/ 31 w 31"/>
                  <a:gd name="T27" fmla="*/ 4 h 6"/>
                  <a:gd name="T28" fmla="*/ 31 w 31"/>
                  <a:gd name="T29" fmla="*/ 3 h 6"/>
                  <a:gd name="T30" fmla="*/ 30 w 31"/>
                  <a:gd name="T31" fmla="*/ 2 h 6"/>
                  <a:gd name="T32" fmla="*/ 29 w 31"/>
                  <a:gd name="T33" fmla="*/ 1 h 6"/>
                  <a:gd name="T34" fmla="*/ 28 w 31"/>
                  <a:gd name="T35" fmla="*/ 0 h 6"/>
                  <a:gd name="T36" fmla="*/ 3 w 31"/>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3" y="0"/>
                    </a:moveTo>
                    <a:lnTo>
                      <a:pt x="2" y="0"/>
                    </a:lnTo>
                    <a:lnTo>
                      <a:pt x="1" y="1"/>
                    </a:lnTo>
                    <a:lnTo>
                      <a:pt x="0" y="2"/>
                    </a:lnTo>
                    <a:lnTo>
                      <a:pt x="0" y="3"/>
                    </a:lnTo>
                    <a:lnTo>
                      <a:pt x="0" y="4"/>
                    </a:lnTo>
                    <a:lnTo>
                      <a:pt x="0" y="5"/>
                    </a:lnTo>
                    <a:lnTo>
                      <a:pt x="1" y="6"/>
                    </a:lnTo>
                    <a:lnTo>
                      <a:pt x="2" y="6"/>
                    </a:lnTo>
                    <a:lnTo>
                      <a:pt x="27" y="6"/>
                    </a:lnTo>
                    <a:lnTo>
                      <a:pt x="28" y="6"/>
                    </a:lnTo>
                    <a:lnTo>
                      <a:pt x="29" y="6"/>
                    </a:lnTo>
                    <a:lnTo>
                      <a:pt x="30" y="5"/>
                    </a:lnTo>
                    <a:lnTo>
                      <a:pt x="31" y="4"/>
                    </a:lnTo>
                    <a:lnTo>
                      <a:pt x="31" y="3"/>
                    </a:lnTo>
                    <a:lnTo>
                      <a:pt x="30" y="2"/>
                    </a:lnTo>
                    <a:lnTo>
                      <a:pt x="29" y="1"/>
                    </a:lnTo>
                    <a:lnTo>
                      <a:pt x="28"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473"/>
              <p:cNvSpPr>
                <a:spLocks/>
              </p:cNvSpPr>
              <p:nvPr/>
            </p:nvSpPr>
            <p:spPr bwMode="auto">
              <a:xfrm>
                <a:off x="2837"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474"/>
              <p:cNvSpPr>
                <a:spLocks/>
              </p:cNvSpPr>
              <p:nvPr/>
            </p:nvSpPr>
            <p:spPr bwMode="auto">
              <a:xfrm>
                <a:off x="2880"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475"/>
              <p:cNvSpPr>
                <a:spLocks/>
              </p:cNvSpPr>
              <p:nvPr/>
            </p:nvSpPr>
            <p:spPr bwMode="auto">
              <a:xfrm>
                <a:off x="2922"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476"/>
              <p:cNvSpPr>
                <a:spLocks/>
              </p:cNvSpPr>
              <p:nvPr/>
            </p:nvSpPr>
            <p:spPr bwMode="auto">
              <a:xfrm>
                <a:off x="2965"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 name="Group 477"/>
            <p:cNvGrpSpPr>
              <a:grpSpLocks/>
            </p:cNvGrpSpPr>
            <p:nvPr/>
          </p:nvGrpSpPr>
          <p:grpSpPr bwMode="auto">
            <a:xfrm>
              <a:off x="6292336" y="5239498"/>
              <a:ext cx="436562" cy="149225"/>
              <a:chOff x="3955" y="3219"/>
              <a:chExt cx="275" cy="94"/>
            </a:xfrm>
          </p:grpSpPr>
          <p:sp>
            <p:nvSpPr>
              <p:cNvPr id="134" name="Rectangle 478"/>
              <p:cNvSpPr>
                <a:spLocks noChangeArrowheads="1"/>
              </p:cNvSpPr>
              <p:nvPr/>
            </p:nvSpPr>
            <p:spPr bwMode="auto">
              <a:xfrm>
                <a:off x="4059" y="3257"/>
                <a:ext cx="171"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 name="Freeform 479"/>
              <p:cNvSpPr>
                <a:spLocks/>
              </p:cNvSpPr>
              <p:nvPr/>
            </p:nvSpPr>
            <p:spPr bwMode="auto">
              <a:xfrm>
                <a:off x="3955" y="3219"/>
                <a:ext cx="106" cy="94"/>
              </a:xfrm>
              <a:custGeom>
                <a:avLst/>
                <a:gdLst>
                  <a:gd name="T0" fmla="*/ 106 w 106"/>
                  <a:gd name="T1" fmla="*/ 94 h 94"/>
                  <a:gd name="T2" fmla="*/ 0 w 106"/>
                  <a:gd name="T3" fmla="*/ 47 h 94"/>
                  <a:gd name="T4" fmla="*/ 106 w 106"/>
                  <a:gd name="T5" fmla="*/ 0 h 94"/>
                  <a:gd name="T6" fmla="*/ 106 w 106"/>
                  <a:gd name="T7" fmla="*/ 94 h 94"/>
                </a:gdLst>
                <a:ahLst/>
                <a:cxnLst>
                  <a:cxn ang="0">
                    <a:pos x="T0" y="T1"/>
                  </a:cxn>
                  <a:cxn ang="0">
                    <a:pos x="T2" y="T3"/>
                  </a:cxn>
                  <a:cxn ang="0">
                    <a:pos x="T4" y="T5"/>
                  </a:cxn>
                  <a:cxn ang="0">
                    <a:pos x="T6" y="T7"/>
                  </a:cxn>
                </a:cxnLst>
                <a:rect l="0" t="0" r="r" b="b"/>
                <a:pathLst>
                  <a:path w="106" h="94">
                    <a:moveTo>
                      <a:pt x="106" y="94"/>
                    </a:moveTo>
                    <a:lnTo>
                      <a:pt x="0" y="47"/>
                    </a:lnTo>
                    <a:lnTo>
                      <a:pt x="106" y="0"/>
                    </a:lnTo>
                    <a:lnTo>
                      <a:pt x="106"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 name="Group 480"/>
            <p:cNvGrpSpPr>
              <a:grpSpLocks/>
            </p:cNvGrpSpPr>
            <p:nvPr/>
          </p:nvGrpSpPr>
          <p:grpSpPr bwMode="auto">
            <a:xfrm>
              <a:off x="6324086" y="5007723"/>
              <a:ext cx="415925" cy="155575"/>
              <a:chOff x="3975" y="3073"/>
              <a:chExt cx="262" cy="98"/>
            </a:xfrm>
          </p:grpSpPr>
          <p:sp>
            <p:nvSpPr>
              <p:cNvPr id="132" name="Rectangle 481"/>
              <p:cNvSpPr>
                <a:spLocks noChangeArrowheads="1"/>
              </p:cNvSpPr>
              <p:nvPr/>
            </p:nvSpPr>
            <p:spPr bwMode="auto">
              <a:xfrm>
                <a:off x="3975" y="3112"/>
                <a:ext cx="163"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 name="Freeform 482"/>
              <p:cNvSpPr>
                <a:spLocks/>
              </p:cNvSpPr>
              <p:nvPr/>
            </p:nvSpPr>
            <p:spPr bwMode="auto">
              <a:xfrm>
                <a:off x="4136" y="3073"/>
                <a:ext cx="101" cy="98"/>
              </a:xfrm>
              <a:custGeom>
                <a:avLst/>
                <a:gdLst>
                  <a:gd name="T0" fmla="*/ 0 w 101"/>
                  <a:gd name="T1" fmla="*/ 98 h 98"/>
                  <a:gd name="T2" fmla="*/ 101 w 101"/>
                  <a:gd name="T3" fmla="*/ 48 h 98"/>
                  <a:gd name="T4" fmla="*/ 0 w 101"/>
                  <a:gd name="T5" fmla="*/ 0 h 98"/>
                  <a:gd name="T6" fmla="*/ 0 w 101"/>
                  <a:gd name="T7" fmla="*/ 98 h 98"/>
                </a:gdLst>
                <a:ahLst/>
                <a:cxnLst>
                  <a:cxn ang="0">
                    <a:pos x="T0" y="T1"/>
                  </a:cxn>
                  <a:cxn ang="0">
                    <a:pos x="T2" y="T3"/>
                  </a:cxn>
                  <a:cxn ang="0">
                    <a:pos x="T4" y="T5"/>
                  </a:cxn>
                  <a:cxn ang="0">
                    <a:pos x="T6" y="T7"/>
                  </a:cxn>
                </a:cxnLst>
                <a:rect l="0" t="0" r="r" b="b"/>
                <a:pathLst>
                  <a:path w="101" h="98">
                    <a:moveTo>
                      <a:pt x="0" y="98"/>
                    </a:moveTo>
                    <a:lnTo>
                      <a:pt x="101" y="48"/>
                    </a:lnTo>
                    <a:lnTo>
                      <a:pt x="0" y="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 name="Group 483"/>
            <p:cNvGrpSpPr>
              <a:grpSpLocks/>
            </p:cNvGrpSpPr>
            <p:nvPr/>
          </p:nvGrpSpPr>
          <p:grpSpPr bwMode="auto">
            <a:xfrm>
              <a:off x="2707761" y="4768010"/>
              <a:ext cx="1244600" cy="703263"/>
              <a:chOff x="1697" y="2922"/>
              <a:chExt cx="784" cy="443"/>
            </a:xfrm>
          </p:grpSpPr>
          <p:sp>
            <p:nvSpPr>
              <p:cNvPr id="129" name="Freeform 484"/>
              <p:cNvSpPr>
                <a:spLocks/>
              </p:cNvSpPr>
              <p:nvPr/>
            </p:nvSpPr>
            <p:spPr bwMode="auto">
              <a:xfrm>
                <a:off x="2378" y="2922"/>
                <a:ext cx="103" cy="443"/>
              </a:xfrm>
              <a:custGeom>
                <a:avLst/>
                <a:gdLst>
                  <a:gd name="T0" fmla="*/ 0 w 103"/>
                  <a:gd name="T1" fmla="*/ 443 h 443"/>
                  <a:gd name="T2" fmla="*/ 0 w 103"/>
                  <a:gd name="T3" fmla="*/ 103 h 443"/>
                  <a:gd name="T4" fmla="*/ 103 w 103"/>
                  <a:gd name="T5" fmla="*/ 0 h 443"/>
                  <a:gd name="T6" fmla="*/ 103 w 103"/>
                  <a:gd name="T7" fmla="*/ 340 h 443"/>
                  <a:gd name="T8" fmla="*/ 0 w 103"/>
                  <a:gd name="T9" fmla="*/ 443 h 443"/>
                </a:gdLst>
                <a:ahLst/>
                <a:cxnLst>
                  <a:cxn ang="0">
                    <a:pos x="T0" y="T1"/>
                  </a:cxn>
                  <a:cxn ang="0">
                    <a:pos x="T2" y="T3"/>
                  </a:cxn>
                  <a:cxn ang="0">
                    <a:pos x="T4" y="T5"/>
                  </a:cxn>
                  <a:cxn ang="0">
                    <a:pos x="T6" y="T7"/>
                  </a:cxn>
                  <a:cxn ang="0">
                    <a:pos x="T8" y="T9"/>
                  </a:cxn>
                </a:cxnLst>
                <a:rect l="0" t="0" r="r" b="b"/>
                <a:pathLst>
                  <a:path w="103" h="443">
                    <a:moveTo>
                      <a:pt x="0" y="443"/>
                    </a:moveTo>
                    <a:lnTo>
                      <a:pt x="0" y="103"/>
                    </a:lnTo>
                    <a:lnTo>
                      <a:pt x="103" y="0"/>
                    </a:lnTo>
                    <a:lnTo>
                      <a:pt x="103" y="340"/>
                    </a:lnTo>
                    <a:lnTo>
                      <a:pt x="0" y="443"/>
                    </a:lnTo>
                    <a:close/>
                  </a:path>
                </a:pathLst>
              </a:custGeom>
              <a:solidFill>
                <a:srgbClr val="B4E1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485"/>
              <p:cNvSpPr>
                <a:spLocks/>
              </p:cNvSpPr>
              <p:nvPr/>
            </p:nvSpPr>
            <p:spPr bwMode="auto">
              <a:xfrm>
                <a:off x="1697" y="2922"/>
                <a:ext cx="784" cy="103"/>
              </a:xfrm>
              <a:custGeom>
                <a:avLst/>
                <a:gdLst>
                  <a:gd name="T0" fmla="*/ 681 w 784"/>
                  <a:gd name="T1" fmla="*/ 103 h 103"/>
                  <a:gd name="T2" fmla="*/ 0 w 784"/>
                  <a:gd name="T3" fmla="*/ 103 h 103"/>
                  <a:gd name="T4" fmla="*/ 104 w 784"/>
                  <a:gd name="T5" fmla="*/ 0 h 103"/>
                  <a:gd name="T6" fmla="*/ 784 w 784"/>
                  <a:gd name="T7" fmla="*/ 0 h 103"/>
                  <a:gd name="T8" fmla="*/ 681 w 784"/>
                  <a:gd name="T9" fmla="*/ 103 h 103"/>
                </a:gdLst>
                <a:ahLst/>
                <a:cxnLst>
                  <a:cxn ang="0">
                    <a:pos x="T0" y="T1"/>
                  </a:cxn>
                  <a:cxn ang="0">
                    <a:pos x="T2" y="T3"/>
                  </a:cxn>
                  <a:cxn ang="0">
                    <a:pos x="T4" y="T5"/>
                  </a:cxn>
                  <a:cxn ang="0">
                    <a:pos x="T6" y="T7"/>
                  </a:cxn>
                  <a:cxn ang="0">
                    <a:pos x="T8" y="T9"/>
                  </a:cxn>
                </a:cxnLst>
                <a:rect l="0" t="0" r="r" b="b"/>
                <a:pathLst>
                  <a:path w="784" h="103">
                    <a:moveTo>
                      <a:pt x="681" y="103"/>
                    </a:moveTo>
                    <a:lnTo>
                      <a:pt x="0" y="103"/>
                    </a:lnTo>
                    <a:lnTo>
                      <a:pt x="104" y="0"/>
                    </a:lnTo>
                    <a:lnTo>
                      <a:pt x="784" y="0"/>
                    </a:lnTo>
                    <a:lnTo>
                      <a:pt x="681" y="103"/>
                    </a:lnTo>
                    <a:close/>
                  </a:path>
                </a:pathLst>
              </a:custGeom>
              <a:solidFill>
                <a:srgbClr val="7998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Rectangle 486"/>
              <p:cNvSpPr>
                <a:spLocks noChangeArrowheads="1"/>
              </p:cNvSpPr>
              <p:nvPr/>
            </p:nvSpPr>
            <p:spPr bwMode="auto">
              <a:xfrm>
                <a:off x="1697" y="3025"/>
                <a:ext cx="681" cy="340"/>
              </a:xfrm>
              <a:prstGeom prst="rect">
                <a:avLst/>
              </a:prstGeom>
              <a:solidFill>
                <a:srgbClr val="9CC4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32" name="Rectangle 487"/>
            <p:cNvSpPr>
              <a:spLocks noChangeArrowheads="1"/>
            </p:cNvSpPr>
            <p:nvPr/>
          </p:nvSpPr>
          <p:spPr bwMode="auto">
            <a:xfrm>
              <a:off x="3034786" y="4964860"/>
              <a:ext cx="185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200">
                  <a:latin typeface="Times New Roman" panose="02020603050405020304" pitchFamily="18" charset="0"/>
                </a:rPr>
                <a:t>RS</a:t>
              </a:r>
              <a:endParaRPr lang="en-US" sz="2800" b="1"/>
            </a:p>
          </p:txBody>
        </p:sp>
        <p:sp>
          <p:nvSpPr>
            <p:cNvPr id="33" name="Rectangle 488"/>
            <p:cNvSpPr>
              <a:spLocks noChangeArrowheads="1"/>
            </p:cNvSpPr>
            <p:nvPr/>
          </p:nvSpPr>
          <p:spPr bwMode="auto">
            <a:xfrm>
              <a:off x="3215761" y="4964860"/>
              <a:ext cx="508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200">
                  <a:latin typeface="Times New Roman" panose="02020603050405020304" pitchFamily="18" charset="0"/>
                </a:rPr>
                <a:t>-</a:t>
              </a:r>
              <a:endParaRPr lang="en-US" sz="2800" b="1"/>
            </a:p>
          </p:txBody>
        </p:sp>
        <p:sp>
          <p:nvSpPr>
            <p:cNvPr id="34" name="Rectangle 489"/>
            <p:cNvSpPr>
              <a:spLocks noChangeArrowheads="1"/>
            </p:cNvSpPr>
            <p:nvPr/>
          </p:nvSpPr>
          <p:spPr bwMode="auto">
            <a:xfrm>
              <a:off x="3315773" y="4964860"/>
              <a:ext cx="228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200">
                  <a:latin typeface="Times New Roman" panose="02020603050405020304" pitchFamily="18" charset="0"/>
                </a:rPr>
                <a:t>232</a:t>
              </a:r>
              <a:endParaRPr lang="en-US" sz="2800" b="1"/>
            </a:p>
          </p:txBody>
        </p:sp>
        <p:sp>
          <p:nvSpPr>
            <p:cNvPr id="35" name="Rectangle 490"/>
            <p:cNvSpPr>
              <a:spLocks noChangeArrowheads="1"/>
            </p:cNvSpPr>
            <p:nvPr/>
          </p:nvSpPr>
          <p:spPr bwMode="auto">
            <a:xfrm>
              <a:off x="2814123" y="5150598"/>
              <a:ext cx="428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000">
                  <a:latin typeface="Times New Roman" panose="02020603050405020304" pitchFamily="18" charset="0"/>
                </a:rPr>
                <a:t>(</a:t>
              </a:r>
              <a:endParaRPr lang="en-US" sz="2800" b="1"/>
            </a:p>
          </p:txBody>
        </p:sp>
        <p:sp>
          <p:nvSpPr>
            <p:cNvPr id="36" name="Rectangle 491"/>
            <p:cNvSpPr>
              <a:spLocks noChangeArrowheads="1"/>
            </p:cNvSpPr>
            <p:nvPr/>
          </p:nvSpPr>
          <p:spPr bwMode="auto">
            <a:xfrm>
              <a:off x="2903023" y="5149010"/>
              <a:ext cx="876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000"/>
                <a:t>SN75LV4737A)</a:t>
              </a:r>
              <a:endParaRPr lang="en-US" sz="2800" b="1"/>
            </a:p>
          </p:txBody>
        </p:sp>
        <p:grpSp>
          <p:nvGrpSpPr>
            <p:cNvPr id="37" name="Group 492"/>
            <p:cNvGrpSpPr>
              <a:grpSpLocks/>
            </p:cNvGrpSpPr>
            <p:nvPr/>
          </p:nvGrpSpPr>
          <p:grpSpPr bwMode="auto">
            <a:xfrm>
              <a:off x="3898386" y="4944223"/>
              <a:ext cx="444500" cy="153987"/>
              <a:chOff x="2447" y="3033"/>
              <a:chExt cx="280" cy="97"/>
            </a:xfrm>
          </p:grpSpPr>
          <p:sp>
            <p:nvSpPr>
              <p:cNvPr id="127" name="Rectangle 493"/>
              <p:cNvSpPr>
                <a:spLocks noChangeArrowheads="1"/>
              </p:cNvSpPr>
              <p:nvPr/>
            </p:nvSpPr>
            <p:spPr bwMode="auto">
              <a:xfrm>
                <a:off x="2512" y="3071"/>
                <a:ext cx="215"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 name="Freeform 494"/>
              <p:cNvSpPr>
                <a:spLocks/>
              </p:cNvSpPr>
              <p:nvPr/>
            </p:nvSpPr>
            <p:spPr bwMode="auto">
              <a:xfrm>
                <a:off x="2447" y="3033"/>
                <a:ext cx="67" cy="97"/>
              </a:xfrm>
              <a:custGeom>
                <a:avLst/>
                <a:gdLst>
                  <a:gd name="T0" fmla="*/ 67 w 67"/>
                  <a:gd name="T1" fmla="*/ 97 h 97"/>
                  <a:gd name="T2" fmla="*/ 0 w 67"/>
                  <a:gd name="T3" fmla="*/ 48 h 97"/>
                  <a:gd name="T4" fmla="*/ 67 w 67"/>
                  <a:gd name="T5" fmla="*/ 0 h 97"/>
                  <a:gd name="T6" fmla="*/ 67 w 67"/>
                  <a:gd name="T7" fmla="*/ 97 h 97"/>
                </a:gdLst>
                <a:ahLst/>
                <a:cxnLst>
                  <a:cxn ang="0">
                    <a:pos x="T0" y="T1"/>
                  </a:cxn>
                  <a:cxn ang="0">
                    <a:pos x="T2" y="T3"/>
                  </a:cxn>
                  <a:cxn ang="0">
                    <a:pos x="T4" y="T5"/>
                  </a:cxn>
                  <a:cxn ang="0">
                    <a:pos x="T6" y="T7"/>
                  </a:cxn>
                </a:cxnLst>
                <a:rect l="0" t="0" r="r" b="b"/>
                <a:pathLst>
                  <a:path w="67" h="97">
                    <a:moveTo>
                      <a:pt x="67" y="97"/>
                    </a:moveTo>
                    <a:lnTo>
                      <a:pt x="0" y="48"/>
                    </a:lnTo>
                    <a:lnTo>
                      <a:pt x="67" y="0"/>
                    </a:lnTo>
                    <a:lnTo>
                      <a:pt x="67"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 name="Group 495"/>
            <p:cNvGrpSpPr>
              <a:grpSpLocks/>
            </p:cNvGrpSpPr>
            <p:nvPr/>
          </p:nvGrpSpPr>
          <p:grpSpPr bwMode="auto">
            <a:xfrm>
              <a:off x="3863461" y="5163298"/>
              <a:ext cx="442912" cy="153987"/>
              <a:chOff x="2425" y="3171"/>
              <a:chExt cx="279" cy="97"/>
            </a:xfrm>
          </p:grpSpPr>
          <p:sp>
            <p:nvSpPr>
              <p:cNvPr id="125" name="Rectangle 496"/>
              <p:cNvSpPr>
                <a:spLocks noChangeArrowheads="1"/>
              </p:cNvSpPr>
              <p:nvPr/>
            </p:nvSpPr>
            <p:spPr bwMode="auto">
              <a:xfrm>
                <a:off x="2425" y="3209"/>
                <a:ext cx="214"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 name="Freeform 497"/>
              <p:cNvSpPr>
                <a:spLocks/>
              </p:cNvSpPr>
              <p:nvPr/>
            </p:nvSpPr>
            <p:spPr bwMode="auto">
              <a:xfrm>
                <a:off x="2637" y="3171"/>
                <a:ext cx="67" cy="97"/>
              </a:xfrm>
              <a:custGeom>
                <a:avLst/>
                <a:gdLst>
                  <a:gd name="T0" fmla="*/ 0 w 67"/>
                  <a:gd name="T1" fmla="*/ 97 h 97"/>
                  <a:gd name="T2" fmla="*/ 67 w 67"/>
                  <a:gd name="T3" fmla="*/ 47 h 97"/>
                  <a:gd name="T4" fmla="*/ 0 w 67"/>
                  <a:gd name="T5" fmla="*/ 0 h 97"/>
                  <a:gd name="T6" fmla="*/ 0 w 67"/>
                  <a:gd name="T7" fmla="*/ 97 h 97"/>
                </a:gdLst>
                <a:ahLst/>
                <a:cxnLst>
                  <a:cxn ang="0">
                    <a:pos x="T0" y="T1"/>
                  </a:cxn>
                  <a:cxn ang="0">
                    <a:pos x="T2" y="T3"/>
                  </a:cxn>
                  <a:cxn ang="0">
                    <a:pos x="T4" y="T5"/>
                  </a:cxn>
                  <a:cxn ang="0">
                    <a:pos x="T6" y="T7"/>
                  </a:cxn>
                </a:cxnLst>
                <a:rect l="0" t="0" r="r" b="b"/>
                <a:pathLst>
                  <a:path w="67" h="97">
                    <a:moveTo>
                      <a:pt x="0" y="97"/>
                    </a:moveTo>
                    <a:lnTo>
                      <a:pt x="67" y="47"/>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Freeform 498"/>
            <p:cNvSpPr>
              <a:spLocks/>
            </p:cNvSpPr>
            <p:nvPr/>
          </p:nvSpPr>
          <p:spPr bwMode="auto">
            <a:xfrm>
              <a:off x="2560123" y="5007723"/>
              <a:ext cx="147638" cy="150812"/>
            </a:xfrm>
            <a:custGeom>
              <a:avLst/>
              <a:gdLst>
                <a:gd name="T0" fmla="*/ 0 w 93"/>
                <a:gd name="T1" fmla="*/ 95 h 95"/>
                <a:gd name="T2" fmla="*/ 93 w 93"/>
                <a:gd name="T3" fmla="*/ 47 h 95"/>
                <a:gd name="T4" fmla="*/ 0 w 93"/>
                <a:gd name="T5" fmla="*/ 0 h 95"/>
                <a:gd name="T6" fmla="*/ 0 w 93"/>
                <a:gd name="T7" fmla="*/ 95 h 95"/>
              </a:gdLst>
              <a:ahLst/>
              <a:cxnLst>
                <a:cxn ang="0">
                  <a:pos x="T0" y="T1"/>
                </a:cxn>
                <a:cxn ang="0">
                  <a:pos x="T2" y="T3"/>
                </a:cxn>
                <a:cxn ang="0">
                  <a:pos x="T4" y="T5"/>
                </a:cxn>
                <a:cxn ang="0">
                  <a:pos x="T6" y="T7"/>
                </a:cxn>
              </a:cxnLst>
              <a:rect l="0" t="0" r="r" b="b"/>
              <a:pathLst>
                <a:path w="93" h="95">
                  <a:moveTo>
                    <a:pt x="0" y="95"/>
                  </a:moveTo>
                  <a:lnTo>
                    <a:pt x="93" y="47"/>
                  </a:lnTo>
                  <a:lnTo>
                    <a:pt x="0" y="0"/>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499"/>
            <p:cNvSpPr>
              <a:spLocks/>
            </p:cNvSpPr>
            <p:nvPr/>
          </p:nvSpPr>
          <p:spPr bwMode="auto">
            <a:xfrm>
              <a:off x="2560123" y="5007723"/>
              <a:ext cx="147638" cy="150812"/>
            </a:xfrm>
            <a:custGeom>
              <a:avLst/>
              <a:gdLst>
                <a:gd name="T0" fmla="*/ 0 w 93"/>
                <a:gd name="T1" fmla="*/ 95 h 95"/>
                <a:gd name="T2" fmla="*/ 93 w 93"/>
                <a:gd name="T3" fmla="*/ 47 h 95"/>
                <a:gd name="T4" fmla="*/ 0 w 93"/>
                <a:gd name="T5" fmla="*/ 0 h 95"/>
                <a:gd name="T6" fmla="*/ 0 w 93"/>
                <a:gd name="T7" fmla="*/ 95 h 95"/>
              </a:gdLst>
              <a:ahLst/>
              <a:cxnLst>
                <a:cxn ang="0">
                  <a:pos x="T0" y="T1"/>
                </a:cxn>
                <a:cxn ang="0">
                  <a:pos x="T2" y="T3"/>
                </a:cxn>
                <a:cxn ang="0">
                  <a:pos x="T4" y="T5"/>
                </a:cxn>
                <a:cxn ang="0">
                  <a:pos x="T6" y="T7"/>
                </a:cxn>
              </a:cxnLst>
              <a:rect l="0" t="0" r="r" b="b"/>
              <a:pathLst>
                <a:path w="93" h="95">
                  <a:moveTo>
                    <a:pt x="0" y="95"/>
                  </a:moveTo>
                  <a:lnTo>
                    <a:pt x="93" y="47"/>
                  </a:lnTo>
                  <a:lnTo>
                    <a:pt x="0" y="0"/>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Rectangle 500"/>
            <p:cNvSpPr>
              <a:spLocks noChangeArrowheads="1"/>
            </p:cNvSpPr>
            <p:nvPr/>
          </p:nvSpPr>
          <p:spPr bwMode="auto">
            <a:xfrm>
              <a:off x="4792148" y="5223623"/>
              <a:ext cx="29686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 name="Rectangle 501"/>
            <p:cNvSpPr>
              <a:spLocks noChangeArrowheads="1"/>
            </p:cNvSpPr>
            <p:nvPr/>
          </p:nvSpPr>
          <p:spPr bwMode="auto">
            <a:xfrm>
              <a:off x="4792148" y="5223623"/>
              <a:ext cx="29686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 name="Rectangle 502"/>
            <p:cNvSpPr>
              <a:spLocks noChangeArrowheads="1"/>
            </p:cNvSpPr>
            <p:nvPr/>
          </p:nvSpPr>
          <p:spPr bwMode="auto">
            <a:xfrm>
              <a:off x="2447411" y="5323635"/>
              <a:ext cx="271462"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 name="Rectangle 503"/>
            <p:cNvSpPr>
              <a:spLocks noChangeArrowheads="1"/>
            </p:cNvSpPr>
            <p:nvPr/>
          </p:nvSpPr>
          <p:spPr bwMode="auto">
            <a:xfrm>
              <a:off x="2447411" y="5323635"/>
              <a:ext cx="271462"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5" name="Group 504"/>
            <p:cNvGrpSpPr>
              <a:grpSpLocks/>
            </p:cNvGrpSpPr>
            <p:nvPr/>
          </p:nvGrpSpPr>
          <p:grpSpPr bwMode="auto">
            <a:xfrm>
              <a:off x="1248848" y="4701335"/>
              <a:ext cx="1314450" cy="928688"/>
              <a:chOff x="778" y="2880"/>
              <a:chExt cx="828" cy="585"/>
            </a:xfrm>
          </p:grpSpPr>
          <p:grpSp>
            <p:nvGrpSpPr>
              <p:cNvPr id="109" name="Group 505"/>
              <p:cNvGrpSpPr>
                <a:grpSpLocks/>
              </p:cNvGrpSpPr>
              <p:nvPr/>
            </p:nvGrpSpPr>
            <p:grpSpPr bwMode="auto">
              <a:xfrm>
                <a:off x="778" y="2880"/>
                <a:ext cx="732" cy="585"/>
                <a:chOff x="778" y="2880"/>
                <a:chExt cx="732" cy="585"/>
              </a:xfrm>
            </p:grpSpPr>
            <p:sp>
              <p:nvSpPr>
                <p:cNvPr id="122" name="Freeform 506"/>
                <p:cNvSpPr>
                  <a:spLocks/>
                </p:cNvSpPr>
                <p:nvPr/>
              </p:nvSpPr>
              <p:spPr bwMode="auto">
                <a:xfrm>
                  <a:off x="1406" y="2880"/>
                  <a:ext cx="104" cy="585"/>
                </a:xfrm>
                <a:custGeom>
                  <a:avLst/>
                  <a:gdLst>
                    <a:gd name="T0" fmla="*/ 0 w 104"/>
                    <a:gd name="T1" fmla="*/ 585 h 585"/>
                    <a:gd name="T2" fmla="*/ 0 w 104"/>
                    <a:gd name="T3" fmla="*/ 102 h 585"/>
                    <a:gd name="T4" fmla="*/ 104 w 104"/>
                    <a:gd name="T5" fmla="*/ 0 h 585"/>
                    <a:gd name="T6" fmla="*/ 104 w 104"/>
                    <a:gd name="T7" fmla="*/ 483 h 585"/>
                    <a:gd name="T8" fmla="*/ 0 w 104"/>
                    <a:gd name="T9" fmla="*/ 585 h 585"/>
                  </a:gdLst>
                  <a:ahLst/>
                  <a:cxnLst>
                    <a:cxn ang="0">
                      <a:pos x="T0" y="T1"/>
                    </a:cxn>
                    <a:cxn ang="0">
                      <a:pos x="T2" y="T3"/>
                    </a:cxn>
                    <a:cxn ang="0">
                      <a:pos x="T4" y="T5"/>
                    </a:cxn>
                    <a:cxn ang="0">
                      <a:pos x="T6" y="T7"/>
                    </a:cxn>
                    <a:cxn ang="0">
                      <a:pos x="T8" y="T9"/>
                    </a:cxn>
                  </a:cxnLst>
                  <a:rect l="0" t="0" r="r" b="b"/>
                  <a:pathLst>
                    <a:path w="104" h="585">
                      <a:moveTo>
                        <a:pt x="0" y="585"/>
                      </a:moveTo>
                      <a:lnTo>
                        <a:pt x="0" y="102"/>
                      </a:lnTo>
                      <a:lnTo>
                        <a:pt x="104" y="0"/>
                      </a:lnTo>
                      <a:lnTo>
                        <a:pt x="104" y="483"/>
                      </a:lnTo>
                      <a:lnTo>
                        <a:pt x="0" y="585"/>
                      </a:lnTo>
                      <a:close/>
                    </a:path>
                  </a:pathLst>
                </a:custGeom>
                <a:solidFill>
                  <a:srgbClr val="E1E1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507"/>
                <p:cNvSpPr>
                  <a:spLocks/>
                </p:cNvSpPr>
                <p:nvPr/>
              </p:nvSpPr>
              <p:spPr bwMode="auto">
                <a:xfrm>
                  <a:off x="778" y="2880"/>
                  <a:ext cx="732" cy="102"/>
                </a:xfrm>
                <a:custGeom>
                  <a:avLst/>
                  <a:gdLst>
                    <a:gd name="T0" fmla="*/ 628 w 732"/>
                    <a:gd name="T1" fmla="*/ 102 h 102"/>
                    <a:gd name="T2" fmla="*/ 0 w 732"/>
                    <a:gd name="T3" fmla="*/ 102 h 102"/>
                    <a:gd name="T4" fmla="*/ 104 w 732"/>
                    <a:gd name="T5" fmla="*/ 0 h 102"/>
                    <a:gd name="T6" fmla="*/ 732 w 732"/>
                    <a:gd name="T7" fmla="*/ 0 h 102"/>
                    <a:gd name="T8" fmla="*/ 628 w 732"/>
                    <a:gd name="T9" fmla="*/ 102 h 102"/>
                  </a:gdLst>
                  <a:ahLst/>
                  <a:cxnLst>
                    <a:cxn ang="0">
                      <a:pos x="T0" y="T1"/>
                    </a:cxn>
                    <a:cxn ang="0">
                      <a:pos x="T2" y="T3"/>
                    </a:cxn>
                    <a:cxn ang="0">
                      <a:pos x="T4" y="T5"/>
                    </a:cxn>
                    <a:cxn ang="0">
                      <a:pos x="T6" y="T7"/>
                    </a:cxn>
                    <a:cxn ang="0">
                      <a:pos x="T8" y="T9"/>
                    </a:cxn>
                  </a:cxnLst>
                  <a:rect l="0" t="0" r="r" b="b"/>
                  <a:pathLst>
                    <a:path w="732" h="102">
                      <a:moveTo>
                        <a:pt x="628" y="102"/>
                      </a:moveTo>
                      <a:lnTo>
                        <a:pt x="0" y="102"/>
                      </a:lnTo>
                      <a:lnTo>
                        <a:pt x="104" y="0"/>
                      </a:lnTo>
                      <a:lnTo>
                        <a:pt x="732" y="0"/>
                      </a:lnTo>
                      <a:lnTo>
                        <a:pt x="628" y="102"/>
                      </a:lnTo>
                      <a:close/>
                    </a:path>
                  </a:pathLst>
                </a:custGeom>
                <a:solidFill>
                  <a:srgbClr val="9898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Rectangle 508"/>
                <p:cNvSpPr>
                  <a:spLocks noChangeArrowheads="1"/>
                </p:cNvSpPr>
                <p:nvPr/>
              </p:nvSpPr>
              <p:spPr bwMode="auto">
                <a:xfrm>
                  <a:off x="778" y="2982"/>
                  <a:ext cx="628" cy="483"/>
                </a:xfrm>
                <a:prstGeom prst="rect">
                  <a:avLst/>
                </a:prstGeom>
                <a:solidFill>
                  <a:srgbClr val="C4C4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10" name="Rectangle 509"/>
              <p:cNvSpPr>
                <a:spLocks noChangeArrowheads="1"/>
              </p:cNvSpPr>
              <p:nvPr/>
            </p:nvSpPr>
            <p:spPr bwMode="auto">
              <a:xfrm>
                <a:off x="973" y="3123"/>
                <a:ext cx="26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 name="Rectangle 510"/>
              <p:cNvSpPr>
                <a:spLocks noChangeArrowheads="1"/>
              </p:cNvSpPr>
              <p:nvPr/>
            </p:nvSpPr>
            <p:spPr bwMode="auto">
              <a:xfrm>
                <a:off x="1005" y="3129"/>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200">
                    <a:latin typeface="Times New Roman" panose="02020603050405020304" pitchFamily="18" charset="0"/>
                  </a:rPr>
                  <a:t>UART</a:t>
                </a:r>
                <a:endParaRPr lang="en-US" sz="2800" b="1"/>
              </a:p>
            </p:txBody>
          </p:sp>
          <p:sp>
            <p:nvSpPr>
              <p:cNvPr id="112" name="Rectangle 511"/>
              <p:cNvSpPr>
                <a:spLocks noChangeArrowheads="1"/>
              </p:cNvSpPr>
              <p:nvPr/>
            </p:nvSpPr>
            <p:spPr bwMode="auto">
              <a:xfrm>
                <a:off x="828" y="3238"/>
                <a:ext cx="55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 name="Rectangle 512"/>
              <p:cNvSpPr>
                <a:spLocks noChangeArrowheads="1"/>
              </p:cNvSpPr>
              <p:nvPr/>
            </p:nvSpPr>
            <p:spPr bwMode="auto">
              <a:xfrm>
                <a:off x="873" y="3245"/>
                <a:ext cx="5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200">
                    <a:latin typeface="Times New Roman" panose="02020603050405020304" pitchFamily="18" charset="0"/>
                  </a:rPr>
                  <a:t>(TL16C550C)</a:t>
                </a:r>
                <a:endParaRPr lang="en-US" sz="2800" b="1"/>
              </a:p>
            </p:txBody>
          </p:sp>
          <p:sp>
            <p:nvSpPr>
              <p:cNvPr id="114" name="Freeform 513"/>
              <p:cNvSpPr>
                <a:spLocks/>
              </p:cNvSpPr>
              <p:nvPr/>
            </p:nvSpPr>
            <p:spPr bwMode="auto">
              <a:xfrm>
                <a:off x="1406" y="2880"/>
                <a:ext cx="104" cy="585"/>
              </a:xfrm>
              <a:custGeom>
                <a:avLst/>
                <a:gdLst>
                  <a:gd name="T0" fmla="*/ 0 w 104"/>
                  <a:gd name="T1" fmla="*/ 585 h 585"/>
                  <a:gd name="T2" fmla="*/ 0 w 104"/>
                  <a:gd name="T3" fmla="*/ 102 h 585"/>
                  <a:gd name="T4" fmla="*/ 104 w 104"/>
                  <a:gd name="T5" fmla="*/ 0 h 585"/>
                  <a:gd name="T6" fmla="*/ 104 w 104"/>
                  <a:gd name="T7" fmla="*/ 483 h 585"/>
                  <a:gd name="T8" fmla="*/ 0 w 104"/>
                  <a:gd name="T9" fmla="*/ 585 h 585"/>
                </a:gdLst>
                <a:ahLst/>
                <a:cxnLst>
                  <a:cxn ang="0">
                    <a:pos x="T0" y="T1"/>
                  </a:cxn>
                  <a:cxn ang="0">
                    <a:pos x="T2" y="T3"/>
                  </a:cxn>
                  <a:cxn ang="0">
                    <a:pos x="T4" y="T5"/>
                  </a:cxn>
                  <a:cxn ang="0">
                    <a:pos x="T6" y="T7"/>
                  </a:cxn>
                  <a:cxn ang="0">
                    <a:pos x="T8" y="T9"/>
                  </a:cxn>
                </a:cxnLst>
                <a:rect l="0" t="0" r="r" b="b"/>
                <a:pathLst>
                  <a:path w="104" h="585">
                    <a:moveTo>
                      <a:pt x="0" y="585"/>
                    </a:moveTo>
                    <a:lnTo>
                      <a:pt x="0" y="102"/>
                    </a:lnTo>
                    <a:lnTo>
                      <a:pt x="104" y="0"/>
                    </a:lnTo>
                    <a:lnTo>
                      <a:pt x="104" y="483"/>
                    </a:lnTo>
                    <a:lnTo>
                      <a:pt x="0" y="585"/>
                    </a:lnTo>
                    <a:close/>
                  </a:path>
                </a:pathLst>
              </a:custGeom>
              <a:solidFill>
                <a:srgbClr val="E1E1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Rectangle 514"/>
              <p:cNvSpPr>
                <a:spLocks noChangeArrowheads="1"/>
              </p:cNvSpPr>
              <p:nvPr/>
            </p:nvSpPr>
            <p:spPr bwMode="auto">
              <a:xfrm>
                <a:off x="778" y="2982"/>
                <a:ext cx="628" cy="483"/>
              </a:xfrm>
              <a:prstGeom prst="rect">
                <a:avLst/>
              </a:prstGeom>
              <a:solidFill>
                <a:srgbClr val="C4C4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 name="Rectangle 515"/>
              <p:cNvSpPr>
                <a:spLocks noChangeArrowheads="1"/>
              </p:cNvSpPr>
              <p:nvPr/>
            </p:nvSpPr>
            <p:spPr bwMode="auto">
              <a:xfrm>
                <a:off x="778" y="2982"/>
                <a:ext cx="628" cy="483"/>
              </a:xfrm>
              <a:prstGeom prst="rect">
                <a:avLst/>
              </a:prstGeom>
              <a:solidFill>
                <a:srgbClr val="C4C4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0" hangingPunct="0"/>
                <a:r>
                  <a:rPr lang="en-US" sz="1000" dirty="0"/>
                  <a:t>UART</a:t>
                </a:r>
              </a:p>
            </p:txBody>
          </p:sp>
          <p:sp>
            <p:nvSpPr>
              <p:cNvPr id="117" name="Rectangle 516"/>
              <p:cNvSpPr>
                <a:spLocks noChangeArrowheads="1"/>
              </p:cNvSpPr>
              <p:nvPr/>
            </p:nvSpPr>
            <p:spPr bwMode="auto">
              <a:xfrm>
                <a:off x="828" y="3238"/>
                <a:ext cx="55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 name="Rectangle 517"/>
              <p:cNvSpPr>
                <a:spLocks noChangeArrowheads="1"/>
              </p:cNvSpPr>
              <p:nvPr/>
            </p:nvSpPr>
            <p:spPr bwMode="auto">
              <a:xfrm>
                <a:off x="1455" y="3111"/>
                <a:ext cx="151"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Rectangle 518"/>
              <p:cNvSpPr>
                <a:spLocks noChangeArrowheads="1"/>
              </p:cNvSpPr>
              <p:nvPr/>
            </p:nvSpPr>
            <p:spPr bwMode="auto">
              <a:xfrm>
                <a:off x="1455" y="3111"/>
                <a:ext cx="151"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 name="Freeform 519"/>
              <p:cNvSpPr>
                <a:spLocks/>
              </p:cNvSpPr>
              <p:nvPr/>
            </p:nvSpPr>
            <p:spPr bwMode="auto">
              <a:xfrm>
                <a:off x="1430" y="3234"/>
                <a:ext cx="105" cy="95"/>
              </a:xfrm>
              <a:custGeom>
                <a:avLst/>
                <a:gdLst>
                  <a:gd name="T0" fmla="*/ 105 w 105"/>
                  <a:gd name="T1" fmla="*/ 95 h 95"/>
                  <a:gd name="T2" fmla="*/ 0 w 105"/>
                  <a:gd name="T3" fmla="*/ 47 h 95"/>
                  <a:gd name="T4" fmla="*/ 105 w 105"/>
                  <a:gd name="T5" fmla="*/ 0 h 95"/>
                  <a:gd name="T6" fmla="*/ 105 w 105"/>
                  <a:gd name="T7" fmla="*/ 95 h 95"/>
                </a:gdLst>
                <a:ahLst/>
                <a:cxnLst>
                  <a:cxn ang="0">
                    <a:pos x="T0" y="T1"/>
                  </a:cxn>
                  <a:cxn ang="0">
                    <a:pos x="T2" y="T3"/>
                  </a:cxn>
                  <a:cxn ang="0">
                    <a:pos x="T4" y="T5"/>
                  </a:cxn>
                  <a:cxn ang="0">
                    <a:pos x="T6" y="T7"/>
                  </a:cxn>
                </a:cxnLst>
                <a:rect l="0" t="0" r="r" b="b"/>
                <a:pathLst>
                  <a:path w="105" h="95">
                    <a:moveTo>
                      <a:pt x="105" y="95"/>
                    </a:moveTo>
                    <a:lnTo>
                      <a:pt x="0" y="47"/>
                    </a:lnTo>
                    <a:lnTo>
                      <a:pt x="105" y="0"/>
                    </a:lnTo>
                    <a:lnTo>
                      <a:pt x="10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520"/>
              <p:cNvSpPr>
                <a:spLocks/>
              </p:cNvSpPr>
              <p:nvPr/>
            </p:nvSpPr>
            <p:spPr bwMode="auto">
              <a:xfrm>
                <a:off x="1430" y="3234"/>
                <a:ext cx="105" cy="95"/>
              </a:xfrm>
              <a:custGeom>
                <a:avLst/>
                <a:gdLst>
                  <a:gd name="T0" fmla="*/ 105 w 105"/>
                  <a:gd name="T1" fmla="*/ 95 h 95"/>
                  <a:gd name="T2" fmla="*/ 0 w 105"/>
                  <a:gd name="T3" fmla="*/ 47 h 95"/>
                  <a:gd name="T4" fmla="*/ 105 w 105"/>
                  <a:gd name="T5" fmla="*/ 0 h 95"/>
                  <a:gd name="T6" fmla="*/ 105 w 105"/>
                  <a:gd name="T7" fmla="*/ 95 h 95"/>
                </a:gdLst>
                <a:ahLst/>
                <a:cxnLst>
                  <a:cxn ang="0">
                    <a:pos x="T0" y="T1"/>
                  </a:cxn>
                  <a:cxn ang="0">
                    <a:pos x="T2" y="T3"/>
                  </a:cxn>
                  <a:cxn ang="0">
                    <a:pos x="T4" y="T5"/>
                  </a:cxn>
                  <a:cxn ang="0">
                    <a:pos x="T6" y="T7"/>
                  </a:cxn>
                </a:cxnLst>
                <a:rect l="0" t="0" r="r" b="b"/>
                <a:pathLst>
                  <a:path w="105" h="95">
                    <a:moveTo>
                      <a:pt x="105" y="95"/>
                    </a:moveTo>
                    <a:lnTo>
                      <a:pt x="0" y="47"/>
                    </a:lnTo>
                    <a:lnTo>
                      <a:pt x="105" y="0"/>
                    </a:lnTo>
                    <a:lnTo>
                      <a:pt x="10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6" name="Group 521"/>
            <p:cNvGrpSpPr>
              <a:grpSpLocks/>
            </p:cNvGrpSpPr>
            <p:nvPr/>
          </p:nvGrpSpPr>
          <p:grpSpPr bwMode="auto">
            <a:xfrm>
              <a:off x="534473" y="5074398"/>
              <a:ext cx="693738" cy="333375"/>
              <a:chOff x="328" y="3115"/>
              <a:chExt cx="437" cy="210"/>
            </a:xfrm>
          </p:grpSpPr>
          <p:sp>
            <p:nvSpPr>
              <p:cNvPr id="106" name="Rectangle 522"/>
              <p:cNvSpPr>
                <a:spLocks noChangeArrowheads="1"/>
              </p:cNvSpPr>
              <p:nvPr/>
            </p:nvSpPr>
            <p:spPr bwMode="auto">
              <a:xfrm>
                <a:off x="454" y="3187"/>
                <a:ext cx="185" cy="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 name="Freeform 523"/>
              <p:cNvSpPr>
                <a:spLocks/>
              </p:cNvSpPr>
              <p:nvPr/>
            </p:nvSpPr>
            <p:spPr bwMode="auto">
              <a:xfrm>
                <a:off x="328" y="3115"/>
                <a:ext cx="129" cy="210"/>
              </a:xfrm>
              <a:custGeom>
                <a:avLst/>
                <a:gdLst>
                  <a:gd name="T0" fmla="*/ 129 w 129"/>
                  <a:gd name="T1" fmla="*/ 0 h 210"/>
                  <a:gd name="T2" fmla="*/ 0 w 129"/>
                  <a:gd name="T3" fmla="*/ 104 h 210"/>
                  <a:gd name="T4" fmla="*/ 129 w 129"/>
                  <a:gd name="T5" fmla="*/ 210 h 210"/>
                  <a:gd name="T6" fmla="*/ 129 w 129"/>
                  <a:gd name="T7" fmla="*/ 0 h 210"/>
                </a:gdLst>
                <a:ahLst/>
                <a:cxnLst>
                  <a:cxn ang="0">
                    <a:pos x="T0" y="T1"/>
                  </a:cxn>
                  <a:cxn ang="0">
                    <a:pos x="T2" y="T3"/>
                  </a:cxn>
                  <a:cxn ang="0">
                    <a:pos x="T4" y="T5"/>
                  </a:cxn>
                  <a:cxn ang="0">
                    <a:pos x="T6" y="T7"/>
                  </a:cxn>
                </a:cxnLst>
                <a:rect l="0" t="0" r="r" b="b"/>
                <a:pathLst>
                  <a:path w="129" h="210">
                    <a:moveTo>
                      <a:pt x="129" y="0"/>
                    </a:moveTo>
                    <a:lnTo>
                      <a:pt x="0" y="104"/>
                    </a:lnTo>
                    <a:lnTo>
                      <a:pt x="129" y="210"/>
                    </a:lnTo>
                    <a:lnTo>
                      <a:pt x="1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524"/>
              <p:cNvSpPr>
                <a:spLocks/>
              </p:cNvSpPr>
              <p:nvPr/>
            </p:nvSpPr>
            <p:spPr bwMode="auto">
              <a:xfrm>
                <a:off x="637" y="3115"/>
                <a:ext cx="128" cy="210"/>
              </a:xfrm>
              <a:custGeom>
                <a:avLst/>
                <a:gdLst>
                  <a:gd name="T0" fmla="*/ 0 w 128"/>
                  <a:gd name="T1" fmla="*/ 210 h 210"/>
                  <a:gd name="T2" fmla="*/ 128 w 128"/>
                  <a:gd name="T3" fmla="*/ 104 h 210"/>
                  <a:gd name="T4" fmla="*/ 0 w 128"/>
                  <a:gd name="T5" fmla="*/ 0 h 210"/>
                  <a:gd name="T6" fmla="*/ 0 w 128"/>
                  <a:gd name="T7" fmla="*/ 210 h 210"/>
                </a:gdLst>
                <a:ahLst/>
                <a:cxnLst>
                  <a:cxn ang="0">
                    <a:pos x="T0" y="T1"/>
                  </a:cxn>
                  <a:cxn ang="0">
                    <a:pos x="T2" y="T3"/>
                  </a:cxn>
                  <a:cxn ang="0">
                    <a:pos x="T4" y="T5"/>
                  </a:cxn>
                  <a:cxn ang="0">
                    <a:pos x="T6" y="T7"/>
                  </a:cxn>
                </a:cxnLst>
                <a:rect l="0" t="0" r="r" b="b"/>
                <a:pathLst>
                  <a:path w="128" h="210">
                    <a:moveTo>
                      <a:pt x="0" y="210"/>
                    </a:moveTo>
                    <a:lnTo>
                      <a:pt x="128" y="104"/>
                    </a:lnTo>
                    <a:lnTo>
                      <a:pt x="0" y="0"/>
                    </a:lnTo>
                    <a:lnTo>
                      <a:pt x="0" y="2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7" name="Rectangle 525"/>
            <p:cNvSpPr>
              <a:spLocks noChangeArrowheads="1"/>
            </p:cNvSpPr>
            <p:nvPr/>
          </p:nvSpPr>
          <p:spPr bwMode="auto">
            <a:xfrm>
              <a:off x="4854061" y="5002960"/>
              <a:ext cx="366712"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 name="Freeform 526"/>
            <p:cNvSpPr>
              <a:spLocks/>
            </p:cNvSpPr>
            <p:nvPr/>
          </p:nvSpPr>
          <p:spPr bwMode="auto">
            <a:xfrm>
              <a:off x="4742936" y="4942635"/>
              <a:ext cx="114300" cy="153988"/>
            </a:xfrm>
            <a:custGeom>
              <a:avLst/>
              <a:gdLst>
                <a:gd name="T0" fmla="*/ 72 w 72"/>
                <a:gd name="T1" fmla="*/ 97 h 97"/>
                <a:gd name="T2" fmla="*/ 0 w 72"/>
                <a:gd name="T3" fmla="*/ 48 h 97"/>
                <a:gd name="T4" fmla="*/ 72 w 72"/>
                <a:gd name="T5" fmla="*/ 0 h 97"/>
                <a:gd name="T6" fmla="*/ 72 w 72"/>
                <a:gd name="T7" fmla="*/ 97 h 97"/>
              </a:gdLst>
              <a:ahLst/>
              <a:cxnLst>
                <a:cxn ang="0">
                  <a:pos x="T0" y="T1"/>
                </a:cxn>
                <a:cxn ang="0">
                  <a:pos x="T2" y="T3"/>
                </a:cxn>
                <a:cxn ang="0">
                  <a:pos x="T4" y="T5"/>
                </a:cxn>
                <a:cxn ang="0">
                  <a:pos x="T6" y="T7"/>
                </a:cxn>
              </a:cxnLst>
              <a:rect l="0" t="0" r="r" b="b"/>
              <a:pathLst>
                <a:path w="72" h="97">
                  <a:moveTo>
                    <a:pt x="72" y="97"/>
                  </a:moveTo>
                  <a:lnTo>
                    <a:pt x="0" y="48"/>
                  </a:lnTo>
                  <a:lnTo>
                    <a:pt x="72" y="0"/>
                  </a:lnTo>
                  <a:lnTo>
                    <a:pt x="72"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Rectangle 527"/>
            <p:cNvSpPr>
              <a:spLocks noChangeArrowheads="1"/>
            </p:cNvSpPr>
            <p:nvPr/>
          </p:nvSpPr>
          <p:spPr bwMode="auto">
            <a:xfrm>
              <a:off x="4854061" y="5002960"/>
              <a:ext cx="366712"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 name="Freeform 528"/>
            <p:cNvSpPr>
              <a:spLocks/>
            </p:cNvSpPr>
            <p:nvPr/>
          </p:nvSpPr>
          <p:spPr bwMode="auto">
            <a:xfrm>
              <a:off x="4742936" y="4942635"/>
              <a:ext cx="114300" cy="153988"/>
            </a:xfrm>
            <a:custGeom>
              <a:avLst/>
              <a:gdLst>
                <a:gd name="T0" fmla="*/ 72 w 72"/>
                <a:gd name="T1" fmla="*/ 97 h 97"/>
                <a:gd name="T2" fmla="*/ 0 w 72"/>
                <a:gd name="T3" fmla="*/ 48 h 97"/>
                <a:gd name="T4" fmla="*/ 72 w 72"/>
                <a:gd name="T5" fmla="*/ 0 h 97"/>
                <a:gd name="T6" fmla="*/ 72 w 72"/>
                <a:gd name="T7" fmla="*/ 97 h 97"/>
              </a:gdLst>
              <a:ahLst/>
              <a:cxnLst>
                <a:cxn ang="0">
                  <a:pos x="T0" y="T1"/>
                </a:cxn>
                <a:cxn ang="0">
                  <a:pos x="T2" y="T3"/>
                </a:cxn>
                <a:cxn ang="0">
                  <a:pos x="T4" y="T5"/>
                </a:cxn>
                <a:cxn ang="0">
                  <a:pos x="T6" y="T7"/>
                </a:cxn>
              </a:cxnLst>
              <a:rect l="0" t="0" r="r" b="b"/>
              <a:pathLst>
                <a:path w="72" h="97">
                  <a:moveTo>
                    <a:pt x="72" y="97"/>
                  </a:moveTo>
                  <a:lnTo>
                    <a:pt x="0" y="48"/>
                  </a:lnTo>
                  <a:lnTo>
                    <a:pt x="72" y="0"/>
                  </a:lnTo>
                  <a:lnTo>
                    <a:pt x="72"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 name="Group 529"/>
            <p:cNvGrpSpPr>
              <a:grpSpLocks/>
            </p:cNvGrpSpPr>
            <p:nvPr/>
          </p:nvGrpSpPr>
          <p:grpSpPr bwMode="auto">
            <a:xfrm>
              <a:off x="4247636" y="5002960"/>
              <a:ext cx="520700" cy="9525"/>
              <a:chOff x="2667" y="3070"/>
              <a:chExt cx="328" cy="6"/>
            </a:xfrm>
          </p:grpSpPr>
          <p:sp>
            <p:nvSpPr>
              <p:cNvPr id="98" name="Freeform 530"/>
              <p:cNvSpPr>
                <a:spLocks/>
              </p:cNvSpPr>
              <p:nvPr/>
            </p:nvSpPr>
            <p:spPr bwMode="auto">
              <a:xfrm>
                <a:off x="2667" y="3070"/>
                <a:ext cx="30" cy="6"/>
              </a:xfrm>
              <a:custGeom>
                <a:avLst/>
                <a:gdLst>
                  <a:gd name="T0" fmla="*/ 4 w 30"/>
                  <a:gd name="T1" fmla="*/ 0 h 6"/>
                  <a:gd name="T2" fmla="*/ 3 w 30"/>
                  <a:gd name="T3" fmla="*/ 0 h 6"/>
                  <a:gd name="T4" fmla="*/ 2 w 30"/>
                  <a:gd name="T5" fmla="*/ 1 h 6"/>
                  <a:gd name="T6" fmla="*/ 1 w 30"/>
                  <a:gd name="T7" fmla="*/ 2 h 6"/>
                  <a:gd name="T8" fmla="*/ 0 w 30"/>
                  <a:gd name="T9" fmla="*/ 3 h 6"/>
                  <a:gd name="T10" fmla="*/ 0 w 30"/>
                  <a:gd name="T11" fmla="*/ 3 h 6"/>
                  <a:gd name="T12" fmla="*/ 1 w 30"/>
                  <a:gd name="T13" fmla="*/ 4 h 6"/>
                  <a:gd name="T14" fmla="*/ 2 w 30"/>
                  <a:gd name="T15" fmla="*/ 5 h 6"/>
                  <a:gd name="T16" fmla="*/ 3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4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4" y="0"/>
                    </a:moveTo>
                    <a:lnTo>
                      <a:pt x="3" y="0"/>
                    </a:lnTo>
                    <a:lnTo>
                      <a:pt x="2" y="1"/>
                    </a:lnTo>
                    <a:lnTo>
                      <a:pt x="1" y="2"/>
                    </a:lnTo>
                    <a:lnTo>
                      <a:pt x="0" y="3"/>
                    </a:lnTo>
                    <a:lnTo>
                      <a:pt x="0" y="3"/>
                    </a:lnTo>
                    <a:lnTo>
                      <a:pt x="1" y="4"/>
                    </a:lnTo>
                    <a:lnTo>
                      <a:pt x="2" y="5"/>
                    </a:lnTo>
                    <a:lnTo>
                      <a:pt x="3" y="6"/>
                    </a:lnTo>
                    <a:lnTo>
                      <a:pt x="26" y="6"/>
                    </a:lnTo>
                    <a:lnTo>
                      <a:pt x="27" y="6"/>
                    </a:lnTo>
                    <a:lnTo>
                      <a:pt x="28" y="6"/>
                    </a:lnTo>
                    <a:lnTo>
                      <a:pt x="29" y="5"/>
                    </a:lnTo>
                    <a:lnTo>
                      <a:pt x="30" y="4"/>
                    </a:lnTo>
                    <a:lnTo>
                      <a:pt x="30" y="3"/>
                    </a:lnTo>
                    <a:lnTo>
                      <a:pt x="29" y="2"/>
                    </a:lnTo>
                    <a:lnTo>
                      <a:pt x="28" y="1"/>
                    </a:lnTo>
                    <a:lnTo>
                      <a:pt x="27"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531"/>
              <p:cNvSpPr>
                <a:spLocks/>
              </p:cNvSpPr>
              <p:nvPr/>
            </p:nvSpPr>
            <p:spPr bwMode="auto">
              <a:xfrm>
                <a:off x="2709" y="3070"/>
                <a:ext cx="31" cy="6"/>
              </a:xfrm>
              <a:custGeom>
                <a:avLst/>
                <a:gdLst>
                  <a:gd name="T0" fmla="*/ 3 w 31"/>
                  <a:gd name="T1" fmla="*/ 0 h 6"/>
                  <a:gd name="T2" fmla="*/ 2 w 31"/>
                  <a:gd name="T3" fmla="*/ 0 h 6"/>
                  <a:gd name="T4" fmla="*/ 1 w 31"/>
                  <a:gd name="T5" fmla="*/ 1 h 6"/>
                  <a:gd name="T6" fmla="*/ 0 w 31"/>
                  <a:gd name="T7" fmla="*/ 2 h 6"/>
                  <a:gd name="T8" fmla="*/ 0 w 31"/>
                  <a:gd name="T9" fmla="*/ 3 h 6"/>
                  <a:gd name="T10" fmla="*/ 0 w 31"/>
                  <a:gd name="T11" fmla="*/ 4 h 6"/>
                  <a:gd name="T12" fmla="*/ 0 w 31"/>
                  <a:gd name="T13" fmla="*/ 5 h 6"/>
                  <a:gd name="T14" fmla="*/ 1 w 31"/>
                  <a:gd name="T15" fmla="*/ 6 h 6"/>
                  <a:gd name="T16" fmla="*/ 2 w 31"/>
                  <a:gd name="T17" fmla="*/ 6 h 6"/>
                  <a:gd name="T18" fmla="*/ 27 w 31"/>
                  <a:gd name="T19" fmla="*/ 6 h 6"/>
                  <a:gd name="T20" fmla="*/ 28 w 31"/>
                  <a:gd name="T21" fmla="*/ 6 h 6"/>
                  <a:gd name="T22" fmla="*/ 29 w 31"/>
                  <a:gd name="T23" fmla="*/ 6 h 6"/>
                  <a:gd name="T24" fmla="*/ 30 w 31"/>
                  <a:gd name="T25" fmla="*/ 5 h 6"/>
                  <a:gd name="T26" fmla="*/ 31 w 31"/>
                  <a:gd name="T27" fmla="*/ 4 h 6"/>
                  <a:gd name="T28" fmla="*/ 31 w 31"/>
                  <a:gd name="T29" fmla="*/ 3 h 6"/>
                  <a:gd name="T30" fmla="*/ 30 w 31"/>
                  <a:gd name="T31" fmla="*/ 2 h 6"/>
                  <a:gd name="T32" fmla="*/ 29 w 31"/>
                  <a:gd name="T33" fmla="*/ 1 h 6"/>
                  <a:gd name="T34" fmla="*/ 28 w 31"/>
                  <a:gd name="T35" fmla="*/ 0 h 6"/>
                  <a:gd name="T36" fmla="*/ 3 w 31"/>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3" y="0"/>
                    </a:moveTo>
                    <a:lnTo>
                      <a:pt x="2" y="0"/>
                    </a:lnTo>
                    <a:lnTo>
                      <a:pt x="1" y="1"/>
                    </a:lnTo>
                    <a:lnTo>
                      <a:pt x="0" y="2"/>
                    </a:lnTo>
                    <a:lnTo>
                      <a:pt x="0" y="3"/>
                    </a:lnTo>
                    <a:lnTo>
                      <a:pt x="0" y="4"/>
                    </a:lnTo>
                    <a:lnTo>
                      <a:pt x="0" y="5"/>
                    </a:lnTo>
                    <a:lnTo>
                      <a:pt x="1" y="6"/>
                    </a:lnTo>
                    <a:lnTo>
                      <a:pt x="2" y="6"/>
                    </a:lnTo>
                    <a:lnTo>
                      <a:pt x="27" y="6"/>
                    </a:lnTo>
                    <a:lnTo>
                      <a:pt x="28" y="6"/>
                    </a:lnTo>
                    <a:lnTo>
                      <a:pt x="29" y="6"/>
                    </a:lnTo>
                    <a:lnTo>
                      <a:pt x="30" y="5"/>
                    </a:lnTo>
                    <a:lnTo>
                      <a:pt x="31" y="4"/>
                    </a:lnTo>
                    <a:lnTo>
                      <a:pt x="31" y="3"/>
                    </a:lnTo>
                    <a:lnTo>
                      <a:pt x="30" y="2"/>
                    </a:lnTo>
                    <a:lnTo>
                      <a:pt x="29" y="1"/>
                    </a:lnTo>
                    <a:lnTo>
                      <a:pt x="28"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532"/>
              <p:cNvSpPr>
                <a:spLocks/>
              </p:cNvSpPr>
              <p:nvPr/>
            </p:nvSpPr>
            <p:spPr bwMode="auto">
              <a:xfrm>
                <a:off x="2752"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533"/>
              <p:cNvSpPr>
                <a:spLocks/>
              </p:cNvSpPr>
              <p:nvPr/>
            </p:nvSpPr>
            <p:spPr bwMode="auto">
              <a:xfrm>
                <a:off x="2794" y="3070"/>
                <a:ext cx="31" cy="6"/>
              </a:xfrm>
              <a:custGeom>
                <a:avLst/>
                <a:gdLst>
                  <a:gd name="T0" fmla="*/ 3 w 31"/>
                  <a:gd name="T1" fmla="*/ 0 h 6"/>
                  <a:gd name="T2" fmla="*/ 2 w 31"/>
                  <a:gd name="T3" fmla="*/ 0 h 6"/>
                  <a:gd name="T4" fmla="*/ 1 w 31"/>
                  <a:gd name="T5" fmla="*/ 1 h 6"/>
                  <a:gd name="T6" fmla="*/ 0 w 31"/>
                  <a:gd name="T7" fmla="*/ 2 h 6"/>
                  <a:gd name="T8" fmla="*/ 0 w 31"/>
                  <a:gd name="T9" fmla="*/ 3 h 6"/>
                  <a:gd name="T10" fmla="*/ 0 w 31"/>
                  <a:gd name="T11" fmla="*/ 4 h 6"/>
                  <a:gd name="T12" fmla="*/ 0 w 31"/>
                  <a:gd name="T13" fmla="*/ 5 h 6"/>
                  <a:gd name="T14" fmla="*/ 1 w 31"/>
                  <a:gd name="T15" fmla="*/ 6 h 6"/>
                  <a:gd name="T16" fmla="*/ 2 w 31"/>
                  <a:gd name="T17" fmla="*/ 6 h 6"/>
                  <a:gd name="T18" fmla="*/ 27 w 31"/>
                  <a:gd name="T19" fmla="*/ 6 h 6"/>
                  <a:gd name="T20" fmla="*/ 28 w 31"/>
                  <a:gd name="T21" fmla="*/ 6 h 6"/>
                  <a:gd name="T22" fmla="*/ 29 w 31"/>
                  <a:gd name="T23" fmla="*/ 6 h 6"/>
                  <a:gd name="T24" fmla="*/ 30 w 31"/>
                  <a:gd name="T25" fmla="*/ 5 h 6"/>
                  <a:gd name="T26" fmla="*/ 31 w 31"/>
                  <a:gd name="T27" fmla="*/ 4 h 6"/>
                  <a:gd name="T28" fmla="*/ 31 w 31"/>
                  <a:gd name="T29" fmla="*/ 3 h 6"/>
                  <a:gd name="T30" fmla="*/ 30 w 31"/>
                  <a:gd name="T31" fmla="*/ 2 h 6"/>
                  <a:gd name="T32" fmla="*/ 29 w 31"/>
                  <a:gd name="T33" fmla="*/ 1 h 6"/>
                  <a:gd name="T34" fmla="*/ 28 w 31"/>
                  <a:gd name="T35" fmla="*/ 0 h 6"/>
                  <a:gd name="T36" fmla="*/ 3 w 31"/>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3" y="0"/>
                    </a:moveTo>
                    <a:lnTo>
                      <a:pt x="2" y="0"/>
                    </a:lnTo>
                    <a:lnTo>
                      <a:pt x="1" y="1"/>
                    </a:lnTo>
                    <a:lnTo>
                      <a:pt x="0" y="2"/>
                    </a:lnTo>
                    <a:lnTo>
                      <a:pt x="0" y="3"/>
                    </a:lnTo>
                    <a:lnTo>
                      <a:pt x="0" y="4"/>
                    </a:lnTo>
                    <a:lnTo>
                      <a:pt x="0" y="5"/>
                    </a:lnTo>
                    <a:lnTo>
                      <a:pt x="1" y="6"/>
                    </a:lnTo>
                    <a:lnTo>
                      <a:pt x="2" y="6"/>
                    </a:lnTo>
                    <a:lnTo>
                      <a:pt x="27" y="6"/>
                    </a:lnTo>
                    <a:lnTo>
                      <a:pt x="28" y="6"/>
                    </a:lnTo>
                    <a:lnTo>
                      <a:pt x="29" y="6"/>
                    </a:lnTo>
                    <a:lnTo>
                      <a:pt x="30" y="5"/>
                    </a:lnTo>
                    <a:lnTo>
                      <a:pt x="31" y="4"/>
                    </a:lnTo>
                    <a:lnTo>
                      <a:pt x="31" y="3"/>
                    </a:lnTo>
                    <a:lnTo>
                      <a:pt x="30" y="2"/>
                    </a:lnTo>
                    <a:lnTo>
                      <a:pt x="29" y="1"/>
                    </a:lnTo>
                    <a:lnTo>
                      <a:pt x="28"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534"/>
              <p:cNvSpPr>
                <a:spLocks/>
              </p:cNvSpPr>
              <p:nvPr/>
            </p:nvSpPr>
            <p:spPr bwMode="auto">
              <a:xfrm>
                <a:off x="2837"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535"/>
              <p:cNvSpPr>
                <a:spLocks/>
              </p:cNvSpPr>
              <p:nvPr/>
            </p:nvSpPr>
            <p:spPr bwMode="auto">
              <a:xfrm>
                <a:off x="2880"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536"/>
              <p:cNvSpPr>
                <a:spLocks/>
              </p:cNvSpPr>
              <p:nvPr/>
            </p:nvSpPr>
            <p:spPr bwMode="auto">
              <a:xfrm>
                <a:off x="2922"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537"/>
              <p:cNvSpPr>
                <a:spLocks/>
              </p:cNvSpPr>
              <p:nvPr/>
            </p:nvSpPr>
            <p:spPr bwMode="auto">
              <a:xfrm>
                <a:off x="2965" y="3070"/>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2" name="Group 538"/>
            <p:cNvGrpSpPr>
              <a:grpSpLocks/>
            </p:cNvGrpSpPr>
            <p:nvPr/>
          </p:nvGrpSpPr>
          <p:grpSpPr bwMode="auto">
            <a:xfrm>
              <a:off x="4247636" y="5234735"/>
              <a:ext cx="520700" cy="9525"/>
              <a:chOff x="2667" y="3216"/>
              <a:chExt cx="328" cy="6"/>
            </a:xfrm>
          </p:grpSpPr>
          <p:sp>
            <p:nvSpPr>
              <p:cNvPr id="90" name="Freeform 539"/>
              <p:cNvSpPr>
                <a:spLocks/>
              </p:cNvSpPr>
              <p:nvPr/>
            </p:nvSpPr>
            <p:spPr bwMode="auto">
              <a:xfrm>
                <a:off x="2667" y="3216"/>
                <a:ext cx="30" cy="6"/>
              </a:xfrm>
              <a:custGeom>
                <a:avLst/>
                <a:gdLst>
                  <a:gd name="T0" fmla="*/ 4 w 30"/>
                  <a:gd name="T1" fmla="*/ 0 h 6"/>
                  <a:gd name="T2" fmla="*/ 3 w 30"/>
                  <a:gd name="T3" fmla="*/ 0 h 6"/>
                  <a:gd name="T4" fmla="*/ 2 w 30"/>
                  <a:gd name="T5" fmla="*/ 1 h 6"/>
                  <a:gd name="T6" fmla="*/ 1 w 30"/>
                  <a:gd name="T7" fmla="*/ 2 h 6"/>
                  <a:gd name="T8" fmla="*/ 0 w 30"/>
                  <a:gd name="T9" fmla="*/ 3 h 6"/>
                  <a:gd name="T10" fmla="*/ 0 w 30"/>
                  <a:gd name="T11" fmla="*/ 3 h 6"/>
                  <a:gd name="T12" fmla="*/ 1 w 30"/>
                  <a:gd name="T13" fmla="*/ 4 h 6"/>
                  <a:gd name="T14" fmla="*/ 2 w 30"/>
                  <a:gd name="T15" fmla="*/ 5 h 6"/>
                  <a:gd name="T16" fmla="*/ 3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4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4" y="0"/>
                    </a:moveTo>
                    <a:lnTo>
                      <a:pt x="3" y="0"/>
                    </a:lnTo>
                    <a:lnTo>
                      <a:pt x="2" y="1"/>
                    </a:lnTo>
                    <a:lnTo>
                      <a:pt x="1" y="2"/>
                    </a:lnTo>
                    <a:lnTo>
                      <a:pt x="0" y="3"/>
                    </a:lnTo>
                    <a:lnTo>
                      <a:pt x="0" y="3"/>
                    </a:lnTo>
                    <a:lnTo>
                      <a:pt x="1" y="4"/>
                    </a:lnTo>
                    <a:lnTo>
                      <a:pt x="2" y="5"/>
                    </a:lnTo>
                    <a:lnTo>
                      <a:pt x="3" y="6"/>
                    </a:lnTo>
                    <a:lnTo>
                      <a:pt x="26" y="6"/>
                    </a:lnTo>
                    <a:lnTo>
                      <a:pt x="27" y="6"/>
                    </a:lnTo>
                    <a:lnTo>
                      <a:pt x="28" y="6"/>
                    </a:lnTo>
                    <a:lnTo>
                      <a:pt x="29" y="5"/>
                    </a:lnTo>
                    <a:lnTo>
                      <a:pt x="30" y="4"/>
                    </a:lnTo>
                    <a:lnTo>
                      <a:pt x="30" y="3"/>
                    </a:lnTo>
                    <a:lnTo>
                      <a:pt x="29" y="2"/>
                    </a:lnTo>
                    <a:lnTo>
                      <a:pt x="28" y="1"/>
                    </a:lnTo>
                    <a:lnTo>
                      <a:pt x="27"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540"/>
              <p:cNvSpPr>
                <a:spLocks/>
              </p:cNvSpPr>
              <p:nvPr/>
            </p:nvSpPr>
            <p:spPr bwMode="auto">
              <a:xfrm>
                <a:off x="2709" y="3216"/>
                <a:ext cx="31" cy="6"/>
              </a:xfrm>
              <a:custGeom>
                <a:avLst/>
                <a:gdLst>
                  <a:gd name="T0" fmla="*/ 3 w 31"/>
                  <a:gd name="T1" fmla="*/ 0 h 6"/>
                  <a:gd name="T2" fmla="*/ 2 w 31"/>
                  <a:gd name="T3" fmla="*/ 0 h 6"/>
                  <a:gd name="T4" fmla="*/ 1 w 31"/>
                  <a:gd name="T5" fmla="*/ 1 h 6"/>
                  <a:gd name="T6" fmla="*/ 0 w 31"/>
                  <a:gd name="T7" fmla="*/ 2 h 6"/>
                  <a:gd name="T8" fmla="*/ 0 w 31"/>
                  <a:gd name="T9" fmla="*/ 3 h 6"/>
                  <a:gd name="T10" fmla="*/ 0 w 31"/>
                  <a:gd name="T11" fmla="*/ 4 h 6"/>
                  <a:gd name="T12" fmla="*/ 0 w 31"/>
                  <a:gd name="T13" fmla="*/ 5 h 6"/>
                  <a:gd name="T14" fmla="*/ 1 w 31"/>
                  <a:gd name="T15" fmla="*/ 6 h 6"/>
                  <a:gd name="T16" fmla="*/ 2 w 31"/>
                  <a:gd name="T17" fmla="*/ 6 h 6"/>
                  <a:gd name="T18" fmla="*/ 27 w 31"/>
                  <a:gd name="T19" fmla="*/ 6 h 6"/>
                  <a:gd name="T20" fmla="*/ 28 w 31"/>
                  <a:gd name="T21" fmla="*/ 6 h 6"/>
                  <a:gd name="T22" fmla="*/ 29 w 31"/>
                  <a:gd name="T23" fmla="*/ 6 h 6"/>
                  <a:gd name="T24" fmla="*/ 30 w 31"/>
                  <a:gd name="T25" fmla="*/ 5 h 6"/>
                  <a:gd name="T26" fmla="*/ 31 w 31"/>
                  <a:gd name="T27" fmla="*/ 4 h 6"/>
                  <a:gd name="T28" fmla="*/ 31 w 31"/>
                  <a:gd name="T29" fmla="*/ 3 h 6"/>
                  <a:gd name="T30" fmla="*/ 30 w 31"/>
                  <a:gd name="T31" fmla="*/ 2 h 6"/>
                  <a:gd name="T32" fmla="*/ 29 w 31"/>
                  <a:gd name="T33" fmla="*/ 1 h 6"/>
                  <a:gd name="T34" fmla="*/ 28 w 31"/>
                  <a:gd name="T35" fmla="*/ 0 h 6"/>
                  <a:gd name="T36" fmla="*/ 3 w 31"/>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3" y="0"/>
                    </a:moveTo>
                    <a:lnTo>
                      <a:pt x="2" y="0"/>
                    </a:lnTo>
                    <a:lnTo>
                      <a:pt x="1" y="1"/>
                    </a:lnTo>
                    <a:lnTo>
                      <a:pt x="0" y="2"/>
                    </a:lnTo>
                    <a:lnTo>
                      <a:pt x="0" y="3"/>
                    </a:lnTo>
                    <a:lnTo>
                      <a:pt x="0" y="4"/>
                    </a:lnTo>
                    <a:lnTo>
                      <a:pt x="0" y="5"/>
                    </a:lnTo>
                    <a:lnTo>
                      <a:pt x="1" y="6"/>
                    </a:lnTo>
                    <a:lnTo>
                      <a:pt x="2" y="6"/>
                    </a:lnTo>
                    <a:lnTo>
                      <a:pt x="27" y="6"/>
                    </a:lnTo>
                    <a:lnTo>
                      <a:pt x="28" y="6"/>
                    </a:lnTo>
                    <a:lnTo>
                      <a:pt x="29" y="6"/>
                    </a:lnTo>
                    <a:lnTo>
                      <a:pt x="30" y="5"/>
                    </a:lnTo>
                    <a:lnTo>
                      <a:pt x="31" y="4"/>
                    </a:lnTo>
                    <a:lnTo>
                      <a:pt x="31" y="3"/>
                    </a:lnTo>
                    <a:lnTo>
                      <a:pt x="30" y="2"/>
                    </a:lnTo>
                    <a:lnTo>
                      <a:pt x="29" y="1"/>
                    </a:lnTo>
                    <a:lnTo>
                      <a:pt x="28"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541"/>
              <p:cNvSpPr>
                <a:spLocks/>
              </p:cNvSpPr>
              <p:nvPr/>
            </p:nvSpPr>
            <p:spPr bwMode="auto">
              <a:xfrm>
                <a:off x="2752"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542"/>
              <p:cNvSpPr>
                <a:spLocks/>
              </p:cNvSpPr>
              <p:nvPr/>
            </p:nvSpPr>
            <p:spPr bwMode="auto">
              <a:xfrm>
                <a:off x="2794" y="3216"/>
                <a:ext cx="31" cy="6"/>
              </a:xfrm>
              <a:custGeom>
                <a:avLst/>
                <a:gdLst>
                  <a:gd name="T0" fmla="*/ 3 w 31"/>
                  <a:gd name="T1" fmla="*/ 0 h 6"/>
                  <a:gd name="T2" fmla="*/ 2 w 31"/>
                  <a:gd name="T3" fmla="*/ 0 h 6"/>
                  <a:gd name="T4" fmla="*/ 1 w 31"/>
                  <a:gd name="T5" fmla="*/ 1 h 6"/>
                  <a:gd name="T6" fmla="*/ 0 w 31"/>
                  <a:gd name="T7" fmla="*/ 2 h 6"/>
                  <a:gd name="T8" fmla="*/ 0 w 31"/>
                  <a:gd name="T9" fmla="*/ 3 h 6"/>
                  <a:gd name="T10" fmla="*/ 0 w 31"/>
                  <a:gd name="T11" fmla="*/ 4 h 6"/>
                  <a:gd name="T12" fmla="*/ 0 w 31"/>
                  <a:gd name="T13" fmla="*/ 5 h 6"/>
                  <a:gd name="T14" fmla="*/ 1 w 31"/>
                  <a:gd name="T15" fmla="*/ 6 h 6"/>
                  <a:gd name="T16" fmla="*/ 2 w 31"/>
                  <a:gd name="T17" fmla="*/ 6 h 6"/>
                  <a:gd name="T18" fmla="*/ 27 w 31"/>
                  <a:gd name="T19" fmla="*/ 6 h 6"/>
                  <a:gd name="T20" fmla="*/ 28 w 31"/>
                  <a:gd name="T21" fmla="*/ 6 h 6"/>
                  <a:gd name="T22" fmla="*/ 29 w 31"/>
                  <a:gd name="T23" fmla="*/ 6 h 6"/>
                  <a:gd name="T24" fmla="*/ 30 w 31"/>
                  <a:gd name="T25" fmla="*/ 5 h 6"/>
                  <a:gd name="T26" fmla="*/ 31 w 31"/>
                  <a:gd name="T27" fmla="*/ 4 h 6"/>
                  <a:gd name="T28" fmla="*/ 31 w 31"/>
                  <a:gd name="T29" fmla="*/ 3 h 6"/>
                  <a:gd name="T30" fmla="*/ 30 w 31"/>
                  <a:gd name="T31" fmla="*/ 2 h 6"/>
                  <a:gd name="T32" fmla="*/ 29 w 31"/>
                  <a:gd name="T33" fmla="*/ 1 h 6"/>
                  <a:gd name="T34" fmla="*/ 28 w 31"/>
                  <a:gd name="T35" fmla="*/ 0 h 6"/>
                  <a:gd name="T36" fmla="*/ 3 w 31"/>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3" y="0"/>
                    </a:moveTo>
                    <a:lnTo>
                      <a:pt x="2" y="0"/>
                    </a:lnTo>
                    <a:lnTo>
                      <a:pt x="1" y="1"/>
                    </a:lnTo>
                    <a:lnTo>
                      <a:pt x="0" y="2"/>
                    </a:lnTo>
                    <a:lnTo>
                      <a:pt x="0" y="3"/>
                    </a:lnTo>
                    <a:lnTo>
                      <a:pt x="0" y="4"/>
                    </a:lnTo>
                    <a:lnTo>
                      <a:pt x="0" y="5"/>
                    </a:lnTo>
                    <a:lnTo>
                      <a:pt x="1" y="6"/>
                    </a:lnTo>
                    <a:lnTo>
                      <a:pt x="2" y="6"/>
                    </a:lnTo>
                    <a:lnTo>
                      <a:pt x="27" y="6"/>
                    </a:lnTo>
                    <a:lnTo>
                      <a:pt x="28" y="6"/>
                    </a:lnTo>
                    <a:lnTo>
                      <a:pt x="29" y="6"/>
                    </a:lnTo>
                    <a:lnTo>
                      <a:pt x="30" y="5"/>
                    </a:lnTo>
                    <a:lnTo>
                      <a:pt x="31" y="4"/>
                    </a:lnTo>
                    <a:lnTo>
                      <a:pt x="31" y="3"/>
                    </a:lnTo>
                    <a:lnTo>
                      <a:pt x="30" y="2"/>
                    </a:lnTo>
                    <a:lnTo>
                      <a:pt x="29" y="1"/>
                    </a:lnTo>
                    <a:lnTo>
                      <a:pt x="28"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543"/>
              <p:cNvSpPr>
                <a:spLocks/>
              </p:cNvSpPr>
              <p:nvPr/>
            </p:nvSpPr>
            <p:spPr bwMode="auto">
              <a:xfrm>
                <a:off x="2837"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544"/>
              <p:cNvSpPr>
                <a:spLocks/>
              </p:cNvSpPr>
              <p:nvPr/>
            </p:nvSpPr>
            <p:spPr bwMode="auto">
              <a:xfrm>
                <a:off x="2880"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545"/>
              <p:cNvSpPr>
                <a:spLocks/>
              </p:cNvSpPr>
              <p:nvPr/>
            </p:nvSpPr>
            <p:spPr bwMode="auto">
              <a:xfrm>
                <a:off x="2922"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546"/>
              <p:cNvSpPr>
                <a:spLocks/>
              </p:cNvSpPr>
              <p:nvPr/>
            </p:nvSpPr>
            <p:spPr bwMode="auto">
              <a:xfrm>
                <a:off x="2965" y="3216"/>
                <a:ext cx="30" cy="6"/>
              </a:xfrm>
              <a:custGeom>
                <a:avLst/>
                <a:gdLst>
                  <a:gd name="T0" fmla="*/ 3 w 30"/>
                  <a:gd name="T1" fmla="*/ 0 h 6"/>
                  <a:gd name="T2" fmla="*/ 2 w 30"/>
                  <a:gd name="T3" fmla="*/ 0 h 6"/>
                  <a:gd name="T4" fmla="*/ 1 w 30"/>
                  <a:gd name="T5" fmla="*/ 1 h 6"/>
                  <a:gd name="T6" fmla="*/ 0 w 30"/>
                  <a:gd name="T7" fmla="*/ 2 h 6"/>
                  <a:gd name="T8" fmla="*/ 0 w 30"/>
                  <a:gd name="T9" fmla="*/ 3 h 6"/>
                  <a:gd name="T10" fmla="*/ 0 w 30"/>
                  <a:gd name="T11" fmla="*/ 4 h 6"/>
                  <a:gd name="T12" fmla="*/ 0 w 30"/>
                  <a:gd name="T13" fmla="*/ 5 h 6"/>
                  <a:gd name="T14" fmla="*/ 1 w 30"/>
                  <a:gd name="T15" fmla="*/ 6 h 6"/>
                  <a:gd name="T16" fmla="*/ 2 w 30"/>
                  <a:gd name="T17" fmla="*/ 6 h 6"/>
                  <a:gd name="T18" fmla="*/ 26 w 30"/>
                  <a:gd name="T19" fmla="*/ 6 h 6"/>
                  <a:gd name="T20" fmla="*/ 27 w 30"/>
                  <a:gd name="T21" fmla="*/ 6 h 6"/>
                  <a:gd name="T22" fmla="*/ 28 w 30"/>
                  <a:gd name="T23" fmla="*/ 6 h 6"/>
                  <a:gd name="T24" fmla="*/ 29 w 30"/>
                  <a:gd name="T25" fmla="*/ 5 h 6"/>
                  <a:gd name="T26" fmla="*/ 30 w 30"/>
                  <a:gd name="T27" fmla="*/ 4 h 6"/>
                  <a:gd name="T28" fmla="*/ 30 w 30"/>
                  <a:gd name="T29" fmla="*/ 3 h 6"/>
                  <a:gd name="T30" fmla="*/ 29 w 30"/>
                  <a:gd name="T31" fmla="*/ 2 h 6"/>
                  <a:gd name="T32" fmla="*/ 28 w 30"/>
                  <a:gd name="T33" fmla="*/ 1 h 6"/>
                  <a:gd name="T34" fmla="*/ 27 w 30"/>
                  <a:gd name="T35" fmla="*/ 0 h 6"/>
                  <a:gd name="T36" fmla="*/ 3 w 30"/>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6">
                    <a:moveTo>
                      <a:pt x="3" y="0"/>
                    </a:moveTo>
                    <a:lnTo>
                      <a:pt x="2" y="0"/>
                    </a:lnTo>
                    <a:lnTo>
                      <a:pt x="1" y="1"/>
                    </a:lnTo>
                    <a:lnTo>
                      <a:pt x="0" y="2"/>
                    </a:lnTo>
                    <a:lnTo>
                      <a:pt x="0" y="3"/>
                    </a:lnTo>
                    <a:lnTo>
                      <a:pt x="0" y="4"/>
                    </a:lnTo>
                    <a:lnTo>
                      <a:pt x="0" y="5"/>
                    </a:lnTo>
                    <a:lnTo>
                      <a:pt x="1" y="6"/>
                    </a:lnTo>
                    <a:lnTo>
                      <a:pt x="2" y="6"/>
                    </a:lnTo>
                    <a:lnTo>
                      <a:pt x="26" y="6"/>
                    </a:lnTo>
                    <a:lnTo>
                      <a:pt x="27" y="6"/>
                    </a:lnTo>
                    <a:lnTo>
                      <a:pt x="28" y="6"/>
                    </a:lnTo>
                    <a:lnTo>
                      <a:pt x="29" y="5"/>
                    </a:lnTo>
                    <a:lnTo>
                      <a:pt x="30" y="4"/>
                    </a:lnTo>
                    <a:lnTo>
                      <a:pt x="30" y="3"/>
                    </a:lnTo>
                    <a:lnTo>
                      <a:pt x="29" y="2"/>
                    </a:lnTo>
                    <a:lnTo>
                      <a:pt x="28" y="1"/>
                    </a:lnTo>
                    <a:lnTo>
                      <a:pt x="2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3" name="Rectangle 547"/>
            <p:cNvSpPr>
              <a:spLocks noChangeArrowheads="1"/>
            </p:cNvSpPr>
            <p:nvPr/>
          </p:nvSpPr>
          <p:spPr bwMode="auto">
            <a:xfrm>
              <a:off x="6457436" y="5299823"/>
              <a:ext cx="271462"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 name="Rectangle 548"/>
            <p:cNvSpPr>
              <a:spLocks noChangeArrowheads="1"/>
            </p:cNvSpPr>
            <p:nvPr/>
          </p:nvSpPr>
          <p:spPr bwMode="auto">
            <a:xfrm>
              <a:off x="6457436" y="5299823"/>
              <a:ext cx="271462"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 name="Rectangle 549"/>
            <p:cNvSpPr>
              <a:spLocks noChangeArrowheads="1"/>
            </p:cNvSpPr>
            <p:nvPr/>
          </p:nvSpPr>
          <p:spPr bwMode="auto">
            <a:xfrm>
              <a:off x="6324086" y="5069635"/>
              <a:ext cx="258762"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 name="Freeform 550"/>
            <p:cNvSpPr>
              <a:spLocks/>
            </p:cNvSpPr>
            <p:nvPr/>
          </p:nvSpPr>
          <p:spPr bwMode="auto">
            <a:xfrm>
              <a:off x="6579673" y="5007723"/>
              <a:ext cx="160338" cy="155575"/>
            </a:xfrm>
            <a:custGeom>
              <a:avLst/>
              <a:gdLst>
                <a:gd name="T0" fmla="*/ 0 w 101"/>
                <a:gd name="T1" fmla="*/ 98 h 98"/>
                <a:gd name="T2" fmla="*/ 101 w 101"/>
                <a:gd name="T3" fmla="*/ 48 h 98"/>
                <a:gd name="T4" fmla="*/ 0 w 101"/>
                <a:gd name="T5" fmla="*/ 0 h 98"/>
                <a:gd name="T6" fmla="*/ 0 w 101"/>
                <a:gd name="T7" fmla="*/ 98 h 98"/>
              </a:gdLst>
              <a:ahLst/>
              <a:cxnLst>
                <a:cxn ang="0">
                  <a:pos x="T0" y="T1"/>
                </a:cxn>
                <a:cxn ang="0">
                  <a:pos x="T2" y="T3"/>
                </a:cxn>
                <a:cxn ang="0">
                  <a:pos x="T4" y="T5"/>
                </a:cxn>
                <a:cxn ang="0">
                  <a:pos x="T6" y="T7"/>
                </a:cxn>
              </a:cxnLst>
              <a:rect l="0" t="0" r="r" b="b"/>
              <a:pathLst>
                <a:path w="101" h="98">
                  <a:moveTo>
                    <a:pt x="0" y="98"/>
                  </a:moveTo>
                  <a:lnTo>
                    <a:pt x="101" y="48"/>
                  </a:lnTo>
                  <a:lnTo>
                    <a:pt x="0" y="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Rectangle 551"/>
            <p:cNvSpPr>
              <a:spLocks noChangeArrowheads="1"/>
            </p:cNvSpPr>
            <p:nvPr/>
          </p:nvSpPr>
          <p:spPr bwMode="auto">
            <a:xfrm>
              <a:off x="6324086" y="5069635"/>
              <a:ext cx="258762"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 name="Freeform 552"/>
            <p:cNvSpPr>
              <a:spLocks/>
            </p:cNvSpPr>
            <p:nvPr/>
          </p:nvSpPr>
          <p:spPr bwMode="auto">
            <a:xfrm>
              <a:off x="6579673" y="5007723"/>
              <a:ext cx="160338" cy="155575"/>
            </a:xfrm>
            <a:custGeom>
              <a:avLst/>
              <a:gdLst>
                <a:gd name="T0" fmla="*/ 0 w 101"/>
                <a:gd name="T1" fmla="*/ 98 h 98"/>
                <a:gd name="T2" fmla="*/ 101 w 101"/>
                <a:gd name="T3" fmla="*/ 48 h 98"/>
                <a:gd name="T4" fmla="*/ 0 w 101"/>
                <a:gd name="T5" fmla="*/ 0 h 98"/>
                <a:gd name="T6" fmla="*/ 0 w 101"/>
                <a:gd name="T7" fmla="*/ 98 h 98"/>
              </a:gdLst>
              <a:ahLst/>
              <a:cxnLst>
                <a:cxn ang="0">
                  <a:pos x="T0" y="T1"/>
                </a:cxn>
                <a:cxn ang="0">
                  <a:pos x="T2" y="T3"/>
                </a:cxn>
                <a:cxn ang="0">
                  <a:pos x="T4" y="T5"/>
                </a:cxn>
                <a:cxn ang="0">
                  <a:pos x="T6" y="T7"/>
                </a:cxn>
              </a:cxnLst>
              <a:rect l="0" t="0" r="r" b="b"/>
              <a:pathLst>
                <a:path w="101" h="98">
                  <a:moveTo>
                    <a:pt x="0" y="98"/>
                  </a:moveTo>
                  <a:lnTo>
                    <a:pt x="101" y="48"/>
                  </a:lnTo>
                  <a:lnTo>
                    <a:pt x="0" y="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9" name="Group 553"/>
            <p:cNvGrpSpPr>
              <a:grpSpLocks/>
            </p:cNvGrpSpPr>
            <p:nvPr/>
          </p:nvGrpSpPr>
          <p:grpSpPr bwMode="auto">
            <a:xfrm>
              <a:off x="2707761" y="4768010"/>
              <a:ext cx="1244600" cy="703263"/>
              <a:chOff x="1697" y="2922"/>
              <a:chExt cx="784" cy="443"/>
            </a:xfrm>
          </p:grpSpPr>
          <p:sp>
            <p:nvSpPr>
              <p:cNvPr id="87" name="Freeform 554"/>
              <p:cNvSpPr>
                <a:spLocks/>
              </p:cNvSpPr>
              <p:nvPr/>
            </p:nvSpPr>
            <p:spPr bwMode="auto">
              <a:xfrm>
                <a:off x="2378" y="2922"/>
                <a:ext cx="103" cy="443"/>
              </a:xfrm>
              <a:custGeom>
                <a:avLst/>
                <a:gdLst>
                  <a:gd name="T0" fmla="*/ 0 w 103"/>
                  <a:gd name="T1" fmla="*/ 443 h 443"/>
                  <a:gd name="T2" fmla="*/ 0 w 103"/>
                  <a:gd name="T3" fmla="*/ 103 h 443"/>
                  <a:gd name="T4" fmla="*/ 103 w 103"/>
                  <a:gd name="T5" fmla="*/ 0 h 443"/>
                  <a:gd name="T6" fmla="*/ 103 w 103"/>
                  <a:gd name="T7" fmla="*/ 340 h 443"/>
                  <a:gd name="T8" fmla="*/ 0 w 103"/>
                  <a:gd name="T9" fmla="*/ 443 h 443"/>
                </a:gdLst>
                <a:ahLst/>
                <a:cxnLst>
                  <a:cxn ang="0">
                    <a:pos x="T0" y="T1"/>
                  </a:cxn>
                  <a:cxn ang="0">
                    <a:pos x="T2" y="T3"/>
                  </a:cxn>
                  <a:cxn ang="0">
                    <a:pos x="T4" y="T5"/>
                  </a:cxn>
                  <a:cxn ang="0">
                    <a:pos x="T6" y="T7"/>
                  </a:cxn>
                  <a:cxn ang="0">
                    <a:pos x="T8" y="T9"/>
                  </a:cxn>
                </a:cxnLst>
                <a:rect l="0" t="0" r="r" b="b"/>
                <a:pathLst>
                  <a:path w="103" h="443">
                    <a:moveTo>
                      <a:pt x="0" y="443"/>
                    </a:moveTo>
                    <a:lnTo>
                      <a:pt x="0" y="103"/>
                    </a:lnTo>
                    <a:lnTo>
                      <a:pt x="103" y="0"/>
                    </a:lnTo>
                    <a:lnTo>
                      <a:pt x="103" y="340"/>
                    </a:lnTo>
                    <a:lnTo>
                      <a:pt x="0" y="443"/>
                    </a:lnTo>
                    <a:close/>
                  </a:path>
                </a:pathLst>
              </a:custGeom>
              <a:solidFill>
                <a:srgbClr val="B4E1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555"/>
              <p:cNvSpPr>
                <a:spLocks/>
              </p:cNvSpPr>
              <p:nvPr/>
            </p:nvSpPr>
            <p:spPr bwMode="auto">
              <a:xfrm>
                <a:off x="1697" y="2922"/>
                <a:ext cx="784" cy="103"/>
              </a:xfrm>
              <a:custGeom>
                <a:avLst/>
                <a:gdLst>
                  <a:gd name="T0" fmla="*/ 681 w 784"/>
                  <a:gd name="T1" fmla="*/ 103 h 103"/>
                  <a:gd name="T2" fmla="*/ 0 w 784"/>
                  <a:gd name="T3" fmla="*/ 103 h 103"/>
                  <a:gd name="T4" fmla="*/ 104 w 784"/>
                  <a:gd name="T5" fmla="*/ 0 h 103"/>
                  <a:gd name="T6" fmla="*/ 784 w 784"/>
                  <a:gd name="T7" fmla="*/ 0 h 103"/>
                  <a:gd name="T8" fmla="*/ 681 w 784"/>
                  <a:gd name="T9" fmla="*/ 103 h 103"/>
                </a:gdLst>
                <a:ahLst/>
                <a:cxnLst>
                  <a:cxn ang="0">
                    <a:pos x="T0" y="T1"/>
                  </a:cxn>
                  <a:cxn ang="0">
                    <a:pos x="T2" y="T3"/>
                  </a:cxn>
                  <a:cxn ang="0">
                    <a:pos x="T4" y="T5"/>
                  </a:cxn>
                  <a:cxn ang="0">
                    <a:pos x="T6" y="T7"/>
                  </a:cxn>
                  <a:cxn ang="0">
                    <a:pos x="T8" y="T9"/>
                  </a:cxn>
                </a:cxnLst>
                <a:rect l="0" t="0" r="r" b="b"/>
                <a:pathLst>
                  <a:path w="784" h="103">
                    <a:moveTo>
                      <a:pt x="681" y="103"/>
                    </a:moveTo>
                    <a:lnTo>
                      <a:pt x="0" y="103"/>
                    </a:lnTo>
                    <a:lnTo>
                      <a:pt x="104" y="0"/>
                    </a:lnTo>
                    <a:lnTo>
                      <a:pt x="784" y="0"/>
                    </a:lnTo>
                    <a:lnTo>
                      <a:pt x="681" y="103"/>
                    </a:lnTo>
                    <a:close/>
                  </a:path>
                </a:pathLst>
              </a:custGeom>
              <a:solidFill>
                <a:srgbClr val="7998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Rectangle 556"/>
              <p:cNvSpPr>
                <a:spLocks noChangeArrowheads="1"/>
              </p:cNvSpPr>
              <p:nvPr/>
            </p:nvSpPr>
            <p:spPr bwMode="auto">
              <a:xfrm>
                <a:off x="1697" y="3025"/>
                <a:ext cx="681" cy="340"/>
              </a:xfrm>
              <a:prstGeom prst="rect">
                <a:avLst/>
              </a:prstGeom>
              <a:solidFill>
                <a:srgbClr val="9CC4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sz="1000" dirty="0"/>
                  <a:t>RS-232</a:t>
                </a:r>
              </a:p>
              <a:p>
                <a:pPr algn="ctr" eaLnBrk="0" hangingPunct="0"/>
                <a:r>
                  <a:rPr lang="en-US" sz="1000" dirty="0"/>
                  <a:t>RS-485</a:t>
                </a:r>
              </a:p>
            </p:txBody>
          </p:sp>
        </p:grpSp>
        <p:grpSp>
          <p:nvGrpSpPr>
            <p:cNvPr id="60" name="Group 557"/>
            <p:cNvGrpSpPr>
              <a:grpSpLocks/>
            </p:cNvGrpSpPr>
            <p:nvPr/>
          </p:nvGrpSpPr>
          <p:grpSpPr bwMode="auto">
            <a:xfrm>
              <a:off x="3863461" y="4944223"/>
              <a:ext cx="479425" cy="373062"/>
              <a:chOff x="2425" y="3033"/>
              <a:chExt cx="302" cy="235"/>
            </a:xfrm>
          </p:grpSpPr>
          <p:sp>
            <p:nvSpPr>
              <p:cNvPr id="78" name="Rectangle 558"/>
              <p:cNvSpPr>
                <a:spLocks noChangeArrowheads="1"/>
              </p:cNvSpPr>
              <p:nvPr/>
            </p:nvSpPr>
            <p:spPr bwMode="auto">
              <a:xfrm>
                <a:off x="2512" y="3071"/>
                <a:ext cx="215"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 name="Freeform 559"/>
              <p:cNvSpPr>
                <a:spLocks/>
              </p:cNvSpPr>
              <p:nvPr/>
            </p:nvSpPr>
            <p:spPr bwMode="auto">
              <a:xfrm>
                <a:off x="2447" y="3033"/>
                <a:ext cx="67" cy="97"/>
              </a:xfrm>
              <a:custGeom>
                <a:avLst/>
                <a:gdLst>
                  <a:gd name="T0" fmla="*/ 67 w 67"/>
                  <a:gd name="T1" fmla="*/ 97 h 97"/>
                  <a:gd name="T2" fmla="*/ 0 w 67"/>
                  <a:gd name="T3" fmla="*/ 48 h 97"/>
                  <a:gd name="T4" fmla="*/ 67 w 67"/>
                  <a:gd name="T5" fmla="*/ 0 h 97"/>
                  <a:gd name="T6" fmla="*/ 67 w 67"/>
                  <a:gd name="T7" fmla="*/ 97 h 97"/>
                </a:gdLst>
                <a:ahLst/>
                <a:cxnLst>
                  <a:cxn ang="0">
                    <a:pos x="T0" y="T1"/>
                  </a:cxn>
                  <a:cxn ang="0">
                    <a:pos x="T2" y="T3"/>
                  </a:cxn>
                  <a:cxn ang="0">
                    <a:pos x="T4" y="T5"/>
                  </a:cxn>
                  <a:cxn ang="0">
                    <a:pos x="T6" y="T7"/>
                  </a:cxn>
                </a:cxnLst>
                <a:rect l="0" t="0" r="r" b="b"/>
                <a:pathLst>
                  <a:path w="67" h="97">
                    <a:moveTo>
                      <a:pt x="67" y="97"/>
                    </a:moveTo>
                    <a:lnTo>
                      <a:pt x="0" y="48"/>
                    </a:lnTo>
                    <a:lnTo>
                      <a:pt x="67" y="0"/>
                    </a:lnTo>
                    <a:lnTo>
                      <a:pt x="67"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Rectangle 560"/>
              <p:cNvSpPr>
                <a:spLocks noChangeArrowheads="1"/>
              </p:cNvSpPr>
              <p:nvPr/>
            </p:nvSpPr>
            <p:spPr bwMode="auto">
              <a:xfrm>
                <a:off x="2512" y="3071"/>
                <a:ext cx="215"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 name="Freeform 561"/>
              <p:cNvSpPr>
                <a:spLocks/>
              </p:cNvSpPr>
              <p:nvPr/>
            </p:nvSpPr>
            <p:spPr bwMode="auto">
              <a:xfrm>
                <a:off x="2447" y="3033"/>
                <a:ext cx="67" cy="97"/>
              </a:xfrm>
              <a:custGeom>
                <a:avLst/>
                <a:gdLst>
                  <a:gd name="T0" fmla="*/ 67 w 67"/>
                  <a:gd name="T1" fmla="*/ 97 h 97"/>
                  <a:gd name="T2" fmla="*/ 0 w 67"/>
                  <a:gd name="T3" fmla="*/ 48 h 97"/>
                  <a:gd name="T4" fmla="*/ 67 w 67"/>
                  <a:gd name="T5" fmla="*/ 0 h 97"/>
                  <a:gd name="T6" fmla="*/ 67 w 67"/>
                  <a:gd name="T7" fmla="*/ 97 h 97"/>
                </a:gdLst>
                <a:ahLst/>
                <a:cxnLst>
                  <a:cxn ang="0">
                    <a:pos x="T0" y="T1"/>
                  </a:cxn>
                  <a:cxn ang="0">
                    <a:pos x="T2" y="T3"/>
                  </a:cxn>
                  <a:cxn ang="0">
                    <a:pos x="T4" y="T5"/>
                  </a:cxn>
                  <a:cxn ang="0">
                    <a:pos x="T6" y="T7"/>
                  </a:cxn>
                </a:cxnLst>
                <a:rect l="0" t="0" r="r" b="b"/>
                <a:pathLst>
                  <a:path w="67" h="97">
                    <a:moveTo>
                      <a:pt x="67" y="97"/>
                    </a:moveTo>
                    <a:lnTo>
                      <a:pt x="0" y="48"/>
                    </a:lnTo>
                    <a:lnTo>
                      <a:pt x="67" y="0"/>
                    </a:lnTo>
                    <a:lnTo>
                      <a:pt x="67"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2" name="Group 562"/>
              <p:cNvGrpSpPr>
                <a:grpSpLocks/>
              </p:cNvGrpSpPr>
              <p:nvPr/>
            </p:nvGrpSpPr>
            <p:grpSpPr bwMode="auto">
              <a:xfrm>
                <a:off x="2425" y="3171"/>
                <a:ext cx="279" cy="97"/>
                <a:chOff x="2425" y="3171"/>
                <a:chExt cx="279" cy="97"/>
              </a:xfrm>
            </p:grpSpPr>
            <p:sp>
              <p:nvSpPr>
                <p:cNvPr id="83" name="Rectangle 563"/>
                <p:cNvSpPr>
                  <a:spLocks noChangeArrowheads="1"/>
                </p:cNvSpPr>
                <p:nvPr/>
              </p:nvSpPr>
              <p:spPr bwMode="auto">
                <a:xfrm>
                  <a:off x="2425" y="3209"/>
                  <a:ext cx="214"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 name="Freeform 564"/>
                <p:cNvSpPr>
                  <a:spLocks/>
                </p:cNvSpPr>
                <p:nvPr/>
              </p:nvSpPr>
              <p:spPr bwMode="auto">
                <a:xfrm>
                  <a:off x="2637" y="3171"/>
                  <a:ext cx="67" cy="97"/>
                </a:xfrm>
                <a:custGeom>
                  <a:avLst/>
                  <a:gdLst>
                    <a:gd name="T0" fmla="*/ 0 w 67"/>
                    <a:gd name="T1" fmla="*/ 97 h 97"/>
                    <a:gd name="T2" fmla="*/ 67 w 67"/>
                    <a:gd name="T3" fmla="*/ 47 h 97"/>
                    <a:gd name="T4" fmla="*/ 0 w 67"/>
                    <a:gd name="T5" fmla="*/ 0 h 97"/>
                    <a:gd name="T6" fmla="*/ 0 w 67"/>
                    <a:gd name="T7" fmla="*/ 97 h 97"/>
                  </a:gdLst>
                  <a:ahLst/>
                  <a:cxnLst>
                    <a:cxn ang="0">
                      <a:pos x="T0" y="T1"/>
                    </a:cxn>
                    <a:cxn ang="0">
                      <a:pos x="T2" y="T3"/>
                    </a:cxn>
                    <a:cxn ang="0">
                      <a:pos x="T4" y="T5"/>
                    </a:cxn>
                    <a:cxn ang="0">
                      <a:pos x="T6" y="T7"/>
                    </a:cxn>
                  </a:cxnLst>
                  <a:rect l="0" t="0" r="r" b="b"/>
                  <a:pathLst>
                    <a:path w="67" h="97">
                      <a:moveTo>
                        <a:pt x="0" y="97"/>
                      </a:moveTo>
                      <a:lnTo>
                        <a:pt x="67" y="47"/>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Rectangle 565"/>
                <p:cNvSpPr>
                  <a:spLocks noChangeArrowheads="1"/>
                </p:cNvSpPr>
                <p:nvPr/>
              </p:nvSpPr>
              <p:spPr bwMode="auto">
                <a:xfrm>
                  <a:off x="2425" y="3209"/>
                  <a:ext cx="214"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 name="Freeform 566"/>
                <p:cNvSpPr>
                  <a:spLocks/>
                </p:cNvSpPr>
                <p:nvPr/>
              </p:nvSpPr>
              <p:spPr bwMode="auto">
                <a:xfrm>
                  <a:off x="2637" y="3171"/>
                  <a:ext cx="67" cy="97"/>
                </a:xfrm>
                <a:custGeom>
                  <a:avLst/>
                  <a:gdLst>
                    <a:gd name="T0" fmla="*/ 0 w 67"/>
                    <a:gd name="T1" fmla="*/ 97 h 97"/>
                    <a:gd name="T2" fmla="*/ 67 w 67"/>
                    <a:gd name="T3" fmla="*/ 47 h 97"/>
                    <a:gd name="T4" fmla="*/ 0 w 67"/>
                    <a:gd name="T5" fmla="*/ 0 h 97"/>
                    <a:gd name="T6" fmla="*/ 0 w 67"/>
                    <a:gd name="T7" fmla="*/ 97 h 97"/>
                  </a:gdLst>
                  <a:ahLst/>
                  <a:cxnLst>
                    <a:cxn ang="0">
                      <a:pos x="T0" y="T1"/>
                    </a:cxn>
                    <a:cxn ang="0">
                      <a:pos x="T2" y="T3"/>
                    </a:cxn>
                    <a:cxn ang="0">
                      <a:pos x="T4" y="T5"/>
                    </a:cxn>
                    <a:cxn ang="0">
                      <a:pos x="T6" y="T7"/>
                    </a:cxn>
                  </a:cxnLst>
                  <a:rect l="0" t="0" r="r" b="b"/>
                  <a:pathLst>
                    <a:path w="67" h="97">
                      <a:moveTo>
                        <a:pt x="0" y="97"/>
                      </a:moveTo>
                      <a:lnTo>
                        <a:pt x="67" y="47"/>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61" name="Group 567"/>
            <p:cNvGrpSpPr>
              <a:grpSpLocks/>
            </p:cNvGrpSpPr>
            <p:nvPr/>
          </p:nvGrpSpPr>
          <p:grpSpPr bwMode="auto">
            <a:xfrm>
              <a:off x="6759061" y="4672760"/>
              <a:ext cx="1162050" cy="928688"/>
              <a:chOff x="778" y="2880"/>
              <a:chExt cx="732" cy="585"/>
            </a:xfrm>
          </p:grpSpPr>
          <p:sp>
            <p:nvSpPr>
              <p:cNvPr id="75" name="Freeform 568"/>
              <p:cNvSpPr>
                <a:spLocks/>
              </p:cNvSpPr>
              <p:nvPr/>
            </p:nvSpPr>
            <p:spPr bwMode="auto">
              <a:xfrm>
                <a:off x="1406" y="2880"/>
                <a:ext cx="104" cy="585"/>
              </a:xfrm>
              <a:custGeom>
                <a:avLst/>
                <a:gdLst>
                  <a:gd name="T0" fmla="*/ 0 w 104"/>
                  <a:gd name="T1" fmla="*/ 585 h 585"/>
                  <a:gd name="T2" fmla="*/ 0 w 104"/>
                  <a:gd name="T3" fmla="*/ 102 h 585"/>
                  <a:gd name="T4" fmla="*/ 104 w 104"/>
                  <a:gd name="T5" fmla="*/ 0 h 585"/>
                  <a:gd name="T6" fmla="*/ 104 w 104"/>
                  <a:gd name="T7" fmla="*/ 483 h 585"/>
                  <a:gd name="T8" fmla="*/ 0 w 104"/>
                  <a:gd name="T9" fmla="*/ 585 h 585"/>
                </a:gdLst>
                <a:ahLst/>
                <a:cxnLst>
                  <a:cxn ang="0">
                    <a:pos x="T0" y="T1"/>
                  </a:cxn>
                  <a:cxn ang="0">
                    <a:pos x="T2" y="T3"/>
                  </a:cxn>
                  <a:cxn ang="0">
                    <a:pos x="T4" y="T5"/>
                  </a:cxn>
                  <a:cxn ang="0">
                    <a:pos x="T6" y="T7"/>
                  </a:cxn>
                  <a:cxn ang="0">
                    <a:pos x="T8" y="T9"/>
                  </a:cxn>
                </a:cxnLst>
                <a:rect l="0" t="0" r="r" b="b"/>
                <a:pathLst>
                  <a:path w="104" h="585">
                    <a:moveTo>
                      <a:pt x="0" y="585"/>
                    </a:moveTo>
                    <a:lnTo>
                      <a:pt x="0" y="102"/>
                    </a:lnTo>
                    <a:lnTo>
                      <a:pt x="104" y="0"/>
                    </a:lnTo>
                    <a:lnTo>
                      <a:pt x="104" y="483"/>
                    </a:lnTo>
                    <a:lnTo>
                      <a:pt x="0" y="585"/>
                    </a:lnTo>
                    <a:close/>
                  </a:path>
                </a:pathLst>
              </a:custGeom>
              <a:solidFill>
                <a:srgbClr val="E1E1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569"/>
              <p:cNvSpPr>
                <a:spLocks/>
              </p:cNvSpPr>
              <p:nvPr/>
            </p:nvSpPr>
            <p:spPr bwMode="auto">
              <a:xfrm>
                <a:off x="778" y="2880"/>
                <a:ext cx="732" cy="102"/>
              </a:xfrm>
              <a:custGeom>
                <a:avLst/>
                <a:gdLst>
                  <a:gd name="T0" fmla="*/ 628 w 732"/>
                  <a:gd name="T1" fmla="*/ 102 h 102"/>
                  <a:gd name="T2" fmla="*/ 0 w 732"/>
                  <a:gd name="T3" fmla="*/ 102 h 102"/>
                  <a:gd name="T4" fmla="*/ 104 w 732"/>
                  <a:gd name="T5" fmla="*/ 0 h 102"/>
                  <a:gd name="T6" fmla="*/ 732 w 732"/>
                  <a:gd name="T7" fmla="*/ 0 h 102"/>
                  <a:gd name="T8" fmla="*/ 628 w 732"/>
                  <a:gd name="T9" fmla="*/ 102 h 102"/>
                </a:gdLst>
                <a:ahLst/>
                <a:cxnLst>
                  <a:cxn ang="0">
                    <a:pos x="T0" y="T1"/>
                  </a:cxn>
                  <a:cxn ang="0">
                    <a:pos x="T2" y="T3"/>
                  </a:cxn>
                  <a:cxn ang="0">
                    <a:pos x="T4" y="T5"/>
                  </a:cxn>
                  <a:cxn ang="0">
                    <a:pos x="T6" y="T7"/>
                  </a:cxn>
                  <a:cxn ang="0">
                    <a:pos x="T8" y="T9"/>
                  </a:cxn>
                </a:cxnLst>
                <a:rect l="0" t="0" r="r" b="b"/>
                <a:pathLst>
                  <a:path w="732" h="102">
                    <a:moveTo>
                      <a:pt x="628" y="102"/>
                    </a:moveTo>
                    <a:lnTo>
                      <a:pt x="0" y="102"/>
                    </a:lnTo>
                    <a:lnTo>
                      <a:pt x="104" y="0"/>
                    </a:lnTo>
                    <a:lnTo>
                      <a:pt x="732" y="0"/>
                    </a:lnTo>
                    <a:lnTo>
                      <a:pt x="628" y="102"/>
                    </a:lnTo>
                    <a:close/>
                  </a:path>
                </a:pathLst>
              </a:custGeom>
              <a:solidFill>
                <a:srgbClr val="9898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Rectangle 570"/>
              <p:cNvSpPr>
                <a:spLocks noChangeArrowheads="1"/>
              </p:cNvSpPr>
              <p:nvPr/>
            </p:nvSpPr>
            <p:spPr bwMode="auto">
              <a:xfrm>
                <a:off x="778" y="2982"/>
                <a:ext cx="628" cy="483"/>
              </a:xfrm>
              <a:prstGeom prst="rect">
                <a:avLst/>
              </a:prstGeom>
              <a:solidFill>
                <a:srgbClr val="C4C4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62" name="Rectangle 571"/>
            <p:cNvSpPr>
              <a:spLocks noChangeArrowheads="1"/>
            </p:cNvSpPr>
            <p:nvPr/>
          </p:nvSpPr>
          <p:spPr bwMode="auto">
            <a:xfrm>
              <a:off x="7068623" y="5058523"/>
              <a:ext cx="4206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 name="Rectangle 572"/>
            <p:cNvSpPr>
              <a:spLocks noChangeArrowheads="1"/>
            </p:cNvSpPr>
            <p:nvPr/>
          </p:nvSpPr>
          <p:spPr bwMode="auto">
            <a:xfrm>
              <a:off x="7119423" y="5068048"/>
              <a:ext cx="4143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200">
                  <a:latin typeface="Times New Roman" panose="02020603050405020304" pitchFamily="18" charset="0"/>
                </a:rPr>
                <a:t>UART</a:t>
              </a:r>
              <a:endParaRPr lang="en-US" sz="2800" b="1"/>
            </a:p>
          </p:txBody>
        </p:sp>
        <p:sp>
          <p:nvSpPr>
            <p:cNvPr id="64" name="Rectangle 573"/>
            <p:cNvSpPr>
              <a:spLocks noChangeArrowheads="1"/>
            </p:cNvSpPr>
            <p:nvPr/>
          </p:nvSpPr>
          <p:spPr bwMode="auto">
            <a:xfrm>
              <a:off x="6838436" y="5241085"/>
              <a:ext cx="8858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 name="Rectangle 574"/>
            <p:cNvSpPr>
              <a:spLocks noChangeArrowheads="1"/>
            </p:cNvSpPr>
            <p:nvPr/>
          </p:nvSpPr>
          <p:spPr bwMode="auto">
            <a:xfrm>
              <a:off x="6909873" y="5252198"/>
              <a:ext cx="8731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200">
                  <a:latin typeface="Times New Roman" panose="02020603050405020304" pitchFamily="18" charset="0"/>
                </a:rPr>
                <a:t>(TL16C550C)</a:t>
              </a:r>
              <a:endParaRPr lang="en-US" sz="2800" b="1"/>
            </a:p>
          </p:txBody>
        </p:sp>
        <p:sp>
          <p:nvSpPr>
            <p:cNvPr id="66" name="Freeform 575"/>
            <p:cNvSpPr>
              <a:spLocks/>
            </p:cNvSpPr>
            <p:nvPr/>
          </p:nvSpPr>
          <p:spPr bwMode="auto">
            <a:xfrm>
              <a:off x="7756011" y="4672760"/>
              <a:ext cx="165100" cy="928688"/>
            </a:xfrm>
            <a:custGeom>
              <a:avLst/>
              <a:gdLst>
                <a:gd name="T0" fmla="*/ 0 w 104"/>
                <a:gd name="T1" fmla="*/ 585 h 585"/>
                <a:gd name="T2" fmla="*/ 0 w 104"/>
                <a:gd name="T3" fmla="*/ 102 h 585"/>
                <a:gd name="T4" fmla="*/ 104 w 104"/>
                <a:gd name="T5" fmla="*/ 0 h 585"/>
                <a:gd name="T6" fmla="*/ 104 w 104"/>
                <a:gd name="T7" fmla="*/ 483 h 585"/>
                <a:gd name="T8" fmla="*/ 0 w 104"/>
                <a:gd name="T9" fmla="*/ 585 h 585"/>
              </a:gdLst>
              <a:ahLst/>
              <a:cxnLst>
                <a:cxn ang="0">
                  <a:pos x="T0" y="T1"/>
                </a:cxn>
                <a:cxn ang="0">
                  <a:pos x="T2" y="T3"/>
                </a:cxn>
                <a:cxn ang="0">
                  <a:pos x="T4" y="T5"/>
                </a:cxn>
                <a:cxn ang="0">
                  <a:pos x="T6" y="T7"/>
                </a:cxn>
                <a:cxn ang="0">
                  <a:pos x="T8" y="T9"/>
                </a:cxn>
              </a:cxnLst>
              <a:rect l="0" t="0" r="r" b="b"/>
              <a:pathLst>
                <a:path w="104" h="585">
                  <a:moveTo>
                    <a:pt x="0" y="585"/>
                  </a:moveTo>
                  <a:lnTo>
                    <a:pt x="0" y="102"/>
                  </a:lnTo>
                  <a:lnTo>
                    <a:pt x="104" y="0"/>
                  </a:lnTo>
                  <a:lnTo>
                    <a:pt x="104" y="483"/>
                  </a:lnTo>
                  <a:lnTo>
                    <a:pt x="0" y="585"/>
                  </a:lnTo>
                  <a:close/>
                </a:path>
              </a:pathLst>
            </a:custGeom>
            <a:solidFill>
              <a:srgbClr val="E1E1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Rectangle 576"/>
            <p:cNvSpPr>
              <a:spLocks noChangeArrowheads="1"/>
            </p:cNvSpPr>
            <p:nvPr/>
          </p:nvSpPr>
          <p:spPr bwMode="auto">
            <a:xfrm>
              <a:off x="6759061" y="4834685"/>
              <a:ext cx="996950" cy="766763"/>
            </a:xfrm>
            <a:prstGeom prst="rect">
              <a:avLst/>
            </a:prstGeom>
            <a:solidFill>
              <a:srgbClr val="C4C4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 name="Rectangle 577"/>
            <p:cNvSpPr>
              <a:spLocks noChangeArrowheads="1"/>
            </p:cNvSpPr>
            <p:nvPr/>
          </p:nvSpPr>
          <p:spPr bwMode="auto">
            <a:xfrm>
              <a:off x="6759061" y="4834685"/>
              <a:ext cx="996950" cy="766763"/>
            </a:xfrm>
            <a:prstGeom prst="rect">
              <a:avLst/>
            </a:prstGeom>
            <a:solidFill>
              <a:srgbClr val="C4C4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0" hangingPunct="0"/>
              <a:r>
                <a:rPr lang="en-US" sz="1000" dirty="0"/>
                <a:t>UART</a:t>
              </a:r>
            </a:p>
            <a:p>
              <a:pPr algn="ctr" eaLnBrk="0" hangingPunct="0"/>
              <a:endParaRPr lang="en-US" sz="1000" b="1" dirty="0"/>
            </a:p>
          </p:txBody>
        </p:sp>
        <p:sp>
          <p:nvSpPr>
            <p:cNvPr id="69" name="Rectangle 578"/>
            <p:cNvSpPr>
              <a:spLocks noChangeArrowheads="1"/>
            </p:cNvSpPr>
            <p:nvPr/>
          </p:nvSpPr>
          <p:spPr bwMode="auto">
            <a:xfrm>
              <a:off x="6838436" y="5241085"/>
              <a:ext cx="8858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70" name="Group 579"/>
            <p:cNvGrpSpPr>
              <a:grpSpLocks/>
            </p:cNvGrpSpPr>
            <p:nvPr/>
          </p:nvGrpSpPr>
          <p:grpSpPr bwMode="auto">
            <a:xfrm>
              <a:off x="7851261" y="5007723"/>
              <a:ext cx="695325" cy="333375"/>
              <a:chOff x="4937" y="3073"/>
              <a:chExt cx="438" cy="210"/>
            </a:xfrm>
          </p:grpSpPr>
          <p:sp>
            <p:nvSpPr>
              <p:cNvPr id="72" name="Rectangle 580"/>
              <p:cNvSpPr>
                <a:spLocks noChangeArrowheads="1"/>
              </p:cNvSpPr>
              <p:nvPr/>
            </p:nvSpPr>
            <p:spPr bwMode="auto">
              <a:xfrm>
                <a:off x="5064" y="3145"/>
                <a:ext cx="184" cy="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 name="Freeform 581"/>
              <p:cNvSpPr>
                <a:spLocks/>
              </p:cNvSpPr>
              <p:nvPr/>
            </p:nvSpPr>
            <p:spPr bwMode="auto">
              <a:xfrm>
                <a:off x="4937" y="3073"/>
                <a:ext cx="130" cy="210"/>
              </a:xfrm>
              <a:custGeom>
                <a:avLst/>
                <a:gdLst>
                  <a:gd name="T0" fmla="*/ 130 w 130"/>
                  <a:gd name="T1" fmla="*/ 0 h 210"/>
                  <a:gd name="T2" fmla="*/ 0 w 130"/>
                  <a:gd name="T3" fmla="*/ 106 h 210"/>
                  <a:gd name="T4" fmla="*/ 130 w 130"/>
                  <a:gd name="T5" fmla="*/ 210 h 210"/>
                  <a:gd name="T6" fmla="*/ 130 w 130"/>
                  <a:gd name="T7" fmla="*/ 0 h 210"/>
                </a:gdLst>
                <a:ahLst/>
                <a:cxnLst>
                  <a:cxn ang="0">
                    <a:pos x="T0" y="T1"/>
                  </a:cxn>
                  <a:cxn ang="0">
                    <a:pos x="T2" y="T3"/>
                  </a:cxn>
                  <a:cxn ang="0">
                    <a:pos x="T4" y="T5"/>
                  </a:cxn>
                  <a:cxn ang="0">
                    <a:pos x="T6" y="T7"/>
                  </a:cxn>
                </a:cxnLst>
                <a:rect l="0" t="0" r="r" b="b"/>
                <a:pathLst>
                  <a:path w="130" h="210">
                    <a:moveTo>
                      <a:pt x="130" y="0"/>
                    </a:moveTo>
                    <a:lnTo>
                      <a:pt x="0" y="106"/>
                    </a:lnTo>
                    <a:lnTo>
                      <a:pt x="130" y="210"/>
                    </a:lnTo>
                    <a:lnTo>
                      <a:pt x="1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582"/>
              <p:cNvSpPr>
                <a:spLocks/>
              </p:cNvSpPr>
              <p:nvPr/>
            </p:nvSpPr>
            <p:spPr bwMode="auto">
              <a:xfrm>
                <a:off x="5246" y="3073"/>
                <a:ext cx="129" cy="210"/>
              </a:xfrm>
              <a:custGeom>
                <a:avLst/>
                <a:gdLst>
                  <a:gd name="T0" fmla="*/ 0 w 129"/>
                  <a:gd name="T1" fmla="*/ 210 h 210"/>
                  <a:gd name="T2" fmla="*/ 129 w 129"/>
                  <a:gd name="T3" fmla="*/ 106 h 210"/>
                  <a:gd name="T4" fmla="*/ 0 w 129"/>
                  <a:gd name="T5" fmla="*/ 0 h 210"/>
                  <a:gd name="T6" fmla="*/ 0 w 129"/>
                  <a:gd name="T7" fmla="*/ 210 h 210"/>
                </a:gdLst>
                <a:ahLst/>
                <a:cxnLst>
                  <a:cxn ang="0">
                    <a:pos x="T0" y="T1"/>
                  </a:cxn>
                  <a:cxn ang="0">
                    <a:pos x="T2" y="T3"/>
                  </a:cxn>
                  <a:cxn ang="0">
                    <a:pos x="T4" y="T5"/>
                  </a:cxn>
                  <a:cxn ang="0">
                    <a:pos x="T6" y="T7"/>
                  </a:cxn>
                </a:cxnLst>
                <a:rect l="0" t="0" r="r" b="b"/>
                <a:pathLst>
                  <a:path w="129" h="210">
                    <a:moveTo>
                      <a:pt x="0" y="210"/>
                    </a:moveTo>
                    <a:lnTo>
                      <a:pt x="129" y="106"/>
                    </a:lnTo>
                    <a:lnTo>
                      <a:pt x="0" y="0"/>
                    </a:lnTo>
                    <a:lnTo>
                      <a:pt x="0" y="2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 name="Rectangle 583"/>
            <p:cNvSpPr>
              <a:spLocks noChangeArrowheads="1"/>
            </p:cNvSpPr>
            <p:nvPr/>
          </p:nvSpPr>
          <p:spPr bwMode="auto">
            <a:xfrm>
              <a:off x="7604601" y="5647486"/>
              <a:ext cx="1006082" cy="41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050" b="1">
                  <a:latin typeface="Times New Roman" panose="02020603050405020304" pitchFamily="18" charset="0"/>
                </a:rPr>
                <a:t>8 bit parallel</a:t>
              </a:r>
            </a:p>
            <a:p>
              <a:pPr algn="ctr" eaLnBrk="0" hangingPunct="0"/>
              <a:r>
                <a:rPr lang="en-US" sz="1050" b="1">
                  <a:latin typeface="Times New Roman" panose="02020603050405020304" pitchFamily="18" charset="0"/>
                </a:rPr>
                <a:t>signal </a:t>
              </a:r>
              <a:endParaRPr lang="en-US" b="1"/>
            </a:p>
          </p:txBody>
        </p:sp>
      </p:grpSp>
    </p:spTree>
    <p:extLst>
      <p:ext uri="{BB962C8B-B14F-4D97-AF65-F5344CB8AC3E}">
        <p14:creationId xmlns:p14="http://schemas.microsoft.com/office/powerpoint/2010/main" val="3426521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414640"/>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Rate of Data Transfer</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8" name="Content Placeholder 2"/>
          <p:cNvSpPr>
            <a:spLocks noGrp="1"/>
          </p:cNvSpPr>
          <p:nvPr>
            <p:ph idx="1"/>
          </p:nvPr>
        </p:nvSpPr>
        <p:spPr>
          <a:xfrm>
            <a:off x="395417" y="1392945"/>
            <a:ext cx="8169875" cy="4953000"/>
          </a:xfrm>
        </p:spPr>
        <p:txBody>
          <a:bodyPr>
            <a:noAutofit/>
          </a:bodyPr>
          <a:lstStyle/>
          <a:p>
            <a:pPr>
              <a:buFont typeface="Wingdings" panose="05000000000000000000" pitchFamily="2" charset="2"/>
              <a:buChar char="Ø"/>
            </a:pPr>
            <a:r>
              <a:rPr lang="en-US" sz="2400" dirty="0">
                <a:latin typeface="Cambria" panose="02040503050406030204" pitchFamily="18" charset="0"/>
              </a:rPr>
              <a:t>The standard UART clock-frequency for PCs equals 1,843,200 cycles-per-second</a:t>
            </a:r>
          </a:p>
          <a:p>
            <a:pPr>
              <a:buFont typeface="Wingdings" panose="05000000000000000000" pitchFamily="2" charset="2"/>
              <a:buChar char="Ø"/>
            </a:pPr>
            <a:r>
              <a:rPr lang="en-US" sz="2400" dirty="0">
                <a:latin typeface="Cambria" panose="02040503050406030204" pitchFamily="18" charset="0"/>
              </a:rPr>
              <a:t>Each data-bit consumes 16 clock-cycles </a:t>
            </a:r>
          </a:p>
          <a:p>
            <a:pPr>
              <a:buFont typeface="Wingdings" panose="05000000000000000000" pitchFamily="2" charset="2"/>
              <a:buChar char="Ø"/>
            </a:pPr>
            <a:r>
              <a:rPr lang="en-US" sz="2400" dirty="0">
                <a:latin typeface="Cambria" panose="02040503050406030204" pitchFamily="18" charset="0"/>
              </a:rPr>
              <a:t>So the fastest serial bit-rate in PCs would be 1843200/16 = 115200 bits-per-second</a:t>
            </a:r>
          </a:p>
          <a:p>
            <a:pPr>
              <a:buFont typeface="Wingdings" panose="05000000000000000000" pitchFamily="2" charset="2"/>
              <a:buChar char="Ø"/>
            </a:pPr>
            <a:r>
              <a:rPr lang="en-US" sz="2400" dirty="0">
                <a:latin typeface="Cambria" panose="02040503050406030204" pitchFamily="18" charset="0"/>
              </a:rPr>
              <a:t>With one ‘start’ bit and one ‘stop’ bit, ten bits are required for each ‘byte’ of data</a:t>
            </a:r>
          </a:p>
          <a:p>
            <a:pPr>
              <a:buFont typeface="Wingdings" panose="05000000000000000000" pitchFamily="2" charset="2"/>
              <a:buChar char="Ø"/>
            </a:pPr>
            <a:r>
              <a:rPr lang="en-US" sz="2400" dirty="0">
                <a:latin typeface="Cambria" panose="02040503050406030204" pitchFamily="18" charset="0"/>
              </a:rPr>
              <a:t>The ‘</a:t>
            </a:r>
            <a:r>
              <a:rPr lang="en-US" sz="2400" b="1" dirty="0">
                <a:latin typeface="Cambria" panose="02040503050406030204" pitchFamily="18" charset="0"/>
              </a:rPr>
              <a:t>Divisor Latch</a:t>
            </a:r>
            <a:r>
              <a:rPr lang="en-US" sz="2400" dirty="0">
                <a:latin typeface="Cambria" panose="02040503050406030204" pitchFamily="18" charset="0"/>
              </a:rPr>
              <a:t>’ may be used to slow down the UART rate of data-transfer</a:t>
            </a:r>
          </a:p>
          <a:p>
            <a:pPr>
              <a:buFont typeface="Wingdings" panose="05000000000000000000" pitchFamily="2" charset="2"/>
              <a:buChar char="Ø"/>
            </a:pPr>
            <a:r>
              <a:rPr lang="en-US" sz="2400" dirty="0">
                <a:latin typeface="Cambria" panose="02040503050406030204" pitchFamily="18" charset="0"/>
              </a:rPr>
              <a:t>Clock-frequency gets divided by the value programmed in the ‘Divisor Latch’ register</a:t>
            </a:r>
          </a:p>
          <a:p>
            <a:pPr>
              <a:buFont typeface="Wingdings" panose="05000000000000000000" pitchFamily="2" charset="2"/>
              <a:buChar char="Ø"/>
            </a:pPr>
            <a:endParaRPr lang="en-US" sz="2400" dirty="0">
              <a:latin typeface="Cambria" panose="02040503050406030204" pitchFamily="18" charset="0"/>
            </a:endParaRPr>
          </a:p>
        </p:txBody>
      </p:sp>
    </p:spTree>
    <p:extLst>
      <p:ext uri="{BB962C8B-B14F-4D97-AF65-F5344CB8AC3E}">
        <p14:creationId xmlns:p14="http://schemas.microsoft.com/office/powerpoint/2010/main" val="3116337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414640"/>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Bit Rate and Baud Rate</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8" name="Content Placeholder 2"/>
          <p:cNvSpPr>
            <a:spLocks noGrp="1"/>
          </p:cNvSpPr>
          <p:nvPr>
            <p:ph idx="1"/>
          </p:nvPr>
        </p:nvSpPr>
        <p:spPr>
          <a:xfrm>
            <a:off x="395417" y="1295400"/>
            <a:ext cx="8169875" cy="4724400"/>
          </a:xfrm>
        </p:spPr>
        <p:txBody>
          <a:bodyPr>
            <a:noAutofit/>
          </a:bodyPr>
          <a:lstStyle/>
          <a:p>
            <a:pPr>
              <a:buFont typeface="Wingdings" panose="05000000000000000000" pitchFamily="2" charset="2"/>
              <a:buChar char="Ø"/>
            </a:pPr>
            <a:r>
              <a:rPr lang="en-US" sz="1600" dirty="0">
                <a:latin typeface="Cambria" panose="02040503050406030204" pitchFamily="18" charset="0"/>
              </a:rPr>
              <a:t>Data bits transmit one at a time over some communications channel, such as a cable.</a:t>
            </a:r>
          </a:p>
          <a:p>
            <a:pPr>
              <a:buFont typeface="Wingdings" panose="05000000000000000000" pitchFamily="2" charset="2"/>
              <a:buChar char="Ø"/>
            </a:pPr>
            <a:endParaRPr lang="en-US" sz="1600" dirty="0">
              <a:latin typeface="Cambria" panose="02040503050406030204" pitchFamily="18" charset="0"/>
            </a:endParaRPr>
          </a:p>
          <a:p>
            <a:pPr>
              <a:buFont typeface="Wingdings" panose="05000000000000000000" pitchFamily="2" charset="2"/>
              <a:buChar char="Ø"/>
            </a:pPr>
            <a:endParaRPr lang="en-US" sz="1600" dirty="0">
              <a:latin typeface="Cambria" panose="02040503050406030204" pitchFamily="18" charset="0"/>
            </a:endParaRPr>
          </a:p>
          <a:p>
            <a:pPr>
              <a:buFont typeface="Wingdings" panose="05000000000000000000" pitchFamily="2" charset="2"/>
              <a:buChar char="Ø"/>
            </a:pPr>
            <a:endParaRPr lang="en-US" sz="1600" dirty="0">
              <a:latin typeface="Cambria" panose="02040503050406030204" pitchFamily="18" charset="0"/>
            </a:endParaRPr>
          </a:p>
          <a:p>
            <a:pPr>
              <a:buFont typeface="Wingdings" panose="05000000000000000000" pitchFamily="2" charset="2"/>
              <a:buChar char="Ø"/>
            </a:pPr>
            <a:endParaRPr lang="en-US" sz="1600" dirty="0">
              <a:latin typeface="Cambria" panose="02040503050406030204" pitchFamily="18" charset="0"/>
            </a:endParaRPr>
          </a:p>
          <a:p>
            <a:pPr>
              <a:buFont typeface="Wingdings" panose="05000000000000000000" pitchFamily="2" charset="2"/>
              <a:buChar char="Ø"/>
            </a:pPr>
            <a:endParaRPr lang="en-US" sz="1600" dirty="0">
              <a:latin typeface="Cambria" panose="02040503050406030204" pitchFamily="18" charset="0"/>
            </a:endParaRPr>
          </a:p>
          <a:p>
            <a:pPr>
              <a:buFont typeface="Wingdings" panose="05000000000000000000" pitchFamily="2" charset="2"/>
              <a:buChar char="Ø"/>
            </a:pPr>
            <a:r>
              <a:rPr lang="en-US" sz="1600" dirty="0">
                <a:latin typeface="Cambria" panose="02040503050406030204" pitchFamily="18" charset="0"/>
              </a:rPr>
              <a:t>The speed of the data is expressed in bits per second (bps). </a:t>
            </a:r>
          </a:p>
          <a:p>
            <a:pPr>
              <a:buFont typeface="Wingdings" panose="05000000000000000000" pitchFamily="2" charset="2"/>
              <a:buChar char="Ø"/>
            </a:pPr>
            <a:r>
              <a:rPr lang="en-US" sz="1600" dirty="0">
                <a:latin typeface="Cambria" panose="02040503050406030204" pitchFamily="18" charset="0"/>
              </a:rPr>
              <a:t>The data rate R is a function of the duration of the bit or bit time (T</a:t>
            </a:r>
            <a:r>
              <a:rPr lang="en-US" sz="1600" baseline="-25000" dirty="0">
                <a:latin typeface="Cambria" panose="02040503050406030204" pitchFamily="18" charset="0"/>
              </a:rPr>
              <a:t>B</a:t>
            </a:r>
            <a:r>
              <a:rPr lang="en-US" sz="1600" dirty="0">
                <a:latin typeface="Cambria" panose="02040503050406030204" pitchFamily="18" charset="0"/>
              </a:rPr>
              <a:t>) : R = 1/T</a:t>
            </a:r>
            <a:r>
              <a:rPr lang="en-US" sz="1600" baseline="-25000" dirty="0">
                <a:latin typeface="Cambria" panose="02040503050406030204" pitchFamily="18" charset="0"/>
              </a:rPr>
              <a:t>B</a:t>
            </a:r>
          </a:p>
          <a:p>
            <a:pPr>
              <a:buFont typeface="Wingdings" panose="05000000000000000000" pitchFamily="2" charset="2"/>
              <a:buChar char="Ø"/>
            </a:pPr>
            <a:r>
              <a:rPr lang="en-US" sz="1600" dirty="0">
                <a:latin typeface="Cambria" panose="02040503050406030204" pitchFamily="18" charset="0"/>
              </a:rPr>
              <a:t>Rate is also called channel capacity C. If the bit time is 10 ns, the data rate equals:</a:t>
            </a:r>
          </a:p>
          <a:p>
            <a:pPr>
              <a:buFont typeface="Wingdings" panose="05000000000000000000" pitchFamily="2" charset="2"/>
              <a:buChar char="Ø"/>
            </a:pPr>
            <a:r>
              <a:rPr lang="en-US" sz="1600" dirty="0">
                <a:latin typeface="Cambria" panose="02040503050406030204" pitchFamily="18" charset="0"/>
              </a:rPr>
              <a:t>R = 1/10 x 10</a:t>
            </a:r>
            <a:r>
              <a:rPr lang="en-US" sz="1600" baseline="30000" dirty="0">
                <a:latin typeface="Cambria" panose="02040503050406030204" pitchFamily="18" charset="0"/>
              </a:rPr>
              <a:t>–9</a:t>
            </a:r>
            <a:r>
              <a:rPr lang="en-US" sz="1600" dirty="0">
                <a:latin typeface="Cambria" panose="02040503050406030204" pitchFamily="18" charset="0"/>
              </a:rPr>
              <a:t> = 100 </a:t>
            </a:r>
            <a:r>
              <a:rPr lang="en-US" sz="1600" dirty="0" err="1">
                <a:latin typeface="Cambria" panose="02040503050406030204" pitchFamily="18" charset="0"/>
              </a:rPr>
              <a:t>Mbits</a:t>
            </a:r>
            <a:r>
              <a:rPr lang="en-US" sz="1600" dirty="0">
                <a:latin typeface="Cambria" panose="02040503050406030204" pitchFamily="18" charset="0"/>
              </a:rPr>
              <a:t>/s.</a:t>
            </a:r>
          </a:p>
          <a:p>
            <a:pPr>
              <a:buFont typeface="Wingdings" panose="05000000000000000000" pitchFamily="2" charset="2"/>
              <a:buChar char="Ø"/>
            </a:pPr>
            <a:r>
              <a:rPr lang="en-US" sz="1600" dirty="0">
                <a:latin typeface="Cambria" panose="02040503050406030204" pitchFamily="18" charset="0"/>
              </a:rPr>
              <a:t>For most serial transmissions, the data represents part of a more complex protocol frame or packet format</a:t>
            </a:r>
          </a:p>
          <a:p>
            <a:pPr lvl="1">
              <a:buFont typeface="Wingdings" panose="05000000000000000000" pitchFamily="2" charset="2"/>
              <a:buChar char="Ø"/>
            </a:pPr>
            <a:r>
              <a:rPr lang="en-US" sz="1400" dirty="0">
                <a:latin typeface="Cambria" panose="02040503050406030204" pitchFamily="18" charset="0"/>
              </a:rPr>
              <a:t>This includes bits representing source address, destination address, error detection and correction codes, and other information or control bits. </a:t>
            </a:r>
          </a:p>
          <a:p>
            <a:pPr>
              <a:buFont typeface="Wingdings" panose="05000000000000000000" pitchFamily="2" charset="2"/>
              <a:buChar char="Ø"/>
            </a:pPr>
            <a:r>
              <a:rPr lang="en-US" sz="1600" dirty="0">
                <a:latin typeface="Cambria" panose="02040503050406030204" pitchFamily="18" charset="0"/>
              </a:rPr>
              <a:t>In the protocol frame, the data is called the “payload.” Non-data bits are known as the “overhead.” </a:t>
            </a:r>
          </a:p>
          <a:p>
            <a:pPr lvl="1">
              <a:buFont typeface="Wingdings" panose="05000000000000000000" pitchFamily="2" charset="2"/>
              <a:buChar char="Ø"/>
            </a:pPr>
            <a:r>
              <a:rPr lang="en-US" sz="1400" dirty="0">
                <a:latin typeface="Cambria" panose="02040503050406030204" pitchFamily="18" charset="0"/>
              </a:rPr>
              <a:t>Overhead may be substantial—up to 20% to 50% depending on the total payload bits</a:t>
            </a:r>
          </a:p>
          <a:p>
            <a:pPr>
              <a:buFont typeface="Wingdings" panose="05000000000000000000" pitchFamily="2" charset="2"/>
              <a:buChar char="Ø"/>
            </a:pPr>
            <a:endParaRPr lang="en-US" sz="1600" dirty="0">
              <a:latin typeface="Cambria" panose="02040503050406030204" pitchFamily="18" charset="0"/>
            </a:endParaRPr>
          </a:p>
        </p:txBody>
      </p:sp>
      <p:pic>
        <p:nvPicPr>
          <p:cNvPr id="1026" name="Picture 2" descr="http://electronicdesign.com/content/content/73824/73824_f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400"/>
            <a:ext cx="4272817" cy="131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06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3735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Pros/Cons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8" name="Content Placeholder 2"/>
          <p:cNvSpPr>
            <a:spLocks noGrp="1"/>
          </p:cNvSpPr>
          <p:nvPr>
            <p:ph idx="1"/>
          </p:nvPr>
        </p:nvSpPr>
        <p:spPr>
          <a:xfrm>
            <a:off x="395417" y="1371600"/>
            <a:ext cx="8169875" cy="4724400"/>
          </a:xfrm>
        </p:spPr>
        <p:txBody>
          <a:bodyPr>
            <a:noAutofit/>
          </a:bodyPr>
          <a:lstStyle/>
          <a:p>
            <a:pPr>
              <a:buFont typeface="Wingdings" panose="05000000000000000000" pitchFamily="2" charset="2"/>
              <a:buChar char="Ø"/>
            </a:pPr>
            <a:r>
              <a:rPr lang="en-US" sz="2400" b="1" dirty="0">
                <a:latin typeface="Cambria" panose="02040503050406030204" pitchFamily="18" charset="0"/>
              </a:rPr>
              <a:t>Pros</a:t>
            </a:r>
            <a:r>
              <a:rPr lang="en-US" sz="2000" b="1" dirty="0">
                <a:latin typeface="Cambria" panose="02040503050406030204" pitchFamily="18" charset="0"/>
              </a:rPr>
              <a:t>:</a:t>
            </a:r>
          </a:p>
          <a:p>
            <a:pPr lvl="1">
              <a:buFont typeface="Wingdings" panose="05000000000000000000" pitchFamily="2" charset="2"/>
              <a:buChar char="Ø"/>
            </a:pPr>
            <a:r>
              <a:rPr lang="en-US" sz="2000" dirty="0">
                <a:latin typeface="Cambria" panose="02040503050406030204" pitchFamily="18" charset="0"/>
              </a:rPr>
              <a:t>Only uses two wires</a:t>
            </a:r>
          </a:p>
          <a:p>
            <a:pPr lvl="1">
              <a:buFont typeface="Wingdings" panose="05000000000000000000" pitchFamily="2" charset="2"/>
              <a:buChar char="Ø"/>
            </a:pPr>
            <a:r>
              <a:rPr lang="en-US" sz="2000" dirty="0">
                <a:latin typeface="Cambria" panose="02040503050406030204" pitchFamily="18" charset="0"/>
              </a:rPr>
              <a:t>No clock signal is necessary</a:t>
            </a:r>
          </a:p>
          <a:p>
            <a:pPr lvl="1">
              <a:buFont typeface="Wingdings" panose="05000000000000000000" pitchFamily="2" charset="2"/>
              <a:buChar char="Ø"/>
            </a:pPr>
            <a:r>
              <a:rPr lang="en-US" sz="2000" dirty="0">
                <a:latin typeface="Cambria" panose="02040503050406030204" pitchFamily="18" charset="0"/>
              </a:rPr>
              <a:t>Has a parity bit to allow for error checking</a:t>
            </a:r>
          </a:p>
          <a:p>
            <a:pPr lvl="1">
              <a:buFont typeface="Wingdings" panose="05000000000000000000" pitchFamily="2" charset="2"/>
              <a:buChar char="Ø"/>
            </a:pPr>
            <a:r>
              <a:rPr lang="en-US" sz="2000" dirty="0">
                <a:latin typeface="Cambria" panose="02040503050406030204" pitchFamily="18" charset="0"/>
              </a:rPr>
              <a:t>The structure of the data packet can be changed as long as both sides are set up for it</a:t>
            </a:r>
          </a:p>
          <a:p>
            <a:pPr lvl="1">
              <a:buFont typeface="Wingdings" panose="05000000000000000000" pitchFamily="2" charset="2"/>
              <a:buChar char="Ø"/>
            </a:pPr>
            <a:r>
              <a:rPr lang="en-US" sz="2000" dirty="0">
                <a:latin typeface="Cambria" panose="02040503050406030204" pitchFamily="18" charset="0"/>
              </a:rPr>
              <a:t>Well documented and widely used method</a:t>
            </a:r>
          </a:p>
          <a:p>
            <a:pPr>
              <a:buFont typeface="Wingdings" panose="05000000000000000000" pitchFamily="2" charset="2"/>
              <a:buChar char="Ø"/>
            </a:pPr>
            <a:r>
              <a:rPr lang="en-US" sz="2400" b="1" dirty="0">
                <a:latin typeface="Cambria" panose="02040503050406030204" pitchFamily="18" charset="0"/>
              </a:rPr>
              <a:t>Cons:</a:t>
            </a:r>
          </a:p>
          <a:p>
            <a:pPr lvl="1">
              <a:buFont typeface="Wingdings" panose="05000000000000000000" pitchFamily="2" charset="2"/>
              <a:buChar char="Ø"/>
            </a:pPr>
            <a:r>
              <a:rPr lang="en-US" sz="2000" dirty="0">
                <a:latin typeface="Cambria" panose="02040503050406030204" pitchFamily="18" charset="0"/>
              </a:rPr>
              <a:t>The size of the data frame is limited to a maximum of 9 bits</a:t>
            </a:r>
          </a:p>
          <a:p>
            <a:pPr lvl="1">
              <a:buFont typeface="Wingdings" panose="05000000000000000000" pitchFamily="2" charset="2"/>
              <a:buChar char="Ø"/>
            </a:pPr>
            <a:r>
              <a:rPr lang="en-US" sz="2000" dirty="0">
                <a:latin typeface="Cambria" panose="02040503050406030204" pitchFamily="18" charset="0"/>
              </a:rPr>
              <a:t>Doesn’t support multiple slave or multiple master systems</a:t>
            </a:r>
          </a:p>
          <a:p>
            <a:pPr lvl="1">
              <a:buFont typeface="Wingdings" panose="05000000000000000000" pitchFamily="2" charset="2"/>
              <a:buChar char="Ø"/>
            </a:pPr>
            <a:r>
              <a:rPr lang="en-US" sz="2000" dirty="0">
                <a:latin typeface="Cambria" panose="02040503050406030204" pitchFamily="18" charset="0"/>
              </a:rPr>
              <a:t>The baud rates of each UART must be within 10% of each other</a:t>
            </a:r>
          </a:p>
        </p:txBody>
      </p:sp>
    </p:spTree>
    <p:extLst>
      <p:ext uri="{BB962C8B-B14F-4D97-AF65-F5344CB8AC3E}">
        <p14:creationId xmlns:p14="http://schemas.microsoft.com/office/powerpoint/2010/main" val="1426912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7851648" cy="1828800"/>
          </a:xfrm>
          <a:effectLst>
            <a:outerShdw blurRad="50800" dist="38100" dir="2700000" algn="tl" rotWithShape="0">
              <a:prstClr val="black">
                <a:alpha val="40000"/>
              </a:prstClr>
            </a:outerShdw>
          </a:effectLst>
        </p:spPr>
        <p:txBody>
          <a:bodyPr>
            <a:noAutofit/>
          </a:bodyPr>
          <a:lstStyle/>
          <a:p>
            <a:r>
              <a:rPr lang="en-US" sz="4400" dirty="0">
                <a:latin typeface="Cambria" panose="02040503050406030204" pitchFamily="18" charset="0"/>
              </a:rPr>
              <a:t>Inter-Integrated Circuit </a:t>
            </a:r>
            <a:br>
              <a:rPr lang="en-US" sz="4400" dirty="0">
                <a:latin typeface="Cambria" panose="02040503050406030204" pitchFamily="18" charset="0"/>
              </a:rPr>
            </a:br>
            <a:r>
              <a:rPr lang="en-US" sz="4400" dirty="0">
                <a:latin typeface="Cambria" panose="02040503050406030204" pitchFamily="18" charset="0"/>
              </a:rPr>
              <a:t>(I</a:t>
            </a:r>
            <a:r>
              <a:rPr lang="en-US" sz="4400" baseline="30000" dirty="0">
                <a:latin typeface="Cambria" panose="02040503050406030204" pitchFamily="18" charset="0"/>
              </a:rPr>
              <a:t>2</a:t>
            </a:r>
            <a:r>
              <a:rPr lang="en-US" sz="4400" dirty="0">
                <a:latin typeface="Cambria" panose="02040503050406030204" pitchFamily="18" charset="0"/>
              </a:rPr>
              <a:t>C)</a:t>
            </a: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Cambria" panose="02040503050406030204" pitchFamily="18" charset="0"/>
              </a:rPr>
              <a:pPr/>
              <a:t>38</a:t>
            </a:fld>
            <a:endParaRPr lang="en-US">
              <a:latin typeface="Cambria" panose="02040503050406030204" pitchFamily="18" charset="0"/>
            </a:endParaRPr>
          </a:p>
        </p:txBody>
      </p:sp>
    </p:spTree>
    <p:extLst>
      <p:ext uri="{BB962C8B-B14F-4D97-AF65-F5344CB8AC3E}">
        <p14:creationId xmlns:p14="http://schemas.microsoft.com/office/powerpoint/2010/main" val="4228991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414640"/>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What is I</a:t>
            </a:r>
            <a:r>
              <a:rPr lang="en-US" sz="4400" b="1" baseline="30000" dirty="0">
                <a:solidFill>
                  <a:schemeClr val="tx2"/>
                </a:solidFill>
                <a:latin typeface="Cambria" panose="02040503050406030204" pitchFamily="18" charset="0"/>
                <a:ea typeface="ＭＳ Ｐゴシック" charset="0"/>
                <a:cs typeface="Arial"/>
              </a:rPr>
              <a:t>2</a:t>
            </a:r>
            <a:r>
              <a:rPr lang="en-US" sz="4400" b="1" dirty="0">
                <a:solidFill>
                  <a:schemeClr val="tx2"/>
                </a:solidFill>
                <a:latin typeface="Cambria" panose="02040503050406030204" pitchFamily="18" charset="0"/>
                <a:ea typeface="ＭＳ Ｐゴシック" charset="0"/>
                <a:cs typeface="Arial"/>
              </a:rPr>
              <a:t>C?</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
        <p:nvSpPr>
          <p:cNvPr id="8" name="Content Placeholder 2"/>
          <p:cNvSpPr>
            <a:spLocks noGrp="1"/>
          </p:cNvSpPr>
          <p:nvPr>
            <p:ph idx="1"/>
          </p:nvPr>
        </p:nvSpPr>
        <p:spPr>
          <a:xfrm>
            <a:off x="395417" y="1392945"/>
            <a:ext cx="8169875" cy="4953000"/>
          </a:xfrm>
        </p:spPr>
        <p:txBody>
          <a:bodyPr>
            <a:noAutofit/>
          </a:bodyPr>
          <a:lstStyle/>
          <a:p>
            <a:pPr>
              <a:buFont typeface="Wingdings" panose="05000000000000000000" pitchFamily="2" charset="2"/>
              <a:buChar char="Ø"/>
            </a:pPr>
            <a:r>
              <a:rPr lang="en-US" sz="2000" dirty="0">
                <a:latin typeface="Cambria" panose="02040503050406030204" pitchFamily="18" charset="0"/>
              </a:rPr>
              <a:t>I</a:t>
            </a:r>
            <a:r>
              <a:rPr lang="en-US" sz="2000" baseline="30000" dirty="0">
                <a:latin typeface="Cambria" panose="02040503050406030204" pitchFamily="18" charset="0"/>
              </a:rPr>
              <a:t>2</a:t>
            </a:r>
            <a:r>
              <a:rPr lang="en-US" sz="2000" dirty="0">
                <a:latin typeface="Cambria" panose="02040503050406030204" pitchFamily="18" charset="0"/>
              </a:rPr>
              <a:t>C Stands for Inter-Integrated Circuit</a:t>
            </a:r>
          </a:p>
          <a:p>
            <a:pPr>
              <a:buFont typeface="Wingdings" panose="05000000000000000000" pitchFamily="2" charset="2"/>
              <a:buChar char="Ø"/>
            </a:pPr>
            <a:r>
              <a:rPr lang="en-US" sz="2000" dirty="0">
                <a:latin typeface="Cambria" panose="02040503050406030204" pitchFamily="18" charset="0"/>
              </a:rPr>
              <a:t>Two-wire serial bus protocol (like UART) with addressing capability</a:t>
            </a:r>
          </a:p>
          <a:p>
            <a:pPr>
              <a:buFont typeface="Wingdings" panose="05000000000000000000" pitchFamily="2" charset="2"/>
              <a:buChar char="Ø"/>
            </a:pPr>
            <a:r>
              <a:rPr lang="en-US" sz="2000" dirty="0">
                <a:latin typeface="Cambria" panose="02040503050406030204" pitchFamily="18" charset="0"/>
              </a:rPr>
              <a:t>Invented by Phillips in early 1980’s</a:t>
            </a:r>
          </a:p>
          <a:p>
            <a:pPr>
              <a:buFont typeface="Wingdings" panose="05000000000000000000" pitchFamily="2" charset="2"/>
              <a:buChar char="Ø"/>
            </a:pPr>
            <a:r>
              <a:rPr lang="en-US" sz="2000" dirty="0">
                <a:latin typeface="Cambria" panose="02040503050406030204" pitchFamily="18" charset="0"/>
              </a:rPr>
              <a:t>Very common in peripheral devices in embedded systems</a:t>
            </a:r>
          </a:p>
          <a:p>
            <a:pPr>
              <a:buFont typeface="Wingdings" panose="05000000000000000000" pitchFamily="2" charset="2"/>
              <a:buChar char="Ø"/>
            </a:pPr>
            <a:r>
              <a:rPr lang="en-US" sz="2000" dirty="0">
                <a:latin typeface="Cambria" panose="02040503050406030204" pitchFamily="18" charset="0"/>
              </a:rPr>
              <a:t>Also used in PC world</a:t>
            </a:r>
          </a:p>
          <a:p>
            <a:pPr lvl="1">
              <a:buFont typeface="Wingdings" panose="05000000000000000000" pitchFamily="2" charset="2"/>
              <a:buChar char="Ø"/>
            </a:pPr>
            <a:r>
              <a:rPr lang="en-US" sz="2000" dirty="0">
                <a:latin typeface="Cambria" panose="02040503050406030204" pitchFamily="18" charset="0"/>
              </a:rPr>
              <a:t>Real time clocks</a:t>
            </a:r>
          </a:p>
          <a:p>
            <a:pPr lvl="1">
              <a:buFont typeface="Wingdings" panose="05000000000000000000" pitchFamily="2" charset="2"/>
              <a:buChar char="Ø"/>
            </a:pPr>
            <a:r>
              <a:rPr lang="en-US" sz="2000" dirty="0">
                <a:latin typeface="Cambria" panose="02040503050406030204" pitchFamily="18" charset="0"/>
              </a:rPr>
              <a:t>Temperature sensors</a:t>
            </a:r>
          </a:p>
          <a:p>
            <a:pPr>
              <a:buFont typeface="Wingdings" panose="05000000000000000000" pitchFamily="2" charset="2"/>
              <a:buChar char="Ø"/>
            </a:pPr>
            <a:r>
              <a:rPr lang="en-US" sz="2000" dirty="0">
                <a:latin typeface="Cambria" panose="02040503050406030204" pitchFamily="18" charset="0"/>
              </a:rPr>
              <a:t>Speeds up to 3.4 Mbps</a:t>
            </a:r>
          </a:p>
          <a:p>
            <a:pPr>
              <a:buFont typeface="Wingdings" panose="05000000000000000000" pitchFamily="2" charset="2"/>
              <a:buChar char="Ø"/>
            </a:pPr>
            <a:r>
              <a:rPr lang="en-US" sz="2000" dirty="0">
                <a:latin typeface="Cambria" panose="02040503050406030204" pitchFamily="18" charset="0"/>
              </a:rPr>
              <a:t>Multi-master/ Multi-slave</a:t>
            </a:r>
          </a:p>
          <a:p>
            <a:pPr lvl="1">
              <a:buFont typeface="Wingdings" panose="05000000000000000000" pitchFamily="2" charset="2"/>
              <a:buChar char="Ø"/>
            </a:pPr>
            <a:r>
              <a:rPr lang="en-US" sz="1800" dirty="0">
                <a:latin typeface="Cambria" panose="02040503050406030204" pitchFamily="18" charset="0"/>
              </a:rPr>
              <a:t>I</a:t>
            </a:r>
            <a:r>
              <a:rPr lang="en-US" sz="1800" baseline="30000" dirty="0">
                <a:latin typeface="Cambria" panose="02040503050406030204" pitchFamily="18" charset="0"/>
              </a:rPr>
              <a:t>2</a:t>
            </a:r>
            <a:r>
              <a:rPr lang="en-US" sz="1800" dirty="0">
                <a:latin typeface="Cambria" panose="02040503050406030204" pitchFamily="18" charset="0"/>
              </a:rPr>
              <a:t>C combines the best features of SPI and UARTs. With I</a:t>
            </a:r>
            <a:r>
              <a:rPr lang="en-US" sz="1800" baseline="30000" dirty="0">
                <a:latin typeface="Cambria" panose="02040503050406030204" pitchFamily="18" charset="0"/>
              </a:rPr>
              <a:t>2</a:t>
            </a:r>
            <a:r>
              <a:rPr lang="en-US" sz="1800" dirty="0">
                <a:latin typeface="Cambria" panose="02040503050406030204" pitchFamily="18" charset="0"/>
              </a:rPr>
              <a:t>C, you can connect multiple slaves to a single master (like SPI) and you can have multiple masters controlling single, or multiple slaves. This is really useful when you want to have more than one microcontroller logging data to a single memory card or displaying text to a single LCD.</a:t>
            </a:r>
          </a:p>
          <a:p>
            <a:pPr>
              <a:buFont typeface="Wingdings" panose="05000000000000000000" pitchFamily="2" charset="2"/>
              <a:buChar char="Ø"/>
            </a:pPr>
            <a:endParaRPr lang="en-US" sz="24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p:txBody>
      </p:sp>
    </p:spTree>
    <p:extLst>
      <p:ext uri="{BB962C8B-B14F-4D97-AF65-F5344CB8AC3E}">
        <p14:creationId xmlns:p14="http://schemas.microsoft.com/office/powerpoint/2010/main" val="192104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414640"/>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Serial Interfaces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20" name="TextBox 28"/>
          <p:cNvSpPr txBox="1">
            <a:spLocks noChangeArrowheads="1"/>
          </p:cNvSpPr>
          <p:nvPr/>
        </p:nvSpPr>
        <p:spPr bwMode="auto">
          <a:xfrm>
            <a:off x="2702440" y="3859845"/>
            <a:ext cx="1138238" cy="11695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a:p>
            <a:pPr algn="ctr" eaLnBrk="1" hangingPunct="1"/>
            <a:r>
              <a:rPr lang="en-US" sz="1400">
                <a:latin typeface="Trebuchet MS" panose="020B0603020202020204" pitchFamily="34" charset="0"/>
              </a:rPr>
              <a:t>Timers</a:t>
            </a:r>
          </a:p>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p:txBody>
      </p:sp>
      <p:cxnSp>
        <p:nvCxnSpPr>
          <p:cNvPr id="21" name="Straight Arrow Connector 47"/>
          <p:cNvCxnSpPr>
            <a:cxnSpLocks noChangeShapeType="1"/>
          </p:cNvCxnSpPr>
          <p:nvPr/>
        </p:nvCxnSpPr>
        <p:spPr bwMode="auto">
          <a:xfrm flipV="1">
            <a:off x="1743590" y="5106608"/>
            <a:ext cx="0" cy="4143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Straight Arrow Connector 50"/>
          <p:cNvCxnSpPr>
            <a:cxnSpLocks noChangeShapeType="1"/>
          </p:cNvCxnSpPr>
          <p:nvPr/>
        </p:nvCxnSpPr>
        <p:spPr bwMode="auto">
          <a:xfrm>
            <a:off x="1468953" y="3217483"/>
            <a:ext cx="608965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3" name="Straight Connector 22"/>
          <p:cNvCxnSpPr/>
          <p:nvPr/>
        </p:nvCxnSpPr>
        <p:spPr bwMode="auto">
          <a:xfrm>
            <a:off x="1016515" y="1944308"/>
            <a:ext cx="7651750" cy="1587"/>
          </a:xfrm>
          <a:prstGeom prst="line">
            <a:avLst/>
          </a:prstGeom>
          <a:solidFill>
            <a:schemeClr val="accent1"/>
          </a:solidFill>
          <a:ln w="38100" cap="flat" cmpd="sng" algn="ctr">
            <a:solidFill>
              <a:schemeClr val="bg1">
                <a:lumMod val="65000"/>
              </a:schemeClr>
            </a:solidFill>
            <a:prstDash val="dash"/>
            <a:round/>
            <a:headEnd type="none" w="med" len="med"/>
            <a:tailEnd type="none" w="med" len="med"/>
          </a:ln>
          <a:effectLst/>
        </p:spPr>
      </p:cxnSp>
      <p:sp>
        <p:nvSpPr>
          <p:cNvPr id="24" name="TextBox 67"/>
          <p:cNvSpPr txBox="1">
            <a:spLocks noChangeArrowheads="1"/>
          </p:cNvSpPr>
          <p:nvPr/>
        </p:nvSpPr>
        <p:spPr bwMode="auto">
          <a:xfrm>
            <a:off x="2296040" y="1350007"/>
            <a:ext cx="4416425" cy="11695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a:p>
            <a:pPr algn="ctr" eaLnBrk="1" hangingPunct="1"/>
            <a:r>
              <a:rPr lang="en-US" sz="1400">
                <a:latin typeface="Trebuchet MS" panose="020B0603020202020204" pitchFamily="34" charset="0"/>
              </a:rPr>
              <a:t>CPU</a:t>
            </a:r>
          </a:p>
          <a:p>
            <a:pPr algn="ctr" eaLnBrk="1" hangingPunct="1"/>
            <a:endParaRPr lang="en-US" sz="1400">
              <a:latin typeface="Trebuchet MS" panose="020B0603020202020204" pitchFamily="34" charset="0"/>
            </a:endParaRPr>
          </a:p>
        </p:txBody>
      </p:sp>
      <p:cxnSp>
        <p:nvCxnSpPr>
          <p:cNvPr id="25" name="Straight Arrow Connector 83"/>
          <p:cNvCxnSpPr>
            <a:cxnSpLocks noChangeShapeType="1"/>
          </p:cNvCxnSpPr>
          <p:nvPr/>
        </p:nvCxnSpPr>
        <p:spPr bwMode="auto">
          <a:xfrm flipV="1">
            <a:off x="6979165" y="3219070"/>
            <a:ext cx="0" cy="56515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26" name="Rectangle 25"/>
          <p:cNvSpPr/>
          <p:nvPr/>
        </p:nvSpPr>
        <p:spPr bwMode="auto">
          <a:xfrm>
            <a:off x="3002478" y="5519358"/>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27" name="Rectangle 26"/>
          <p:cNvSpPr/>
          <p:nvPr/>
        </p:nvSpPr>
        <p:spPr bwMode="auto">
          <a:xfrm>
            <a:off x="4129603" y="5533645"/>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28" name="Rectangle 27"/>
          <p:cNvSpPr/>
          <p:nvPr/>
        </p:nvSpPr>
        <p:spPr bwMode="auto">
          <a:xfrm>
            <a:off x="6875978" y="5519358"/>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29" name="TextBox 28"/>
          <p:cNvSpPr txBox="1"/>
          <p:nvPr/>
        </p:nvSpPr>
        <p:spPr>
          <a:xfrm>
            <a:off x="941903" y="1647708"/>
            <a:ext cx="948849" cy="569387"/>
          </a:xfrm>
          <a:prstGeom prst="rect">
            <a:avLst/>
          </a:prstGeom>
          <a:noFill/>
        </p:spPr>
        <p:txBody>
          <a:bodyPr wrap="none" anchor="ctr">
            <a:spAutoFit/>
          </a:bodyPr>
          <a:lstStyle/>
          <a:p>
            <a:pPr>
              <a:defRPr/>
            </a:pPr>
            <a:r>
              <a:rPr lang="en-US" sz="1400" dirty="0">
                <a:latin typeface="+mn-lt"/>
                <a:ea typeface="ＭＳ Ｐゴシック" pitchFamily="1" charset="-128"/>
                <a:cs typeface="ＭＳ Ｐゴシック" pitchFamily="1" charset="-128"/>
              </a:rPr>
              <a:t>Software</a:t>
            </a:r>
          </a:p>
          <a:p>
            <a:pPr>
              <a:defRPr/>
            </a:pPr>
            <a:endParaRPr lang="en-US" sz="300" dirty="0">
              <a:latin typeface="+mn-lt"/>
              <a:ea typeface="ＭＳ Ｐゴシック" pitchFamily="1" charset="-128"/>
              <a:cs typeface="ＭＳ Ｐゴシック" pitchFamily="1" charset="-128"/>
            </a:endParaRPr>
          </a:p>
          <a:p>
            <a:pPr>
              <a:defRPr/>
            </a:pPr>
            <a:r>
              <a:rPr lang="en-US" sz="1400" dirty="0">
                <a:latin typeface="+mn-lt"/>
                <a:ea typeface="ＭＳ Ｐゴシック" pitchFamily="1" charset="-128"/>
                <a:cs typeface="ＭＳ Ｐゴシック" pitchFamily="1" charset="-128"/>
              </a:rPr>
              <a:t>Hardware</a:t>
            </a:r>
          </a:p>
        </p:txBody>
      </p:sp>
      <p:sp>
        <p:nvSpPr>
          <p:cNvPr id="30" name="TextBox 29"/>
          <p:cNvSpPr txBox="1"/>
          <p:nvPr/>
        </p:nvSpPr>
        <p:spPr>
          <a:xfrm>
            <a:off x="473590" y="5340233"/>
            <a:ext cx="832857" cy="569387"/>
          </a:xfrm>
          <a:prstGeom prst="rect">
            <a:avLst/>
          </a:prstGeom>
          <a:noFill/>
        </p:spPr>
        <p:txBody>
          <a:bodyPr wrap="none" anchor="ctr">
            <a:spAutoFit/>
          </a:bodyPr>
          <a:lstStyle/>
          <a:p>
            <a:pPr>
              <a:defRPr/>
            </a:pPr>
            <a:r>
              <a:rPr lang="en-US" sz="1400" dirty="0">
                <a:latin typeface="+mn-lt"/>
                <a:ea typeface="ＭＳ Ｐゴシック" pitchFamily="1" charset="-128"/>
                <a:cs typeface="ＭＳ Ｐゴシック" pitchFamily="1" charset="-128"/>
              </a:rPr>
              <a:t>Internal</a:t>
            </a:r>
          </a:p>
          <a:p>
            <a:pPr>
              <a:defRPr/>
            </a:pPr>
            <a:endParaRPr lang="en-US" sz="300" dirty="0">
              <a:latin typeface="+mn-lt"/>
              <a:ea typeface="ＭＳ Ｐゴシック" pitchFamily="1" charset="-128"/>
              <a:cs typeface="ＭＳ Ｐゴシック" pitchFamily="1" charset="-128"/>
            </a:endParaRPr>
          </a:p>
          <a:p>
            <a:pPr>
              <a:defRPr/>
            </a:pPr>
            <a:r>
              <a:rPr lang="en-US" sz="1400" dirty="0">
                <a:latin typeface="+mn-lt"/>
                <a:ea typeface="ＭＳ Ｐゴシック" pitchFamily="1" charset="-128"/>
                <a:cs typeface="ＭＳ Ｐゴシック" pitchFamily="1" charset="-128"/>
              </a:rPr>
              <a:t>External</a:t>
            </a:r>
          </a:p>
        </p:txBody>
      </p:sp>
      <p:sp>
        <p:nvSpPr>
          <p:cNvPr id="31" name="TextBox 30"/>
          <p:cNvSpPr txBox="1"/>
          <p:nvPr/>
        </p:nvSpPr>
        <p:spPr>
          <a:xfrm rot="18900000">
            <a:off x="1272133" y="5853625"/>
            <a:ext cx="617477"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Input</a:t>
            </a:r>
          </a:p>
        </p:txBody>
      </p:sp>
      <p:sp>
        <p:nvSpPr>
          <p:cNvPr id="32" name="TextBox 31"/>
          <p:cNvSpPr txBox="1"/>
          <p:nvPr/>
        </p:nvSpPr>
        <p:spPr>
          <a:xfrm>
            <a:off x="5704403" y="2701644"/>
            <a:ext cx="1215654" cy="307777"/>
          </a:xfrm>
          <a:prstGeom prst="rect">
            <a:avLst/>
          </a:prstGeom>
          <a:noFill/>
        </p:spPr>
        <p:txBody>
          <a:bodyPr wrap="none" anchor="ctr">
            <a:spAutoFit/>
          </a:bodyPr>
          <a:lstStyle/>
          <a:p>
            <a:pPr>
              <a:defRPr/>
            </a:pPr>
            <a:r>
              <a:rPr lang="en-US" sz="1400" dirty="0">
                <a:latin typeface="+mn-lt"/>
                <a:ea typeface="ＭＳ Ｐゴシック" pitchFamily="1" charset="-128"/>
                <a:cs typeface="ＭＳ Ｐゴシック" pitchFamily="1" charset="-128"/>
              </a:rPr>
              <a:t>System Buses</a:t>
            </a:r>
          </a:p>
        </p:txBody>
      </p:sp>
      <p:sp>
        <p:nvSpPr>
          <p:cNvPr id="33" name="TextBox 32"/>
          <p:cNvSpPr txBox="1"/>
          <p:nvPr/>
        </p:nvSpPr>
        <p:spPr>
          <a:xfrm>
            <a:off x="5890140" y="2908813"/>
            <a:ext cx="958596" cy="307777"/>
          </a:xfrm>
          <a:prstGeom prst="rect">
            <a:avLst/>
          </a:prstGeom>
          <a:noFill/>
        </p:spPr>
        <p:txBody>
          <a:bodyPr wrap="none" anchor="ctr">
            <a:spAutoFit/>
          </a:bodyPr>
          <a:lstStyle/>
          <a:p>
            <a:pPr>
              <a:defRPr/>
            </a:pPr>
            <a:r>
              <a:rPr lang="en-US" sz="1400" dirty="0">
                <a:latin typeface="+mn-lt"/>
                <a:ea typeface="ＭＳ Ｐゴシック" pitchFamily="1" charset="-128"/>
                <a:cs typeface="ＭＳ Ｐゴシック" pitchFamily="1" charset="-128"/>
              </a:rPr>
              <a:t>AHB/APB</a:t>
            </a:r>
          </a:p>
        </p:txBody>
      </p:sp>
      <p:sp>
        <p:nvSpPr>
          <p:cNvPr id="35" name="TextBox 34"/>
          <p:cNvSpPr txBox="1"/>
          <p:nvPr/>
        </p:nvSpPr>
        <p:spPr>
          <a:xfrm>
            <a:off x="425965" y="1777412"/>
            <a:ext cx="497252" cy="338554"/>
          </a:xfrm>
          <a:prstGeom prst="rect">
            <a:avLst/>
          </a:prstGeom>
          <a:noFill/>
        </p:spPr>
        <p:txBody>
          <a:bodyPr wrap="none" anchor="ctr">
            <a:spAutoFit/>
          </a:bodyPr>
          <a:lstStyle/>
          <a:p>
            <a:pPr>
              <a:defRPr/>
            </a:pPr>
            <a:r>
              <a:rPr lang="en-US" sz="1600" dirty="0">
                <a:latin typeface="+mn-lt"/>
                <a:ea typeface="ＭＳ Ｐゴシック" pitchFamily="1" charset="-128"/>
                <a:cs typeface="ＭＳ Ｐゴシック" pitchFamily="1" charset="-128"/>
              </a:rPr>
              <a:t>ISA</a:t>
            </a:r>
            <a:endParaRPr lang="en-US" sz="1400" dirty="0">
              <a:latin typeface="+mn-lt"/>
              <a:ea typeface="ＭＳ Ｐゴシック" pitchFamily="1" charset="-128"/>
              <a:cs typeface="ＭＳ Ｐゴシック" pitchFamily="1" charset="-128"/>
            </a:endParaRPr>
          </a:p>
        </p:txBody>
      </p:sp>
      <p:cxnSp>
        <p:nvCxnSpPr>
          <p:cNvPr id="37" name="Straight Connector 36"/>
          <p:cNvCxnSpPr/>
          <p:nvPr/>
        </p:nvCxnSpPr>
        <p:spPr bwMode="auto">
          <a:xfrm flipV="1">
            <a:off x="525978" y="5625720"/>
            <a:ext cx="8142287" cy="20638"/>
          </a:xfrm>
          <a:prstGeom prst="line">
            <a:avLst/>
          </a:prstGeom>
          <a:solidFill>
            <a:schemeClr val="accent1"/>
          </a:solidFill>
          <a:ln w="38100" cap="flat" cmpd="sng" algn="ctr">
            <a:solidFill>
              <a:schemeClr val="bg1">
                <a:lumMod val="65000"/>
              </a:schemeClr>
            </a:solidFill>
            <a:prstDash val="dash"/>
            <a:round/>
            <a:headEnd type="none" w="med" len="med"/>
            <a:tailEnd type="none" w="med" len="med"/>
          </a:ln>
          <a:effectLst/>
        </p:spPr>
      </p:cxnSp>
      <p:sp>
        <p:nvSpPr>
          <p:cNvPr id="38" name="TextBox 28"/>
          <p:cNvSpPr txBox="1">
            <a:spLocks noChangeArrowheads="1"/>
          </p:cNvSpPr>
          <p:nvPr/>
        </p:nvSpPr>
        <p:spPr bwMode="auto">
          <a:xfrm>
            <a:off x="3942278" y="3859845"/>
            <a:ext cx="1138237" cy="11695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a:p>
            <a:pPr algn="ctr" eaLnBrk="1" hangingPunct="1"/>
            <a:r>
              <a:rPr lang="en-US" sz="1400">
                <a:latin typeface="Trebuchet MS" panose="020B0603020202020204" pitchFamily="34" charset="0"/>
              </a:rPr>
              <a:t>USART</a:t>
            </a:r>
          </a:p>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p:txBody>
      </p:sp>
      <p:sp>
        <p:nvSpPr>
          <p:cNvPr id="39" name="Rectangle 38"/>
          <p:cNvSpPr/>
          <p:nvPr/>
        </p:nvSpPr>
        <p:spPr bwMode="auto">
          <a:xfrm>
            <a:off x="4432815" y="5533645"/>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40" name="Rectangle 39"/>
          <p:cNvSpPr/>
          <p:nvPr/>
        </p:nvSpPr>
        <p:spPr bwMode="auto">
          <a:xfrm>
            <a:off x="4736028" y="5528883"/>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41" name="TextBox 28"/>
          <p:cNvSpPr txBox="1">
            <a:spLocks noChangeArrowheads="1"/>
          </p:cNvSpPr>
          <p:nvPr/>
        </p:nvSpPr>
        <p:spPr bwMode="auto">
          <a:xfrm>
            <a:off x="5193228" y="3860638"/>
            <a:ext cx="1138237" cy="11695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a:p>
            <a:pPr algn="ctr" eaLnBrk="1" hangingPunct="1"/>
            <a:r>
              <a:rPr lang="en-US" sz="1400">
                <a:latin typeface="Trebuchet MS" panose="020B0603020202020204" pitchFamily="34" charset="0"/>
              </a:rPr>
              <a:t>DAC/ADC</a:t>
            </a:r>
          </a:p>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p:txBody>
      </p:sp>
      <p:sp>
        <p:nvSpPr>
          <p:cNvPr id="42" name="Rectangle 41"/>
          <p:cNvSpPr/>
          <p:nvPr/>
        </p:nvSpPr>
        <p:spPr bwMode="auto">
          <a:xfrm>
            <a:off x="5513903" y="5527295"/>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43" name="Rectangle 42"/>
          <p:cNvSpPr/>
          <p:nvPr/>
        </p:nvSpPr>
        <p:spPr bwMode="auto">
          <a:xfrm>
            <a:off x="5818703" y="5533645"/>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44" name="TextBox 28"/>
          <p:cNvSpPr txBox="1">
            <a:spLocks noChangeArrowheads="1"/>
          </p:cNvSpPr>
          <p:nvPr/>
        </p:nvSpPr>
        <p:spPr bwMode="auto">
          <a:xfrm>
            <a:off x="6420365" y="3854288"/>
            <a:ext cx="1138238" cy="11695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400">
              <a:latin typeface="Trebuchet MS" panose="020B0603020202020204" pitchFamily="34" charset="0"/>
            </a:endParaRPr>
          </a:p>
          <a:p>
            <a:pPr algn="ctr" eaLnBrk="1" hangingPunct="1"/>
            <a:r>
              <a:rPr lang="en-US" sz="1400">
                <a:latin typeface="Trebuchet MS" panose="020B0603020202020204" pitchFamily="34" charset="0"/>
              </a:rPr>
              <a:t>Internal &amp;</a:t>
            </a:r>
          </a:p>
          <a:p>
            <a:pPr algn="ctr" eaLnBrk="1" hangingPunct="1"/>
            <a:r>
              <a:rPr lang="en-US" sz="1400">
                <a:latin typeface="Trebuchet MS" panose="020B0603020202020204" pitchFamily="34" charset="0"/>
              </a:rPr>
              <a:t>External</a:t>
            </a:r>
          </a:p>
          <a:p>
            <a:pPr algn="ctr" eaLnBrk="1" hangingPunct="1"/>
            <a:r>
              <a:rPr lang="en-US" sz="1400">
                <a:latin typeface="Trebuchet MS" panose="020B0603020202020204" pitchFamily="34" charset="0"/>
              </a:rPr>
              <a:t>Memory</a:t>
            </a:r>
          </a:p>
          <a:p>
            <a:pPr algn="ctr" eaLnBrk="1" hangingPunct="1"/>
            <a:endParaRPr lang="en-US" sz="1400">
              <a:latin typeface="Trebuchet MS" panose="020B0603020202020204" pitchFamily="34" charset="0"/>
            </a:endParaRPr>
          </a:p>
        </p:txBody>
      </p:sp>
      <p:sp>
        <p:nvSpPr>
          <p:cNvPr id="45" name="TextBox 28"/>
          <p:cNvSpPr txBox="1">
            <a:spLocks noChangeArrowheads="1"/>
          </p:cNvSpPr>
          <p:nvPr/>
        </p:nvSpPr>
        <p:spPr bwMode="auto">
          <a:xfrm>
            <a:off x="1468953" y="3854288"/>
            <a:ext cx="1138237" cy="11695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a:p>
            <a:pPr algn="ctr" eaLnBrk="1" hangingPunct="1"/>
            <a:r>
              <a:rPr lang="en-US" sz="1400">
                <a:latin typeface="Trebuchet MS" panose="020B0603020202020204" pitchFamily="34" charset="0"/>
              </a:rPr>
              <a:t>GPIO/INT</a:t>
            </a:r>
          </a:p>
          <a:p>
            <a:pPr algn="ctr" eaLnBrk="1" hangingPunct="1"/>
            <a:endParaRPr lang="en-US" sz="1400">
              <a:latin typeface="Trebuchet MS" panose="020B0603020202020204" pitchFamily="34" charset="0"/>
            </a:endParaRPr>
          </a:p>
          <a:p>
            <a:pPr algn="ctr" eaLnBrk="1" hangingPunct="1"/>
            <a:endParaRPr lang="en-US" sz="1400">
              <a:latin typeface="Trebuchet MS" panose="020B0603020202020204" pitchFamily="34" charset="0"/>
            </a:endParaRPr>
          </a:p>
        </p:txBody>
      </p:sp>
      <p:sp>
        <p:nvSpPr>
          <p:cNvPr id="46" name="Rectangle 45"/>
          <p:cNvSpPr/>
          <p:nvPr/>
        </p:nvSpPr>
        <p:spPr bwMode="auto">
          <a:xfrm>
            <a:off x="1624528" y="5525708"/>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47" name="Rectangle 46"/>
          <p:cNvSpPr/>
          <p:nvPr/>
        </p:nvSpPr>
        <p:spPr bwMode="auto">
          <a:xfrm>
            <a:off x="1927740" y="5525708"/>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48" name="Rectangle 47"/>
          <p:cNvSpPr/>
          <p:nvPr/>
        </p:nvSpPr>
        <p:spPr bwMode="auto">
          <a:xfrm>
            <a:off x="2230953" y="5525708"/>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49" name="TextBox 48"/>
          <p:cNvSpPr txBox="1"/>
          <p:nvPr/>
        </p:nvSpPr>
        <p:spPr>
          <a:xfrm rot="18900000">
            <a:off x="1455578" y="5915538"/>
            <a:ext cx="763349"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Output</a:t>
            </a:r>
            <a:endParaRPr lang="en-US" sz="1400" b="1" dirty="0">
              <a:latin typeface="+mn-lt"/>
              <a:ea typeface="ＭＳ Ｐゴシック" pitchFamily="1" charset="-128"/>
              <a:cs typeface="ＭＳ Ｐゴシック" pitchFamily="1" charset="-128"/>
            </a:endParaRPr>
          </a:p>
        </p:txBody>
      </p:sp>
      <p:sp>
        <p:nvSpPr>
          <p:cNvPr id="50" name="TextBox 49"/>
          <p:cNvSpPr txBox="1"/>
          <p:nvPr/>
        </p:nvSpPr>
        <p:spPr>
          <a:xfrm rot="18900000">
            <a:off x="1634002" y="5971100"/>
            <a:ext cx="903388"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Interrupt</a:t>
            </a:r>
            <a:endParaRPr lang="en-US" sz="1400" b="1" dirty="0">
              <a:latin typeface="+mn-lt"/>
              <a:ea typeface="ＭＳ Ｐゴシック" pitchFamily="1" charset="-128"/>
              <a:cs typeface="ＭＳ Ｐゴシック" pitchFamily="1" charset="-128"/>
            </a:endParaRPr>
          </a:p>
        </p:txBody>
      </p:sp>
      <p:sp>
        <p:nvSpPr>
          <p:cNvPr id="51" name="Rectangle 50"/>
          <p:cNvSpPr/>
          <p:nvPr/>
        </p:nvSpPr>
        <p:spPr bwMode="auto">
          <a:xfrm>
            <a:off x="3304103" y="5519358"/>
            <a:ext cx="228600" cy="228600"/>
          </a:xfrm>
          <a:prstGeom prst="rect">
            <a:avLst/>
          </a:prstGeom>
          <a:solidFill>
            <a:schemeClr val="bg1">
              <a:lumMod val="75000"/>
              <a:alpha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600">
              <a:latin typeface="Times New Roman" panose="02020603050405020304" pitchFamily="18" charset="0"/>
              <a:ea typeface="ＭＳ Ｐゴシック" pitchFamily="1" charset="-128"/>
              <a:cs typeface="ＭＳ Ｐゴシック" pitchFamily="1" charset="-128"/>
            </a:endParaRPr>
          </a:p>
        </p:txBody>
      </p:sp>
      <p:sp>
        <p:nvSpPr>
          <p:cNvPr id="52" name="TextBox 51"/>
          <p:cNvSpPr txBox="1"/>
          <p:nvPr/>
        </p:nvSpPr>
        <p:spPr>
          <a:xfrm rot="18900000">
            <a:off x="2421737" y="5943319"/>
            <a:ext cx="893193"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Compare</a:t>
            </a:r>
          </a:p>
        </p:txBody>
      </p:sp>
      <p:sp>
        <p:nvSpPr>
          <p:cNvPr id="53" name="TextBox 52"/>
          <p:cNvSpPr txBox="1"/>
          <p:nvPr/>
        </p:nvSpPr>
        <p:spPr>
          <a:xfrm rot="18900000">
            <a:off x="2798097" y="5915538"/>
            <a:ext cx="808811"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Capture</a:t>
            </a:r>
            <a:endParaRPr lang="en-US" sz="1400" b="1" dirty="0">
              <a:latin typeface="+mn-lt"/>
              <a:ea typeface="ＭＳ Ｐゴシック" pitchFamily="1" charset="-128"/>
              <a:cs typeface="ＭＳ Ｐゴシック" pitchFamily="1" charset="-128"/>
            </a:endParaRPr>
          </a:p>
        </p:txBody>
      </p:sp>
      <p:sp>
        <p:nvSpPr>
          <p:cNvPr id="54" name="TextBox 53"/>
          <p:cNvSpPr txBox="1"/>
          <p:nvPr/>
        </p:nvSpPr>
        <p:spPr>
          <a:xfrm rot="18900000">
            <a:off x="3961378" y="5825050"/>
            <a:ext cx="449162"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I2C</a:t>
            </a:r>
          </a:p>
        </p:txBody>
      </p:sp>
      <p:sp>
        <p:nvSpPr>
          <p:cNvPr id="55" name="TextBox 54"/>
          <p:cNvSpPr txBox="1"/>
          <p:nvPr/>
        </p:nvSpPr>
        <p:spPr>
          <a:xfrm rot="18900000">
            <a:off x="4252105" y="5818700"/>
            <a:ext cx="437620"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SPI</a:t>
            </a:r>
            <a:endParaRPr lang="en-US" sz="1400" b="1" dirty="0">
              <a:latin typeface="+mn-lt"/>
              <a:ea typeface="ＭＳ Ｐゴシック" pitchFamily="1" charset="-128"/>
              <a:cs typeface="ＭＳ Ｐゴシック" pitchFamily="1" charset="-128"/>
            </a:endParaRPr>
          </a:p>
        </p:txBody>
      </p:sp>
      <p:sp>
        <p:nvSpPr>
          <p:cNvPr id="56" name="TextBox 55"/>
          <p:cNvSpPr txBox="1"/>
          <p:nvPr/>
        </p:nvSpPr>
        <p:spPr>
          <a:xfrm rot="18900000">
            <a:off x="4420071" y="5894900"/>
            <a:ext cx="652551"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UART</a:t>
            </a:r>
            <a:endParaRPr lang="en-US" sz="1400" b="1" dirty="0">
              <a:latin typeface="+mn-lt"/>
              <a:ea typeface="ＭＳ Ｐゴシック" pitchFamily="1" charset="-128"/>
              <a:cs typeface="ＭＳ Ｐゴシック" pitchFamily="1" charset="-128"/>
            </a:endParaRPr>
          </a:p>
        </p:txBody>
      </p:sp>
      <p:sp>
        <p:nvSpPr>
          <p:cNvPr id="57" name="TextBox 56"/>
          <p:cNvSpPr txBox="1"/>
          <p:nvPr/>
        </p:nvSpPr>
        <p:spPr>
          <a:xfrm rot="18900000">
            <a:off x="5254664" y="5836163"/>
            <a:ext cx="558166"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ADC</a:t>
            </a:r>
          </a:p>
        </p:txBody>
      </p:sp>
      <p:sp>
        <p:nvSpPr>
          <p:cNvPr id="58" name="TextBox 57"/>
          <p:cNvSpPr txBox="1"/>
          <p:nvPr/>
        </p:nvSpPr>
        <p:spPr>
          <a:xfrm rot="18900000">
            <a:off x="5580251" y="5821875"/>
            <a:ext cx="546752"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DAC</a:t>
            </a:r>
            <a:endParaRPr lang="en-US" sz="1400" b="1" dirty="0">
              <a:latin typeface="+mn-lt"/>
              <a:ea typeface="ＭＳ Ｐゴシック" pitchFamily="1" charset="-128"/>
              <a:cs typeface="ＭＳ Ｐゴシック" pitchFamily="1" charset="-128"/>
            </a:endParaRPr>
          </a:p>
        </p:txBody>
      </p:sp>
      <p:cxnSp>
        <p:nvCxnSpPr>
          <p:cNvPr id="59" name="Straight Arrow Connector 47"/>
          <p:cNvCxnSpPr>
            <a:cxnSpLocks noChangeShapeType="1"/>
          </p:cNvCxnSpPr>
          <p:nvPr/>
        </p:nvCxnSpPr>
        <p:spPr bwMode="auto">
          <a:xfrm flipV="1">
            <a:off x="2046803" y="5114545"/>
            <a:ext cx="0" cy="414338"/>
          </a:xfrm>
          <a:prstGeom prst="straightConnector1">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60" name="Straight Arrow Connector 47"/>
          <p:cNvCxnSpPr>
            <a:cxnSpLocks noChangeShapeType="1"/>
          </p:cNvCxnSpPr>
          <p:nvPr/>
        </p:nvCxnSpPr>
        <p:spPr bwMode="auto">
          <a:xfrm flipV="1">
            <a:off x="2351603" y="5114545"/>
            <a:ext cx="0" cy="41433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 name="Straight Arrow Connector 47"/>
          <p:cNvCxnSpPr>
            <a:cxnSpLocks noChangeShapeType="1"/>
          </p:cNvCxnSpPr>
          <p:nvPr/>
        </p:nvCxnSpPr>
        <p:spPr bwMode="auto">
          <a:xfrm flipV="1">
            <a:off x="3124715" y="5100258"/>
            <a:ext cx="0" cy="414337"/>
          </a:xfrm>
          <a:prstGeom prst="straightConnector1">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62" name="Straight Arrow Connector 47"/>
          <p:cNvCxnSpPr>
            <a:cxnSpLocks noChangeShapeType="1"/>
          </p:cNvCxnSpPr>
          <p:nvPr/>
        </p:nvCxnSpPr>
        <p:spPr bwMode="auto">
          <a:xfrm flipV="1">
            <a:off x="3424753" y="5100258"/>
            <a:ext cx="0" cy="4143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3" name="Straight Arrow Connector 47"/>
          <p:cNvCxnSpPr>
            <a:cxnSpLocks noChangeShapeType="1"/>
          </p:cNvCxnSpPr>
          <p:nvPr/>
        </p:nvCxnSpPr>
        <p:spPr bwMode="auto">
          <a:xfrm flipV="1">
            <a:off x="4248665" y="5108195"/>
            <a:ext cx="0" cy="41433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4" name="Straight Arrow Connector 47"/>
          <p:cNvCxnSpPr>
            <a:cxnSpLocks noChangeShapeType="1"/>
          </p:cNvCxnSpPr>
          <p:nvPr/>
        </p:nvCxnSpPr>
        <p:spPr bwMode="auto">
          <a:xfrm flipV="1">
            <a:off x="4551878" y="5108195"/>
            <a:ext cx="0" cy="41433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5" name="Straight Arrow Connector 47"/>
          <p:cNvCxnSpPr>
            <a:cxnSpLocks noChangeShapeType="1"/>
          </p:cNvCxnSpPr>
          <p:nvPr/>
        </p:nvCxnSpPr>
        <p:spPr bwMode="auto">
          <a:xfrm flipV="1">
            <a:off x="4855090" y="5114545"/>
            <a:ext cx="0" cy="41433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6" name="Straight Arrow Connector 47"/>
          <p:cNvCxnSpPr>
            <a:cxnSpLocks noChangeShapeType="1"/>
          </p:cNvCxnSpPr>
          <p:nvPr/>
        </p:nvCxnSpPr>
        <p:spPr bwMode="auto">
          <a:xfrm flipV="1">
            <a:off x="5637728" y="5114545"/>
            <a:ext cx="0" cy="41433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7" name="Straight Arrow Connector 47"/>
          <p:cNvCxnSpPr>
            <a:cxnSpLocks noChangeShapeType="1"/>
          </p:cNvCxnSpPr>
          <p:nvPr/>
        </p:nvCxnSpPr>
        <p:spPr bwMode="auto">
          <a:xfrm flipV="1">
            <a:off x="5933003" y="5114545"/>
            <a:ext cx="0" cy="414338"/>
          </a:xfrm>
          <a:prstGeom prst="straightConnector1">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68" name="Straight Arrow Connector 83"/>
          <p:cNvCxnSpPr>
            <a:cxnSpLocks noChangeShapeType="1"/>
          </p:cNvCxnSpPr>
          <p:nvPr/>
        </p:nvCxnSpPr>
        <p:spPr bwMode="auto">
          <a:xfrm flipV="1">
            <a:off x="2065853" y="3219070"/>
            <a:ext cx="0" cy="56515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9" name="Straight Arrow Connector 83"/>
          <p:cNvCxnSpPr>
            <a:cxnSpLocks noChangeShapeType="1"/>
          </p:cNvCxnSpPr>
          <p:nvPr/>
        </p:nvCxnSpPr>
        <p:spPr bwMode="auto">
          <a:xfrm flipV="1">
            <a:off x="3292990" y="3219070"/>
            <a:ext cx="0" cy="56515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70" name="Straight Arrow Connector 83"/>
          <p:cNvCxnSpPr>
            <a:cxnSpLocks noChangeShapeType="1"/>
          </p:cNvCxnSpPr>
          <p:nvPr/>
        </p:nvCxnSpPr>
        <p:spPr bwMode="auto">
          <a:xfrm flipV="1">
            <a:off x="4537590" y="3212720"/>
            <a:ext cx="0" cy="56515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71" name="Straight Arrow Connector 83"/>
          <p:cNvCxnSpPr>
            <a:cxnSpLocks noChangeShapeType="1"/>
          </p:cNvCxnSpPr>
          <p:nvPr/>
        </p:nvCxnSpPr>
        <p:spPr bwMode="auto">
          <a:xfrm flipV="1">
            <a:off x="5782190" y="3212720"/>
            <a:ext cx="0" cy="56515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72" name="Straight Arrow Connector 83"/>
          <p:cNvCxnSpPr>
            <a:cxnSpLocks noChangeShapeType="1"/>
          </p:cNvCxnSpPr>
          <p:nvPr/>
        </p:nvCxnSpPr>
        <p:spPr bwMode="auto">
          <a:xfrm flipV="1">
            <a:off x="5190053" y="2596770"/>
            <a:ext cx="0" cy="61595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73" name="Straight Arrow Connector 47"/>
          <p:cNvCxnSpPr>
            <a:cxnSpLocks noChangeShapeType="1"/>
          </p:cNvCxnSpPr>
          <p:nvPr/>
        </p:nvCxnSpPr>
        <p:spPr bwMode="auto">
          <a:xfrm flipV="1">
            <a:off x="6993453" y="5114545"/>
            <a:ext cx="0" cy="41433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77" name="Straight Arrow Connector 50"/>
          <p:cNvCxnSpPr>
            <a:cxnSpLocks noChangeShapeType="1"/>
          </p:cNvCxnSpPr>
          <p:nvPr/>
        </p:nvCxnSpPr>
        <p:spPr bwMode="auto">
          <a:xfrm>
            <a:off x="1488003" y="3520695"/>
            <a:ext cx="6089650" cy="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8" name="TextBox 77"/>
          <p:cNvSpPr txBox="1"/>
          <p:nvPr/>
        </p:nvSpPr>
        <p:spPr>
          <a:xfrm>
            <a:off x="2170628" y="3232663"/>
            <a:ext cx="975523" cy="307777"/>
          </a:xfrm>
          <a:prstGeom prst="rect">
            <a:avLst/>
          </a:prstGeom>
          <a:noFill/>
        </p:spPr>
        <p:txBody>
          <a:bodyPr wrap="none" anchor="ctr">
            <a:spAutoFit/>
          </a:bodyPr>
          <a:lstStyle/>
          <a:p>
            <a:pPr>
              <a:defRPr/>
            </a:pPr>
            <a:r>
              <a:rPr lang="en-US" sz="1400" dirty="0">
                <a:latin typeface="+mn-lt"/>
                <a:ea typeface="ＭＳ Ｐゴシック" pitchFamily="1" charset="-128"/>
                <a:cs typeface="ＭＳ Ｐゴシック" pitchFamily="1" charset="-128"/>
              </a:rPr>
              <a:t>Interrupts</a:t>
            </a:r>
          </a:p>
        </p:txBody>
      </p:sp>
      <p:cxnSp>
        <p:nvCxnSpPr>
          <p:cNvPr id="79" name="Straight Arrow Connector 83"/>
          <p:cNvCxnSpPr>
            <a:cxnSpLocks noChangeShapeType="1"/>
          </p:cNvCxnSpPr>
          <p:nvPr/>
        </p:nvCxnSpPr>
        <p:spPr bwMode="auto">
          <a:xfrm flipV="1">
            <a:off x="2318265" y="3520695"/>
            <a:ext cx="0" cy="2635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0" name="Straight Arrow Connector 83"/>
          <p:cNvCxnSpPr>
            <a:cxnSpLocks noChangeShapeType="1"/>
          </p:cNvCxnSpPr>
          <p:nvPr/>
        </p:nvCxnSpPr>
        <p:spPr bwMode="auto">
          <a:xfrm flipV="1">
            <a:off x="3621603" y="3520695"/>
            <a:ext cx="0" cy="2635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 name="Straight Arrow Connector 83"/>
          <p:cNvCxnSpPr>
            <a:cxnSpLocks noChangeShapeType="1"/>
          </p:cNvCxnSpPr>
          <p:nvPr/>
        </p:nvCxnSpPr>
        <p:spPr bwMode="auto">
          <a:xfrm flipV="1">
            <a:off x="4836040" y="3520695"/>
            <a:ext cx="0" cy="2635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 name="Straight Arrow Connector 83"/>
          <p:cNvCxnSpPr>
            <a:cxnSpLocks noChangeShapeType="1"/>
          </p:cNvCxnSpPr>
          <p:nvPr/>
        </p:nvCxnSpPr>
        <p:spPr bwMode="auto">
          <a:xfrm flipV="1">
            <a:off x="6126678" y="3520695"/>
            <a:ext cx="0" cy="2635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3" name="Straight Arrow Connector 83"/>
          <p:cNvCxnSpPr>
            <a:cxnSpLocks noChangeShapeType="1"/>
          </p:cNvCxnSpPr>
          <p:nvPr/>
        </p:nvCxnSpPr>
        <p:spPr bwMode="auto">
          <a:xfrm flipV="1">
            <a:off x="7341115" y="3520695"/>
            <a:ext cx="0" cy="2635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4" name="Straight Arrow Connector 83"/>
          <p:cNvCxnSpPr>
            <a:cxnSpLocks noChangeShapeType="1"/>
          </p:cNvCxnSpPr>
          <p:nvPr/>
        </p:nvCxnSpPr>
        <p:spPr bwMode="auto">
          <a:xfrm flipV="1">
            <a:off x="3537465" y="2596770"/>
            <a:ext cx="0" cy="9239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5" name="TextBox 126"/>
          <p:cNvSpPr txBox="1">
            <a:spLocks noChangeArrowheads="1"/>
          </p:cNvSpPr>
          <p:nvPr/>
        </p:nvSpPr>
        <p:spPr bwMode="auto">
          <a:xfrm>
            <a:off x="2423040" y="2816802"/>
            <a:ext cx="11461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b="1">
                <a:latin typeface="Courier" charset="0"/>
              </a:rPr>
              <a:t>interrupts</a:t>
            </a:r>
          </a:p>
        </p:txBody>
      </p:sp>
      <p:sp>
        <p:nvSpPr>
          <p:cNvPr id="86" name="TextBox 85"/>
          <p:cNvSpPr txBox="1"/>
          <p:nvPr/>
        </p:nvSpPr>
        <p:spPr>
          <a:xfrm rot="18900000">
            <a:off x="6629392" y="5807588"/>
            <a:ext cx="567784" cy="307777"/>
          </a:xfrm>
          <a:prstGeom prst="rect">
            <a:avLst/>
          </a:prstGeom>
          <a:noFill/>
        </p:spPr>
        <p:txBody>
          <a:bodyPr wrap="none" anchor="ctr">
            <a:spAutoFit/>
          </a:bodyPr>
          <a:lstStyle/>
          <a:p>
            <a:pPr algn="ctr">
              <a:defRPr/>
            </a:pPr>
            <a:r>
              <a:rPr lang="en-US" sz="1400" dirty="0">
                <a:latin typeface="+mn-lt"/>
                <a:ea typeface="ＭＳ Ｐゴシック" pitchFamily="1" charset="-128"/>
                <a:cs typeface="ＭＳ Ｐゴシック" pitchFamily="1" charset="-128"/>
              </a:rPr>
              <a:t>EMC</a:t>
            </a:r>
            <a:endParaRPr lang="en-US" sz="1400" b="1" dirty="0">
              <a:latin typeface="+mn-lt"/>
              <a:ea typeface="ＭＳ Ｐゴシック" pitchFamily="1" charset="-128"/>
              <a:cs typeface="ＭＳ Ｐゴシック" pitchFamily="1" charset="-128"/>
            </a:endParaRPr>
          </a:p>
        </p:txBody>
      </p:sp>
      <p:sp>
        <p:nvSpPr>
          <p:cNvPr id="88" name="Rounded Rectangle 143"/>
          <p:cNvSpPr>
            <a:spLocks noChangeArrowheads="1"/>
          </p:cNvSpPr>
          <p:nvPr/>
        </p:nvSpPr>
        <p:spPr bwMode="auto">
          <a:xfrm>
            <a:off x="3905765" y="3139695"/>
            <a:ext cx="1225550" cy="3227388"/>
          </a:xfrm>
          <a:prstGeom prst="roundRect">
            <a:avLst>
              <a:gd name="adj" fmla="val 16667"/>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2000"/>
          </a:p>
        </p:txBody>
      </p:sp>
      <p:cxnSp>
        <p:nvCxnSpPr>
          <p:cNvPr id="89" name="Straight Arrow Connector 83"/>
          <p:cNvCxnSpPr>
            <a:cxnSpLocks noChangeShapeType="1"/>
          </p:cNvCxnSpPr>
          <p:nvPr/>
        </p:nvCxnSpPr>
        <p:spPr bwMode="auto">
          <a:xfrm flipV="1">
            <a:off x="3531115" y="2596770"/>
            <a:ext cx="0" cy="9239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0" name="Straight Arrow Connector 50"/>
          <p:cNvCxnSpPr>
            <a:cxnSpLocks noChangeShapeType="1"/>
          </p:cNvCxnSpPr>
          <p:nvPr/>
        </p:nvCxnSpPr>
        <p:spPr bwMode="auto">
          <a:xfrm flipH="1">
            <a:off x="3467615" y="2834895"/>
            <a:ext cx="144463" cy="1524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5" name="TextBox 126"/>
          <p:cNvSpPr txBox="1">
            <a:spLocks noChangeArrowheads="1"/>
          </p:cNvSpPr>
          <p:nvPr/>
        </p:nvSpPr>
        <p:spPr bwMode="auto">
          <a:xfrm>
            <a:off x="2997715" y="2323090"/>
            <a:ext cx="7651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b="1" dirty="0">
                <a:latin typeface="Courier" charset="0"/>
              </a:rPr>
              <a:t>INT#</a:t>
            </a:r>
          </a:p>
        </p:txBody>
      </p:sp>
    </p:spTree>
    <p:extLst>
      <p:ext uri="{BB962C8B-B14F-4D97-AF65-F5344CB8AC3E}">
        <p14:creationId xmlns:p14="http://schemas.microsoft.com/office/powerpoint/2010/main" val="2601005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414640"/>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I</a:t>
            </a:r>
            <a:r>
              <a:rPr lang="en-US" sz="4400" b="1" baseline="30000" dirty="0">
                <a:solidFill>
                  <a:schemeClr val="tx2"/>
                </a:solidFill>
                <a:latin typeface="Cambria" panose="02040503050406030204" pitchFamily="18" charset="0"/>
                <a:ea typeface="ＭＳ Ｐゴシック" charset="0"/>
                <a:cs typeface="Arial"/>
              </a:rPr>
              <a:t>2</a:t>
            </a:r>
            <a:r>
              <a:rPr lang="en-US" sz="4400" b="1" dirty="0">
                <a:solidFill>
                  <a:schemeClr val="tx2"/>
                </a:solidFill>
                <a:latin typeface="Cambria" panose="02040503050406030204" pitchFamily="18" charset="0"/>
                <a:ea typeface="ＭＳ Ｐゴシック" charset="0"/>
                <a:cs typeface="Arial"/>
              </a:rPr>
              <a:t>C Wiring</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pic>
        <p:nvPicPr>
          <p:cNvPr id="10242" name="Picture 2" descr="http://www.circuitbasics.com/wp-content/uploads/2016/01/Introduction-to-I2C-Single-Master-Single-Slav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0825" y="3774607"/>
            <a:ext cx="2974975" cy="14577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685800" y="1600200"/>
            <a:ext cx="8156144"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inherit"/>
              </a:rPr>
              <a:t>SDA (Serial Data)</a:t>
            </a:r>
            <a:r>
              <a:rPr kumimoji="0" lang="en-US" b="0" i="0" u="none" strike="noStrike" cap="none" normalizeH="0" baseline="0" dirty="0">
                <a:ln>
                  <a:noFill/>
                </a:ln>
                <a:solidFill>
                  <a:schemeClr val="tx1"/>
                </a:solidFill>
                <a:effectLst/>
                <a:latin typeface="Montserrat"/>
              </a:rPr>
              <a:t> – The line for the master and slave to send and receive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inherit"/>
              </a:rPr>
              <a:t>SCL (Serial Clock)</a:t>
            </a:r>
            <a:r>
              <a:rPr kumimoji="0" lang="en-US" b="0" i="0" u="none" strike="noStrike" cap="none" normalizeH="0" baseline="0" dirty="0">
                <a:ln>
                  <a:noFill/>
                </a:ln>
                <a:solidFill>
                  <a:schemeClr val="tx1"/>
                </a:solidFill>
                <a:effectLst/>
                <a:latin typeface="Montserrat"/>
              </a:rPr>
              <a:t> – The line that carries the clock signal.</a:t>
            </a:r>
            <a:endParaRPr kumimoji="0" lang="en-US" sz="32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838200" y="3276600"/>
            <a:ext cx="4390476" cy="2361905"/>
          </a:xfrm>
          <a:prstGeom prst="rect">
            <a:avLst/>
          </a:prstGeom>
        </p:spPr>
      </p:pic>
    </p:spTree>
    <p:extLst>
      <p:ext uri="{BB962C8B-B14F-4D97-AF65-F5344CB8AC3E}">
        <p14:creationId xmlns:p14="http://schemas.microsoft.com/office/powerpoint/2010/main" val="2546113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414640"/>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I</a:t>
            </a:r>
            <a:r>
              <a:rPr lang="en-US" sz="4400" b="1" baseline="30000" dirty="0">
                <a:solidFill>
                  <a:schemeClr val="tx2"/>
                </a:solidFill>
                <a:latin typeface="Cambria" panose="02040503050406030204" pitchFamily="18" charset="0"/>
                <a:ea typeface="ＭＳ Ｐゴシック" charset="0"/>
                <a:cs typeface="Arial"/>
              </a:rPr>
              <a:t>2</a:t>
            </a:r>
            <a:r>
              <a:rPr lang="en-US" sz="4400" b="1" dirty="0">
                <a:solidFill>
                  <a:schemeClr val="tx2"/>
                </a:solidFill>
                <a:latin typeface="Cambria" panose="02040503050406030204" pitchFamily="18" charset="0"/>
                <a:ea typeface="ＭＳ Ｐゴシック" charset="0"/>
                <a:cs typeface="Arial"/>
              </a:rPr>
              <a:t>C Wiring</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
        <p:nvSpPr>
          <p:cNvPr id="8" name="Content Placeholder 2"/>
          <p:cNvSpPr>
            <a:spLocks noGrp="1"/>
          </p:cNvSpPr>
          <p:nvPr>
            <p:ph idx="1"/>
          </p:nvPr>
        </p:nvSpPr>
        <p:spPr>
          <a:xfrm>
            <a:off x="395417" y="1295400"/>
            <a:ext cx="8169875" cy="4953000"/>
          </a:xfrm>
        </p:spPr>
        <p:txBody>
          <a:bodyPr>
            <a:noAutofit/>
          </a:bodyPr>
          <a:lstStyle/>
          <a:p>
            <a:pPr>
              <a:buFont typeface="Wingdings" panose="05000000000000000000" pitchFamily="2" charset="2"/>
              <a:buChar char="Ø"/>
            </a:pPr>
            <a:r>
              <a:rPr lang="en-US" sz="2000" dirty="0">
                <a:latin typeface="Cambria" panose="02040503050406030204" pitchFamily="18" charset="0"/>
              </a:rPr>
              <a:t>I</a:t>
            </a:r>
            <a:r>
              <a:rPr lang="en-US" sz="2000" baseline="30000" dirty="0">
                <a:latin typeface="Cambria" panose="02040503050406030204" pitchFamily="18" charset="0"/>
              </a:rPr>
              <a:t>2</a:t>
            </a:r>
            <a:r>
              <a:rPr lang="en-US" sz="2000" dirty="0">
                <a:latin typeface="Cambria" panose="02040503050406030204" pitchFamily="18" charset="0"/>
              </a:rPr>
              <a:t>C is a serial communication protocol, so data is transferred bit by bit along a single wire (the SDA line)</a:t>
            </a:r>
          </a:p>
          <a:p>
            <a:pPr>
              <a:buFont typeface="Wingdings" panose="05000000000000000000" pitchFamily="2" charset="2"/>
              <a:buChar char="Ø"/>
            </a:pPr>
            <a:r>
              <a:rPr lang="en-US" sz="2000" dirty="0">
                <a:latin typeface="Cambria" panose="02040503050406030204" pitchFamily="18" charset="0"/>
              </a:rPr>
              <a:t>Like SPI, I</a:t>
            </a:r>
            <a:r>
              <a:rPr lang="en-US" sz="2000" baseline="30000" dirty="0">
                <a:latin typeface="Cambria" panose="02040503050406030204" pitchFamily="18" charset="0"/>
              </a:rPr>
              <a:t>2</a:t>
            </a:r>
            <a:r>
              <a:rPr lang="en-US" sz="2000" dirty="0">
                <a:latin typeface="Cambria" panose="02040503050406030204" pitchFamily="18" charset="0"/>
              </a:rPr>
              <a:t>C is synchronous, so the output of bits is synchronized to the sampling of bits by a clock signal shared between the master and the slave. The clock signal is always controlled by the master.</a:t>
            </a:r>
          </a:p>
          <a:p>
            <a:pPr>
              <a:buFont typeface="Wingdings" panose="05000000000000000000" pitchFamily="2" charset="2"/>
              <a:buChar char="Ø"/>
            </a:pPr>
            <a:r>
              <a:rPr lang="en-US" sz="2000" dirty="0">
                <a:latin typeface="Cambria" panose="02040503050406030204" pitchFamily="18" charset="0"/>
              </a:rPr>
              <a:t>Open collector</a:t>
            </a:r>
          </a:p>
          <a:p>
            <a:pPr lvl="1">
              <a:buFont typeface="Wingdings" panose="05000000000000000000" pitchFamily="2" charset="2"/>
              <a:buChar char="Ø"/>
            </a:pPr>
            <a:r>
              <a:rPr lang="en-US" sz="1800" dirty="0">
                <a:latin typeface="Cambria" panose="02040503050406030204" pitchFamily="18" charset="0"/>
              </a:rPr>
              <a:t>Simple interfacing between different voltage levels</a:t>
            </a:r>
          </a:p>
          <a:p>
            <a:pPr>
              <a:buFont typeface="Wingdings" panose="05000000000000000000" pitchFamily="2" charset="2"/>
              <a:buChar char="Ø"/>
            </a:pPr>
            <a:r>
              <a:rPr lang="en-US" sz="2000" dirty="0">
                <a:latin typeface="Cambria" panose="02040503050406030204" pitchFamily="18" charset="0"/>
              </a:rPr>
              <a:t>Clock</a:t>
            </a:r>
          </a:p>
          <a:p>
            <a:pPr lvl="1">
              <a:buFont typeface="Wingdings" panose="05000000000000000000" pitchFamily="2" charset="2"/>
              <a:buChar char="Ø"/>
            </a:pPr>
            <a:r>
              <a:rPr lang="en-US" sz="1800" dirty="0">
                <a:latin typeface="Cambria" panose="02040503050406030204" pitchFamily="18" charset="0"/>
              </a:rPr>
              <a:t>Not a traditional clock</a:t>
            </a:r>
          </a:p>
          <a:p>
            <a:pPr lvl="1">
              <a:buFont typeface="Wingdings" panose="05000000000000000000" pitchFamily="2" charset="2"/>
              <a:buChar char="Ø"/>
            </a:pPr>
            <a:r>
              <a:rPr lang="en-US" sz="1800" dirty="0">
                <a:latin typeface="Cambria" panose="02040503050406030204" pitchFamily="18" charset="0"/>
              </a:rPr>
              <a:t>Normally high</a:t>
            </a:r>
          </a:p>
          <a:p>
            <a:pPr lvl="1">
              <a:buFont typeface="Wingdings" panose="05000000000000000000" pitchFamily="2" charset="2"/>
              <a:buChar char="Ø"/>
            </a:pPr>
            <a:r>
              <a:rPr lang="en-US" sz="1800" dirty="0">
                <a:latin typeface="Cambria" panose="02040503050406030204" pitchFamily="18" charset="0"/>
              </a:rPr>
              <a:t>Pulsed by the master during data transmission (Whether the master is transmitted or receiver)</a:t>
            </a:r>
          </a:p>
          <a:p>
            <a:pPr lvl="1">
              <a:buFont typeface="Wingdings" panose="05000000000000000000" pitchFamily="2" charset="2"/>
              <a:buChar char="Ø"/>
            </a:pPr>
            <a:r>
              <a:rPr lang="en-US" sz="1800" dirty="0">
                <a:latin typeface="Cambria" panose="02040503050406030204" pitchFamily="18" charset="0"/>
              </a:rPr>
              <a:t>Slave device can hold clock low if it needs more time</a:t>
            </a:r>
          </a:p>
          <a:p>
            <a:pPr>
              <a:buFont typeface="Wingdings" panose="05000000000000000000" pitchFamily="2" charset="2"/>
              <a:buChar char="Ø"/>
            </a:pPr>
            <a:endParaRPr lang="en-US" sz="2400" dirty="0">
              <a:latin typeface="Cambria" panose="02040503050406030204" pitchFamily="18" charset="0"/>
            </a:endParaRPr>
          </a:p>
          <a:p>
            <a:pPr>
              <a:buFont typeface="Wingdings" panose="05000000000000000000" pitchFamily="2" charset="2"/>
              <a:buChar char="Ø"/>
            </a:pPr>
            <a:endParaRPr lang="en-US" sz="2000" dirty="0">
              <a:latin typeface="Cambria" panose="02040503050406030204" pitchFamily="18" charset="0"/>
            </a:endParaRPr>
          </a:p>
        </p:txBody>
      </p:sp>
    </p:spTree>
    <p:extLst>
      <p:ext uri="{BB962C8B-B14F-4D97-AF65-F5344CB8AC3E}">
        <p14:creationId xmlns:p14="http://schemas.microsoft.com/office/powerpoint/2010/main" val="2843196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I</a:t>
            </a:r>
            <a:r>
              <a:rPr lang="en-US" sz="4400" b="1" baseline="30000" dirty="0">
                <a:solidFill>
                  <a:schemeClr val="tx2"/>
                </a:solidFill>
                <a:latin typeface="Cambria" panose="02040503050406030204" pitchFamily="18" charset="0"/>
                <a:ea typeface="ＭＳ Ｐゴシック" charset="0"/>
                <a:cs typeface="Arial"/>
              </a:rPr>
              <a:t>2</a:t>
            </a:r>
            <a:r>
              <a:rPr lang="en-US" sz="4400" b="1" dirty="0">
                <a:solidFill>
                  <a:schemeClr val="tx2"/>
                </a:solidFill>
                <a:latin typeface="Cambria" panose="02040503050406030204" pitchFamily="18" charset="0"/>
                <a:ea typeface="ＭＳ Ｐゴシック" charset="0"/>
                <a:cs typeface="Arial"/>
              </a:rPr>
              <a:t>C Works!</a:t>
            </a:r>
          </a:p>
          <a:p>
            <a:pPr>
              <a:defRPr/>
            </a:pPr>
            <a:r>
              <a:rPr lang="en-US" sz="2400" b="1" dirty="0">
                <a:solidFill>
                  <a:schemeClr val="tx2"/>
                </a:solidFill>
                <a:latin typeface="Cambria" panose="02040503050406030204" pitchFamily="18" charset="0"/>
                <a:ea typeface="ＭＳ Ｐゴシック" charset="0"/>
                <a:cs typeface="Arial"/>
              </a:rPr>
              <a:t>Data Frames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8" name="Content Placeholder 2"/>
          <p:cNvSpPr>
            <a:spLocks noGrp="1"/>
          </p:cNvSpPr>
          <p:nvPr>
            <p:ph idx="1"/>
          </p:nvPr>
        </p:nvSpPr>
        <p:spPr>
          <a:xfrm>
            <a:off x="395417" y="1524000"/>
            <a:ext cx="8169875" cy="4964668"/>
          </a:xfrm>
        </p:spPr>
        <p:txBody>
          <a:bodyPr>
            <a:noAutofit/>
          </a:bodyPr>
          <a:lstStyle/>
          <a:p>
            <a:pPr>
              <a:buFont typeface="Wingdings" panose="05000000000000000000" pitchFamily="2" charset="2"/>
              <a:buChar char="Ø"/>
            </a:pPr>
            <a:r>
              <a:rPr lang="en-US" sz="2000" dirty="0">
                <a:latin typeface="Cambria" panose="02040503050406030204" pitchFamily="18" charset="0"/>
              </a:rPr>
              <a:t>With I</a:t>
            </a:r>
            <a:r>
              <a:rPr lang="en-US" sz="2000" baseline="30000" dirty="0">
                <a:latin typeface="Cambria" panose="02040503050406030204" pitchFamily="18" charset="0"/>
              </a:rPr>
              <a:t>2</a:t>
            </a:r>
            <a:r>
              <a:rPr lang="en-US" sz="2000" dirty="0">
                <a:latin typeface="Cambria" panose="02040503050406030204" pitchFamily="18" charset="0"/>
              </a:rPr>
              <a:t>C, data is transferred in messages. Messages are broken up into frames of data. </a:t>
            </a:r>
          </a:p>
          <a:p>
            <a:pPr>
              <a:buFont typeface="Wingdings" panose="05000000000000000000" pitchFamily="2" charset="2"/>
              <a:buChar char="Ø"/>
            </a:pPr>
            <a:r>
              <a:rPr lang="en-US" sz="2000" dirty="0">
                <a:latin typeface="Cambria" panose="02040503050406030204" pitchFamily="18" charset="0"/>
              </a:rPr>
              <a:t>Each message has an address frame that contains the binary address of the slave, and one or more data frames that contain the data being transmitted. </a:t>
            </a:r>
          </a:p>
          <a:p>
            <a:pPr>
              <a:buFont typeface="Wingdings" panose="05000000000000000000" pitchFamily="2" charset="2"/>
              <a:buChar char="Ø"/>
            </a:pPr>
            <a:r>
              <a:rPr lang="en-US" sz="2000" dirty="0">
                <a:latin typeface="Cambria" panose="02040503050406030204" pitchFamily="18" charset="0"/>
              </a:rPr>
              <a:t>The message also includes start and stop conditions, read/write bits, and ACK/NACK bits between each data frame:</a:t>
            </a:r>
          </a:p>
        </p:txBody>
      </p:sp>
      <p:pic>
        <p:nvPicPr>
          <p:cNvPr id="21506" name="Picture 2" descr="http://www.circuitbasics.com/wp-content/uploads/2016/01/Introduction-to-I2C-Message-Frame-and-Bi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697" y="4191000"/>
            <a:ext cx="7239314" cy="182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29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I</a:t>
            </a:r>
            <a:r>
              <a:rPr lang="en-US" sz="4400" b="1" baseline="30000" dirty="0">
                <a:solidFill>
                  <a:schemeClr val="tx2"/>
                </a:solidFill>
                <a:latin typeface="Cambria" panose="02040503050406030204" pitchFamily="18" charset="0"/>
                <a:ea typeface="ＭＳ Ｐゴシック" charset="0"/>
                <a:cs typeface="Arial"/>
              </a:rPr>
              <a:t>2</a:t>
            </a:r>
            <a:r>
              <a:rPr lang="en-US" sz="4400" b="1" dirty="0">
                <a:solidFill>
                  <a:schemeClr val="tx2"/>
                </a:solidFill>
                <a:latin typeface="Cambria" panose="02040503050406030204" pitchFamily="18" charset="0"/>
                <a:ea typeface="ＭＳ Ｐゴシック" charset="0"/>
                <a:cs typeface="Arial"/>
              </a:rPr>
              <a:t>C Works!</a:t>
            </a:r>
          </a:p>
          <a:p>
            <a:pPr>
              <a:defRPr/>
            </a:pPr>
            <a:r>
              <a:rPr lang="en-US" sz="2400" b="1" dirty="0">
                <a:solidFill>
                  <a:schemeClr val="tx2"/>
                </a:solidFill>
                <a:latin typeface="Cambria" panose="02040503050406030204" pitchFamily="18" charset="0"/>
                <a:ea typeface="ＭＳ Ｐゴシック" charset="0"/>
                <a:cs typeface="Arial"/>
              </a:rPr>
              <a:t>Data Frames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
        <p:nvSpPr>
          <p:cNvPr id="8" name="Content Placeholder 2"/>
          <p:cNvSpPr>
            <a:spLocks noGrp="1"/>
          </p:cNvSpPr>
          <p:nvPr>
            <p:ph idx="1"/>
          </p:nvPr>
        </p:nvSpPr>
        <p:spPr>
          <a:xfrm>
            <a:off x="395417" y="1524000"/>
            <a:ext cx="8169875" cy="4964668"/>
          </a:xfrm>
        </p:spPr>
        <p:txBody>
          <a:bodyPr>
            <a:noAutofit/>
          </a:bodyPr>
          <a:lstStyle/>
          <a:p>
            <a:pPr>
              <a:buFont typeface="Wingdings" panose="05000000000000000000" pitchFamily="2" charset="2"/>
              <a:buChar char="Ø"/>
            </a:pPr>
            <a:r>
              <a:rPr lang="en-US" sz="1400" dirty="0">
                <a:latin typeface="Cambria" panose="02040503050406030204" pitchFamily="18" charset="0"/>
              </a:rPr>
              <a:t>Start Condition</a:t>
            </a:r>
          </a:p>
          <a:p>
            <a:pPr lvl="1">
              <a:buFont typeface="Wingdings" panose="05000000000000000000" pitchFamily="2" charset="2"/>
              <a:buChar char="Ø"/>
            </a:pPr>
            <a:r>
              <a:rPr lang="en-US" sz="1200" dirty="0">
                <a:latin typeface="Cambria" panose="02040503050406030204" pitchFamily="18" charset="0"/>
              </a:rPr>
              <a:t>The SDA line switches from a high voltage level to a low voltage level before the SCL line switches from high to low.</a:t>
            </a:r>
          </a:p>
          <a:p>
            <a:pPr>
              <a:buFont typeface="Wingdings" panose="05000000000000000000" pitchFamily="2" charset="2"/>
              <a:buChar char="Ø"/>
            </a:pPr>
            <a:r>
              <a:rPr lang="en-US" sz="1400" dirty="0">
                <a:latin typeface="Cambria" panose="02040503050406030204" pitchFamily="18" charset="0"/>
              </a:rPr>
              <a:t>Stop Condition</a:t>
            </a:r>
          </a:p>
          <a:p>
            <a:pPr lvl="1">
              <a:buFont typeface="Wingdings" panose="05000000000000000000" pitchFamily="2" charset="2"/>
              <a:buChar char="Ø"/>
            </a:pPr>
            <a:r>
              <a:rPr lang="en-US" sz="1200" dirty="0">
                <a:latin typeface="Cambria" panose="02040503050406030204" pitchFamily="18" charset="0"/>
              </a:rPr>
              <a:t>The SDA line switches from a low voltage level to a high voltage level after the SCL line switches from low to high.</a:t>
            </a:r>
          </a:p>
          <a:p>
            <a:pPr>
              <a:buFont typeface="Wingdings" panose="05000000000000000000" pitchFamily="2" charset="2"/>
              <a:buChar char="Ø"/>
            </a:pPr>
            <a:r>
              <a:rPr lang="en-US" sz="1400" dirty="0">
                <a:latin typeface="Cambria" panose="02040503050406030204" pitchFamily="18" charset="0"/>
              </a:rPr>
              <a:t>Address Frame</a:t>
            </a:r>
          </a:p>
          <a:p>
            <a:pPr lvl="1">
              <a:buFont typeface="Wingdings" panose="05000000000000000000" pitchFamily="2" charset="2"/>
              <a:buChar char="Ø"/>
            </a:pPr>
            <a:r>
              <a:rPr lang="en-US" sz="1200" dirty="0">
                <a:latin typeface="Cambria" panose="02040503050406030204" pitchFamily="18" charset="0"/>
              </a:rPr>
              <a:t>A 7 or 10 bit sequence unique to each slave that identifies the slave when the master wants to talk to it.</a:t>
            </a:r>
          </a:p>
          <a:p>
            <a:pPr>
              <a:buFont typeface="Wingdings" panose="05000000000000000000" pitchFamily="2" charset="2"/>
              <a:buChar char="Ø"/>
            </a:pPr>
            <a:r>
              <a:rPr lang="en-US" sz="1400" dirty="0">
                <a:latin typeface="Cambria" panose="02040503050406030204" pitchFamily="18" charset="0"/>
              </a:rPr>
              <a:t>Read/Write Bit</a:t>
            </a:r>
          </a:p>
          <a:p>
            <a:pPr lvl="1">
              <a:buFont typeface="Wingdings" panose="05000000000000000000" pitchFamily="2" charset="2"/>
              <a:buChar char="Ø"/>
            </a:pPr>
            <a:r>
              <a:rPr lang="en-US" sz="1200" dirty="0">
                <a:latin typeface="Cambria" panose="02040503050406030204" pitchFamily="18" charset="0"/>
              </a:rPr>
              <a:t>A single bit specifying whether the master is sending data to the slave (low voltage level) or requesting data from it (high voltage level).</a:t>
            </a:r>
          </a:p>
          <a:p>
            <a:pPr>
              <a:buFont typeface="Wingdings" panose="05000000000000000000" pitchFamily="2" charset="2"/>
              <a:buChar char="Ø"/>
            </a:pPr>
            <a:r>
              <a:rPr lang="en-US" sz="1400" dirty="0">
                <a:latin typeface="Cambria" panose="02040503050406030204" pitchFamily="18" charset="0"/>
              </a:rPr>
              <a:t>ACK/NACK Bit</a:t>
            </a:r>
          </a:p>
          <a:p>
            <a:pPr lvl="1">
              <a:buFont typeface="Wingdings" panose="05000000000000000000" pitchFamily="2" charset="2"/>
              <a:buChar char="Ø"/>
            </a:pPr>
            <a:r>
              <a:rPr lang="en-US" sz="1200" dirty="0">
                <a:latin typeface="Cambria" panose="02040503050406030204" pitchFamily="18" charset="0"/>
              </a:rPr>
              <a:t>Each frame in a message is followed by an acknowledge/no-acknowledge bit. If an address frame or data frame was successfully received, an ACK bit is returned to the sender from the receiving device.</a:t>
            </a:r>
          </a:p>
        </p:txBody>
      </p:sp>
      <p:pic>
        <p:nvPicPr>
          <p:cNvPr id="21506" name="Picture 2" descr="http://www.circuitbasics.com/wp-content/uploads/2016/01/Introduction-to-I2C-Message-Frame-and-Bi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945" y="4672092"/>
            <a:ext cx="6262817" cy="158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39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I</a:t>
            </a:r>
            <a:r>
              <a:rPr lang="en-US" sz="4400" b="1" baseline="30000" dirty="0">
                <a:solidFill>
                  <a:schemeClr val="tx2"/>
                </a:solidFill>
                <a:latin typeface="Cambria" panose="02040503050406030204" pitchFamily="18" charset="0"/>
                <a:ea typeface="ＭＳ Ｐゴシック" charset="0"/>
                <a:cs typeface="Arial"/>
              </a:rPr>
              <a:t>2</a:t>
            </a:r>
            <a:r>
              <a:rPr lang="en-US" sz="4400" b="1" dirty="0">
                <a:solidFill>
                  <a:schemeClr val="tx2"/>
                </a:solidFill>
                <a:latin typeface="Cambria" panose="02040503050406030204" pitchFamily="18" charset="0"/>
                <a:ea typeface="ＭＳ Ｐゴシック" charset="0"/>
                <a:cs typeface="Arial"/>
              </a:rPr>
              <a:t>C Works!</a:t>
            </a:r>
          </a:p>
          <a:p>
            <a:pPr>
              <a:defRPr/>
            </a:pPr>
            <a:r>
              <a:rPr lang="en-US" sz="2400" b="1" dirty="0">
                <a:solidFill>
                  <a:schemeClr val="tx2"/>
                </a:solidFill>
                <a:latin typeface="Cambria" panose="02040503050406030204" pitchFamily="18" charset="0"/>
                <a:ea typeface="ＭＳ Ｐゴシック" charset="0"/>
                <a:cs typeface="Arial"/>
              </a:rPr>
              <a:t>Addressing</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400" dirty="0">
                <a:latin typeface="Cambria" panose="02040503050406030204" pitchFamily="18" charset="0"/>
              </a:rPr>
              <a:t>I2C doesn’t have slave select lines like SPI</a:t>
            </a:r>
          </a:p>
          <a:p>
            <a:pPr>
              <a:buFont typeface="Wingdings" panose="05000000000000000000" pitchFamily="2" charset="2"/>
              <a:buChar char="Ø"/>
            </a:pPr>
            <a:r>
              <a:rPr lang="en-US" sz="2400" dirty="0">
                <a:latin typeface="Cambria" panose="02040503050406030204" pitchFamily="18" charset="0"/>
              </a:rPr>
              <a:t>This is done by addressing. The address frame is always the first frame after the start bit in a new message.</a:t>
            </a:r>
          </a:p>
          <a:p>
            <a:pPr>
              <a:buFont typeface="Wingdings" panose="05000000000000000000" pitchFamily="2" charset="2"/>
              <a:buChar char="Ø"/>
            </a:pPr>
            <a:r>
              <a:rPr lang="en-US" sz="2400" dirty="0">
                <a:latin typeface="Cambria" panose="02040503050406030204" pitchFamily="18" charset="0"/>
              </a:rPr>
              <a:t>The master sends the address of the slave it wants to communicate with to every slave connected to it. </a:t>
            </a:r>
          </a:p>
          <a:p>
            <a:pPr>
              <a:buFont typeface="Wingdings" panose="05000000000000000000" pitchFamily="2" charset="2"/>
              <a:buChar char="Ø"/>
            </a:pPr>
            <a:r>
              <a:rPr lang="en-US" sz="2400" dirty="0">
                <a:latin typeface="Cambria" panose="02040503050406030204" pitchFamily="18" charset="0"/>
              </a:rPr>
              <a:t>Each slave then compares the address sent from the master to its own address. </a:t>
            </a:r>
          </a:p>
          <a:p>
            <a:pPr lvl="1">
              <a:buFont typeface="Wingdings" panose="05000000000000000000" pitchFamily="2" charset="2"/>
              <a:buChar char="Ø"/>
            </a:pPr>
            <a:r>
              <a:rPr lang="en-US" sz="2200" dirty="0">
                <a:latin typeface="Cambria" panose="02040503050406030204" pitchFamily="18" charset="0"/>
              </a:rPr>
              <a:t>If the address matches, it sends a low voltage ACK bit back to the master. </a:t>
            </a:r>
          </a:p>
          <a:p>
            <a:pPr lvl="1">
              <a:buFont typeface="Wingdings" panose="05000000000000000000" pitchFamily="2" charset="2"/>
              <a:buChar char="Ø"/>
            </a:pPr>
            <a:r>
              <a:rPr lang="en-US" sz="2200" dirty="0">
                <a:latin typeface="Cambria" panose="02040503050406030204" pitchFamily="18" charset="0"/>
              </a:rPr>
              <a:t>If the address doesn’t match, the slave does nothing and the SDA line remains high.</a:t>
            </a:r>
          </a:p>
        </p:txBody>
      </p:sp>
    </p:spTree>
    <p:extLst>
      <p:ext uri="{BB962C8B-B14F-4D97-AF65-F5344CB8AC3E}">
        <p14:creationId xmlns:p14="http://schemas.microsoft.com/office/powerpoint/2010/main" val="3097850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I</a:t>
            </a:r>
            <a:r>
              <a:rPr lang="en-US" sz="4400" b="1" baseline="30000" dirty="0">
                <a:solidFill>
                  <a:schemeClr val="tx2"/>
                </a:solidFill>
                <a:latin typeface="Cambria" panose="02040503050406030204" pitchFamily="18" charset="0"/>
                <a:ea typeface="ＭＳ Ｐゴシック" charset="0"/>
                <a:cs typeface="Arial"/>
              </a:rPr>
              <a:t>2</a:t>
            </a:r>
            <a:r>
              <a:rPr lang="en-US" sz="4400" b="1" dirty="0">
                <a:solidFill>
                  <a:schemeClr val="tx2"/>
                </a:solidFill>
                <a:latin typeface="Cambria" panose="02040503050406030204" pitchFamily="18" charset="0"/>
                <a:ea typeface="ＭＳ Ｐゴシック" charset="0"/>
                <a:cs typeface="Arial"/>
              </a:rPr>
              <a:t>C Works!</a:t>
            </a:r>
          </a:p>
          <a:p>
            <a:pPr>
              <a:defRPr/>
            </a:pPr>
            <a:r>
              <a:rPr lang="en-US" sz="2400" b="1" dirty="0">
                <a:solidFill>
                  <a:schemeClr val="tx2"/>
                </a:solidFill>
                <a:latin typeface="Cambria" panose="02040503050406030204" pitchFamily="18" charset="0"/>
                <a:ea typeface="ＭＳ Ｐゴシック" charset="0"/>
                <a:cs typeface="Arial"/>
              </a:rPr>
              <a:t>Read/Write Bit</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400" dirty="0">
                <a:latin typeface="Cambria" panose="02040503050406030204" pitchFamily="18" charset="0"/>
              </a:rPr>
              <a:t>The address frame includes a single bit at the end that informs the slave whether the master wants to write data to it or receive data from it (Read). </a:t>
            </a:r>
          </a:p>
          <a:p>
            <a:pPr lvl="1">
              <a:buFont typeface="Wingdings" panose="05000000000000000000" pitchFamily="2" charset="2"/>
              <a:buChar char="Ø"/>
            </a:pPr>
            <a:r>
              <a:rPr lang="en-US" sz="2200" dirty="0">
                <a:latin typeface="Cambria" panose="02040503050406030204" pitchFamily="18" charset="0"/>
              </a:rPr>
              <a:t>If the master wants to send data to the slave, the read/write bit is a low voltage level. </a:t>
            </a:r>
          </a:p>
          <a:p>
            <a:pPr lvl="1">
              <a:buFont typeface="Wingdings" panose="05000000000000000000" pitchFamily="2" charset="2"/>
              <a:buChar char="Ø"/>
            </a:pPr>
            <a:r>
              <a:rPr lang="en-US" sz="2200" dirty="0">
                <a:latin typeface="Cambria" panose="02040503050406030204" pitchFamily="18" charset="0"/>
              </a:rPr>
              <a:t>If the master is requesting data from the slave, the bit is a high voltage level</a:t>
            </a:r>
          </a:p>
        </p:txBody>
      </p:sp>
    </p:spTree>
    <p:extLst>
      <p:ext uri="{BB962C8B-B14F-4D97-AF65-F5344CB8AC3E}">
        <p14:creationId xmlns:p14="http://schemas.microsoft.com/office/powerpoint/2010/main" val="2157048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1138773"/>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How I</a:t>
            </a:r>
            <a:r>
              <a:rPr lang="en-US" sz="4400" b="1" baseline="30000" dirty="0">
                <a:solidFill>
                  <a:schemeClr val="tx2"/>
                </a:solidFill>
                <a:latin typeface="Cambria" panose="02040503050406030204" pitchFamily="18" charset="0"/>
                <a:ea typeface="ＭＳ Ｐゴシック" charset="0"/>
                <a:cs typeface="Arial"/>
              </a:rPr>
              <a:t>2</a:t>
            </a:r>
            <a:r>
              <a:rPr lang="en-US" sz="4400" b="1" dirty="0">
                <a:solidFill>
                  <a:schemeClr val="tx2"/>
                </a:solidFill>
                <a:latin typeface="Cambria" panose="02040503050406030204" pitchFamily="18" charset="0"/>
                <a:ea typeface="ＭＳ Ｐゴシック" charset="0"/>
                <a:cs typeface="Arial"/>
              </a:rPr>
              <a:t>C Works!</a:t>
            </a:r>
          </a:p>
          <a:p>
            <a:pPr>
              <a:defRPr/>
            </a:pPr>
            <a:r>
              <a:rPr lang="en-US" sz="2400" b="1" dirty="0">
                <a:solidFill>
                  <a:schemeClr val="tx2"/>
                </a:solidFill>
                <a:latin typeface="Cambria" panose="02040503050406030204" pitchFamily="18" charset="0"/>
                <a:ea typeface="ＭＳ Ｐゴシック" charset="0"/>
                <a:cs typeface="Arial"/>
              </a:rPr>
              <a:t>Data Frame</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
        <p:nvSpPr>
          <p:cNvPr id="8" name="Content Placeholder 2"/>
          <p:cNvSpPr>
            <a:spLocks noGrp="1"/>
          </p:cNvSpPr>
          <p:nvPr>
            <p:ph idx="1"/>
          </p:nvPr>
        </p:nvSpPr>
        <p:spPr>
          <a:xfrm>
            <a:off x="395417" y="1524000"/>
            <a:ext cx="8169875" cy="4572000"/>
          </a:xfrm>
        </p:spPr>
        <p:txBody>
          <a:bodyPr>
            <a:noAutofit/>
          </a:bodyPr>
          <a:lstStyle/>
          <a:p>
            <a:pPr>
              <a:buFont typeface="Wingdings" panose="05000000000000000000" pitchFamily="2" charset="2"/>
              <a:buChar char="Ø"/>
            </a:pPr>
            <a:r>
              <a:rPr lang="en-US" sz="2000" dirty="0">
                <a:latin typeface="Cambria" panose="02040503050406030204" pitchFamily="18" charset="0"/>
              </a:rPr>
              <a:t>After the master detects the ACK bit from the slave, the first data frame is ready to be sent.</a:t>
            </a:r>
          </a:p>
          <a:p>
            <a:pPr>
              <a:buFont typeface="Wingdings" panose="05000000000000000000" pitchFamily="2" charset="2"/>
              <a:buChar char="Ø"/>
            </a:pPr>
            <a:r>
              <a:rPr lang="en-US" sz="2000" dirty="0">
                <a:latin typeface="Cambria" panose="02040503050406030204" pitchFamily="18" charset="0"/>
              </a:rPr>
              <a:t>The data frame is always 8 bits long, and sent with the most significant bit first. </a:t>
            </a:r>
          </a:p>
          <a:p>
            <a:pPr lvl="1">
              <a:buFont typeface="Wingdings" panose="05000000000000000000" pitchFamily="2" charset="2"/>
              <a:buChar char="Ø"/>
            </a:pPr>
            <a:r>
              <a:rPr lang="en-US" sz="2000" dirty="0">
                <a:latin typeface="Cambria" panose="02040503050406030204" pitchFamily="18" charset="0"/>
              </a:rPr>
              <a:t>Each data frame is immediately followed by an ACK/NACK bit to verify that the frame has been received successfully. </a:t>
            </a:r>
          </a:p>
          <a:p>
            <a:pPr lvl="1">
              <a:buFont typeface="Wingdings" panose="05000000000000000000" pitchFamily="2" charset="2"/>
              <a:buChar char="Ø"/>
            </a:pPr>
            <a:r>
              <a:rPr lang="en-US" sz="2000" dirty="0">
                <a:latin typeface="Cambria" panose="02040503050406030204" pitchFamily="18" charset="0"/>
              </a:rPr>
              <a:t>The ACK bit must be received by either the master or the slave (depending on who is sending the data) before the next data frame can be sent.</a:t>
            </a:r>
          </a:p>
          <a:p>
            <a:pPr>
              <a:buFont typeface="Wingdings" panose="05000000000000000000" pitchFamily="2" charset="2"/>
              <a:buChar char="Ø"/>
            </a:pPr>
            <a:r>
              <a:rPr lang="en-US" sz="2000" dirty="0">
                <a:latin typeface="Cambria" panose="02040503050406030204" pitchFamily="18" charset="0"/>
              </a:rPr>
              <a:t>After all of the data frames have been sent, the master can send a stop condition to the slave to halt the transmission.</a:t>
            </a:r>
          </a:p>
          <a:p>
            <a:pPr lvl="1">
              <a:buFont typeface="Wingdings" panose="05000000000000000000" pitchFamily="2" charset="2"/>
              <a:buChar char="Ø"/>
            </a:pPr>
            <a:r>
              <a:rPr lang="en-US" sz="2000" dirty="0">
                <a:latin typeface="Cambria" panose="02040503050406030204" pitchFamily="18" charset="0"/>
              </a:rPr>
              <a:t>The stop condition is a voltage transition from low to high on the SDA line after a low to high transition on the SCL line, with the SCL line remaining high.</a:t>
            </a:r>
          </a:p>
        </p:txBody>
      </p:sp>
    </p:spTree>
    <p:extLst>
      <p:ext uri="{BB962C8B-B14F-4D97-AF65-F5344CB8AC3E}">
        <p14:creationId xmlns:p14="http://schemas.microsoft.com/office/powerpoint/2010/main" val="3918094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master sends the start condition to every connected slave by switching the SDA line from a high voltage level to a low voltage level before switching the SCL line from high to low:</a:t>
            </a: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p:txBody>
      </p:sp>
      <p:pic>
        <p:nvPicPr>
          <p:cNvPr id="25602" name="Picture 2" descr="http://www.circuitbasics.com/wp-content/uploads/2016/01/Introduction-to-I2C-Data-Transmission-Diagram-START-CONDIT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4404" y="2915715"/>
            <a:ext cx="3771900" cy="34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67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master sends each slave the 7 or 10 bit address of the slave it wants to communicate with, along with the read/write bit:</a:t>
            </a:r>
          </a:p>
        </p:txBody>
      </p:sp>
      <p:pic>
        <p:nvPicPr>
          <p:cNvPr id="23554" name="Picture 2" descr="http://www.circuitbasics.com/wp-content/uploads/2016/01/Introduction-to-I2C-Data-Transmission-Diagram-ADDRESS-FRAME-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3117" y="2667000"/>
            <a:ext cx="4954474" cy="3603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943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Each slave compares the address sent from the master to its own address. If the address matches, the slave returns an ACK bit by pulling the SDA line low for one bit. If the address from the master does not match the slave’s own address, the slave leaves the SDA line high.</a:t>
            </a: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p:txBody>
      </p:sp>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pic>
        <p:nvPicPr>
          <p:cNvPr id="24578" name="Picture 2" descr="http://www.circuitbasics.com/wp-content/uploads/2016/01/Introduction-to-I2C-Data-Transmission-Diagram-ACK-Bit-Slave-to-Master-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366143"/>
            <a:ext cx="4111133" cy="299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61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24799" y="6356350"/>
            <a:ext cx="783167" cy="365125"/>
          </a:xfr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7DAE78-CBAD-4E91-A060-7738FEF866C4}" type="slidenum">
              <a:rPr lang="en-US" sz="1600">
                <a:solidFill>
                  <a:srgbClr val="B2B2B2"/>
                </a:solidFill>
                <a:latin typeface="Cambria" panose="02040503050406030204" pitchFamily="18" charset="0"/>
              </a:rPr>
              <a:pPr eaLnBrk="1" hangingPunct="1"/>
              <a:t>5</a:t>
            </a:fld>
            <a:endParaRPr lang="en-US" sz="1600">
              <a:solidFill>
                <a:srgbClr val="B2B2B2"/>
              </a:solidFill>
              <a:latin typeface="Cambria" panose="02040503050406030204" pitchFamily="18" charset="0"/>
            </a:endParaRPr>
          </a:p>
        </p:txBody>
      </p:sp>
      <p:sp>
        <p:nvSpPr>
          <p:cNvPr id="23554" name="Rectangle 2"/>
          <p:cNvSpPr>
            <a:spLocks noGrp="1" noChangeArrowheads="1"/>
          </p:cNvSpPr>
          <p:nvPr>
            <p:ph type="title"/>
          </p:nvPr>
        </p:nvSpPr>
        <p:spPr>
          <a:xfrm>
            <a:off x="457200" y="0"/>
            <a:ext cx="8458200" cy="1143000"/>
          </a:xfrm>
        </p:spPr>
        <p:txBody>
          <a:bodyPr>
            <a:normAutofit/>
          </a:bodyPr>
          <a:lstStyle/>
          <a:p>
            <a:r>
              <a:rPr lang="en-US" sz="4400" b="1" dirty="0">
                <a:latin typeface="Cambria" panose="02040503050406030204" pitchFamily="18" charset="0"/>
                <a:ea typeface="ＭＳ Ｐゴシック" panose="020B0600070205080204" pitchFamily="34" charset="-128"/>
              </a:rPr>
              <a:t>Serial Bus Interface Motivations</a:t>
            </a:r>
          </a:p>
        </p:txBody>
      </p:sp>
      <p:sp>
        <p:nvSpPr>
          <p:cNvPr id="4100" name="Rectangle 3"/>
          <p:cNvSpPr>
            <a:spLocks noGrp="1" noChangeArrowheads="1"/>
          </p:cNvSpPr>
          <p:nvPr>
            <p:ph type="body" idx="1"/>
          </p:nvPr>
        </p:nvSpPr>
        <p:spPr>
          <a:xfrm>
            <a:off x="533399" y="1295400"/>
            <a:ext cx="8458201" cy="5410200"/>
          </a:xfrm>
        </p:spPr>
        <p:txBody>
          <a:bodyPr>
            <a:normAutofit fontScale="92500" lnSpcReduction="20000"/>
          </a:bodyPr>
          <a:lstStyle/>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Motivation</a:t>
            </a:r>
          </a:p>
          <a:p>
            <a:pPr lvl="1">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Connect different systems together</a:t>
            </a:r>
          </a:p>
          <a:p>
            <a:pPr lvl="2">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Two embedded systems</a:t>
            </a:r>
          </a:p>
          <a:p>
            <a:pPr lvl="2">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A desktop and an embedded system</a:t>
            </a:r>
          </a:p>
          <a:p>
            <a:pPr lvl="1">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Connect different chips together in an embedded system</a:t>
            </a:r>
          </a:p>
          <a:p>
            <a:pPr lvl="2">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MCU to peripheral</a:t>
            </a:r>
          </a:p>
          <a:p>
            <a:pPr lvl="1">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Connection without using a lot of I/O lines</a:t>
            </a:r>
          </a:p>
          <a:p>
            <a:pPr lvl="2">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I/O lines require I/O pads which cost $$$ and size</a:t>
            </a:r>
          </a:p>
          <a:p>
            <a:pPr lvl="2">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I/O lines require PCB area which costs $$$ and size</a:t>
            </a:r>
          </a:p>
          <a:p>
            <a:pPr lvl="1">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Connection at</a:t>
            </a:r>
          </a:p>
          <a:p>
            <a:pPr lvl="2">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Often at relatively low data rates</a:t>
            </a:r>
          </a:p>
          <a:p>
            <a:pPr lvl="2">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But sometimes at higher data rates</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So, what are our options?</a:t>
            </a:r>
          </a:p>
          <a:p>
            <a:pPr lvl="1">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Universal Synchronous/Asynchronous Receiver Transmitter (USART), Serial Peripheral Interface (SPI), Inter Integrated Circuit (I2C), …</a:t>
            </a:r>
          </a:p>
        </p:txBody>
      </p:sp>
    </p:spTree>
    <p:extLst>
      <p:ext uri="{BB962C8B-B14F-4D97-AF65-F5344CB8AC3E}">
        <p14:creationId xmlns:p14="http://schemas.microsoft.com/office/powerpoint/2010/main" val="1306660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The master sends or receives the data frame</a:t>
            </a:r>
            <a:endParaRPr lang="en-US" sz="2400" dirty="0">
              <a:latin typeface="Cambria" panose="02040503050406030204" pitchFamily="18" charset="0"/>
              <a:sym typeface="Wingdings" panose="05000000000000000000" pitchFamily="2" charset="2"/>
            </a:endParaRPr>
          </a:p>
        </p:txBody>
      </p:sp>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pic>
        <p:nvPicPr>
          <p:cNvPr id="22530" name="Picture 2" descr="http://www.circuitbasics.com/wp-content/uploads/2016/01/Introduction-to-I2C-Data-Transmission-Diagram-Data-Fra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0992" y="2092066"/>
            <a:ext cx="4458723" cy="408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974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After each data frame has been transferred, the receiving device returns another ACK bit to the sender to acknowledge successful receipt of the frame:</a:t>
            </a: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p:txBody>
      </p:sp>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pic>
        <p:nvPicPr>
          <p:cNvPr id="27650" name="Picture 2" descr="http://www.circuitbasics.com/wp-content/uploads/2016/01/Introduction-to-I2C-Data-Transmission-Diagram-ACK-bit-slave-to-master-2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0946" y="2671314"/>
            <a:ext cx="4138816" cy="381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7245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95417" y="1295400"/>
            <a:ext cx="8169875" cy="4572000"/>
          </a:xfrm>
        </p:spPr>
        <p:txBody>
          <a:bodyPr>
            <a:noAutofit/>
          </a:bodyPr>
          <a:lstStyle/>
          <a:p>
            <a:pPr marL="0" indent="0">
              <a:buNone/>
            </a:pPr>
            <a:r>
              <a:rPr lang="en-US" sz="2400" dirty="0">
                <a:latin typeface="Cambria" panose="02040503050406030204" pitchFamily="18" charset="0"/>
                <a:sym typeface="Wingdings" panose="05000000000000000000" pitchFamily="2" charset="2"/>
              </a:rPr>
              <a:t> </a:t>
            </a:r>
            <a:r>
              <a:rPr lang="en-US" sz="2400" dirty="0">
                <a:latin typeface="Cambria" panose="02040503050406030204" pitchFamily="18" charset="0"/>
              </a:rPr>
              <a:t>To stop the data transmission, the master sends a stop condition to the slave by switching SCL high before switching SDA high:</a:t>
            </a:r>
            <a:endParaRPr lang="en-US" sz="2400" dirty="0">
              <a:latin typeface="Cambria" panose="02040503050406030204" pitchFamily="18" charset="0"/>
              <a:sym typeface="Wingdings" panose="05000000000000000000" pitchFamily="2" charset="2"/>
            </a:endParaRPr>
          </a:p>
          <a:p>
            <a:pPr>
              <a:buFont typeface="Wingdings" panose="05000000000000000000" pitchFamily="2" charset="2"/>
              <a:buChar char="Ø"/>
            </a:pPr>
            <a:endParaRPr lang="en-US" sz="2400" dirty="0">
              <a:latin typeface="Cambria" panose="02040503050406030204" pitchFamily="18" charset="0"/>
              <a:sym typeface="Wingdings" panose="05000000000000000000" pitchFamily="2" charset="2"/>
            </a:endParaRPr>
          </a:p>
        </p:txBody>
      </p:sp>
      <p:sp>
        <p:nvSpPr>
          <p:cNvPr id="7" name="TextBox 6"/>
          <p:cNvSpPr txBox="1"/>
          <p:nvPr/>
        </p:nvSpPr>
        <p:spPr>
          <a:xfrm>
            <a:off x="395417" y="2973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Data Transmission</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pic>
        <p:nvPicPr>
          <p:cNvPr id="28674" name="Picture 2" descr="http://www.circuitbasics.com/wp-content/uploads/2016/01/Introduction-to-I2C-Data-Transmission-Diagram-Stop-Condi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1494" y="2656190"/>
            <a:ext cx="4037719" cy="370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314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5" y="496669"/>
            <a:ext cx="8169875" cy="646331"/>
          </a:xfrm>
          <a:prstGeom prst="rect">
            <a:avLst/>
          </a:prstGeom>
          <a:noFill/>
        </p:spPr>
        <p:txBody>
          <a:bodyPr wrap="square">
            <a:spAutoFit/>
          </a:bodyPr>
          <a:lstStyle/>
          <a:p>
            <a:pPr>
              <a:defRPr/>
            </a:pPr>
            <a:r>
              <a:rPr lang="en-US" sz="3600" b="1" dirty="0">
                <a:solidFill>
                  <a:schemeClr val="tx2"/>
                </a:solidFill>
                <a:latin typeface="Cambria" panose="02040503050406030204" pitchFamily="18" charset="0"/>
                <a:ea typeface="ＭＳ Ｐゴシック" charset="0"/>
                <a:cs typeface="Arial"/>
              </a:rPr>
              <a:t>Single Master with Multiple Slaves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8" name="Content Placeholder 2"/>
          <p:cNvSpPr>
            <a:spLocks noGrp="1"/>
          </p:cNvSpPr>
          <p:nvPr>
            <p:ph idx="1"/>
          </p:nvPr>
        </p:nvSpPr>
        <p:spPr>
          <a:xfrm>
            <a:off x="409831" y="1476942"/>
            <a:ext cx="3781169" cy="4669545"/>
          </a:xfrm>
        </p:spPr>
        <p:txBody>
          <a:bodyPr>
            <a:noAutofit/>
          </a:bodyPr>
          <a:lstStyle/>
          <a:p>
            <a:pPr>
              <a:buFont typeface="Wingdings" panose="05000000000000000000" pitchFamily="2" charset="2"/>
              <a:buChar char="Ø"/>
            </a:pPr>
            <a:r>
              <a:rPr lang="en-US" sz="2000" dirty="0">
                <a:latin typeface="Cambria" panose="02040503050406030204" pitchFamily="18" charset="0"/>
              </a:rPr>
              <a:t>Because I</a:t>
            </a:r>
            <a:r>
              <a:rPr lang="en-US" sz="2000" baseline="30000" dirty="0">
                <a:latin typeface="Cambria" panose="02040503050406030204" pitchFamily="18" charset="0"/>
              </a:rPr>
              <a:t>2</a:t>
            </a:r>
            <a:r>
              <a:rPr lang="en-US" sz="2000" dirty="0">
                <a:latin typeface="Cambria" panose="02040503050406030204" pitchFamily="18" charset="0"/>
              </a:rPr>
              <a:t>C uses addressing, multiple slaves can be controlled from a single master. With a 7 bit address, 128 (27) unique address are available. Using 10 bit addresses is uncommon, but provides 1,024 (210) unique addresses. To connect multiple slaves to a single master, wire them like this, with 4.7K Ohm pull-up resistors connecting the SDA and SCL lines to </a:t>
            </a:r>
            <a:r>
              <a:rPr lang="en-US" sz="2000" dirty="0" err="1">
                <a:latin typeface="Cambria" panose="02040503050406030204" pitchFamily="18" charset="0"/>
              </a:rPr>
              <a:t>V</a:t>
            </a:r>
            <a:r>
              <a:rPr lang="en-US" sz="2000" baseline="-25000" dirty="0" err="1">
                <a:latin typeface="Cambria" panose="02040503050406030204" pitchFamily="18" charset="0"/>
              </a:rPr>
              <a:t>cc</a:t>
            </a:r>
            <a:r>
              <a:rPr lang="en-US" sz="2000" dirty="0">
                <a:latin typeface="Cambria" panose="02040503050406030204" pitchFamily="18" charset="0"/>
              </a:rPr>
              <a:t>:</a:t>
            </a:r>
          </a:p>
        </p:txBody>
      </p:sp>
      <p:pic>
        <p:nvPicPr>
          <p:cNvPr id="30722" name="Picture 2" descr="http://www.circuitbasics.com/wp-content/uploads/2016/01/Introduction-to-I2C-Single-Master-Multiple-Slaves-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1065" y="1708150"/>
            <a:ext cx="352473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901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5" y="496669"/>
            <a:ext cx="8169875" cy="646331"/>
          </a:xfrm>
          <a:prstGeom prst="rect">
            <a:avLst/>
          </a:prstGeom>
          <a:noFill/>
        </p:spPr>
        <p:txBody>
          <a:bodyPr wrap="square">
            <a:spAutoFit/>
          </a:bodyPr>
          <a:lstStyle/>
          <a:p>
            <a:pPr>
              <a:defRPr/>
            </a:pPr>
            <a:r>
              <a:rPr lang="en-US" sz="3600" b="1" dirty="0">
                <a:solidFill>
                  <a:schemeClr val="tx2"/>
                </a:solidFill>
                <a:latin typeface="Cambria" panose="02040503050406030204" pitchFamily="18" charset="0"/>
                <a:ea typeface="ＭＳ Ｐゴシック" charset="0"/>
                <a:cs typeface="Arial"/>
              </a:rPr>
              <a:t>Multiple Masters with Multiple Slaves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
        <p:nvSpPr>
          <p:cNvPr id="8" name="Content Placeholder 2"/>
          <p:cNvSpPr>
            <a:spLocks noGrp="1"/>
          </p:cNvSpPr>
          <p:nvPr>
            <p:ph idx="1"/>
          </p:nvPr>
        </p:nvSpPr>
        <p:spPr>
          <a:xfrm>
            <a:off x="409831" y="1476942"/>
            <a:ext cx="5228969" cy="4669545"/>
          </a:xfrm>
        </p:spPr>
        <p:txBody>
          <a:bodyPr>
            <a:noAutofit/>
          </a:bodyPr>
          <a:lstStyle/>
          <a:p>
            <a:pPr>
              <a:buFont typeface="Wingdings" panose="05000000000000000000" pitchFamily="2" charset="2"/>
              <a:buChar char="Ø"/>
            </a:pPr>
            <a:r>
              <a:rPr lang="en-US" sz="2000" dirty="0">
                <a:latin typeface="Cambria" panose="02040503050406030204" pitchFamily="18" charset="0"/>
              </a:rPr>
              <a:t>Multiple masters can be connected to a single slave or multiple slaves. The problem with multiple masters in the same system comes when two masters try to send or receive data at the same time over the SDA line. To solve this problem, each master needs to detect if the SDA line is low or high before transmitting a message. If the SDA line is low, this means that another master has control of the bus, and the master should wait to send the message. If the SDA line is high, then it’s safe to transmit the message. To connect multiple masters to multiple slaves, use the following diagram, with 4.7K Ohm pull-up resistors connecting the SDA and SCL lines to </a:t>
            </a:r>
            <a:r>
              <a:rPr lang="en-US" sz="2000" dirty="0" err="1">
                <a:latin typeface="Cambria" panose="02040503050406030204" pitchFamily="18" charset="0"/>
              </a:rPr>
              <a:t>V</a:t>
            </a:r>
            <a:r>
              <a:rPr lang="en-US" sz="2000" baseline="-25000" dirty="0" err="1">
                <a:latin typeface="Cambria" panose="02040503050406030204" pitchFamily="18" charset="0"/>
              </a:rPr>
              <a:t>cc</a:t>
            </a:r>
            <a:r>
              <a:rPr lang="en-US" sz="2000" dirty="0">
                <a:latin typeface="Cambria" panose="02040503050406030204" pitchFamily="18" charset="0"/>
              </a:rPr>
              <a:t>:</a:t>
            </a:r>
          </a:p>
        </p:txBody>
      </p:sp>
      <p:pic>
        <p:nvPicPr>
          <p:cNvPr id="29698" name="Picture 2" descr="http://www.circuitbasics.com/wp-content/uploads/2016/01/Introduction-to-I2C-Multiple-Masters-Multiple-Slaves-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736157"/>
            <a:ext cx="2929382" cy="480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965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373559"/>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Pros/Cons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
        <p:nvSpPr>
          <p:cNvPr id="8" name="Content Placeholder 2"/>
          <p:cNvSpPr>
            <a:spLocks noGrp="1"/>
          </p:cNvSpPr>
          <p:nvPr>
            <p:ph idx="1"/>
          </p:nvPr>
        </p:nvSpPr>
        <p:spPr>
          <a:xfrm>
            <a:off x="395417" y="1371600"/>
            <a:ext cx="8169875" cy="4724400"/>
          </a:xfrm>
        </p:spPr>
        <p:txBody>
          <a:bodyPr>
            <a:noAutofit/>
          </a:bodyPr>
          <a:lstStyle/>
          <a:p>
            <a:pPr>
              <a:buFont typeface="Wingdings" panose="05000000000000000000" pitchFamily="2" charset="2"/>
              <a:buChar char="Ø"/>
            </a:pPr>
            <a:r>
              <a:rPr lang="en-US" sz="2000" b="1" dirty="0">
                <a:latin typeface="Cambria" panose="02040503050406030204" pitchFamily="18" charset="0"/>
              </a:rPr>
              <a:t>Pros</a:t>
            </a:r>
            <a:r>
              <a:rPr lang="en-US" sz="1800" b="1" dirty="0">
                <a:latin typeface="Cambria" panose="02040503050406030204" pitchFamily="18" charset="0"/>
              </a:rPr>
              <a:t>:</a:t>
            </a:r>
          </a:p>
          <a:p>
            <a:pPr lvl="1">
              <a:buFont typeface="Wingdings" panose="05000000000000000000" pitchFamily="2" charset="2"/>
              <a:buChar char="Ø"/>
            </a:pPr>
            <a:r>
              <a:rPr lang="en-US" sz="1800" dirty="0">
                <a:latin typeface="Cambria" panose="02040503050406030204" pitchFamily="18" charset="0"/>
              </a:rPr>
              <a:t>Only uses two wires</a:t>
            </a:r>
          </a:p>
          <a:p>
            <a:pPr lvl="1">
              <a:buFont typeface="Wingdings" panose="05000000000000000000" pitchFamily="2" charset="2"/>
              <a:buChar char="Ø"/>
            </a:pPr>
            <a:r>
              <a:rPr lang="en-US" sz="1800" dirty="0">
                <a:latin typeface="Cambria" panose="02040503050406030204" pitchFamily="18" charset="0"/>
              </a:rPr>
              <a:t>Supports multiple masters and multiple slaves</a:t>
            </a:r>
          </a:p>
          <a:p>
            <a:pPr lvl="1">
              <a:buFont typeface="Wingdings" panose="05000000000000000000" pitchFamily="2" charset="2"/>
              <a:buChar char="Ø"/>
            </a:pPr>
            <a:r>
              <a:rPr lang="en-US" sz="1800" dirty="0">
                <a:latin typeface="Cambria" panose="02040503050406030204" pitchFamily="18" charset="0"/>
              </a:rPr>
              <a:t>ACK/NACK bit gives confirmation that each frame is transferred successfully</a:t>
            </a:r>
          </a:p>
          <a:p>
            <a:pPr lvl="1">
              <a:buFont typeface="Wingdings" panose="05000000000000000000" pitchFamily="2" charset="2"/>
              <a:buChar char="Ø"/>
            </a:pPr>
            <a:r>
              <a:rPr lang="en-US" sz="1800" dirty="0">
                <a:latin typeface="Cambria" panose="02040503050406030204" pitchFamily="18" charset="0"/>
              </a:rPr>
              <a:t>Hardware is less complicated than with UARTs</a:t>
            </a:r>
          </a:p>
          <a:p>
            <a:pPr lvl="1">
              <a:buFont typeface="Wingdings" panose="05000000000000000000" pitchFamily="2" charset="2"/>
              <a:buChar char="Ø"/>
            </a:pPr>
            <a:r>
              <a:rPr lang="en-US" sz="1800" dirty="0">
                <a:latin typeface="Cambria" panose="02040503050406030204" pitchFamily="18" charset="0"/>
              </a:rPr>
              <a:t>Well known and widely used protocol</a:t>
            </a:r>
          </a:p>
          <a:p>
            <a:pPr>
              <a:buFont typeface="Wingdings" panose="05000000000000000000" pitchFamily="2" charset="2"/>
              <a:buChar char="Ø"/>
            </a:pPr>
            <a:r>
              <a:rPr lang="en-US" sz="2000" b="1" dirty="0">
                <a:latin typeface="Cambria" panose="02040503050406030204" pitchFamily="18" charset="0"/>
              </a:rPr>
              <a:t>Cons:</a:t>
            </a:r>
          </a:p>
          <a:p>
            <a:pPr lvl="1">
              <a:buFont typeface="Wingdings" panose="05000000000000000000" pitchFamily="2" charset="2"/>
              <a:buChar char="Ø"/>
            </a:pPr>
            <a:r>
              <a:rPr lang="en-US" sz="1800" dirty="0">
                <a:latin typeface="Cambria" panose="02040503050406030204" pitchFamily="18" charset="0"/>
              </a:rPr>
              <a:t>Slower data transfer rate than SPI</a:t>
            </a:r>
          </a:p>
          <a:p>
            <a:pPr lvl="1">
              <a:buFont typeface="Wingdings" panose="05000000000000000000" pitchFamily="2" charset="2"/>
              <a:buChar char="Ø"/>
            </a:pPr>
            <a:r>
              <a:rPr lang="en-US" sz="1800" dirty="0">
                <a:latin typeface="Cambria" panose="02040503050406030204" pitchFamily="18" charset="0"/>
              </a:rPr>
              <a:t>The size of the data frame is limited to 8 bits</a:t>
            </a:r>
          </a:p>
          <a:p>
            <a:pPr lvl="1">
              <a:buFont typeface="Wingdings" panose="05000000000000000000" pitchFamily="2" charset="2"/>
              <a:buChar char="Ø"/>
            </a:pPr>
            <a:r>
              <a:rPr lang="en-US" sz="1800" dirty="0">
                <a:latin typeface="Cambria" panose="02040503050406030204" pitchFamily="18" charset="0"/>
              </a:rPr>
              <a:t>More complicated hardware needed to implement than SPI</a:t>
            </a:r>
          </a:p>
        </p:txBody>
      </p:sp>
    </p:spTree>
    <p:extLst>
      <p:ext uri="{BB962C8B-B14F-4D97-AF65-F5344CB8AC3E}">
        <p14:creationId xmlns:p14="http://schemas.microsoft.com/office/powerpoint/2010/main" val="114536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24799" y="6356350"/>
            <a:ext cx="783167" cy="365125"/>
          </a:xfr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7DAE78-CBAD-4E91-A060-7738FEF866C4}" type="slidenum">
              <a:rPr lang="en-US" sz="1600">
                <a:solidFill>
                  <a:srgbClr val="B2B2B2"/>
                </a:solidFill>
                <a:latin typeface="Cambria" panose="02040503050406030204" pitchFamily="18" charset="0"/>
              </a:rPr>
              <a:pPr eaLnBrk="1" hangingPunct="1"/>
              <a:t>6</a:t>
            </a:fld>
            <a:endParaRPr lang="en-US" sz="1600">
              <a:solidFill>
                <a:srgbClr val="B2B2B2"/>
              </a:solidFill>
              <a:latin typeface="Cambria" panose="02040503050406030204" pitchFamily="18" charset="0"/>
            </a:endParaRPr>
          </a:p>
        </p:txBody>
      </p:sp>
      <p:sp>
        <p:nvSpPr>
          <p:cNvPr id="23554" name="Rectangle 2"/>
          <p:cNvSpPr>
            <a:spLocks noGrp="1" noChangeArrowheads="1"/>
          </p:cNvSpPr>
          <p:nvPr>
            <p:ph type="title"/>
          </p:nvPr>
        </p:nvSpPr>
        <p:spPr>
          <a:xfrm>
            <a:off x="457200" y="0"/>
            <a:ext cx="8458200" cy="1143000"/>
          </a:xfrm>
        </p:spPr>
        <p:txBody>
          <a:bodyPr>
            <a:normAutofit/>
          </a:bodyPr>
          <a:lstStyle/>
          <a:p>
            <a:r>
              <a:rPr lang="en-US" sz="4800" b="1" dirty="0">
                <a:latin typeface="Cambria" panose="02040503050406030204" pitchFamily="18" charset="0"/>
                <a:ea typeface="ＭＳ Ｐゴシック" panose="020B0600070205080204" pitchFamily="34" charset="-128"/>
              </a:rPr>
              <a:t>Serial Interface Design Space</a:t>
            </a:r>
          </a:p>
        </p:txBody>
      </p:sp>
      <p:sp>
        <p:nvSpPr>
          <p:cNvPr id="4100" name="Rectangle 3"/>
          <p:cNvSpPr>
            <a:spLocks noGrp="1" noChangeArrowheads="1"/>
          </p:cNvSpPr>
          <p:nvPr>
            <p:ph type="body" idx="1"/>
          </p:nvPr>
        </p:nvSpPr>
        <p:spPr>
          <a:xfrm>
            <a:off x="533399" y="1524000"/>
            <a:ext cx="8458201" cy="5181600"/>
          </a:xfrm>
        </p:spPr>
        <p:txBody>
          <a:bodyPr>
            <a:normAutofit/>
          </a:bodyPr>
          <a:lstStyle/>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Number of wires required?</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Asynchronous or synchronous?</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How fast can it transfer data?</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Can it support more than two endpoints?</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Can it support more than one master (i.e. </a:t>
            </a:r>
            <a:r>
              <a:rPr lang="en-US" dirty="0" err="1">
                <a:latin typeface="Cambria" panose="02040503050406030204" pitchFamily="18" charset="0"/>
                <a:ea typeface="ＭＳ Ｐゴシック" panose="020B0600070205080204" pitchFamily="34" charset="-128"/>
              </a:rPr>
              <a:t>txn</a:t>
            </a:r>
            <a:r>
              <a:rPr lang="en-US" dirty="0">
                <a:latin typeface="Cambria" panose="02040503050406030204" pitchFamily="18" charset="0"/>
                <a:ea typeface="ＭＳ Ｐゴシック" panose="020B0600070205080204" pitchFamily="34" charset="-128"/>
              </a:rPr>
              <a:t> initiator)?</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How do we support flow control?</a:t>
            </a:r>
          </a:p>
          <a:p>
            <a:pPr>
              <a:buFont typeface="Wingdings" panose="05000000000000000000" pitchFamily="2" charset="2"/>
              <a:buChar char="Ø"/>
            </a:pPr>
            <a:r>
              <a:rPr lang="en-US" dirty="0">
                <a:latin typeface="Cambria" panose="02040503050406030204" pitchFamily="18" charset="0"/>
                <a:ea typeface="ＭＳ Ｐゴシック" panose="020B0600070205080204" pitchFamily="34" charset="-128"/>
              </a:rPr>
              <a:t>How does it handle errors/noise?</a:t>
            </a:r>
          </a:p>
        </p:txBody>
      </p:sp>
    </p:spTree>
    <p:extLst>
      <p:ext uri="{BB962C8B-B14F-4D97-AF65-F5344CB8AC3E}">
        <p14:creationId xmlns:p14="http://schemas.microsoft.com/office/powerpoint/2010/main" val="371828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417" y="414640"/>
            <a:ext cx="7696200" cy="769441"/>
          </a:xfrm>
          <a:prstGeom prst="rect">
            <a:avLst/>
          </a:prstGeom>
          <a:noFill/>
        </p:spPr>
        <p:txBody>
          <a:bodyPr wrap="square">
            <a:spAutoFit/>
          </a:bodyPr>
          <a:lstStyle/>
          <a:p>
            <a:pPr>
              <a:defRPr/>
            </a:pPr>
            <a:r>
              <a:rPr lang="en-US" sz="4400" b="1" dirty="0">
                <a:solidFill>
                  <a:schemeClr val="tx2"/>
                </a:solidFill>
                <a:latin typeface="Cambria" panose="02040503050406030204" pitchFamily="18" charset="0"/>
                <a:ea typeface="ＭＳ Ｐゴシック" charset="0"/>
                <a:cs typeface="Arial"/>
              </a:rPr>
              <a:t>Serial I/O Types</a:t>
            </a:r>
          </a:p>
        </p:txBody>
      </p:sp>
      <p:sp>
        <p:nvSpPr>
          <p:cNvPr id="4" name="TextBox 3"/>
          <p:cNvSpPr txBox="1"/>
          <p:nvPr/>
        </p:nvSpPr>
        <p:spPr>
          <a:xfrm>
            <a:off x="-3928" y="6488668"/>
            <a:ext cx="24423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latin typeface="Cambria" panose="02040503050406030204" pitchFamily="18" charset="0"/>
              </a:rPr>
              <a:t>csun-ece520-Mirzaei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8" name="Content Placeholder 2"/>
          <p:cNvSpPr>
            <a:spLocks noGrp="1"/>
          </p:cNvSpPr>
          <p:nvPr>
            <p:ph idx="1"/>
          </p:nvPr>
        </p:nvSpPr>
        <p:spPr>
          <a:xfrm>
            <a:off x="395417" y="1295400"/>
            <a:ext cx="8169875" cy="4724400"/>
          </a:xfrm>
        </p:spPr>
        <p:txBody>
          <a:bodyPr>
            <a:noAutofit/>
          </a:bodyPr>
          <a:lstStyle/>
          <a:p>
            <a:pPr>
              <a:buFont typeface="Wingdings" panose="05000000000000000000" pitchFamily="2" charset="2"/>
              <a:buChar char="Ø"/>
            </a:pPr>
            <a:r>
              <a:rPr lang="en-US" sz="2400" dirty="0">
                <a:latin typeface="Cambria" panose="02040503050406030204" pitchFamily="18" charset="0"/>
              </a:rPr>
              <a:t>Serial communication</a:t>
            </a:r>
          </a:p>
          <a:p>
            <a:pPr>
              <a:buFont typeface="Wingdings" panose="05000000000000000000" pitchFamily="2" charset="2"/>
              <a:buChar char="Ø"/>
            </a:pPr>
            <a:r>
              <a:rPr lang="en-US" sz="2400" dirty="0">
                <a:latin typeface="Cambria" panose="02040503050406030204" pitchFamily="18" charset="0"/>
              </a:rPr>
              <a:t>Transmit Data (</a:t>
            </a:r>
            <a:r>
              <a:rPr lang="en-US" sz="2400" dirty="0" err="1">
                <a:latin typeface="Cambria" panose="02040503050406030204" pitchFamily="18" charset="0"/>
              </a:rPr>
              <a:t>TxD</a:t>
            </a:r>
            <a:r>
              <a:rPr lang="en-US" sz="2400" dirty="0">
                <a:latin typeface="Cambria" panose="02040503050406030204" pitchFamily="18" charset="0"/>
              </a:rPr>
              <a:t>), Receive Data (</a:t>
            </a:r>
            <a:r>
              <a:rPr lang="en-US" sz="2400" dirty="0" err="1">
                <a:latin typeface="Cambria" panose="02040503050406030204" pitchFamily="18" charset="0"/>
              </a:rPr>
              <a:t>RxD</a:t>
            </a:r>
            <a:r>
              <a:rPr lang="en-US" sz="2400" dirty="0">
                <a:latin typeface="Cambria" panose="02040503050406030204" pitchFamily="18" charset="0"/>
              </a:rPr>
              <a:t>), and Signal Ground (SG) implement duplex communication link</a:t>
            </a:r>
          </a:p>
          <a:p>
            <a:pPr>
              <a:buFont typeface="Wingdings" panose="05000000000000000000" pitchFamily="2" charset="2"/>
              <a:buChar char="Ø"/>
            </a:pPr>
            <a:r>
              <a:rPr lang="en-US" sz="2400" dirty="0">
                <a:latin typeface="Cambria" panose="02040503050406030204" pitchFamily="18" charset="0"/>
              </a:rPr>
              <a:t>Both communicating devices must operate at the same bit rate</a:t>
            </a:r>
          </a:p>
        </p:txBody>
      </p:sp>
      <p:sp>
        <p:nvSpPr>
          <p:cNvPr id="9" name="Text Box 4"/>
          <p:cNvSpPr txBox="1">
            <a:spLocks noChangeArrowheads="1"/>
          </p:cNvSpPr>
          <p:nvPr/>
        </p:nvSpPr>
        <p:spPr bwMode="auto">
          <a:xfrm>
            <a:off x="5334000" y="3962400"/>
            <a:ext cx="2362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v"/>
              <a:defRPr sz="24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o"/>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Ø"/>
              <a:defRPr>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9pPr>
          </a:lstStyle>
          <a:p>
            <a:pPr>
              <a:lnSpc>
                <a:spcPct val="150000"/>
              </a:lnSpc>
              <a:spcBef>
                <a:spcPct val="0"/>
              </a:spcBef>
              <a:buFontTx/>
              <a:buNone/>
            </a:pPr>
            <a:r>
              <a:rPr lang="en-US" altLang="en-US" sz="2400" b="1">
                <a:solidFill>
                  <a:srgbClr val="0000FF"/>
                </a:solidFill>
                <a:latin typeface="Cambria" panose="02040503050406030204" pitchFamily="18" charset="0"/>
              </a:rPr>
              <a:t>Full duplex</a:t>
            </a:r>
          </a:p>
          <a:p>
            <a:pPr>
              <a:lnSpc>
                <a:spcPct val="150000"/>
              </a:lnSpc>
              <a:spcBef>
                <a:spcPct val="0"/>
              </a:spcBef>
              <a:buFontTx/>
              <a:buNone/>
            </a:pPr>
            <a:r>
              <a:rPr lang="en-US" altLang="en-US" sz="2400" b="1">
                <a:solidFill>
                  <a:srgbClr val="0000FF"/>
                </a:solidFill>
                <a:latin typeface="Cambria" panose="02040503050406030204" pitchFamily="18" charset="0"/>
              </a:rPr>
              <a:t>Half duplex</a:t>
            </a:r>
          </a:p>
          <a:p>
            <a:pPr>
              <a:lnSpc>
                <a:spcPct val="150000"/>
              </a:lnSpc>
              <a:spcBef>
                <a:spcPct val="0"/>
              </a:spcBef>
              <a:buFontTx/>
              <a:buNone/>
            </a:pPr>
            <a:r>
              <a:rPr lang="en-US" altLang="en-US" sz="2400" b="1">
                <a:solidFill>
                  <a:srgbClr val="0000FF"/>
                </a:solidFill>
                <a:latin typeface="Cambria" panose="02040503050406030204" pitchFamily="18" charset="0"/>
              </a:rPr>
              <a:t>Simplex</a:t>
            </a:r>
          </a:p>
        </p:txBody>
      </p:sp>
      <p:sp>
        <p:nvSpPr>
          <p:cNvPr id="10" name="Rectangle 5"/>
          <p:cNvSpPr>
            <a:spLocks noChangeArrowheads="1"/>
          </p:cNvSpPr>
          <p:nvPr/>
        </p:nvSpPr>
        <p:spPr bwMode="auto">
          <a:xfrm>
            <a:off x="1785938" y="4035425"/>
            <a:ext cx="115411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q"/>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v"/>
              <a:defRPr sz="24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o"/>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Ø"/>
              <a:defRPr>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endParaRPr lang="en-US" altLang="en-US" sz="2400">
              <a:latin typeface="Cambria" panose="02040503050406030204" pitchFamily="18" charset="0"/>
            </a:endParaRPr>
          </a:p>
        </p:txBody>
      </p:sp>
      <p:sp>
        <p:nvSpPr>
          <p:cNvPr id="11" name="Line 7"/>
          <p:cNvSpPr>
            <a:spLocks noChangeShapeType="1"/>
          </p:cNvSpPr>
          <p:nvPr/>
        </p:nvSpPr>
        <p:spPr bwMode="auto">
          <a:xfrm>
            <a:off x="2960688" y="4160838"/>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Cambria" panose="02040503050406030204" pitchFamily="18" charset="0"/>
            </a:endParaRPr>
          </a:p>
        </p:txBody>
      </p:sp>
      <p:sp>
        <p:nvSpPr>
          <p:cNvPr id="12" name="Line 8"/>
          <p:cNvSpPr>
            <a:spLocks noChangeShapeType="1"/>
          </p:cNvSpPr>
          <p:nvPr/>
        </p:nvSpPr>
        <p:spPr bwMode="auto">
          <a:xfrm flipH="1">
            <a:off x="2957512" y="4378325"/>
            <a:ext cx="8715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atin typeface="Cambria" panose="02040503050406030204" pitchFamily="18" charset="0"/>
            </a:endParaRPr>
          </a:p>
        </p:txBody>
      </p:sp>
      <p:sp>
        <p:nvSpPr>
          <p:cNvPr id="13" name="Rectangle 9"/>
          <p:cNvSpPr>
            <a:spLocks noChangeArrowheads="1"/>
          </p:cNvSpPr>
          <p:nvPr/>
        </p:nvSpPr>
        <p:spPr bwMode="auto">
          <a:xfrm>
            <a:off x="1785938" y="4645025"/>
            <a:ext cx="115411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q"/>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v"/>
              <a:defRPr sz="24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o"/>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Ø"/>
              <a:defRPr>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endParaRPr lang="en-US" altLang="en-US" sz="2400">
              <a:latin typeface="Cambria" panose="02040503050406030204" pitchFamily="18" charset="0"/>
            </a:endParaRPr>
          </a:p>
        </p:txBody>
      </p:sp>
      <p:sp>
        <p:nvSpPr>
          <p:cNvPr id="14" name="Line 11"/>
          <p:cNvSpPr>
            <a:spLocks noChangeShapeType="1"/>
          </p:cNvSpPr>
          <p:nvPr/>
        </p:nvSpPr>
        <p:spPr bwMode="auto">
          <a:xfrm>
            <a:off x="2925762" y="4868863"/>
            <a:ext cx="838200" cy="0"/>
          </a:xfrm>
          <a:prstGeom prst="line">
            <a:avLst/>
          </a:prstGeom>
          <a:noFill/>
          <a:ln w="381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Cambria" panose="02040503050406030204" pitchFamily="18" charset="0"/>
            </a:endParaRPr>
          </a:p>
        </p:txBody>
      </p:sp>
      <p:sp>
        <p:nvSpPr>
          <p:cNvPr id="15" name="Rectangle 12"/>
          <p:cNvSpPr>
            <a:spLocks noChangeArrowheads="1"/>
          </p:cNvSpPr>
          <p:nvPr/>
        </p:nvSpPr>
        <p:spPr bwMode="auto">
          <a:xfrm>
            <a:off x="1797050" y="5287963"/>
            <a:ext cx="115411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q"/>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v"/>
              <a:defRPr sz="24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o"/>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Ø"/>
              <a:defRPr>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endParaRPr lang="en-US" altLang="en-US" sz="2400">
              <a:latin typeface="Cambria" panose="02040503050406030204" pitchFamily="18" charset="0"/>
            </a:endParaRPr>
          </a:p>
        </p:txBody>
      </p:sp>
      <p:sp>
        <p:nvSpPr>
          <p:cNvPr id="16" name="Line 14"/>
          <p:cNvSpPr>
            <a:spLocks noChangeShapeType="1"/>
          </p:cNvSpPr>
          <p:nvPr/>
        </p:nvSpPr>
        <p:spPr bwMode="auto">
          <a:xfrm>
            <a:off x="2971800" y="5489575"/>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Cambria" panose="02040503050406030204" pitchFamily="18" charset="0"/>
            </a:endParaRPr>
          </a:p>
        </p:txBody>
      </p:sp>
      <p:sp>
        <p:nvSpPr>
          <p:cNvPr id="17" name="Rectangle 5"/>
          <p:cNvSpPr>
            <a:spLocks noChangeArrowheads="1"/>
          </p:cNvSpPr>
          <p:nvPr/>
        </p:nvSpPr>
        <p:spPr bwMode="auto">
          <a:xfrm>
            <a:off x="3830637" y="4035425"/>
            <a:ext cx="115411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q"/>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v"/>
              <a:defRPr sz="24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o"/>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Ø"/>
              <a:defRPr>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endParaRPr lang="en-US" altLang="en-US" sz="2400">
              <a:latin typeface="Cambria" panose="02040503050406030204" pitchFamily="18" charset="0"/>
            </a:endParaRPr>
          </a:p>
        </p:txBody>
      </p:sp>
      <p:sp>
        <p:nvSpPr>
          <p:cNvPr id="18" name="Rectangle 9"/>
          <p:cNvSpPr>
            <a:spLocks noChangeArrowheads="1"/>
          </p:cNvSpPr>
          <p:nvPr/>
        </p:nvSpPr>
        <p:spPr bwMode="auto">
          <a:xfrm>
            <a:off x="3830637" y="4645025"/>
            <a:ext cx="115411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q"/>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v"/>
              <a:defRPr sz="24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o"/>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Ø"/>
              <a:defRPr>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endParaRPr lang="en-US" altLang="en-US" sz="2400">
              <a:latin typeface="Cambria" panose="02040503050406030204" pitchFamily="18" charset="0"/>
            </a:endParaRPr>
          </a:p>
        </p:txBody>
      </p:sp>
      <p:sp>
        <p:nvSpPr>
          <p:cNvPr id="19" name="Rectangle 12"/>
          <p:cNvSpPr>
            <a:spLocks noChangeArrowheads="1"/>
          </p:cNvSpPr>
          <p:nvPr/>
        </p:nvSpPr>
        <p:spPr bwMode="auto">
          <a:xfrm>
            <a:off x="3841749" y="5287963"/>
            <a:ext cx="115411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q"/>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v"/>
              <a:defRPr sz="24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har char="o"/>
              <a:defRPr sz="20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Ø"/>
              <a:defRPr>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ＭＳ Ｐゴシック" panose="020B0600070205080204" pitchFamily="34" charset="-128"/>
              </a:defRPr>
            </a:lvl9pPr>
          </a:lstStyle>
          <a:p>
            <a:pPr>
              <a:spcBef>
                <a:spcPct val="0"/>
              </a:spcBef>
              <a:buFontTx/>
              <a:buNone/>
            </a:pPr>
            <a:endParaRPr lang="en-US" altLang="en-US" sz="2400">
              <a:latin typeface="Cambria" panose="02040503050406030204" pitchFamily="18" charset="0"/>
            </a:endParaRPr>
          </a:p>
        </p:txBody>
      </p:sp>
    </p:spTree>
    <p:extLst>
      <p:ext uri="{BB962C8B-B14F-4D97-AF65-F5344CB8AC3E}">
        <p14:creationId xmlns:p14="http://schemas.microsoft.com/office/powerpoint/2010/main" val="275145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76200"/>
            <a:ext cx="8229600" cy="1143000"/>
          </a:xfrm>
        </p:spPr>
        <p:txBody>
          <a:bodyPr>
            <a:normAutofit fontScale="90000"/>
          </a:bodyPr>
          <a:lstStyle/>
          <a:p>
            <a:r>
              <a:rPr lang="en-US" b="1" dirty="0">
                <a:latin typeface="Cambria" panose="02040503050406030204" pitchFamily="18" charset="0"/>
              </a:rPr>
              <a:t>Asynchronous Transmission</a:t>
            </a:r>
          </a:p>
        </p:txBody>
      </p:sp>
      <p:sp>
        <p:nvSpPr>
          <p:cNvPr id="6147" name="Rectangle 3"/>
          <p:cNvSpPr>
            <a:spLocks noGrp="1" noChangeArrowheads="1"/>
          </p:cNvSpPr>
          <p:nvPr>
            <p:ph type="body" idx="1"/>
          </p:nvPr>
        </p:nvSpPr>
        <p:spPr/>
        <p:txBody>
          <a:bodyPr/>
          <a:lstStyle/>
          <a:p>
            <a:pPr>
              <a:lnSpc>
                <a:spcPct val="90000"/>
              </a:lnSpc>
              <a:buFont typeface="Wingdings" panose="05000000000000000000" pitchFamily="2" charset="2"/>
              <a:buChar char="Ø"/>
            </a:pPr>
            <a:r>
              <a:rPr lang="en-US" sz="2800" dirty="0">
                <a:latin typeface="Cambria" panose="02040503050406030204" pitchFamily="18" charset="0"/>
              </a:rPr>
              <a:t>One definition of </a:t>
            </a:r>
            <a:r>
              <a:rPr lang="en-US" sz="2800" i="1" dirty="0">
                <a:latin typeface="Cambria" panose="02040503050406030204" pitchFamily="18" charset="0"/>
              </a:rPr>
              <a:t>asynchronous</a:t>
            </a:r>
            <a:r>
              <a:rPr lang="en-US" sz="2800" dirty="0">
                <a:latin typeface="Cambria" panose="02040503050406030204" pitchFamily="18" charset="0"/>
              </a:rPr>
              <a:t>: transmitter and receiver do not explicitly coordinate each data transmission </a:t>
            </a:r>
          </a:p>
          <a:p>
            <a:pPr lvl="1">
              <a:lnSpc>
                <a:spcPct val="90000"/>
              </a:lnSpc>
              <a:buFont typeface="Wingdings" panose="05000000000000000000" pitchFamily="2" charset="2"/>
              <a:buChar char="Ø"/>
            </a:pPr>
            <a:r>
              <a:rPr lang="en-US" sz="2400" dirty="0">
                <a:latin typeface="Cambria" panose="02040503050406030204" pitchFamily="18" charset="0"/>
              </a:rPr>
              <a:t>Transmitter can wait arbitrarily long between transmissions </a:t>
            </a:r>
          </a:p>
          <a:p>
            <a:pPr lvl="1">
              <a:lnSpc>
                <a:spcPct val="90000"/>
              </a:lnSpc>
              <a:buFont typeface="Wingdings" panose="05000000000000000000" pitchFamily="2" charset="2"/>
              <a:buChar char="Ø"/>
            </a:pPr>
            <a:r>
              <a:rPr lang="en-US" sz="2400" dirty="0">
                <a:latin typeface="Cambria" panose="02040503050406030204" pitchFamily="18" charset="0"/>
              </a:rPr>
              <a:t>Used, for example, when transmitter such as a keyboard may not always have data ready to send </a:t>
            </a:r>
          </a:p>
          <a:p>
            <a:pPr>
              <a:lnSpc>
                <a:spcPct val="90000"/>
              </a:lnSpc>
              <a:buFont typeface="Wingdings" panose="05000000000000000000" pitchFamily="2" charset="2"/>
              <a:buChar char="Ø"/>
            </a:pPr>
            <a:r>
              <a:rPr lang="en-US" sz="2800" dirty="0">
                <a:latin typeface="Cambria" panose="02040503050406030204" pitchFamily="18" charset="0"/>
              </a:rPr>
              <a:t>Asynchronous may also mean no explicit information about where data bits begin and end </a:t>
            </a:r>
          </a:p>
          <a:p>
            <a:pPr lvl="1">
              <a:lnSpc>
                <a:spcPct val="90000"/>
              </a:lnSpc>
              <a:buFont typeface="Wingdings" panose="05000000000000000000" pitchFamily="2" charset="2"/>
              <a:buChar char="Ø"/>
            </a:pPr>
            <a:r>
              <a:rPr lang="en-US" sz="2400" dirty="0">
                <a:latin typeface="Cambria" panose="02040503050406030204" pitchFamily="18" charset="0"/>
              </a:rPr>
              <a:t>E.g. when we send individual ASCII characters</a:t>
            </a:r>
          </a:p>
          <a:p>
            <a:pPr>
              <a:lnSpc>
                <a:spcPct val="90000"/>
              </a:lnSpc>
              <a:buFont typeface="Wingdings" panose="05000000000000000000" pitchFamily="2" charset="2"/>
              <a:buChar char="Ø"/>
            </a:pPr>
            <a:endParaRPr lang="en-US" sz="2800" dirty="0">
              <a:latin typeface="Cambria" panose="02040503050406030204" pitchFamily="18" charset="0"/>
            </a:endParaRPr>
          </a:p>
        </p:txBody>
      </p:sp>
    </p:spTree>
    <p:extLst>
      <p:ext uri="{BB962C8B-B14F-4D97-AF65-F5344CB8AC3E}">
        <p14:creationId xmlns:p14="http://schemas.microsoft.com/office/powerpoint/2010/main" val="41689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7851648" cy="1828800"/>
          </a:xfrm>
          <a:effectLst>
            <a:outerShdw blurRad="50800" dist="38100" dir="2700000" algn="tl" rotWithShape="0">
              <a:prstClr val="black">
                <a:alpha val="40000"/>
              </a:prstClr>
            </a:outerShdw>
          </a:effectLst>
        </p:spPr>
        <p:txBody>
          <a:bodyPr>
            <a:noAutofit/>
          </a:bodyPr>
          <a:lstStyle/>
          <a:p>
            <a:r>
              <a:rPr lang="en-US" sz="4400" dirty="0">
                <a:latin typeface="Cambria" panose="02040503050406030204" pitchFamily="18" charset="0"/>
              </a:rPr>
              <a:t>Serial Peripheral Interface (SPI)</a:t>
            </a: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Cambria" panose="02040503050406030204" pitchFamily="18" charset="0"/>
              </a:rPr>
              <a:pPr/>
              <a:t>9</a:t>
            </a:fld>
            <a:endParaRPr lang="en-US">
              <a:latin typeface="Cambria" panose="02040503050406030204" pitchFamily="18" charset="0"/>
            </a:endParaRPr>
          </a:p>
        </p:txBody>
      </p:sp>
    </p:spTree>
    <p:extLst>
      <p:ext uri="{BB962C8B-B14F-4D97-AF65-F5344CB8AC3E}">
        <p14:creationId xmlns:p14="http://schemas.microsoft.com/office/powerpoint/2010/main" val="2479727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74083</TotalTime>
  <Words>4418</Words>
  <Application>Microsoft Office PowerPoint</Application>
  <PresentationFormat>On-screen Show (4:3)</PresentationFormat>
  <Paragraphs>532</Paragraphs>
  <Slides>55</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55</vt:i4>
      </vt:variant>
    </vt:vector>
  </HeadingPairs>
  <TitlesOfParts>
    <vt:vector size="69" baseType="lpstr">
      <vt:lpstr>ＭＳ Ｐゴシック</vt:lpstr>
      <vt:lpstr>Arial</vt:lpstr>
      <vt:lpstr>Calibri</vt:lpstr>
      <vt:lpstr>Cambria</vt:lpstr>
      <vt:lpstr>Constantia</vt:lpstr>
      <vt:lpstr>Courier</vt:lpstr>
      <vt:lpstr>inherit</vt:lpstr>
      <vt:lpstr>Montserrat</vt:lpstr>
      <vt:lpstr>Tahoma</vt:lpstr>
      <vt:lpstr>Times New Roman</vt:lpstr>
      <vt:lpstr>Trebuchet MS</vt:lpstr>
      <vt:lpstr>Wingdings</vt:lpstr>
      <vt:lpstr>Wingdings 2</vt:lpstr>
      <vt:lpstr>Flow</vt:lpstr>
      <vt:lpstr>Chapter 4 Serial Communication Protocols</vt:lpstr>
      <vt:lpstr>Introduction</vt:lpstr>
      <vt:lpstr>PowerPoint Presentation</vt:lpstr>
      <vt:lpstr>PowerPoint Presentation</vt:lpstr>
      <vt:lpstr>Serial Bus Interface Motivations</vt:lpstr>
      <vt:lpstr>Serial Interface Design Space</vt:lpstr>
      <vt:lpstr>PowerPoint Presentation</vt:lpstr>
      <vt:lpstr>Asynchronous Transmission</vt:lpstr>
      <vt:lpstr>Serial Peripheral Interface (SPI)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UART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Inter-Integrated Circuit  (I2C)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gCAS FPGA Design Description</dc:title>
  <dc:creator>Work</dc:creator>
  <cp:lastModifiedBy>Mirzaei, Shahnam</cp:lastModifiedBy>
  <cp:revision>1381</cp:revision>
  <cp:lastPrinted>2016-02-08T20:06:28Z</cp:lastPrinted>
  <dcterms:created xsi:type="dcterms:W3CDTF">2006-08-16T00:00:00Z</dcterms:created>
  <dcterms:modified xsi:type="dcterms:W3CDTF">2024-06-24T21:43:19Z</dcterms:modified>
</cp:coreProperties>
</file>