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Before (min)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IIS Websites &amp; App Pools</c:v>
                </c:pt>
                <c:pt idx="1">
                  <c:v>Services Status</c:v>
                </c:pt>
                <c:pt idx="2">
                  <c:v>OS Patch Checks</c:v>
                </c:pt>
                <c:pt idx="3">
                  <c:v>Event Logs</c:v>
                </c:pt>
                <c:pt idx="4">
                  <c:v>Deployment Verification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60</c:v>
                </c:pt>
                <c:pt idx="1">
                  <c:v>50</c:v>
                </c:pt>
                <c:pt idx="2">
                  <c:v>90</c:v>
                </c:pt>
                <c:pt idx="3">
                  <c:v>100</c:v>
                </c:pt>
                <c:pt idx="4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C20-4411-903E-D70A1C2CFD3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 (min)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IIS Websites &amp; App Pools</c:v>
                </c:pt>
                <c:pt idx="1">
                  <c:v>Services Status</c:v>
                </c:pt>
                <c:pt idx="2">
                  <c:v>OS Patch Checks</c:v>
                </c:pt>
                <c:pt idx="3">
                  <c:v>Event Logs</c:v>
                </c:pt>
                <c:pt idx="4">
                  <c:v>Deployment Verification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1.5</c:v>
                </c:pt>
                <c:pt idx="3">
                  <c:v>2.5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C20-4411-903E-D70A1C2CFD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title>
          <c:tx>
            <c:rich>
              <a:bodyPr/>
              <a:lstStyle/>
              <a:p>
                <a:r>
                  <a:rPr lang="en-US"/>
                  <a:t>Tasks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r>
                  <a:rPr lang="en-US"/>
                  <a:t>Time (minutes)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b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 i="0">
                <a:solidFill>
                  <a:srgbClr val="094067"/>
                </a:solidFill>
              </a:defRPr>
            </a:pPr>
            <a:r>
              <a:t>WinServerOps Studio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0" i="1">
                <a:solidFill>
                  <a:srgbClr val="333333"/>
                </a:solidFill>
              </a:defRPr>
            </a:pPr>
            <a:r>
              <a:t>Operational Efficiency Enhancement for Windows Server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Operational Challenges &amp; Solution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280160"/>
            <a:ext cx="4023360" cy="3291840"/>
          </a:xfrm>
          <a:prstGeom prst="roundRect">
            <a:avLst>
              <a:gd name="adj" fmla="val 10000"/>
            </a:avLst>
          </a:prstGeom>
          <a:solidFill>
            <a:srgbClr val="F5F8FF"/>
          </a:solidFill>
          <a:ln w="12700">
            <a:solidFill>
              <a:srgbClr val="C8D7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4663440" y="1280160"/>
            <a:ext cx="4023360" cy="3291840"/>
          </a:xfrm>
          <a:prstGeom prst="roundRect">
            <a:avLst>
              <a:gd name="adj" fmla="val 10000"/>
            </a:avLst>
          </a:prstGeom>
          <a:solidFill>
            <a:srgbClr val="F5F8FF"/>
          </a:solidFill>
          <a:ln w="12700">
            <a:solidFill>
              <a:srgbClr val="C8D7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Isosceles Triangle 4"/>
          <p:cNvSpPr/>
          <p:nvPr/>
        </p:nvSpPr>
        <p:spPr>
          <a:xfrm>
            <a:off x="548640" y="1463039"/>
            <a:ext cx="457200" cy="457200"/>
          </a:xfrm>
          <a:prstGeom prst="triangle">
            <a:avLst/>
          </a:prstGeom>
          <a:solidFill>
            <a:srgbClr val="FFE6E6"/>
          </a:solidFill>
          <a:ln w="19050">
            <a:solidFill>
              <a:srgbClr val="E3555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548640" y="1463039"/>
            <a:ext cx="457200" cy="457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1">
                <a:solidFill>
                  <a:srgbClr val="E35555"/>
                </a:solidFill>
              </a:defRPr>
            </a:pPr>
            <a:r>
              <a:t>!</a:t>
            </a:r>
          </a:p>
        </p:txBody>
      </p:sp>
      <p:sp>
        <p:nvSpPr>
          <p:cNvPr id="7" name="Gear 9 6"/>
          <p:cNvSpPr/>
          <p:nvPr/>
        </p:nvSpPr>
        <p:spPr>
          <a:xfrm>
            <a:off x="4754879" y="1463039"/>
            <a:ext cx="457200" cy="457200"/>
          </a:xfrm>
          <a:prstGeom prst="gear9">
            <a:avLst/>
          </a:prstGeom>
          <a:solidFill>
            <a:srgbClr val="E6F0FF"/>
          </a:solidFill>
          <a:ln w="19050">
            <a:solidFill>
              <a:srgbClr val="3C78B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1143000" y="1463039"/>
            <a:ext cx="3246120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800" b="1">
                <a:solidFill>
                  <a:srgbClr val="233D61"/>
                </a:solidFill>
              </a:defRPr>
            </a:pPr>
            <a:r>
              <a:t>Operational Challenges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49240" y="1463039"/>
            <a:ext cx="3246120" cy="7315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1800" b="1">
                <a:solidFill>
                  <a:srgbClr val="233D61"/>
                </a:solidFill>
              </a:defRPr>
            </a:pPr>
            <a:r>
              <a:t>Solution Overview</a:t>
            </a:r>
            <a:br/>
            <a:r>
              <a:t>(WinServerOps Studio)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" y="2103120"/>
            <a:ext cx="365760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Manual, siloed processes: RDP + ad-hoc PowerShell on each server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Time-intensive: 30–100 min per task; 8–12 hrs per 10-server cycle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Inconsistent &amp; error-prone: human scripts, manual consolidation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Slow detection: post-deployment/patching issues caught late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Tool gaps: Splunk/Dynatrace lacked real-time Windows control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2103120"/>
            <a:ext cx="3657600" cy="246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Centralised dashboard (FastAPI + React/Tailwind)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Parallel checks via secure WinRM collectors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Unified interface for execution, filtering &amp; Excel exports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Near-instant results: seconds for most checks; minutes for heavy tasks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Broad coverage: IIS, services, patches, certificates, logs, registry, software, disk</a:t>
            </a:r>
          </a:p>
          <a:p>
            <a:pPr>
              <a:lnSpc>
                <a:spcPct val="110000"/>
              </a:lnSpc>
              <a:spcAft>
                <a:spcPts val="300"/>
              </a:spcAft>
              <a:defRPr sz="1100">
                <a:solidFill>
                  <a:srgbClr val="233D61"/>
                </a:solidFill>
                <a:latin typeface="Arial"/>
              </a:defRPr>
            </a:pPr>
            <a:r>
              <a:t>• Live feedback during patching, restarts &amp; connectivity tests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Technical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B6896-3C75-9BD7-C255-479D105485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182"/>
          <a:stretch>
            <a:fillRect/>
          </a:stretch>
        </p:blipFill>
        <p:spPr>
          <a:xfrm>
            <a:off x="457200" y="944880"/>
            <a:ext cx="10058400" cy="5151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Impact &amp; Savings (10-Server Example)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457200" y="1371600"/>
          <a:ext cx="8229600" cy="2926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57200" y="466344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004066"/>
                </a:solidFill>
              </a:rPr>
              <a:t>Net Impact: From 8–12 hrs → seconds/minutes, delivering 95–99% faster execution with consistent results.</a:t>
            </a:r>
            <a:br/>
            <a:r>
              <a:t>Similar savings across certificates, registry, software, connectivity, disk, restarts.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Key Capabilities &amp; Impact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630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373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17373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t>95–99% faster execution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Hours reduced to seconds/minutes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14630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73736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4960" y="17373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rPr dirty="0"/>
              <a:t>Audit-ready evidence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Consistent reports &amp; Excel exports for compliance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2918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6616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0160" y="35661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rPr dirty="0"/>
              <a:t>Extensible platform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Easily add new checks &amp; integrations, vendor-agnostic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32918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94960" y="35661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rPr dirty="0"/>
              <a:t>Real-time visibility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rPr dirty="0"/>
              <a:t>Live progress for patching, restarts &amp; connectivity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Strategic Value of WinServerOps Studio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630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737360"/>
            <a:ext cx="4572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0160" y="17373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t>Vendor independence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No reliance on Splunk/Dynatrace for operational checks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14630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1737360"/>
            <a:ext cx="4572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94960" y="17373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t>Reusable APIs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Integrate with automation pipelines &amp; other tools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32918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3566160"/>
            <a:ext cx="457200" cy="457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80160" y="35661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t>Foundation for expansion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Scalable to synthetic monitors, custom app health checks, and wider automation ecosystem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3291840"/>
            <a:ext cx="4114800" cy="1645920"/>
          </a:xfrm>
          <a:prstGeom prst="roundRect">
            <a:avLst/>
          </a:prstGeom>
          <a:solidFill>
            <a:srgbClr val="F7F9FC"/>
          </a:solidFill>
          <a:ln w="12700">
            <a:solidFill>
              <a:srgbClr val="09406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6320" y="3566160"/>
            <a:ext cx="457200" cy="4572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394960" y="3566160"/>
            <a:ext cx="310896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94067"/>
                </a:solidFill>
              </a:defRPr>
            </a:pPr>
            <a:r>
              <a:t>Future-proof</a:t>
            </a:r>
          </a:p>
          <a:p>
            <a:pPr>
              <a:defRPr sz="1400">
                <a:solidFill>
                  <a:srgbClr val="333333"/>
                </a:solidFill>
              </a:defRPr>
            </a:pPr>
            <a:r>
              <a:t>Consistent, cross-platform approach to server 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 i="0">
                <a:solidFill>
                  <a:srgbClr val="094067"/>
                </a:solidFill>
              </a:defRPr>
            </a:pPr>
            <a:r>
              <a:t>Conclusion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63040"/>
            <a:ext cx="548640" cy="548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88720" y="146304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Eliminates repetitive manual effort, enabling consistent, near real-time server checks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51760"/>
            <a:ext cx="548640" cy="548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88720" y="265176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t>Provides governance-ready evidence for faster release sign-off &amp; compliance confidence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40480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88720" y="3840480"/>
            <a:ext cx="7772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>
                <a:solidFill>
                  <a:srgbClr val="333333"/>
                </a:solidFill>
              </a:defRPr>
            </a:pPr>
            <a:r>
              <a:rPr lang="en-US" sz="1600" dirty="0"/>
              <a:t>Lays the groundwork for future automation—new checks and tools can be added without rework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332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NARESH CHANDRA DHABBETI</cp:lastModifiedBy>
  <cp:revision>4</cp:revision>
  <dcterms:created xsi:type="dcterms:W3CDTF">2013-01-27T09:14:16Z</dcterms:created>
  <dcterms:modified xsi:type="dcterms:W3CDTF">2025-09-09T17:26:32Z</dcterms:modified>
  <cp:category/>
</cp:coreProperties>
</file>