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368" r:id="rId4"/>
    <p:sldId id="401" r:id="rId5"/>
    <p:sldId id="400" r:id="rId6"/>
    <p:sldId id="374" r:id="rId7"/>
    <p:sldId id="371" r:id="rId8"/>
    <p:sldId id="370" r:id="rId9"/>
    <p:sldId id="398" r:id="rId10"/>
    <p:sldId id="399" r:id="rId11"/>
    <p:sldId id="394" r:id="rId12"/>
    <p:sldId id="396" r:id="rId13"/>
    <p:sldId id="3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B3C6E5"/>
    <a:srgbClr val="2C4C80"/>
    <a:srgbClr val="979191"/>
    <a:srgbClr val="9B9797"/>
    <a:srgbClr val="4C70AB"/>
    <a:srgbClr val="EAE9EF"/>
    <a:srgbClr val="4472C4"/>
    <a:srgbClr val="BF1717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71" autoAdjust="0"/>
    <p:restoredTop sz="95285" autoAdjust="0"/>
  </p:normalViewPr>
  <p:slideViewPr>
    <p:cSldViewPr snapToGrid="0">
      <p:cViewPr>
        <p:scale>
          <a:sx n="75" d="100"/>
          <a:sy n="75" d="100"/>
        </p:scale>
        <p:origin x="72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5227-B3B0-4ED9-8A58-7A9591D69C5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BCEA7-C35D-4DCA-B9F0-32F8D9658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CEA7-C35D-4DCA-B9F0-32F8D96587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CEA7-C35D-4DCA-B9F0-32F8D9658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3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CEA7-C35D-4DCA-B9F0-32F8D9658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0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CEA7-C35D-4DCA-B9F0-32F8D96587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7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CEA7-C35D-4DCA-B9F0-32F8D96587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9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CEA7-C35D-4DCA-B9F0-32F8D96587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9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CEA7-C35D-4DCA-B9F0-32F8D96587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1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CEA7-C35D-4DCA-B9F0-32F8D96587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C1ABE-FC72-815E-DE1C-5C8A062C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2D605D-B2FC-168B-B331-8341E1A51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27973-17FC-86BD-0909-435F8707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94F01-74EE-3D6E-FE3A-235C8DA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B3001-D663-7756-49E9-E7D89866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9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5953-92C4-7F39-0318-88EE5D79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25108-8231-BD39-1BFE-6F29F112E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DCFE2-19E2-7508-D8FC-7EFC6D5C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655A-01DD-2EF1-619A-E455F26F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29876-3150-21F2-89AB-E977AF84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8E031-FEE7-3D1C-D912-7AB9DE28C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DC6D9-DD68-9FBC-6C76-2F621C81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E4772-C7B7-02BB-7DEB-958F391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F8190-340C-522C-9084-9E106865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2F56A-0B4A-6CC4-56B5-1ADBA934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9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A459-0289-416E-7466-3CB2832C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198E1-0280-D59A-59AA-D39C14AB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A2F0D-332E-069C-C895-5279396D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31CD2-4A53-035A-9A26-AE87C23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B4154-F794-445C-7FFC-D9CD5483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9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15AA0-7110-C127-D4D4-61415047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C14BA-B71A-9F6E-CE5F-B0C1F36D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79EAD-6CD5-4E09-A2B4-E3A8E5E9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DF88F-4CD2-1625-425B-52DE4B26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A76CC-014E-5E9D-1D54-85B092FF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56ADF-871E-ECA5-A06F-700050BE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2C10F-A694-F6AF-3E9C-D11630BC8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97FE0-3D2C-319F-BD90-D63F377CC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733A1-8D98-4100-BFDB-E9F75BEE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E1D25-DB96-83C2-FA0C-F556B8F2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01A13-805B-8A60-8B80-C528AA05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3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0A062-63BC-B71A-F522-3B6B6C4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AB01C-68FD-F79D-F1CA-D81DBD5A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5549D-485B-023B-0935-40A68CEE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3AD40F-6436-E9CF-2E9B-F543CFF6F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B7FC97-66A3-790E-87FA-F1688BAA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928E4-3E65-5F23-4016-CAFB9A36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A89FA-93AB-C67A-7003-1A7B475B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755E8A-0B4D-EF29-2EE1-E0D7B332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2A85C-8F66-7876-E70B-0B183229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4791BD-8A84-C997-C65D-8D3AD870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F0DCCC-209A-12DA-EB0E-77224B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A28DBC-8837-4615-CFA6-8B8E9501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5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A06993-B7FC-1BF2-991B-C21068D8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A4C71-3209-80B0-AC07-C96A27B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A3629-9FF5-BB87-B802-AA7A950C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5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7AB46-E007-E648-1D2D-DC03BD2C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26D7D-75F5-2843-68DB-9BFA78CB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0AF980-EC61-7C3A-B229-C18B3C45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02DC6-58E3-8661-B729-A4184233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471B9-9106-1824-C3E2-B8399B61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91773-E5A9-0326-C135-53D38D10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5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7B9E-F2A0-3E65-33AD-0C931946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6CE13-A5B5-76E4-179C-FE8E132DB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1890F-14AD-20B8-C760-80E16882F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D12FA-9EE0-8268-88FC-A6BA836C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BFB23-DDFC-D6D7-A202-E85CFA31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74132-04AE-88D5-5EA5-BDB047BA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8BC47-CA30-5254-4383-3C16AE7D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FC484-8615-1DBD-A58A-2A94678B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FFCB4-1B60-69C2-D7B7-5AD503C6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2EC3-DC86-4FD6-B2AD-DDE82FA5476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C0D3E-4986-3A26-38F4-91ADE58CC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D7FF4-2626-CC6F-E96F-9BB5BA4CB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760C-3A95-4F3E-91C6-5CBD38F9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crdownload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FBCFA-024E-4483-8D54-6064FAE67F33}"/>
              </a:ext>
            </a:extLst>
          </p:cNvPr>
          <p:cNvSpPr/>
          <p:nvPr/>
        </p:nvSpPr>
        <p:spPr>
          <a:xfrm>
            <a:off x="0" y="1923393"/>
            <a:ext cx="12192000" cy="2259725"/>
          </a:xfrm>
          <a:prstGeom prst="rect">
            <a:avLst/>
          </a:prstGeom>
          <a:solidFill>
            <a:srgbClr val="2F2B6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9D053-9A64-7E74-8E3E-5954474E0F3B}"/>
              </a:ext>
            </a:extLst>
          </p:cNvPr>
          <p:cNvSpPr txBox="1"/>
          <p:nvPr/>
        </p:nvSpPr>
        <p:spPr>
          <a:xfrm>
            <a:off x="4019411" y="5784671"/>
            <a:ext cx="414568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b="1" dirty="0">
                <a:solidFill>
                  <a:srgbClr val="262B4E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A2</a:t>
            </a:r>
            <a:r>
              <a:rPr lang="ko-KR" altLang="en-US" sz="1600" b="1" dirty="0">
                <a:solidFill>
                  <a:srgbClr val="4C456B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김정원 김주연 </a:t>
            </a:r>
            <a:r>
              <a:rPr lang="ko-KR" altLang="en-US" sz="1600" b="1" dirty="0" err="1">
                <a:solidFill>
                  <a:srgbClr val="4C456B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이무동</a:t>
            </a:r>
            <a:r>
              <a:rPr lang="ko-KR" altLang="en-US" sz="1600" b="1" dirty="0">
                <a:solidFill>
                  <a:srgbClr val="4C456B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rgbClr val="4C456B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이우철</a:t>
            </a:r>
            <a:r>
              <a:rPr lang="ko-KR" altLang="en-US" sz="1600" b="1" dirty="0">
                <a:solidFill>
                  <a:srgbClr val="4C456B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rgbClr val="4C456B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인바다</a:t>
            </a:r>
            <a:endParaRPr lang="en-US" altLang="ko-KR" sz="3600" b="1" dirty="0">
              <a:solidFill>
                <a:srgbClr val="4C456B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43292-0B6D-DF71-382B-03C28E1B8775}"/>
              </a:ext>
            </a:extLst>
          </p:cNvPr>
          <p:cNvSpPr txBox="1"/>
          <p:nvPr/>
        </p:nvSpPr>
        <p:spPr>
          <a:xfrm>
            <a:off x="5115243" y="5980527"/>
            <a:ext cx="3900546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62B4E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POSCO AI, BIGDATA ACADEMY 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C2381-3B21-AD00-162A-28103B1EBB26}"/>
              </a:ext>
            </a:extLst>
          </p:cNvPr>
          <p:cNvSpPr txBox="1"/>
          <p:nvPr/>
        </p:nvSpPr>
        <p:spPr>
          <a:xfrm>
            <a:off x="0" y="2598003"/>
            <a:ext cx="12120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AI</a:t>
            </a:r>
            <a:r>
              <a:rPr lang="ko-KR" altLang="en-US" sz="4800" b="1" dirty="0">
                <a:solidFill>
                  <a:schemeClr val="accent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A8AE1-60A2-4182-83FA-EE3B63FB85AE}"/>
              </a:ext>
            </a:extLst>
          </p:cNvPr>
          <p:cNvSpPr/>
          <p:nvPr/>
        </p:nvSpPr>
        <p:spPr>
          <a:xfrm>
            <a:off x="802092" y="964671"/>
            <a:ext cx="10589285" cy="4755552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AD1B9-4C07-4CF2-A991-C574EC5A9BF2}"/>
              </a:ext>
            </a:extLst>
          </p:cNvPr>
          <p:cNvSpPr/>
          <p:nvPr/>
        </p:nvSpPr>
        <p:spPr>
          <a:xfrm>
            <a:off x="802093" y="5720223"/>
            <a:ext cx="10589284" cy="725574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건설 작업 효율 향상을 위한 세계 시장의 첨단 굴착기 수요 증대</a:t>
            </a:r>
          </a:p>
        </p:txBody>
      </p:sp>
      <p:sp>
        <p:nvSpPr>
          <p:cNvPr id="53" name="슬라이드 번호 개체 틀 3">
            <a:extLst>
              <a:ext uri="{FF2B5EF4-FFF2-40B4-BE49-F238E27FC236}">
                <a16:creationId xmlns:a16="http://schemas.microsoft.com/office/drawing/2014/main" id="{0CFB9EBE-8654-4503-898E-068B515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17310"/>
            <a:ext cx="2743200" cy="365125"/>
          </a:xfrm>
        </p:spPr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F9BE2D3-22C7-60CD-A32F-A84E59D498BE}"/>
              </a:ext>
            </a:extLst>
          </p:cNvPr>
          <p:cNvSpPr txBox="1"/>
          <p:nvPr/>
        </p:nvSpPr>
        <p:spPr>
          <a:xfrm>
            <a:off x="7214846" y="1508995"/>
            <a:ext cx="4014539" cy="15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중장비 운용과 관리에 필요한 정보 파악 필요 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4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차 산업혁명에 부합하는 중장비 개발 증대 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기존 중장비 운용사들의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IT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지식 관심도 저하       로 인한 첨단 건설 기기 운용 부재 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C049C-DD66-4447-DA00-8F4399D70AEC}"/>
              </a:ext>
            </a:extLst>
          </p:cNvPr>
          <p:cNvSpPr txBox="1"/>
          <p:nvPr/>
        </p:nvSpPr>
        <p:spPr>
          <a:xfrm>
            <a:off x="7336930" y="5142142"/>
            <a:ext cx="3542404" cy="397032"/>
          </a:xfrm>
          <a:prstGeom prst="rect">
            <a:avLst/>
          </a:prstGeom>
          <a:solidFill>
            <a:srgbClr val="BF1717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&gt;&gt;&gt; </a:t>
            </a:r>
            <a:r>
              <a:rPr lang="ko-KR" altLang="en-US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작업 효율성 향상</a:t>
            </a:r>
            <a:r>
              <a:rPr lang="en-US" altLang="ko-KR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안전 강화</a:t>
            </a:r>
            <a:endParaRPr lang="en-US" altLang="ko-KR" b="1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4B3F9-1B76-3E3C-4729-BB29FE3A1A46}"/>
              </a:ext>
            </a:extLst>
          </p:cNvPr>
          <p:cNvSpPr txBox="1"/>
          <p:nvPr/>
        </p:nvSpPr>
        <p:spPr>
          <a:xfrm>
            <a:off x="7246522" y="3328461"/>
            <a:ext cx="3818554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AI</a:t>
            </a:r>
            <a:r>
              <a:rPr lang="ko-KR" altLang="en-US" b="1" dirty="0">
                <a:solidFill>
                  <a:schemeClr val="tx1"/>
                </a:solidFill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 활용하여</a:t>
            </a:r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 건설 작업 효율 향상</a:t>
            </a:r>
            <a:endParaRPr lang="en-US" altLang="ko-KR" b="1" dirty="0">
              <a:solidFill>
                <a:schemeClr val="tx1"/>
              </a:solidFill>
              <a:highlight>
                <a:srgbClr val="FFF2CC"/>
              </a:highligh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1339F219-77D7-4AEA-B15F-100D94AC330F}"/>
              </a:ext>
            </a:extLst>
          </p:cNvPr>
          <p:cNvSpPr txBox="1"/>
          <p:nvPr/>
        </p:nvSpPr>
        <p:spPr>
          <a:xfrm>
            <a:off x="7240895" y="3621860"/>
            <a:ext cx="3818554" cy="15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하루 작업량을 개량된 수치로 확인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작업 현장에서의 안전 강화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운전자가 별도 측량자의 도움 없이 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신속 정밀하게 작업 가능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640378FC-FD39-F2D9-B145-3D0F41D521E5}"/>
              </a:ext>
            </a:extLst>
          </p:cNvPr>
          <p:cNvSpPr txBox="1"/>
          <p:nvPr/>
        </p:nvSpPr>
        <p:spPr>
          <a:xfrm>
            <a:off x="7074093" y="1218368"/>
            <a:ext cx="456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2CC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숙련된 장비 운용사들의 </a:t>
            </a:r>
            <a:r>
              <a:rPr lang="en-US" altLang="ko-KR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IT</a:t>
            </a:r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 정보 필요성 부재  </a:t>
            </a:r>
          </a:p>
        </p:txBody>
      </p:sp>
      <p:pic>
        <p:nvPicPr>
          <p:cNvPr id="3" name="그림 2" descr="텍스트, 하늘, 실외, 대지이(가) 표시된 사진&#10;&#10;자동 생성된 설명">
            <a:extLst>
              <a:ext uri="{FF2B5EF4-FFF2-40B4-BE49-F238E27FC236}">
                <a16:creationId xmlns:a16="http://schemas.microsoft.com/office/drawing/2014/main" id="{AB027744-0529-3344-E5B2-6F97BAE04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9" r="24042" b="8395"/>
          <a:stretch/>
        </p:blipFill>
        <p:spPr>
          <a:xfrm>
            <a:off x="1132551" y="1490842"/>
            <a:ext cx="5235581" cy="4068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431DD-710E-8BB1-A297-F6BD1D5B3420}"/>
              </a:ext>
            </a:extLst>
          </p:cNvPr>
          <p:cNvSpPr txBox="1"/>
          <p:nvPr/>
        </p:nvSpPr>
        <p:spPr>
          <a:xfrm>
            <a:off x="1124606" y="1062354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중장비업계에 </a:t>
            </a:r>
            <a:r>
              <a:rPr lang="en-US" altLang="ko-KR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AI </a:t>
            </a:r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신기술 접목 수요 확대</a:t>
            </a:r>
            <a:endParaRPr lang="ko-KR" altLang="en-US" sz="1300" dirty="0">
              <a:highlight>
                <a:srgbClr val="FFF2CC"/>
              </a:highligh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C5FD8-EB62-7DB8-4934-0425D59171BC}"/>
              </a:ext>
            </a:extLst>
          </p:cNvPr>
          <p:cNvSpPr txBox="1"/>
          <p:nvPr/>
        </p:nvSpPr>
        <p:spPr>
          <a:xfrm>
            <a:off x="222722" y="216342"/>
            <a:ext cx="444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AI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SMART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EXCAVATOR</a:t>
            </a:r>
            <a:endParaRPr lang="ko-KR" altLang="en-US" sz="2400" b="1" dirty="0">
              <a:solidFill>
                <a:srgbClr val="3E1B59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1B356-BDAC-F5E1-540C-67AB75B75328}"/>
              </a:ext>
            </a:extLst>
          </p:cNvPr>
          <p:cNvSpPr txBox="1"/>
          <p:nvPr/>
        </p:nvSpPr>
        <p:spPr>
          <a:xfrm>
            <a:off x="4378412" y="2778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03337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3">
            <a:extLst>
              <a:ext uri="{FF2B5EF4-FFF2-40B4-BE49-F238E27FC236}">
                <a16:creationId xmlns:a16="http://schemas.microsoft.com/office/drawing/2014/main" id="{0CFB9EBE-8654-4503-898E-068B515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9611" y="6281844"/>
            <a:ext cx="2743200" cy="365125"/>
          </a:xfrm>
        </p:spPr>
        <p:txBody>
          <a:bodyPr/>
          <a:lstStyle/>
          <a:p>
            <a:fld id="{5FC61970-B5AD-4C48-B4F7-CE9623EA5B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AF292F-646E-4C40-970F-DE84B9FAA487}"/>
              </a:ext>
            </a:extLst>
          </p:cNvPr>
          <p:cNvSpPr/>
          <p:nvPr/>
        </p:nvSpPr>
        <p:spPr>
          <a:xfrm>
            <a:off x="801358" y="5728447"/>
            <a:ext cx="10589284" cy="725574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AI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를 활용한 건설 작업 효율성 증가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중장비 작업자의 안전성 증대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D2C6D-23E4-98A1-2159-154388E0F7B4}"/>
              </a:ext>
            </a:extLst>
          </p:cNvPr>
          <p:cNvSpPr txBox="1"/>
          <p:nvPr/>
        </p:nvSpPr>
        <p:spPr>
          <a:xfrm>
            <a:off x="4303102" y="277897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활용방안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18713-E3AD-7115-82F4-DEB4F4F30868}"/>
              </a:ext>
            </a:extLst>
          </p:cNvPr>
          <p:cNvSpPr txBox="1"/>
          <p:nvPr/>
        </p:nvSpPr>
        <p:spPr>
          <a:xfrm>
            <a:off x="222722" y="216342"/>
            <a:ext cx="444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AI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SMART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EXCAVATOR</a:t>
            </a:r>
            <a:endParaRPr lang="ko-KR" altLang="en-US" sz="2400" b="1" dirty="0">
              <a:solidFill>
                <a:srgbClr val="3E1B59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237E77-FD71-F320-0E8F-76E64E0FC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50" y="816329"/>
            <a:ext cx="4702722" cy="47027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A43122-FECA-5FFA-3768-2F2A2DA98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05" y="1129553"/>
            <a:ext cx="4074489" cy="40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3">
            <a:extLst>
              <a:ext uri="{FF2B5EF4-FFF2-40B4-BE49-F238E27FC236}">
                <a16:creationId xmlns:a16="http://schemas.microsoft.com/office/drawing/2014/main" id="{0CFB9EBE-8654-4503-898E-068B515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17310"/>
            <a:ext cx="2743200" cy="365125"/>
          </a:xfrm>
        </p:spPr>
        <p:txBody>
          <a:bodyPr/>
          <a:lstStyle/>
          <a:p>
            <a:fld id="{5FC61970-B5AD-4C48-B4F7-CE9623EA5B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3C28E-BE24-0092-62E8-A6DF42191364}"/>
              </a:ext>
            </a:extLst>
          </p:cNvPr>
          <p:cNvSpPr txBox="1"/>
          <p:nvPr/>
        </p:nvSpPr>
        <p:spPr>
          <a:xfrm>
            <a:off x="4389158" y="277897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사용하는 기술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E7923EB-751A-E21F-C454-C75FB2B33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16584"/>
          <a:stretch/>
        </p:blipFill>
        <p:spPr>
          <a:xfrm>
            <a:off x="1469286" y="881738"/>
            <a:ext cx="9536910" cy="4642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3DCDE7-9DC4-86D8-5823-17CC94440A2F}"/>
              </a:ext>
            </a:extLst>
          </p:cNvPr>
          <p:cNvSpPr txBox="1"/>
          <p:nvPr/>
        </p:nvSpPr>
        <p:spPr>
          <a:xfrm>
            <a:off x="222722" y="216342"/>
            <a:ext cx="444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AI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SMART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EXCAVATOR</a:t>
            </a:r>
            <a:endParaRPr lang="ko-KR" altLang="en-US" sz="2400" b="1" dirty="0">
              <a:solidFill>
                <a:srgbClr val="3E1B59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33CA46-E3BD-D4B7-DC10-78945368A58B}"/>
              </a:ext>
            </a:extLst>
          </p:cNvPr>
          <p:cNvSpPr/>
          <p:nvPr/>
        </p:nvSpPr>
        <p:spPr>
          <a:xfrm>
            <a:off x="801358" y="5728447"/>
            <a:ext cx="10589284" cy="725574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Lane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Detection,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Object Detection, SLAM, CNN</a:t>
            </a:r>
            <a:endParaRPr lang="ko-KR" altLang="en-US" sz="2000" b="1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1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3">
            <a:extLst>
              <a:ext uri="{FF2B5EF4-FFF2-40B4-BE49-F238E27FC236}">
                <a16:creationId xmlns:a16="http://schemas.microsoft.com/office/drawing/2014/main" id="{0CFB9EBE-8654-4503-898E-068B515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17310"/>
            <a:ext cx="2743200" cy="365125"/>
          </a:xfrm>
        </p:spPr>
        <p:txBody>
          <a:bodyPr/>
          <a:lstStyle/>
          <a:p>
            <a:fld id="{5FC61970-B5AD-4C48-B4F7-CE9623EA5B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11A7A3-F749-4E23-98E2-BA0B49360A5E}"/>
              </a:ext>
            </a:extLst>
          </p:cNvPr>
          <p:cNvSpPr/>
          <p:nvPr/>
        </p:nvSpPr>
        <p:spPr>
          <a:xfrm>
            <a:off x="798276" y="5691736"/>
            <a:ext cx="10857357" cy="725574"/>
          </a:xfrm>
          <a:prstGeom prst="rect">
            <a:avLst/>
          </a:prstGeom>
          <a:solidFill>
            <a:srgbClr val="4C7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NXTcam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라즈베리파이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및 여러 종류의 모터를 통해 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 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재원 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3FEF4-2201-D657-ECAE-04689FA1DE40}"/>
              </a:ext>
            </a:extLst>
          </p:cNvPr>
          <p:cNvSpPr txBox="1"/>
          <p:nvPr/>
        </p:nvSpPr>
        <p:spPr>
          <a:xfrm>
            <a:off x="4260068" y="277897"/>
            <a:ext cx="2301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필요한 </a:t>
            </a:r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A5A8C-D7D2-ECBD-0C0F-0ECBF135C376}"/>
              </a:ext>
            </a:extLst>
          </p:cNvPr>
          <p:cNvSpPr txBox="1"/>
          <p:nvPr/>
        </p:nvSpPr>
        <p:spPr>
          <a:xfrm>
            <a:off x="222722" y="216342"/>
            <a:ext cx="444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AI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SMART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EXCAVATOR</a:t>
            </a:r>
            <a:endParaRPr lang="ko-KR" altLang="en-US" sz="2400" b="1" dirty="0">
              <a:solidFill>
                <a:srgbClr val="3E1B59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7EAA91-F66C-2D54-D4C2-202BA317B8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9"/>
          <a:stretch/>
        </p:blipFill>
        <p:spPr>
          <a:xfrm>
            <a:off x="1776302" y="779552"/>
            <a:ext cx="9060965" cy="45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E622CD-C4CD-458D-B2EF-456193128BD8}"/>
              </a:ext>
            </a:extLst>
          </p:cNvPr>
          <p:cNvSpPr/>
          <p:nvPr/>
        </p:nvSpPr>
        <p:spPr>
          <a:xfrm>
            <a:off x="0" y="0"/>
            <a:ext cx="7617041" cy="6858000"/>
          </a:xfrm>
          <a:prstGeom prst="rect">
            <a:avLst/>
          </a:prstGeom>
          <a:solidFill>
            <a:srgbClr val="2F2B6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901700" y="353533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8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7BB46-D20C-4691-90BE-53A327DE53FE}"/>
              </a:ext>
            </a:extLst>
          </p:cNvPr>
          <p:cNvSpPr txBox="1"/>
          <p:nvPr/>
        </p:nvSpPr>
        <p:spPr>
          <a:xfrm>
            <a:off x="777854" y="1991262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4472C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4800" b="1" dirty="0">
                <a:solidFill>
                  <a:srgbClr val="4472C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</a:t>
            </a:r>
            <a:endParaRPr lang="ko-KR" altLang="en-US" sz="4800" b="1" dirty="0">
              <a:solidFill>
                <a:srgbClr val="4472C4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E589E46B-42B9-4967-8550-6D51022E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17310"/>
            <a:ext cx="2743200" cy="365125"/>
          </a:xfrm>
        </p:spPr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6FCE9-1A04-3B92-1701-2BF505C59BA7}"/>
              </a:ext>
            </a:extLst>
          </p:cNvPr>
          <p:cNvSpPr txBox="1"/>
          <p:nvPr/>
        </p:nvSpPr>
        <p:spPr>
          <a:xfrm>
            <a:off x="1162262" y="2873612"/>
            <a:ext cx="65561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</a:t>
            </a:r>
            <a:r>
              <a:rPr lang="ko-KR" altLang="en-US" sz="40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결함 패턴 분석을</a:t>
            </a:r>
            <a:r>
              <a:rPr lang="en-US" altLang="ko-KR" sz="40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ko-KR" altLang="en-US" sz="40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통한 </a:t>
            </a:r>
            <a:endParaRPr lang="en-US" altLang="ko-KR" sz="4000" b="1" dirty="0">
              <a:solidFill>
                <a:srgbClr val="3E1B59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40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반도체 </a:t>
            </a:r>
            <a:r>
              <a:rPr lang="ko-KR" altLang="en-US" sz="4000" b="1" dirty="0" err="1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수율</a:t>
            </a:r>
            <a:r>
              <a:rPr lang="ko-KR" altLang="en-US" sz="40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개선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7CDB01-1253-6BF7-F194-9449EFF1C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8" t="7903" r="14076" b="10596"/>
          <a:stretch/>
        </p:blipFill>
        <p:spPr>
          <a:xfrm>
            <a:off x="8111997" y="3141967"/>
            <a:ext cx="3801365" cy="24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A8AE1-60A2-4182-83FA-EE3B63FB85AE}"/>
              </a:ext>
            </a:extLst>
          </p:cNvPr>
          <p:cNvSpPr/>
          <p:nvPr/>
        </p:nvSpPr>
        <p:spPr>
          <a:xfrm>
            <a:off x="802092" y="986226"/>
            <a:ext cx="10589285" cy="4755552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AD1B9-4C07-4CF2-A991-C574EC5A9BF2}"/>
              </a:ext>
            </a:extLst>
          </p:cNvPr>
          <p:cNvSpPr/>
          <p:nvPr/>
        </p:nvSpPr>
        <p:spPr>
          <a:xfrm>
            <a:off x="802093" y="5720223"/>
            <a:ext cx="10589284" cy="725574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반도체 </a:t>
            </a:r>
            <a:r>
              <a:rPr lang="ko-KR" altLang="en-US" sz="2000" b="1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수율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향상을 위해 웨이퍼 상의 다양한 결합 패턴 검출 및 분석 필요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978E16-58C7-4A82-8DA6-E4AFFD5A74A4}"/>
              </a:ext>
            </a:extLst>
          </p:cNvPr>
          <p:cNvSpPr txBox="1"/>
          <p:nvPr/>
        </p:nvSpPr>
        <p:spPr>
          <a:xfrm>
            <a:off x="222722" y="216342"/>
            <a:ext cx="704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 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 분석을 통한 반도체 </a:t>
            </a:r>
            <a:r>
              <a:rPr lang="ko-KR" altLang="en-US" sz="2400" b="1" dirty="0" err="1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수율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개선</a:t>
            </a:r>
          </a:p>
        </p:txBody>
      </p:sp>
      <p:sp>
        <p:nvSpPr>
          <p:cNvPr id="53" name="슬라이드 번호 개체 틀 3">
            <a:extLst>
              <a:ext uri="{FF2B5EF4-FFF2-40B4-BE49-F238E27FC236}">
                <a16:creationId xmlns:a16="http://schemas.microsoft.com/office/drawing/2014/main" id="{0CFB9EBE-8654-4503-898E-068B515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17310"/>
            <a:ext cx="2743200" cy="365125"/>
          </a:xfrm>
        </p:spPr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F4567-8D8B-D3EA-C62D-DE3EF6CC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2" y="1116223"/>
            <a:ext cx="5789006" cy="4510330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FF9BE2D3-22C7-60CD-A32F-A84E59D498BE}"/>
              </a:ext>
            </a:extLst>
          </p:cNvPr>
          <p:cNvSpPr txBox="1"/>
          <p:nvPr/>
        </p:nvSpPr>
        <p:spPr>
          <a:xfrm>
            <a:off x="7214846" y="1508995"/>
            <a:ext cx="4014539" cy="15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대만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T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社 </a:t>
            </a:r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수율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70%,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한국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社 </a:t>
            </a:r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수율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35%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수율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낮은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Foundry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사용시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Fabless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손해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통상적으로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Fabless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는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Foundry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로부터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  반도체 낱개 단위가 아닌 웨이퍼 단위 구매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C049C-DD66-4447-DA00-8F4399D70AEC}"/>
              </a:ext>
            </a:extLst>
          </p:cNvPr>
          <p:cNvSpPr txBox="1"/>
          <p:nvPr/>
        </p:nvSpPr>
        <p:spPr>
          <a:xfrm>
            <a:off x="7336930" y="5142142"/>
            <a:ext cx="3542404" cy="397032"/>
          </a:xfrm>
          <a:prstGeom prst="rect">
            <a:avLst/>
          </a:prstGeom>
          <a:solidFill>
            <a:srgbClr val="BF1717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&gt;&gt;&gt; </a:t>
            </a:r>
            <a:r>
              <a:rPr lang="ko-KR" altLang="en-US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정확성 개선</a:t>
            </a:r>
            <a:r>
              <a:rPr lang="en-US" altLang="ko-KR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작업 효율성 향상</a:t>
            </a:r>
            <a:endParaRPr lang="en-US" altLang="ko-KR" b="1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4B3F9-1B76-3E3C-4729-BB29FE3A1A46}"/>
              </a:ext>
            </a:extLst>
          </p:cNvPr>
          <p:cNvSpPr txBox="1"/>
          <p:nvPr/>
        </p:nvSpPr>
        <p:spPr>
          <a:xfrm>
            <a:off x="7246522" y="3328461"/>
            <a:ext cx="3818554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AI</a:t>
            </a:r>
            <a:r>
              <a:rPr lang="ko-KR" altLang="en-US" b="1" dirty="0">
                <a:solidFill>
                  <a:schemeClr val="tx1"/>
                </a:solidFill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 활용하여</a:t>
            </a:r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 불량률 줄이고 </a:t>
            </a:r>
            <a:r>
              <a:rPr lang="ko-KR" altLang="en-US" b="1" dirty="0" err="1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수율</a:t>
            </a:r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 향상</a:t>
            </a:r>
            <a:endParaRPr lang="en-US" altLang="ko-KR" b="1" dirty="0">
              <a:solidFill>
                <a:schemeClr val="tx1"/>
              </a:solidFill>
              <a:highlight>
                <a:srgbClr val="FFF2CC"/>
              </a:highligh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1339F219-77D7-4AEA-B15F-100D94AC330F}"/>
              </a:ext>
            </a:extLst>
          </p:cNvPr>
          <p:cNvSpPr txBox="1"/>
          <p:nvPr/>
        </p:nvSpPr>
        <p:spPr>
          <a:xfrm>
            <a:off x="7240895" y="3621860"/>
            <a:ext cx="3818554" cy="115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이미지 인식 기술 기반으로 불량 판독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기존 데이터를 기반으로 객관적 판단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미래 생산 공정 결함 예측 및 </a:t>
            </a:r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수율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개선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640378FC-FD39-F2D9-B145-3D0F41D521E5}"/>
              </a:ext>
            </a:extLst>
          </p:cNvPr>
          <p:cNvSpPr txBox="1"/>
          <p:nvPr/>
        </p:nvSpPr>
        <p:spPr>
          <a:xfrm>
            <a:off x="7149400" y="1218368"/>
            <a:ext cx="391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2CC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반도체 </a:t>
            </a:r>
            <a:r>
              <a:rPr lang="ko-KR" altLang="en-US" b="1" dirty="0" err="1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수율</a:t>
            </a:r>
            <a:r>
              <a:rPr lang="ko-KR" altLang="en-US" b="1" dirty="0">
                <a:highlight>
                  <a:srgbClr val="FFF2CC"/>
                </a:highlight>
                <a:latin typeface="a타이틀고딕2" panose="02020600000000000000" pitchFamily="18" charset="-127"/>
                <a:ea typeface="a타이틀고딕2" panose="02020600000000000000" pitchFamily="18" charset="-127"/>
              </a:rPr>
              <a:t> 저하로 인한 경쟁력 저하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205C8-768E-0EB0-F55A-3EF4D00D9BD0}"/>
              </a:ext>
            </a:extLst>
          </p:cNvPr>
          <p:cNvSpPr txBox="1"/>
          <p:nvPr/>
        </p:nvSpPr>
        <p:spPr>
          <a:xfrm>
            <a:off x="7077985" y="264161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소개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17DA184D-750A-C192-1067-5D10F25A6703}"/>
              </a:ext>
            </a:extLst>
          </p:cNvPr>
          <p:cNvSpPr txBox="1"/>
          <p:nvPr/>
        </p:nvSpPr>
        <p:spPr>
          <a:xfrm>
            <a:off x="7214846" y="1511568"/>
            <a:ext cx="4014539" cy="15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대만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T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社 </a:t>
            </a:r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수율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70%,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한국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社 </a:t>
            </a:r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수율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35%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수율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낮은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Foundry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사용시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Fabless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손해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●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통상적으로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Fabless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는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Foundry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로부터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  반도체 낱개 단위가 아닌 웨이퍼 단위 구매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8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989E64-C140-CCA6-565F-D5F2C0146AFC}"/>
              </a:ext>
            </a:extLst>
          </p:cNvPr>
          <p:cNvSpPr/>
          <p:nvPr/>
        </p:nvSpPr>
        <p:spPr>
          <a:xfrm>
            <a:off x="801358" y="858383"/>
            <a:ext cx="10589284" cy="4935928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978E16-58C7-4A82-8DA6-E4AFFD5A74A4}"/>
              </a:ext>
            </a:extLst>
          </p:cNvPr>
          <p:cNvSpPr txBox="1"/>
          <p:nvPr/>
        </p:nvSpPr>
        <p:spPr>
          <a:xfrm>
            <a:off x="222722" y="216342"/>
            <a:ext cx="704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 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 분석을 통한 반도체 </a:t>
            </a:r>
            <a:r>
              <a:rPr lang="ko-KR" altLang="en-US" sz="2400" b="1" dirty="0" err="1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수율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개선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205C8-768E-0EB0-F55A-3EF4D00D9BD0}"/>
              </a:ext>
            </a:extLst>
          </p:cNvPr>
          <p:cNvSpPr txBox="1"/>
          <p:nvPr/>
        </p:nvSpPr>
        <p:spPr>
          <a:xfrm>
            <a:off x="7077985" y="264161"/>
            <a:ext cx="1352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Dataset</a:t>
            </a:r>
            <a:endParaRPr lang="ko-KR" altLang="en-US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714CD3E3-603B-1543-188F-0D9D2B74D704}"/>
              </a:ext>
            </a:extLst>
          </p:cNvPr>
          <p:cNvSpPr txBox="1"/>
          <p:nvPr/>
        </p:nvSpPr>
        <p:spPr>
          <a:xfrm>
            <a:off x="5347733" y="1063689"/>
            <a:ext cx="5966971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논문 명 </a:t>
            </a:r>
            <a:r>
              <a:rPr lang="en-US" altLang="ko-KR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:</a:t>
            </a:r>
            <a:r>
              <a:rPr lang="en-US" altLang="ko-KR" sz="1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타이틀고딕1" panose="02020600000000000000" pitchFamily="18" charset="-127"/>
                <a:ea typeface="a타이틀고딕1" panose="02020600000000000000" pitchFamily="18" charset="-127"/>
              </a:rPr>
              <a:t>Wu, M. J., Jang, J. S. R., &amp; Chen, J. L. (2014). Wafer map failure pattern recognition and similarity ranking for large-scale data sets.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타이틀고딕1" panose="02020600000000000000" pitchFamily="18" charset="-127"/>
                <a:ea typeface="a타이틀고딕1" panose="02020600000000000000" pitchFamily="18" charset="-127"/>
              </a:rPr>
              <a:t>IEEE Transactions on Semiconductor Manufacturing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타이틀고딕1" panose="02020600000000000000" pitchFamily="18" charset="-127"/>
                <a:ea typeface="a타이틀고딕1" panose="02020600000000000000" pitchFamily="18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타이틀고딕1" panose="02020600000000000000" pitchFamily="18" charset="-127"/>
                <a:ea typeface="a타이틀고딕1" panose="02020600000000000000" pitchFamily="18" charset="-127"/>
              </a:rPr>
              <a:t>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타이틀고딕1" panose="02020600000000000000" pitchFamily="18" charset="-127"/>
                <a:ea typeface="a타이틀고딕1" panose="02020600000000000000" pitchFamily="18" charset="-127"/>
              </a:rPr>
              <a:t>(1), 1-12.</a:t>
            </a:r>
          </a:p>
          <a:p>
            <a:pPr>
              <a:defRPr/>
            </a:pPr>
            <a:endParaRPr lang="en-US" altLang="ko-KR" sz="10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데이터 명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: WM-811K</a:t>
            </a:r>
          </a:p>
          <a:p>
            <a:pPr>
              <a:defRPr/>
            </a:pPr>
            <a:endParaRPr lang="en-US" altLang="ko-KR" sz="1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데이터 출처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: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타이완 대학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MIR Lab </a:t>
            </a:r>
          </a:p>
          <a:p>
            <a:pPr>
              <a:defRPr/>
            </a:pPr>
            <a:endParaRPr lang="en-US" altLang="ko-KR" sz="1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데이터 설명</a:t>
            </a:r>
            <a:endParaRPr lang="en-US" altLang="ko-KR" sz="16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실제 제조 과정에서 얻은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811,487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wafer map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9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개의 결함 패턴이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labeling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되어 있음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TSMC(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세계 최대 규모 파운드리 기업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에서 해당 데이터 셋을 이용한 모델을 웨이퍼 분석 도구로 사용하여 효용성을 입증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BB2F8D-AB8F-93CA-97A7-56DBC3C95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47" y="1511314"/>
            <a:ext cx="4166049" cy="3695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14FE127-3890-179F-B927-2BDDD52825F0}"/>
              </a:ext>
            </a:extLst>
          </p:cNvPr>
          <p:cNvSpPr/>
          <p:nvPr/>
        </p:nvSpPr>
        <p:spPr>
          <a:xfrm>
            <a:off x="801358" y="5794311"/>
            <a:ext cx="10589284" cy="725574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선행연구논문에서 </a:t>
            </a:r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 </a:t>
            </a:r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Dataset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인 </a:t>
            </a:r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WM-811K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를 확보</a:t>
            </a:r>
            <a:endParaRPr lang="en-US" altLang="ko-KR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AD9BA-EEFC-B0DF-6D3F-F10902A909C0}"/>
              </a:ext>
            </a:extLst>
          </p:cNvPr>
          <p:cNvSpPr txBox="1"/>
          <p:nvPr/>
        </p:nvSpPr>
        <p:spPr>
          <a:xfrm>
            <a:off x="1105747" y="935314"/>
            <a:ext cx="1777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WM-811K</a:t>
            </a:r>
            <a:endParaRPr lang="ko-KR" altLang="en-US" sz="2200" dirty="0">
              <a:highlight>
                <a:srgbClr val="FFF2CC"/>
              </a:highlight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593AF-43E4-D8AD-53E9-91DE4961AB4D}"/>
              </a:ext>
            </a:extLst>
          </p:cNvPr>
          <p:cNvSpPr txBox="1"/>
          <p:nvPr/>
        </p:nvSpPr>
        <p:spPr>
          <a:xfrm>
            <a:off x="1105747" y="5319775"/>
            <a:ext cx="416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Wafer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의</a:t>
            </a:r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9</a:t>
            </a:r>
            <a:r>
              <a:rPr lang="ko-KR" altLang="en-US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 결함 패턴 종류</a:t>
            </a:r>
          </a:p>
        </p:txBody>
      </p:sp>
    </p:spTree>
    <p:extLst>
      <p:ext uri="{BB962C8B-B14F-4D97-AF65-F5344CB8AC3E}">
        <p14:creationId xmlns:p14="http://schemas.microsoft.com/office/powerpoint/2010/main" val="94875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DB978E16-58C7-4A82-8DA6-E4AFFD5A74A4}"/>
              </a:ext>
            </a:extLst>
          </p:cNvPr>
          <p:cNvSpPr txBox="1"/>
          <p:nvPr/>
        </p:nvSpPr>
        <p:spPr>
          <a:xfrm>
            <a:off x="222722" y="216342"/>
            <a:ext cx="704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 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 분석을 통한 반도체 </a:t>
            </a:r>
            <a:r>
              <a:rPr lang="ko-KR" altLang="en-US" sz="2400" b="1" dirty="0" err="1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수율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개선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205C8-768E-0EB0-F55A-3EF4D00D9BD0}"/>
              </a:ext>
            </a:extLst>
          </p:cNvPr>
          <p:cNvSpPr txBox="1"/>
          <p:nvPr/>
        </p:nvSpPr>
        <p:spPr>
          <a:xfrm>
            <a:off x="7077985" y="264161"/>
            <a:ext cx="1352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Dataset</a:t>
            </a:r>
            <a:endParaRPr lang="ko-KR" altLang="en-US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67C313-60BB-B4B9-E014-20C7759E7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43866" r="9082" b="12981"/>
          <a:stretch/>
        </p:blipFill>
        <p:spPr>
          <a:xfrm>
            <a:off x="6149508" y="1397274"/>
            <a:ext cx="5784207" cy="36692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14FE127-3890-179F-B927-2BDDD52825F0}"/>
              </a:ext>
            </a:extLst>
          </p:cNvPr>
          <p:cNvSpPr/>
          <p:nvPr/>
        </p:nvSpPr>
        <p:spPr>
          <a:xfrm>
            <a:off x="365305" y="5663682"/>
            <a:ext cx="11568409" cy="837542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Edge-ring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training 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데이터 셋이 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8,554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개로 가장 많았고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, Near-full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의 데이터 셋이 가장 적음</a:t>
            </a:r>
            <a:endParaRPr lang="en-US" altLang="ko-KR" sz="2000" b="1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패턴이 없는 </a:t>
            </a:r>
            <a:r>
              <a:rPr lang="en-US" altLang="ko-KR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</a:t>
            </a:r>
            <a:r>
              <a:rPr lang="ko-KR" altLang="en-US" sz="2000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데이터의 개수가 더 많음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E1B6ED-3BA9-7E3B-2C7B-B0EF8742D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r="10292" b="56847"/>
          <a:stretch/>
        </p:blipFill>
        <p:spPr>
          <a:xfrm>
            <a:off x="365306" y="1501071"/>
            <a:ext cx="5784205" cy="3669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D010A-D17A-37A1-E376-F73186632EBB}"/>
              </a:ext>
            </a:extLst>
          </p:cNvPr>
          <p:cNvSpPr txBox="1"/>
          <p:nvPr/>
        </p:nvSpPr>
        <p:spPr>
          <a:xfrm>
            <a:off x="513995" y="856692"/>
            <a:ext cx="9615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WM-811K</a:t>
            </a:r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: Wafer map distribution in training and test data sets </a:t>
            </a:r>
            <a:endParaRPr lang="ko-KR" altLang="en-US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52A4C1-8D34-EE3C-2BFD-5942A21606B0}"/>
              </a:ext>
            </a:extLst>
          </p:cNvPr>
          <p:cNvSpPr/>
          <p:nvPr/>
        </p:nvSpPr>
        <p:spPr>
          <a:xfrm>
            <a:off x="365413" y="4716442"/>
            <a:ext cx="5784204" cy="725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30000"/>
              </a:lnSpc>
              <a:buAutoNum type="alphaLcParenBoth"/>
            </a:pPr>
            <a:r>
              <a:rPr lang="en-US" altLang="ko-KR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8</a:t>
            </a:r>
            <a:r>
              <a:rPr lang="ko-KR" altLang="en-US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종류 </a:t>
            </a:r>
            <a:r>
              <a:rPr lang="en-US" altLang="ko-KR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Pattern wafers </a:t>
            </a:r>
            <a:r>
              <a:rPr lang="ko-KR" altLang="en-US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의 </a:t>
            </a:r>
            <a:endParaRPr lang="en-US" altLang="ko-KR" sz="1800" b="1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training , test data set </a:t>
            </a:r>
            <a:r>
              <a:rPr lang="ko-KR" altLang="en-US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2F20C0-40F6-640C-4198-986C80212353}"/>
              </a:ext>
            </a:extLst>
          </p:cNvPr>
          <p:cNvSpPr/>
          <p:nvPr/>
        </p:nvSpPr>
        <p:spPr>
          <a:xfrm>
            <a:off x="7124119" y="4703732"/>
            <a:ext cx="3834882" cy="725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(b) </a:t>
            </a:r>
            <a:r>
              <a:rPr lang="en-US" altLang="ko-KR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Pattern, Nonpattern wafers </a:t>
            </a:r>
            <a:r>
              <a:rPr lang="ko-KR" altLang="en-US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의 </a:t>
            </a:r>
            <a:r>
              <a:rPr lang="en-US" altLang="ko-KR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training, test data set </a:t>
            </a:r>
            <a:r>
              <a:rPr lang="ko-KR" altLang="en-US" sz="1800" b="1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123726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DB978E16-58C7-4A82-8DA6-E4AFFD5A74A4}"/>
              </a:ext>
            </a:extLst>
          </p:cNvPr>
          <p:cNvSpPr txBox="1"/>
          <p:nvPr/>
        </p:nvSpPr>
        <p:spPr>
          <a:xfrm>
            <a:off x="222722" y="216342"/>
            <a:ext cx="704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 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 분석을 통한 반도체 </a:t>
            </a:r>
            <a:r>
              <a:rPr lang="ko-KR" altLang="en-US" sz="2400" b="1" dirty="0" err="1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수율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개선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205C8-768E-0EB0-F55A-3EF4D00D9BD0}"/>
              </a:ext>
            </a:extLst>
          </p:cNvPr>
          <p:cNvSpPr txBox="1"/>
          <p:nvPr/>
        </p:nvSpPr>
        <p:spPr>
          <a:xfrm>
            <a:off x="7077985" y="26416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선행연구</a:t>
            </a:r>
            <a:endParaRPr lang="en-US" altLang="ko-KR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D2053E-D825-04DA-354C-C40FFD395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41"/>
          <a:stretch/>
        </p:blipFill>
        <p:spPr>
          <a:xfrm>
            <a:off x="712939" y="1570521"/>
            <a:ext cx="10635491" cy="2885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F82B9-C355-C69F-443B-106AFCF7A7A7}"/>
              </a:ext>
            </a:extLst>
          </p:cNvPr>
          <p:cNvSpPr txBox="1"/>
          <p:nvPr/>
        </p:nvSpPr>
        <p:spPr>
          <a:xfrm>
            <a:off x="513995" y="856692"/>
            <a:ext cx="961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Feature extraction</a:t>
            </a:r>
            <a:r>
              <a:rPr lang="ko-KR" altLang="en-US" sz="20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을 통해 적은 </a:t>
            </a:r>
            <a:r>
              <a:rPr lang="ko-KR" altLang="en-US" sz="2000" dirty="0" err="1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계산량과</a:t>
            </a:r>
            <a:r>
              <a:rPr lang="ko-KR" altLang="en-US" sz="20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 저장 공간만을 요구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913F9B-B30B-C586-8233-F1D62B353011}"/>
              </a:ext>
            </a:extLst>
          </p:cNvPr>
          <p:cNvSpPr/>
          <p:nvPr/>
        </p:nvSpPr>
        <p:spPr>
          <a:xfrm>
            <a:off x="1352938" y="3812229"/>
            <a:ext cx="2724538" cy="51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(a) Original wafer map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33FBB0-A6BF-0106-94D7-AD19DE03AB30}"/>
              </a:ext>
            </a:extLst>
          </p:cNvPr>
          <p:cNvSpPr/>
          <p:nvPr/>
        </p:nvSpPr>
        <p:spPr>
          <a:xfrm>
            <a:off x="4717475" y="3907433"/>
            <a:ext cx="2724538" cy="83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(b) Results of the region-labeling algorithm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3CB7C0-BD1E-03BA-9877-A16D4D12EDB9}"/>
              </a:ext>
            </a:extLst>
          </p:cNvPr>
          <p:cNvSpPr/>
          <p:nvPr/>
        </p:nvSpPr>
        <p:spPr>
          <a:xfrm>
            <a:off x="7914412" y="3812229"/>
            <a:ext cx="2961618" cy="83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(c) Most salient region with maximal area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84BCAC-0C00-16CC-961F-7E30A99F2C73}"/>
              </a:ext>
            </a:extLst>
          </p:cNvPr>
          <p:cNvSpPr/>
          <p:nvPr/>
        </p:nvSpPr>
        <p:spPr>
          <a:xfrm>
            <a:off x="801358" y="5486400"/>
            <a:ext cx="10589284" cy="725574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결함 패턴의 특성을 추출하여 계산 과정 및 저장 공간 간소화를 통해 분석 효율성 증대</a:t>
            </a:r>
            <a:endParaRPr lang="en-US" altLang="ko-KR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3080DA-670D-3090-07E8-C9C09501DFC0}"/>
              </a:ext>
            </a:extLst>
          </p:cNvPr>
          <p:cNvSpPr/>
          <p:nvPr/>
        </p:nvSpPr>
        <p:spPr>
          <a:xfrm>
            <a:off x="7077985" y="2276669"/>
            <a:ext cx="3517640" cy="1511560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978E16-58C7-4A82-8DA6-E4AFFD5A74A4}"/>
              </a:ext>
            </a:extLst>
          </p:cNvPr>
          <p:cNvSpPr txBox="1"/>
          <p:nvPr/>
        </p:nvSpPr>
        <p:spPr>
          <a:xfrm>
            <a:off x="222722" y="216342"/>
            <a:ext cx="704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 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 분석을 통한 반도체 </a:t>
            </a:r>
            <a:r>
              <a:rPr lang="ko-KR" altLang="en-US" sz="2400" b="1" dirty="0" err="1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수율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개선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205C8-768E-0EB0-F55A-3EF4D00D9BD0}"/>
              </a:ext>
            </a:extLst>
          </p:cNvPr>
          <p:cNvSpPr txBox="1"/>
          <p:nvPr/>
        </p:nvSpPr>
        <p:spPr>
          <a:xfrm>
            <a:off x="7077985" y="26416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선행연구</a:t>
            </a:r>
            <a:endParaRPr lang="en-US" altLang="ko-KR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FE37A-6CC6-3CB2-B4DF-6B805F13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1" y="1283056"/>
            <a:ext cx="5195059" cy="5010346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5CCBD1C6-20B8-4BB1-344A-0A47ED56265A}"/>
              </a:ext>
            </a:extLst>
          </p:cNvPr>
          <p:cNvSpPr txBox="1"/>
          <p:nvPr/>
        </p:nvSpPr>
        <p:spPr>
          <a:xfrm>
            <a:off x="7553686" y="2504198"/>
            <a:ext cx="2683644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sz="20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실패 패턴 유무 확인</a:t>
            </a:r>
            <a:endParaRPr lang="en-US" altLang="ko-KR" sz="2000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sz="20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실패 패턴 인식</a:t>
            </a:r>
            <a:endParaRPr lang="en-US" altLang="ko-KR" sz="2000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5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DB978E16-58C7-4A82-8DA6-E4AFFD5A74A4}"/>
              </a:ext>
            </a:extLst>
          </p:cNvPr>
          <p:cNvSpPr txBox="1"/>
          <p:nvPr/>
        </p:nvSpPr>
        <p:spPr>
          <a:xfrm>
            <a:off x="222722" y="216342"/>
            <a:ext cx="704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2400" b="1" dirty="0">
                <a:solidFill>
                  <a:srgbClr val="3860A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1.</a:t>
            </a:r>
            <a:r>
              <a:rPr lang="en-US" altLang="ko-KR" sz="24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 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 분석을 통한 반도체 </a:t>
            </a:r>
            <a:r>
              <a:rPr lang="ko-KR" altLang="en-US" sz="2400" b="1" dirty="0" err="1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수율</a:t>
            </a:r>
            <a:r>
              <a:rPr lang="ko-KR" altLang="en-US" sz="24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개선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205C8-768E-0EB0-F55A-3EF4D00D9BD0}"/>
              </a:ext>
            </a:extLst>
          </p:cNvPr>
          <p:cNvSpPr txBox="1"/>
          <p:nvPr/>
        </p:nvSpPr>
        <p:spPr>
          <a:xfrm>
            <a:off x="7077985" y="264161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_ </a:t>
            </a:r>
            <a:r>
              <a: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개선가능점</a:t>
            </a:r>
            <a:endParaRPr lang="en-US" altLang="ko-KR" sz="2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D94F1F32-CA00-9B30-95DA-9EF8F981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41" y="1886287"/>
            <a:ext cx="4283679" cy="244781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2CE25B-A94E-EE2A-7265-7731CB75C50E}"/>
              </a:ext>
            </a:extLst>
          </p:cNvPr>
          <p:cNvGrpSpPr/>
          <p:nvPr/>
        </p:nvGrpSpPr>
        <p:grpSpPr>
          <a:xfrm>
            <a:off x="903756" y="1409613"/>
            <a:ext cx="4753622" cy="3768374"/>
            <a:chOff x="1656788" y="0"/>
            <a:chExt cx="4050241" cy="357034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D924A8-A5AD-1F14-4713-3E0E3436E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094"/>
            <a:stretch/>
          </p:blipFill>
          <p:spPr>
            <a:xfrm>
              <a:off x="1656788" y="0"/>
              <a:ext cx="3759157" cy="335400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667CD08-EF60-9615-DEB7-FC1F38C5F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12" b="7514"/>
            <a:stretch/>
          </p:blipFill>
          <p:spPr>
            <a:xfrm>
              <a:off x="1947872" y="3400664"/>
              <a:ext cx="3759157" cy="16968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C61862-5EE9-32A5-05DC-1FE174B75825}"/>
              </a:ext>
            </a:extLst>
          </p:cNvPr>
          <p:cNvSpPr/>
          <p:nvPr/>
        </p:nvSpPr>
        <p:spPr>
          <a:xfrm>
            <a:off x="801358" y="5340394"/>
            <a:ext cx="10589284" cy="1446486"/>
          </a:xfrm>
          <a:prstGeom prst="rect">
            <a:avLst/>
          </a:prstGeom>
          <a:solidFill>
            <a:srgbClr val="3860A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특정 실패 패턴에 대한 정확도 낮음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딥러닝 정확도</a:t>
            </a:r>
            <a:r>
              <a:rPr lang="en-US" altLang="ko-KR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(89.64%)</a:t>
            </a:r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14</a:t>
            </a:r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Hinton</a:t>
            </a:r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autoencoder</a:t>
            </a:r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개념만을 사용하여 측정함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추후 다양한 </a:t>
            </a:r>
            <a:r>
              <a:rPr lang="en-US" altLang="ko-KR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Deep Learning </a:t>
            </a:r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모델을 활용하여 정확도를 개선할 예정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4B05-08A6-BC60-2480-6319DBDD59ED}"/>
              </a:ext>
            </a:extLst>
          </p:cNvPr>
          <p:cNvSpPr txBox="1"/>
          <p:nvPr/>
        </p:nvSpPr>
        <p:spPr>
          <a:xfrm>
            <a:off x="735722" y="874533"/>
            <a:ext cx="508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</a:t>
            </a:r>
            <a:r>
              <a:rPr lang="ko-KR" altLang="en-US" sz="16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 결함 패턴 </a:t>
            </a:r>
            <a:r>
              <a:rPr lang="en-US" altLang="ko-KR" sz="16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9</a:t>
            </a:r>
            <a:r>
              <a:rPr lang="ko-KR" altLang="en-US" sz="16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가지의 예측 정확도 </a:t>
            </a:r>
            <a:r>
              <a:rPr lang="en-US" altLang="ko-KR" sz="16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Confusion matrix</a:t>
            </a:r>
            <a:endParaRPr lang="ko-KR" altLang="en-US" sz="1600" dirty="0">
              <a:highlight>
                <a:srgbClr val="FFF2CC"/>
              </a:highlight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ABAA7-C95C-F24D-AB2B-281DAAB17E4B}"/>
              </a:ext>
            </a:extLst>
          </p:cNvPr>
          <p:cNvSpPr txBox="1"/>
          <p:nvPr/>
        </p:nvSpPr>
        <p:spPr>
          <a:xfrm>
            <a:off x="6180534" y="874533"/>
            <a:ext cx="508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Wafer </a:t>
            </a:r>
            <a:r>
              <a:rPr lang="ko-KR" altLang="en-US" sz="1600" dirty="0">
                <a:highlight>
                  <a:srgbClr val="FFF2CC"/>
                </a:highlight>
                <a:latin typeface="a타이틀고딕3" panose="02020600000000000000" pitchFamily="18" charset="-127"/>
                <a:ea typeface="a타이틀고딕3" panose="02020600000000000000" pitchFamily="18" charset="-127"/>
              </a:rPr>
              <a:t>결함 패턴 분석 정확도 비교</a:t>
            </a:r>
          </a:p>
        </p:txBody>
      </p:sp>
    </p:spTree>
    <p:extLst>
      <p:ext uri="{BB962C8B-B14F-4D97-AF65-F5344CB8AC3E}">
        <p14:creationId xmlns:p14="http://schemas.microsoft.com/office/powerpoint/2010/main" val="13350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E622CD-C4CD-458D-B2EF-456193128BD8}"/>
              </a:ext>
            </a:extLst>
          </p:cNvPr>
          <p:cNvSpPr/>
          <p:nvPr/>
        </p:nvSpPr>
        <p:spPr>
          <a:xfrm>
            <a:off x="0" y="0"/>
            <a:ext cx="7617041" cy="6858000"/>
          </a:xfrm>
          <a:prstGeom prst="rect">
            <a:avLst/>
          </a:prstGeom>
          <a:solidFill>
            <a:srgbClr val="2F2B6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901700" y="353533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8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7BB46-D20C-4691-90BE-53A327DE53FE}"/>
              </a:ext>
            </a:extLst>
          </p:cNvPr>
          <p:cNvSpPr txBox="1"/>
          <p:nvPr/>
        </p:nvSpPr>
        <p:spPr>
          <a:xfrm>
            <a:off x="777854" y="1991262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4472C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</a:t>
            </a:r>
            <a:r>
              <a:rPr lang="en-US" altLang="ko-KR" sz="4800" b="1" dirty="0">
                <a:solidFill>
                  <a:srgbClr val="4472C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E589E46B-42B9-4967-8550-6D51022E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17310"/>
            <a:ext cx="2743200" cy="365125"/>
          </a:xfrm>
        </p:spPr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6FCE9-1A04-3B92-1701-2BF505C59BA7}"/>
              </a:ext>
            </a:extLst>
          </p:cNvPr>
          <p:cNvSpPr txBox="1"/>
          <p:nvPr/>
        </p:nvSpPr>
        <p:spPr>
          <a:xfrm>
            <a:off x="1162262" y="2873612"/>
            <a:ext cx="6556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3E1B5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AI SMART EXCAVATOR</a:t>
            </a:r>
            <a:endParaRPr lang="ko-KR" altLang="en-US" sz="4000" b="1" dirty="0">
              <a:solidFill>
                <a:srgbClr val="3E1B59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" name="그림 4" descr="동력삽, 운송이(가) 표시된 사진&#10;&#10;자동 생성된 설명">
            <a:extLst>
              <a:ext uri="{FF2B5EF4-FFF2-40B4-BE49-F238E27FC236}">
                <a16:creationId xmlns:a16="http://schemas.microsoft.com/office/drawing/2014/main" id="{44F2BC41-6361-A618-50BE-C4B005B08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26" y="1210112"/>
            <a:ext cx="4095908" cy="52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676</Words>
  <Application>Microsoft Office PowerPoint</Application>
  <PresentationFormat>와이드스크린</PresentationFormat>
  <Paragraphs>104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a타이틀고딕1</vt:lpstr>
      <vt:lpstr>a타이틀고딕2</vt:lpstr>
      <vt:lpstr>a타이틀고딕3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지한</dc:creator>
  <cp:lastModifiedBy>lmd0520@naver.com</cp:lastModifiedBy>
  <cp:revision>134</cp:revision>
  <dcterms:created xsi:type="dcterms:W3CDTF">2022-08-25T22:32:07Z</dcterms:created>
  <dcterms:modified xsi:type="dcterms:W3CDTF">2022-09-05T18:31:10Z</dcterms:modified>
</cp:coreProperties>
</file>