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B2A"/>
    <a:srgbClr val="378E7E"/>
    <a:srgbClr val="38B39B"/>
    <a:srgbClr val="60C4B5"/>
    <a:srgbClr val="91DFD1"/>
    <a:srgbClr val="2B7164"/>
    <a:srgbClr val="316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5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D7FB-A74F-C44D-88C3-FAB39C9D58EE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7437-AAA6-2047-AE1D-50B6E9D23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29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34544-BA39-4F4F-9465-C0168D2FE1C5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EE1BF-4368-5D43-B7E1-2295C78A0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33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EE1BF-4368-5D43-B7E1-2295C78A02D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7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117821" y="1306953"/>
            <a:ext cx="491059" cy="491059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205843" y="4513142"/>
            <a:ext cx="891250" cy="891250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928314" y="1168058"/>
            <a:ext cx="525782" cy="525782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182957" y="1434276"/>
            <a:ext cx="891250" cy="891250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レーム (半分) 9"/>
          <p:cNvSpPr/>
          <p:nvPr userDrawn="1"/>
        </p:nvSpPr>
        <p:spPr>
          <a:xfrm>
            <a:off x="1317443" y="1520600"/>
            <a:ext cx="931273" cy="939165"/>
          </a:xfrm>
          <a:prstGeom prst="halfFrame">
            <a:avLst>
              <a:gd name="adj1" fmla="val 13444"/>
              <a:gd name="adj2" fmla="val 1600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1695450" y="1900238"/>
            <a:ext cx="6000750" cy="3057525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5017A4-52DA-934D-8D24-CC82921B4E66}" type="datetime1">
              <a:rPr lang="ja-JP" altLang="en-US" smtClean="0"/>
              <a:t>2022/4/17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A45E06-C18B-D344-A97C-3CAC1FE2201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2875" y="2750814"/>
            <a:ext cx="8858250" cy="1050302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8340" y="3552295"/>
            <a:ext cx="7767320" cy="56445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865863" y="971287"/>
            <a:ext cx="745702" cy="745702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645680" y="5138173"/>
            <a:ext cx="745702" cy="745702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928050" y="5172898"/>
            <a:ext cx="525782" cy="525782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31494" y="219551"/>
            <a:ext cx="8681012" cy="6418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8185" y="344207"/>
            <a:ext cx="8229600" cy="71596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7698"/>
            <a:ext cx="8229600" cy="5084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EDF7-E62C-9F40-A208-5814F30EDD8D}" type="datetime1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00127" y="6310052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A45E06-C18B-D344-A97C-3CAC1FE2201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レーム (半分) 11"/>
          <p:cNvSpPr/>
          <p:nvPr userDrawn="1"/>
        </p:nvSpPr>
        <p:spPr>
          <a:xfrm>
            <a:off x="421794" y="381572"/>
            <a:ext cx="276485" cy="278828"/>
          </a:xfrm>
          <a:prstGeom prst="halfFrame">
            <a:avLst>
              <a:gd name="adj1" fmla="val 18316"/>
              <a:gd name="adj2" fmla="val 194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D70A-24CD-1A44-8A29-344C6C5833F7}" type="datetime1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50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727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8B8B8D-22E6-974D-ADA4-84C236B080CE}" type="datetime1">
              <a:rPr lang="ja-JP" altLang="en-US" smtClean="0"/>
              <a:t>2022/4/17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CEA45E06-C18B-D344-A97C-3CAC1FE2201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331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2875" y="1876686"/>
            <a:ext cx="8858250" cy="1050302"/>
          </a:xfrm>
        </p:spPr>
        <p:txBody>
          <a:bodyPr/>
          <a:lstStyle/>
          <a:p>
            <a:r>
              <a:rPr lang="ko-KR" altLang="en-US" sz="3600" dirty="0" smtClean="0"/>
              <a:t>간식백서 </a:t>
            </a:r>
            <a:r>
              <a:rPr lang="en-US" altLang="ko-KR" sz="3600" dirty="0" smtClean="0"/>
              <a:t>(</a:t>
            </a:r>
            <a:r>
              <a:rPr lang="ko-KR" altLang="en-US" sz="3600" dirty="0"/>
              <a:t>가제</a:t>
            </a:r>
            <a:r>
              <a:rPr lang="en-US" altLang="ko-KR" sz="3600" dirty="0"/>
              <a:t>)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0892" y="2948040"/>
            <a:ext cx="2659016" cy="1897555"/>
          </a:xfrm>
        </p:spPr>
        <p:txBody>
          <a:bodyPr/>
          <a:lstStyle/>
          <a:p>
            <a:pPr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Team</a:t>
            </a:r>
          </a:p>
          <a:p>
            <a:pPr latinLnBrk="1">
              <a:lnSpc>
                <a:spcPct val="100000"/>
              </a:lnSpc>
            </a:pPr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RTS</a:t>
            </a:r>
            <a:endParaRPr lang="ko-KR" altLang="ko-KR" sz="48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pPr latinLnBrk="1"/>
            <a:endParaRPr lang="ko-KR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0101" y="3017345"/>
            <a:ext cx="321672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2018113015 </a:t>
            </a:r>
            <a:r>
              <a:rPr lang="ko-KR" altLang="ko-KR" b="1" dirty="0" err="1" smtClean="0">
                <a:solidFill>
                  <a:schemeClr val="accent3">
                    <a:lumMod val="75000"/>
                  </a:schemeClr>
                </a:solidFill>
              </a:rPr>
              <a:t>구본휘</a:t>
            </a:r>
            <a:endParaRPr lang="ko-KR" altLang="ko-K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2018116368 </a:t>
            </a:r>
            <a:r>
              <a:rPr lang="ko-KR" altLang="ko-KR" b="1" dirty="0" smtClean="0">
                <a:solidFill>
                  <a:schemeClr val="accent3">
                    <a:lumMod val="75000"/>
                  </a:schemeClr>
                </a:solidFill>
              </a:rPr>
              <a:t>우창희</a:t>
            </a:r>
          </a:p>
          <a:p>
            <a:pPr algn="ctr"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2018114880 </a:t>
            </a:r>
            <a:r>
              <a:rPr lang="ko-KR" altLang="ko-KR" b="1" dirty="0" smtClean="0">
                <a:solidFill>
                  <a:schemeClr val="accent3">
                    <a:lumMod val="75000"/>
                  </a:schemeClr>
                </a:solidFill>
              </a:rPr>
              <a:t>우승하</a:t>
            </a:r>
          </a:p>
          <a:p>
            <a:pPr algn="ctr"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2017113228 </a:t>
            </a:r>
            <a:r>
              <a:rPr lang="ko-KR" altLang="ko-KR" b="1" dirty="0" smtClean="0">
                <a:solidFill>
                  <a:schemeClr val="accent3">
                    <a:lumMod val="75000"/>
                  </a:schemeClr>
                </a:solidFill>
              </a:rPr>
              <a:t>이  건</a:t>
            </a:r>
          </a:p>
        </p:txBody>
      </p:sp>
    </p:spTree>
    <p:extLst>
      <p:ext uri="{BB962C8B-B14F-4D97-AF65-F5344CB8AC3E}">
        <p14:creationId xmlns:p14="http://schemas.microsoft.com/office/powerpoint/2010/main" val="1694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기능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간식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MBTI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사각형: 둥근 모서리 57">
            <a:extLst>
              <a:ext uri="{FF2B5EF4-FFF2-40B4-BE49-F238E27FC236}">
                <a16:creationId xmlns:a16="http://schemas.microsoft.com/office/drawing/2014/main" xmlns="" id="{A26CFFC7-0489-4156-B027-C09B91E619EE}"/>
              </a:ext>
            </a:extLst>
          </p:cNvPr>
          <p:cNvSpPr/>
          <p:nvPr/>
        </p:nvSpPr>
        <p:spPr>
          <a:xfrm>
            <a:off x="338369" y="1657324"/>
            <a:ext cx="2655202" cy="453724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" name="사각형: 둥근 모서리 58">
            <a:extLst>
              <a:ext uri="{FF2B5EF4-FFF2-40B4-BE49-F238E27FC236}">
                <a16:creationId xmlns:a16="http://schemas.microsoft.com/office/drawing/2014/main" xmlns="" id="{D161F273-019E-4872-800A-626C8253D262}"/>
              </a:ext>
            </a:extLst>
          </p:cNvPr>
          <p:cNvSpPr/>
          <p:nvPr/>
        </p:nvSpPr>
        <p:spPr>
          <a:xfrm>
            <a:off x="617092" y="2041476"/>
            <a:ext cx="2097756" cy="609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FBTI </a:t>
            </a:r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질문</a:t>
            </a:r>
            <a:endParaRPr lang="en-US" altLang="ko-KR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" name="사각형: 둥근 모서리 59">
            <a:extLst>
              <a:ext uri="{FF2B5EF4-FFF2-40B4-BE49-F238E27FC236}">
                <a16:creationId xmlns:a16="http://schemas.microsoft.com/office/drawing/2014/main" xmlns="" id="{D343B2EB-0E6C-4287-B62D-7D05F5FFB98B}"/>
              </a:ext>
            </a:extLst>
          </p:cNvPr>
          <p:cNvSpPr/>
          <p:nvPr/>
        </p:nvSpPr>
        <p:spPr>
          <a:xfrm>
            <a:off x="617092" y="2978460"/>
            <a:ext cx="2097756" cy="430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" name="사각형: 둥근 모서리 60">
            <a:extLst>
              <a:ext uri="{FF2B5EF4-FFF2-40B4-BE49-F238E27FC236}">
                <a16:creationId xmlns:a16="http://schemas.microsoft.com/office/drawing/2014/main" xmlns="" id="{0A7825C8-A898-439F-824C-916070B27483}"/>
              </a:ext>
            </a:extLst>
          </p:cNvPr>
          <p:cNvSpPr/>
          <p:nvPr/>
        </p:nvSpPr>
        <p:spPr>
          <a:xfrm>
            <a:off x="617092" y="3682603"/>
            <a:ext cx="2097756" cy="430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" name="사각형: 둥근 모서리 61">
            <a:extLst>
              <a:ext uri="{FF2B5EF4-FFF2-40B4-BE49-F238E27FC236}">
                <a16:creationId xmlns:a16="http://schemas.microsoft.com/office/drawing/2014/main" xmlns="" id="{D0DCA829-9478-443A-90CE-7A8BAD07A42E}"/>
              </a:ext>
            </a:extLst>
          </p:cNvPr>
          <p:cNvSpPr/>
          <p:nvPr/>
        </p:nvSpPr>
        <p:spPr>
          <a:xfrm>
            <a:off x="617092" y="4386745"/>
            <a:ext cx="2097756" cy="430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" name="사각형: 둥근 모서리 62">
            <a:extLst>
              <a:ext uri="{FF2B5EF4-FFF2-40B4-BE49-F238E27FC236}">
                <a16:creationId xmlns:a16="http://schemas.microsoft.com/office/drawing/2014/main" xmlns="" id="{D52916DE-BAEB-47E3-B4C0-35E03CF6C428}"/>
              </a:ext>
            </a:extLst>
          </p:cNvPr>
          <p:cNvSpPr/>
          <p:nvPr/>
        </p:nvSpPr>
        <p:spPr>
          <a:xfrm>
            <a:off x="614342" y="5087606"/>
            <a:ext cx="2097756" cy="430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0D9802-1AE7-4086-905A-650E184D39D5}"/>
              </a:ext>
            </a:extLst>
          </p:cNvPr>
          <p:cNvSpPr txBox="1"/>
          <p:nvPr/>
        </p:nvSpPr>
        <p:spPr>
          <a:xfrm>
            <a:off x="615839" y="1253938"/>
            <a:ext cx="2100189" cy="34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음식 </a:t>
            </a:r>
            <a:r>
              <a:rPr lang="en-US" altLang="ko-KR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MBTI</a:t>
            </a:r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화면</a:t>
            </a:r>
          </a:p>
        </p:txBody>
      </p:sp>
      <p:sp>
        <p:nvSpPr>
          <p:cNvPr id="13" name="사각형: 둥근 모서리 64">
            <a:extLst>
              <a:ext uri="{FF2B5EF4-FFF2-40B4-BE49-F238E27FC236}">
                <a16:creationId xmlns:a16="http://schemas.microsoft.com/office/drawing/2014/main" xmlns="" id="{0A061E11-08A3-4A10-8B25-3C262AADD86A}"/>
              </a:ext>
            </a:extLst>
          </p:cNvPr>
          <p:cNvSpPr/>
          <p:nvPr/>
        </p:nvSpPr>
        <p:spPr>
          <a:xfrm>
            <a:off x="614342" y="5788467"/>
            <a:ext cx="2097756" cy="197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/>
              </a:gs>
              <a:gs pos="80000">
                <a:schemeClr val="tx1"/>
              </a:gs>
              <a:gs pos="100000">
                <a:schemeClr val="tx1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진행량</a:t>
            </a:r>
            <a:r>
              <a:rPr lang="en-US" altLang="ko-KR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(2/10)</a:t>
            </a:r>
            <a:endParaRPr lang="ko-KR" alt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" name="사각형: 둥근 모서리 65">
            <a:extLst>
              <a:ext uri="{FF2B5EF4-FFF2-40B4-BE49-F238E27FC236}">
                <a16:creationId xmlns:a16="http://schemas.microsoft.com/office/drawing/2014/main" xmlns="" id="{868537D5-E951-418C-B2E2-51C24ACF9A48}"/>
              </a:ext>
            </a:extLst>
          </p:cNvPr>
          <p:cNvSpPr/>
          <p:nvPr/>
        </p:nvSpPr>
        <p:spPr>
          <a:xfrm>
            <a:off x="3269544" y="1657324"/>
            <a:ext cx="2655202" cy="453724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" name="사각형: 둥근 모서리 66">
            <a:extLst>
              <a:ext uri="{FF2B5EF4-FFF2-40B4-BE49-F238E27FC236}">
                <a16:creationId xmlns:a16="http://schemas.microsoft.com/office/drawing/2014/main" xmlns="" id="{345AAE32-F8BA-4BB5-BB7A-D723489A9AA2}"/>
              </a:ext>
            </a:extLst>
          </p:cNvPr>
          <p:cNvSpPr/>
          <p:nvPr/>
        </p:nvSpPr>
        <p:spPr>
          <a:xfrm>
            <a:off x="4281498" y="5319028"/>
            <a:ext cx="1372527" cy="5721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자세히 보기</a:t>
            </a:r>
            <a:endParaRPr lang="en-US" altLang="ko-KR" sz="16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" name="사각형: 둥근 모서리 67">
            <a:extLst>
              <a:ext uri="{FF2B5EF4-FFF2-40B4-BE49-F238E27FC236}">
                <a16:creationId xmlns:a16="http://schemas.microsoft.com/office/drawing/2014/main" xmlns="" id="{49DF48B1-F463-4A28-8C47-C2C26C345425}"/>
              </a:ext>
            </a:extLst>
          </p:cNvPr>
          <p:cNvSpPr/>
          <p:nvPr/>
        </p:nvSpPr>
        <p:spPr>
          <a:xfrm>
            <a:off x="3548267" y="2681779"/>
            <a:ext cx="2105758" cy="2106015"/>
          </a:xfrm>
          <a:prstGeom prst="roundRect">
            <a:avLst>
              <a:gd name="adj" fmla="val 39983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" name="사각형: 둥근 모서리 68">
            <a:extLst>
              <a:ext uri="{FF2B5EF4-FFF2-40B4-BE49-F238E27FC236}">
                <a16:creationId xmlns:a16="http://schemas.microsoft.com/office/drawing/2014/main" xmlns="" id="{4062DFD8-7F4D-4A18-BF70-E2500201A3E0}"/>
              </a:ext>
            </a:extLst>
          </p:cNvPr>
          <p:cNvSpPr/>
          <p:nvPr/>
        </p:nvSpPr>
        <p:spPr>
          <a:xfrm>
            <a:off x="3548267" y="5319028"/>
            <a:ext cx="658437" cy="5721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메인</a:t>
            </a:r>
            <a:endParaRPr lang="en-US" altLang="ko-KR" sz="14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0AAEFD-93DA-4D28-BB59-A1B81FA37AC0}"/>
              </a:ext>
            </a:extLst>
          </p:cNvPr>
          <p:cNvSpPr txBox="1"/>
          <p:nvPr/>
        </p:nvSpPr>
        <p:spPr>
          <a:xfrm>
            <a:off x="3333140" y="1244427"/>
            <a:ext cx="2528010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FBTI </a:t>
            </a:r>
            <a:r>
              <a:rPr lang="ko-KR" altLang="en-US" sz="16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결과창</a:t>
            </a:r>
            <a:r>
              <a:rPr lang="en-US" altLang="ko-KR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(Food MBTI)</a:t>
            </a:r>
            <a:endParaRPr lang="ko-KR" altLang="en-US" sz="16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2DE29E-3AB9-47C8-B9B0-E29B13BD4A1A}"/>
              </a:ext>
            </a:extLst>
          </p:cNvPr>
          <p:cNvSpPr txBox="1"/>
          <p:nvPr/>
        </p:nvSpPr>
        <p:spPr>
          <a:xfrm>
            <a:off x="3169485" y="1997618"/>
            <a:ext cx="285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FBTI </a:t>
            </a:r>
            <a:r>
              <a:rPr lang="ko-KR" altLang="en-US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형</a:t>
            </a:r>
            <a:endParaRPr lang="en-US" altLang="ko-KR" b="1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돈 많은 돼지형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02A58D-1CF5-4D36-B64B-7F82AB01626A}"/>
              </a:ext>
            </a:extLst>
          </p:cNvPr>
          <p:cNvSpPr txBox="1"/>
          <p:nvPr/>
        </p:nvSpPr>
        <p:spPr>
          <a:xfrm>
            <a:off x="3548267" y="4909607"/>
            <a:ext cx="2002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대표인물 </a:t>
            </a:r>
            <a:r>
              <a:rPr lang="en-US" altLang="ko-KR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: </a:t>
            </a:r>
            <a:r>
              <a:rPr lang="ko-KR" altLang="en-US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김정은</a:t>
            </a:r>
            <a:r>
              <a:rPr lang="en-US" altLang="ko-KR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김준현</a:t>
            </a:r>
            <a:r>
              <a:rPr lang="en-US" altLang="ko-KR" sz="11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,,</a:t>
            </a:r>
            <a:endParaRPr lang="ko-KR" altLang="en-US" sz="1100" b="1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1" name="사각형: 둥근 모서리 19">
            <a:extLst>
              <a:ext uri="{FF2B5EF4-FFF2-40B4-BE49-F238E27FC236}">
                <a16:creationId xmlns:a16="http://schemas.microsoft.com/office/drawing/2014/main" xmlns="" id="{7D02AF13-5F35-49BA-99EF-05B125942A9A}"/>
              </a:ext>
            </a:extLst>
          </p:cNvPr>
          <p:cNvSpPr/>
          <p:nvPr/>
        </p:nvSpPr>
        <p:spPr>
          <a:xfrm>
            <a:off x="6197723" y="1657324"/>
            <a:ext cx="2655202" cy="453724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2" name="사각형: 둥근 모서리 20">
            <a:extLst>
              <a:ext uri="{FF2B5EF4-FFF2-40B4-BE49-F238E27FC236}">
                <a16:creationId xmlns:a16="http://schemas.microsoft.com/office/drawing/2014/main" xmlns="" id="{395F6F94-5262-4A1E-A91B-AE7BEB505F35}"/>
              </a:ext>
            </a:extLst>
          </p:cNvPr>
          <p:cNvSpPr/>
          <p:nvPr/>
        </p:nvSpPr>
        <p:spPr>
          <a:xfrm>
            <a:off x="7209677" y="5319028"/>
            <a:ext cx="1372527" cy="5721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자세히 보기</a:t>
            </a:r>
            <a:endParaRPr lang="en-US" altLang="ko-KR" sz="16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43866E6E-C668-4EBD-824D-F247B9ABAB00}"/>
              </a:ext>
            </a:extLst>
          </p:cNvPr>
          <p:cNvSpPr/>
          <p:nvPr/>
        </p:nvSpPr>
        <p:spPr>
          <a:xfrm>
            <a:off x="6476446" y="5319028"/>
            <a:ext cx="658437" cy="5721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메인</a:t>
            </a:r>
            <a:endParaRPr lang="en-US" altLang="ko-KR" sz="14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FB675AA-5995-4603-8089-589AC4428C61}"/>
              </a:ext>
            </a:extLst>
          </p:cNvPr>
          <p:cNvSpPr txBox="1"/>
          <p:nvPr/>
        </p:nvSpPr>
        <p:spPr>
          <a:xfrm>
            <a:off x="6261319" y="1244427"/>
            <a:ext cx="2528009" cy="33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결과 자세히 보기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322DF6-C3D8-4F91-B97C-BFAF2A9C6258}"/>
              </a:ext>
            </a:extLst>
          </p:cNvPr>
          <p:cNvSpPr txBox="1"/>
          <p:nvPr/>
        </p:nvSpPr>
        <p:spPr>
          <a:xfrm>
            <a:off x="6097663" y="1997618"/>
            <a:ext cx="285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돈 많은 돼지형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72B0A2E-A38D-4F60-9BDC-B4BDA3A7EAA3}"/>
              </a:ext>
            </a:extLst>
          </p:cNvPr>
          <p:cNvGrpSpPr/>
          <p:nvPr/>
        </p:nvGrpSpPr>
        <p:grpSpPr>
          <a:xfrm>
            <a:off x="6223602" y="2604953"/>
            <a:ext cx="2600445" cy="2422960"/>
            <a:chOff x="1096798" y="3860871"/>
            <a:chExt cx="2600445" cy="2422960"/>
          </a:xfrm>
        </p:grpSpPr>
        <p:sp>
          <p:nvSpPr>
            <p:cNvPr id="50" name="사각형: 둥근 모서리 87">
              <a:extLst>
                <a:ext uri="{FF2B5EF4-FFF2-40B4-BE49-F238E27FC236}">
                  <a16:creationId xmlns:a16="http://schemas.microsoft.com/office/drawing/2014/main" xmlns="" id="{95C2E8C6-B85D-41BF-8CD2-64BFFF5C57A2}"/>
                </a:ext>
              </a:extLst>
            </p:cNvPr>
            <p:cNvSpPr/>
            <p:nvPr/>
          </p:nvSpPr>
          <p:spPr>
            <a:xfrm>
              <a:off x="1096803" y="4147049"/>
              <a:ext cx="2587205" cy="2845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5000">
                  <a:srgbClr val="92D050"/>
                </a:gs>
                <a:gs pos="15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7F0C083-D0CE-400F-AC62-DC29B547DBED}"/>
                </a:ext>
              </a:extLst>
            </p:cNvPr>
            <p:cNvSpPr txBox="1"/>
            <p:nvPr/>
          </p:nvSpPr>
          <p:spPr>
            <a:xfrm>
              <a:off x="1096803" y="3860871"/>
              <a:ext cx="1015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도전정신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60879FA-C435-4FEB-99C1-985FCE1E2DFD}"/>
                </a:ext>
              </a:extLst>
            </p:cNvPr>
            <p:cNvSpPr txBox="1"/>
            <p:nvPr/>
          </p:nvSpPr>
          <p:spPr>
            <a:xfrm>
              <a:off x="2882817" y="3880322"/>
              <a:ext cx="80119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익숙함</a:t>
              </a:r>
            </a:p>
          </p:txBody>
        </p:sp>
        <p:sp>
          <p:nvSpPr>
            <p:cNvPr id="53" name="사각형: 둥근 모서리 90">
              <a:extLst>
                <a:ext uri="{FF2B5EF4-FFF2-40B4-BE49-F238E27FC236}">
                  <a16:creationId xmlns:a16="http://schemas.microsoft.com/office/drawing/2014/main" xmlns="" id="{D7BB27ED-21F2-43F3-89B6-76237B342ED9}"/>
                </a:ext>
              </a:extLst>
            </p:cNvPr>
            <p:cNvSpPr/>
            <p:nvPr/>
          </p:nvSpPr>
          <p:spPr>
            <a:xfrm>
              <a:off x="1096803" y="4747217"/>
              <a:ext cx="2587205" cy="2845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30000">
                  <a:srgbClr val="92D050"/>
                </a:gs>
                <a:gs pos="30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91">
              <a:extLst>
                <a:ext uri="{FF2B5EF4-FFF2-40B4-BE49-F238E27FC236}">
                  <a16:creationId xmlns:a16="http://schemas.microsoft.com/office/drawing/2014/main" xmlns="" id="{85B67DD4-1B70-4EA9-829B-25D278CFD7C3}"/>
                </a:ext>
              </a:extLst>
            </p:cNvPr>
            <p:cNvSpPr/>
            <p:nvPr/>
          </p:nvSpPr>
          <p:spPr>
            <a:xfrm>
              <a:off x="1096802" y="5352423"/>
              <a:ext cx="2587205" cy="2845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80000">
                  <a:srgbClr val="92D050">
                    <a:alpha val="91000"/>
                  </a:srgbClr>
                </a:gs>
                <a:gs pos="80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92">
              <a:extLst>
                <a:ext uri="{FF2B5EF4-FFF2-40B4-BE49-F238E27FC236}">
                  <a16:creationId xmlns:a16="http://schemas.microsoft.com/office/drawing/2014/main" xmlns="" id="{8AD06276-C57C-47E9-B925-B56B85DDC15A}"/>
                </a:ext>
              </a:extLst>
            </p:cNvPr>
            <p:cNvSpPr/>
            <p:nvPr/>
          </p:nvSpPr>
          <p:spPr>
            <a:xfrm>
              <a:off x="1096801" y="5956456"/>
              <a:ext cx="2587205" cy="2845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70000">
                  <a:srgbClr val="92D050"/>
                </a:gs>
                <a:gs pos="70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AFB052B-2A5E-4D7A-85BE-636CAB36313A}"/>
                </a:ext>
              </a:extLst>
            </p:cNvPr>
            <p:cNvSpPr txBox="1"/>
            <p:nvPr/>
          </p:nvSpPr>
          <p:spPr>
            <a:xfrm>
              <a:off x="1096803" y="4138703"/>
              <a:ext cx="615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15%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AAB5CCA-C31F-4647-92A6-A81517BD3FBA}"/>
                </a:ext>
              </a:extLst>
            </p:cNvPr>
            <p:cNvSpPr txBox="1"/>
            <p:nvPr/>
          </p:nvSpPr>
          <p:spPr>
            <a:xfrm>
              <a:off x="1096803" y="4744700"/>
              <a:ext cx="80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65B6BC-91F7-4CAA-B6BA-57D61500D229}"/>
                </a:ext>
              </a:extLst>
            </p:cNvPr>
            <p:cNvSpPr txBox="1"/>
            <p:nvPr/>
          </p:nvSpPr>
          <p:spPr>
            <a:xfrm>
              <a:off x="1096801" y="5345574"/>
              <a:ext cx="66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80%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8F3A14EF-3017-48EA-941D-4FA4F0CF84D0}"/>
                </a:ext>
              </a:extLst>
            </p:cNvPr>
            <p:cNvSpPr txBox="1"/>
            <p:nvPr/>
          </p:nvSpPr>
          <p:spPr>
            <a:xfrm>
              <a:off x="1096798" y="5945277"/>
              <a:ext cx="781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70%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74A8203A-7F45-4CB1-A31D-9AB1E885DE4D}"/>
                </a:ext>
              </a:extLst>
            </p:cNvPr>
            <p:cNvSpPr txBox="1"/>
            <p:nvPr/>
          </p:nvSpPr>
          <p:spPr>
            <a:xfrm>
              <a:off x="2956153" y="4138703"/>
              <a:ext cx="727854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85%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706C36E-BF49-4D52-97B1-5D523C55D9AC}"/>
                </a:ext>
              </a:extLst>
            </p:cNvPr>
            <p:cNvSpPr txBox="1"/>
            <p:nvPr/>
          </p:nvSpPr>
          <p:spPr>
            <a:xfrm>
              <a:off x="3028938" y="4744699"/>
              <a:ext cx="655070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70%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CBDB8EA2-58DD-4A26-BD79-FAF3F76D7EDE}"/>
                </a:ext>
              </a:extLst>
            </p:cNvPr>
            <p:cNvSpPr txBox="1"/>
            <p:nvPr/>
          </p:nvSpPr>
          <p:spPr>
            <a:xfrm>
              <a:off x="3035554" y="5345574"/>
              <a:ext cx="6484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5BC7714-9720-4073-831A-24E5D86E0D95}"/>
                </a:ext>
              </a:extLst>
            </p:cNvPr>
            <p:cNvSpPr txBox="1"/>
            <p:nvPr/>
          </p:nvSpPr>
          <p:spPr>
            <a:xfrm>
              <a:off x="3022319" y="5945277"/>
              <a:ext cx="66168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30%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51F31A45-4655-411F-9161-7E5C0FA3F3FB}"/>
                </a:ext>
              </a:extLst>
            </p:cNvPr>
            <p:cNvSpPr txBox="1"/>
            <p:nvPr/>
          </p:nvSpPr>
          <p:spPr>
            <a:xfrm>
              <a:off x="1096803" y="4466002"/>
              <a:ext cx="787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건강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22E6945-637B-4433-B7BD-5C2BAD2DEF0D}"/>
                </a:ext>
              </a:extLst>
            </p:cNvPr>
            <p:cNvSpPr txBox="1"/>
            <p:nvPr/>
          </p:nvSpPr>
          <p:spPr>
            <a:xfrm>
              <a:off x="3022319" y="4475293"/>
              <a:ext cx="661688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맛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901D08E8-D08F-4715-8D4D-71E7126B8347}"/>
                </a:ext>
              </a:extLst>
            </p:cNvPr>
            <p:cNvSpPr txBox="1"/>
            <p:nvPr/>
          </p:nvSpPr>
          <p:spPr>
            <a:xfrm>
              <a:off x="1103419" y="5059876"/>
              <a:ext cx="787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과식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AEEB407-32A6-4280-A641-C6C281FF9115}"/>
                </a:ext>
              </a:extLst>
            </p:cNvPr>
            <p:cNvSpPr txBox="1"/>
            <p:nvPr/>
          </p:nvSpPr>
          <p:spPr>
            <a:xfrm>
              <a:off x="3028938" y="5059007"/>
              <a:ext cx="661688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소식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C84DE7D-152C-4F10-968B-905471F65100}"/>
                </a:ext>
              </a:extLst>
            </p:cNvPr>
            <p:cNvSpPr txBox="1"/>
            <p:nvPr/>
          </p:nvSpPr>
          <p:spPr>
            <a:xfrm>
              <a:off x="1110036" y="5674069"/>
              <a:ext cx="967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과소비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3486388-DDBC-41CA-B176-CF6A098D4A05}"/>
                </a:ext>
              </a:extLst>
            </p:cNvPr>
            <p:cNvSpPr txBox="1"/>
            <p:nvPr/>
          </p:nvSpPr>
          <p:spPr>
            <a:xfrm>
              <a:off x="2882818" y="5663040"/>
              <a:ext cx="81442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가성비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39BB1E5-9737-443A-B07C-F50DFABA6B47}"/>
              </a:ext>
            </a:extLst>
          </p:cNvPr>
          <p:cNvSpPr txBox="1"/>
          <p:nvPr/>
        </p:nvSpPr>
        <p:spPr>
          <a:xfrm>
            <a:off x="3790790" y="479176"/>
            <a:ext cx="53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메뉴 선택까지 클릭 </a:t>
            </a:r>
            <a:r>
              <a:rPr lang="ko-KR" altLang="en-US" sz="1600" dirty="0" smtClean="0"/>
              <a:t>수 </a:t>
            </a:r>
            <a:r>
              <a:rPr lang="en-US" altLang="ko-KR" sz="1600" dirty="0"/>
              <a:t>Min: 3</a:t>
            </a:r>
            <a:r>
              <a:rPr lang="en-US" altLang="ko-KR" sz="1600" dirty="0" smtClean="0"/>
              <a:t> // Max</a:t>
            </a:r>
            <a:r>
              <a:rPr lang="en-US" altLang="ko-KR" sz="1600" dirty="0"/>
              <a:t>: </a:t>
            </a:r>
            <a:r>
              <a:rPr lang="ko-KR" altLang="en-US" sz="1600" b="1" dirty="0" smtClean="0">
                <a:latin typeface="HY견고딕" pitchFamily="18" charset="-127"/>
                <a:ea typeface="HY견고딕" pitchFamily="18" charset="-127"/>
              </a:rPr>
              <a:t>∞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5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강점</a:t>
            </a:r>
            <a:r>
              <a:rPr lang="en-US" altLang="ko-KR" b="1" dirty="0"/>
              <a:t>(strength)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간식을 유저에 맞게 추천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어플과의</a:t>
            </a:r>
            <a:r>
              <a:rPr lang="ko-KR" altLang="en-US" dirty="0"/>
              <a:t> 차별성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자신의 음식에 대한 성향 </a:t>
            </a:r>
            <a:r>
              <a:rPr lang="ko-KR" altLang="en-US" dirty="0" err="1"/>
              <a:t>어느정도</a:t>
            </a:r>
            <a:r>
              <a:rPr lang="ko-KR" altLang="en-US" dirty="0"/>
              <a:t> 파악가능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간식 선택시의 애매한 기준 해결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약점</a:t>
            </a:r>
            <a:r>
              <a:rPr lang="en-US" altLang="ko-KR" b="1" dirty="0"/>
              <a:t>(weakness)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간식의 기준을 정했지만 이에 맞지 않는 고객의 존재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최초 이용자 유치 어려움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기회</a:t>
            </a:r>
            <a:r>
              <a:rPr lang="en-US" altLang="ko-KR" b="1" dirty="0"/>
              <a:t>(opportunity)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배달 시장의 확대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위협</a:t>
            </a:r>
            <a:r>
              <a:rPr lang="en-US" altLang="ko-KR" b="1" dirty="0"/>
              <a:t>(threat)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새로운 경쟁 </a:t>
            </a:r>
            <a:r>
              <a:rPr lang="ko-KR" altLang="en-US" dirty="0" err="1"/>
              <a:t>어플의</a:t>
            </a:r>
            <a:r>
              <a:rPr lang="ko-KR" altLang="en-US" dirty="0"/>
              <a:t> 출현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간식시장의 성장률에 둔화가 올 시 같이 타격을 입음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122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팀의 </a:t>
            </a:r>
            <a:r>
              <a:rPr lang="en-US" altLang="ko-KR" dirty="0" smtClean="0"/>
              <a:t>SWOT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A3E394E-F287-415F-95F4-5A933694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71006"/>
            <a:ext cx="5574102" cy="3702202"/>
          </a:xfrm>
        </p:spPr>
      </p:pic>
    </p:spTree>
    <p:extLst>
      <p:ext uri="{BB962C8B-B14F-4D97-AF65-F5344CB8AC3E}">
        <p14:creationId xmlns:p14="http://schemas.microsoft.com/office/powerpoint/2010/main" val="411275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간식 선택의 편의성 향상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시간 및 금액의 낭비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사용자 스스로 본인의 </a:t>
            </a:r>
            <a:r>
              <a:rPr lang="en-US" altLang="ko-KR" dirty="0"/>
              <a:t>needs</a:t>
            </a:r>
            <a:r>
              <a:rPr lang="ko-KR" altLang="en-US" dirty="0"/>
              <a:t>를 확실히 파악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995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297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팀의 역할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5" name="내용 개체 틀 6">
            <a:extLst>
              <a:ext uri="{FF2B5EF4-FFF2-40B4-BE49-F238E27FC236}">
                <a16:creationId xmlns:a16="http://schemas.microsoft.com/office/drawing/2014/main" xmlns="" id="{1BBF8E41-B084-4196-A497-7BDA1E419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86558"/>
              </p:ext>
            </p:extLst>
          </p:nvPr>
        </p:nvGraphicFramePr>
        <p:xfrm>
          <a:off x="367684" y="1642368"/>
          <a:ext cx="8402958" cy="372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650">
                  <a:extLst>
                    <a:ext uri="{9D8B030D-6E8A-4147-A177-3AD203B41FA5}">
                      <a16:colId xmlns:a16="http://schemas.microsoft.com/office/drawing/2014/main" xmlns="" val="3903032038"/>
                    </a:ext>
                  </a:extLst>
                </a:gridCol>
                <a:gridCol w="1875827">
                  <a:extLst>
                    <a:ext uri="{9D8B030D-6E8A-4147-A177-3AD203B41FA5}">
                      <a16:colId xmlns:a16="http://schemas.microsoft.com/office/drawing/2014/main" xmlns="" val="2035509562"/>
                    </a:ext>
                  </a:extLst>
                </a:gridCol>
                <a:gridCol w="1875827">
                  <a:extLst>
                    <a:ext uri="{9D8B030D-6E8A-4147-A177-3AD203B41FA5}">
                      <a16:colId xmlns:a16="http://schemas.microsoft.com/office/drawing/2014/main" xmlns="" val="286460874"/>
                    </a:ext>
                  </a:extLst>
                </a:gridCol>
                <a:gridCol w="1875827">
                  <a:extLst>
                    <a:ext uri="{9D8B030D-6E8A-4147-A177-3AD203B41FA5}">
                      <a16:colId xmlns:a16="http://schemas.microsoft.com/office/drawing/2014/main" xmlns="" val="1125977405"/>
                    </a:ext>
                  </a:extLst>
                </a:gridCol>
                <a:gridCol w="1875827">
                  <a:extLst>
                    <a:ext uri="{9D8B030D-6E8A-4147-A177-3AD203B41FA5}">
                      <a16:colId xmlns:a16="http://schemas.microsoft.com/office/drawing/2014/main" xmlns="" val="907092806"/>
                    </a:ext>
                  </a:extLst>
                </a:gridCol>
              </a:tblGrid>
              <a:tr h="8270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900" kern="100" dirty="0" err="1">
                          <a:effectLst/>
                        </a:rPr>
                        <a:t>구본휘</a:t>
                      </a:r>
                      <a:endParaRPr lang="ko-KR" sz="14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900" kern="100">
                          <a:effectLst/>
                        </a:rPr>
                        <a:t>우창희</a:t>
                      </a:r>
                      <a:endParaRPr lang="ko-KR" sz="14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900" kern="100">
                          <a:effectLst/>
                        </a:rPr>
                        <a:t>우승하</a:t>
                      </a:r>
                      <a:endParaRPr lang="ko-KR" sz="14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900" kern="100" dirty="0">
                          <a:effectLst/>
                        </a:rPr>
                        <a:t>이건</a:t>
                      </a:r>
                      <a:endParaRPr lang="ko-KR" sz="14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extLst>
                  <a:ext uri="{0D108BD9-81ED-4DB2-BD59-A6C34878D82A}">
                    <a16:rowId xmlns:a16="http://schemas.microsoft.com/office/drawing/2014/main" xmlns="" val="4185845831"/>
                  </a:ext>
                </a:extLst>
              </a:tr>
              <a:tr h="1403383"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400" kern="100" dirty="0">
                          <a:effectLst/>
                        </a:rPr>
                        <a:t>역할</a:t>
                      </a:r>
                      <a:endParaRPr lang="ko-KR" sz="22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indent="127000" algn="ctr" fontAlgn="base"/>
                      <a:r>
                        <a:rPr lang="ko-KR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리더</a:t>
                      </a:r>
                      <a:endParaRPr lang="en-US" sz="16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127000" algn="ctr" fontAlgn="base"/>
                      <a:r>
                        <a:rPr lang="ko-KR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총괄</a:t>
                      </a:r>
                      <a:endParaRPr lang="ko-KR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127000"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 선택 구현</a:t>
                      </a:r>
                    </a:p>
                    <a:p>
                      <a:pPr indent="127000" algn="ctr" fontAlgn="base"/>
                      <a:r>
                        <a:rPr lang="ko-KR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 별 보기 및 전체 리스트 구현</a:t>
                      </a:r>
                    </a:p>
                    <a:p>
                      <a:pPr algn="ctr" fontAlgn="base"/>
                      <a:r>
                        <a:rPr lang="ko-KR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수집 및 연동</a:t>
                      </a:r>
                      <a:endParaRPr lang="en-US" alt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en-US" altLang="ko-KR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ko-KR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준비 </a:t>
                      </a:r>
                      <a:endParaRPr lang="ko-KR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간식 소비 성향 조사 구현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및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algn="ctr" fontAlgn="base"/>
                      <a:r>
                        <a:rPr lang="en-US" altLang="ko-KR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ko-KR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준비 </a:t>
                      </a:r>
                      <a:endParaRPr lang="ko-KR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설문 구현</a:t>
                      </a:r>
                    </a:p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 구현</a:t>
                      </a:r>
                      <a:endParaRPr lang="en-US" altLang="ko-KR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ko-KR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54802" marR="54802" marT="0" marB="0" anchor="ctr"/>
                </a:tc>
                <a:extLst>
                  <a:ext uri="{0D108BD9-81ED-4DB2-BD59-A6C34878D82A}">
                    <a16:rowId xmlns:a16="http://schemas.microsoft.com/office/drawing/2014/main" xmlns="" val="647475062"/>
                  </a:ext>
                </a:extLst>
              </a:tr>
              <a:tr h="1496881">
                <a:tc>
                  <a:txBody>
                    <a:bodyPr/>
                    <a:lstStyle/>
                    <a:p>
                      <a:pPr algn="ctr" fontAlgn="base"/>
                      <a:r>
                        <a:rPr lang="ko-KR" sz="1400" kern="100" dirty="0">
                          <a:effectLst/>
                        </a:rPr>
                        <a:t>능력</a:t>
                      </a:r>
                      <a:endParaRPr lang="ko-KR" sz="22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앱 프로그래밍 수강</a:t>
                      </a:r>
                    </a:p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세미나 우수 수강</a:t>
                      </a: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앱 프로그래밍 수강</a:t>
                      </a:r>
                    </a:p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 구현 경험</a:t>
                      </a: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앱 프로그래밍 수강</a:t>
                      </a:r>
                    </a:p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아트 및 감성공학 수강</a:t>
                      </a:r>
                    </a:p>
                  </a:txBody>
                  <a:tcPr marL="54802" marR="54802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개발 및 위치정보 활용 경험</a:t>
                      </a:r>
                    </a:p>
                    <a:p>
                      <a:pPr algn="ctr" fontAlgn="base"/>
                      <a:r>
                        <a:rPr lang="ko-KR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앱 프로그래밍 수강</a:t>
                      </a:r>
                    </a:p>
                  </a:txBody>
                  <a:tcPr marL="54802" marR="54802" marT="0" marB="0" anchor="ctr"/>
                </a:tc>
                <a:extLst>
                  <a:ext uri="{0D108BD9-81ED-4DB2-BD59-A6C34878D82A}">
                    <a16:rowId xmlns:a16="http://schemas.microsoft.com/office/drawing/2014/main" xmlns="" val="323461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Gantt 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D0E044-2F43-429F-B14F-25905CF4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21277" r="29084" b="6191"/>
          <a:stretch/>
        </p:blipFill>
        <p:spPr>
          <a:xfrm>
            <a:off x="428735" y="1390880"/>
            <a:ext cx="5661514" cy="4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4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땡큐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778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목차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573893" y="1137442"/>
            <a:ext cx="2194560" cy="93472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어플소개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65977" y="2254499"/>
            <a:ext cx="2194560" cy="9347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2. </a:t>
            </a:r>
            <a:r>
              <a:rPr lang="ko-KR" altLang="en-US" b="1" dirty="0" smtClean="0">
                <a:solidFill>
                  <a:schemeClr val="bg1"/>
                </a:solidFill>
              </a:rPr>
              <a:t>배경설</a:t>
            </a:r>
            <a:r>
              <a:rPr lang="ko-KR" altLang="en-US" b="1" dirty="0">
                <a:solidFill>
                  <a:schemeClr val="bg1"/>
                </a:solidFill>
              </a:rPr>
              <a:t>명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84913" y="3357107"/>
            <a:ext cx="2194560" cy="934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3. </a:t>
            </a:r>
            <a:r>
              <a:rPr kumimoji="1" lang="ko-KR" altLang="en-US" b="1" dirty="0" smtClean="0"/>
              <a:t>기능 </a:t>
            </a:r>
            <a:r>
              <a:rPr kumimoji="1" lang="en-US" altLang="ko-KR" b="1" dirty="0" smtClean="0"/>
              <a:t>&amp; </a:t>
            </a:r>
            <a:r>
              <a:rPr kumimoji="1" lang="ko-KR" altLang="en-US" b="1" dirty="0" smtClean="0"/>
              <a:t>구현</a:t>
            </a:r>
            <a:endParaRPr kumimoji="1" lang="ja-JP" altLang="en-US" b="1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7" name="正方形/長方形 4"/>
          <p:cNvSpPr/>
          <p:nvPr/>
        </p:nvSpPr>
        <p:spPr>
          <a:xfrm>
            <a:off x="4298043" y="4441256"/>
            <a:ext cx="2194560" cy="934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4. </a:t>
            </a:r>
            <a:r>
              <a:rPr lang="ko-KR" altLang="en-US" b="1" dirty="0" smtClean="0">
                <a:solidFill>
                  <a:schemeClr val="bg1"/>
                </a:solidFill>
              </a:rPr>
              <a:t>기대효과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8"/>
          <p:cNvSpPr/>
          <p:nvPr/>
        </p:nvSpPr>
        <p:spPr>
          <a:xfrm>
            <a:off x="5225325" y="5558313"/>
            <a:ext cx="2194560" cy="9347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5. 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계획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28B2845D-023D-465A-B6BA-197F74AC3B21}"/>
              </a:ext>
            </a:extLst>
          </p:cNvPr>
          <p:cNvSpPr txBox="1"/>
          <p:nvPr/>
        </p:nvSpPr>
        <p:spPr>
          <a:xfrm>
            <a:off x="5399114" y="2702690"/>
            <a:ext cx="3259847" cy="43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끼니가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되어선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 안됨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736188C-BCFE-4BC9-A41F-4F57543F00DB}"/>
              </a:ext>
            </a:extLst>
          </p:cNvPr>
          <p:cNvSpPr txBox="1"/>
          <p:nvPr/>
        </p:nvSpPr>
        <p:spPr>
          <a:xfrm>
            <a:off x="453402" y="2529583"/>
            <a:ext cx="3274295" cy="43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끼니와 끼니 사이에 먹는 음식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grpSp>
        <p:nvGrpSpPr>
          <p:cNvPr id="125" name="Group 6">
            <a:extLst>
              <a:ext uri="{FF2B5EF4-FFF2-40B4-BE49-F238E27FC236}">
                <a16:creationId xmlns:a16="http://schemas.microsoft.com/office/drawing/2014/main" xmlns="" id="{3DCE50B4-CE05-4E17-98CE-32BDCF0615D7}"/>
              </a:ext>
            </a:extLst>
          </p:cNvPr>
          <p:cNvGrpSpPr/>
          <p:nvPr/>
        </p:nvGrpSpPr>
        <p:grpSpPr>
          <a:xfrm rot="10800000">
            <a:off x="4465052" y="3375220"/>
            <a:ext cx="593022" cy="1089704"/>
            <a:chOff x="4136752" y="1733231"/>
            <a:chExt cx="723792" cy="1422710"/>
          </a:xfrm>
          <a:solidFill>
            <a:schemeClr val="accent3"/>
          </a:solidFill>
        </p:grpSpPr>
        <p:sp>
          <p:nvSpPr>
            <p:cNvPr id="126" name="Chevron 8">
              <a:extLst>
                <a:ext uri="{FF2B5EF4-FFF2-40B4-BE49-F238E27FC236}">
                  <a16:creationId xmlns:a16="http://schemas.microsoft.com/office/drawing/2014/main" xmlns="" id="{8DC803B9-37F9-44F7-8277-7BC216C799AD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7" name="Rectangle 8">
              <a:extLst>
                <a:ext uri="{FF2B5EF4-FFF2-40B4-BE49-F238E27FC236}">
                  <a16:creationId xmlns:a16="http://schemas.microsoft.com/office/drawing/2014/main" xmlns="" id="{3B7E7D2E-41EF-44DA-AF70-F4298FD6C09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8" name="Rectangle 9">
              <a:extLst>
                <a:ext uri="{FF2B5EF4-FFF2-40B4-BE49-F238E27FC236}">
                  <a16:creationId xmlns:a16="http://schemas.microsoft.com/office/drawing/2014/main" xmlns="" id="{4CDFD67B-0525-4A8A-8C3A-D1850321718D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9" name="Group 10">
            <a:extLst>
              <a:ext uri="{FF2B5EF4-FFF2-40B4-BE49-F238E27FC236}">
                <a16:creationId xmlns:a16="http://schemas.microsoft.com/office/drawing/2014/main" xmlns="" id="{1D4F64BC-158E-4D09-84C7-FCB2AF41DDAD}"/>
              </a:ext>
            </a:extLst>
          </p:cNvPr>
          <p:cNvGrpSpPr/>
          <p:nvPr/>
        </p:nvGrpSpPr>
        <p:grpSpPr>
          <a:xfrm>
            <a:off x="4118400" y="4366665"/>
            <a:ext cx="593022" cy="1089704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30" name="Chevron 12">
              <a:extLst>
                <a:ext uri="{FF2B5EF4-FFF2-40B4-BE49-F238E27FC236}">
                  <a16:creationId xmlns:a16="http://schemas.microsoft.com/office/drawing/2014/main" xmlns="" id="{AD3014BC-FCE3-45DC-A515-5F3AF6427BBE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Rectangle 12">
              <a:extLst>
                <a:ext uri="{FF2B5EF4-FFF2-40B4-BE49-F238E27FC236}">
                  <a16:creationId xmlns:a16="http://schemas.microsoft.com/office/drawing/2014/main" xmlns="" id="{5445CBD0-A87A-49DC-B0AB-3A2052C17BD0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2" name="Rectangle 13">
              <a:extLst>
                <a:ext uri="{FF2B5EF4-FFF2-40B4-BE49-F238E27FC236}">
                  <a16:creationId xmlns:a16="http://schemas.microsoft.com/office/drawing/2014/main" xmlns="" id="{77BBF789-F018-4012-B80D-868E47561704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3" name="Group 14">
            <a:extLst>
              <a:ext uri="{FF2B5EF4-FFF2-40B4-BE49-F238E27FC236}">
                <a16:creationId xmlns:a16="http://schemas.microsoft.com/office/drawing/2014/main" xmlns="" id="{5241FDF6-104F-4E04-827D-DAD1C683CA37}"/>
              </a:ext>
            </a:extLst>
          </p:cNvPr>
          <p:cNvGrpSpPr/>
          <p:nvPr/>
        </p:nvGrpSpPr>
        <p:grpSpPr>
          <a:xfrm rot="10800000">
            <a:off x="4465052" y="5358112"/>
            <a:ext cx="593022" cy="1089704"/>
            <a:chOff x="4136752" y="1733231"/>
            <a:chExt cx="723792" cy="1422710"/>
          </a:xfrm>
          <a:solidFill>
            <a:schemeClr val="accent1"/>
          </a:solidFill>
        </p:grpSpPr>
        <p:sp>
          <p:nvSpPr>
            <p:cNvPr id="134" name="Chevron 16">
              <a:extLst>
                <a:ext uri="{FF2B5EF4-FFF2-40B4-BE49-F238E27FC236}">
                  <a16:creationId xmlns:a16="http://schemas.microsoft.com/office/drawing/2014/main" xmlns="" id="{BB9E5851-9A79-4D1C-A838-9C96FDDB9224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Rectangle 16">
              <a:extLst>
                <a:ext uri="{FF2B5EF4-FFF2-40B4-BE49-F238E27FC236}">
                  <a16:creationId xmlns:a16="http://schemas.microsoft.com/office/drawing/2014/main" xmlns="" id="{1588AD9C-9D98-470E-9ED3-1C80FF0837AF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6" name="Rectangle 17">
              <a:extLst>
                <a:ext uri="{FF2B5EF4-FFF2-40B4-BE49-F238E27FC236}">
                  <a16:creationId xmlns:a16="http://schemas.microsoft.com/office/drawing/2014/main" xmlns="" id="{8C539409-642A-4C40-9FCA-FBCC115754E1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867E0509-2FD0-40AA-895B-3925DF3CB79B}"/>
              </a:ext>
            </a:extLst>
          </p:cNvPr>
          <p:cNvSpPr txBox="1"/>
          <p:nvPr/>
        </p:nvSpPr>
        <p:spPr>
          <a:xfrm>
            <a:off x="343117" y="1496447"/>
            <a:ext cx="3520030" cy="77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  <a:cs typeface="Arial" pitchFamily="34" charset="0"/>
              </a:rPr>
              <a:t>간식</a:t>
            </a:r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(</a:t>
            </a:r>
            <a:r>
              <a:rPr lang="ko-KR" altLang="en-US" sz="4800" b="1" dirty="0">
                <a:solidFill>
                  <a:schemeClr val="accent1"/>
                </a:solidFill>
                <a:cs typeface="Arial" pitchFamily="34" charset="0"/>
              </a:rPr>
              <a:t>間食</a:t>
            </a:r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)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6A28ED95-4D96-42BB-A447-197A53C363E1}"/>
              </a:ext>
            </a:extLst>
          </p:cNvPr>
          <p:cNvSpPr txBox="1"/>
          <p:nvPr/>
        </p:nvSpPr>
        <p:spPr>
          <a:xfrm>
            <a:off x="5367237" y="1615292"/>
            <a:ext cx="3342455" cy="77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2"/>
                </a:solidFill>
                <a:cs typeface="Arial" pitchFamily="34" charset="0"/>
              </a:rPr>
              <a:t>간식백서</a:t>
            </a:r>
          </a:p>
        </p:txBody>
      </p:sp>
      <p:cxnSp>
        <p:nvCxnSpPr>
          <p:cNvPr id="139" name="Straight Connector 34">
            <a:extLst>
              <a:ext uri="{FF2B5EF4-FFF2-40B4-BE49-F238E27FC236}">
                <a16:creationId xmlns:a16="http://schemas.microsoft.com/office/drawing/2014/main" xmlns="" id="{568A5B82-8FD1-49F0-977A-23C437D10B06}"/>
              </a:ext>
            </a:extLst>
          </p:cNvPr>
          <p:cNvCxnSpPr/>
          <p:nvPr/>
        </p:nvCxnSpPr>
        <p:spPr>
          <a:xfrm>
            <a:off x="5416483" y="2405621"/>
            <a:ext cx="324568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5">
            <a:extLst>
              <a:ext uri="{FF2B5EF4-FFF2-40B4-BE49-F238E27FC236}">
                <a16:creationId xmlns:a16="http://schemas.microsoft.com/office/drawing/2014/main" xmlns="" id="{45799029-B8CF-43A8-B968-A48B6280B588}"/>
              </a:ext>
            </a:extLst>
          </p:cNvPr>
          <p:cNvCxnSpPr/>
          <p:nvPr/>
        </p:nvCxnSpPr>
        <p:spPr>
          <a:xfrm>
            <a:off x="5416483" y="3415244"/>
            <a:ext cx="324568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36">
            <a:extLst>
              <a:ext uri="{FF2B5EF4-FFF2-40B4-BE49-F238E27FC236}">
                <a16:creationId xmlns:a16="http://schemas.microsoft.com/office/drawing/2014/main" xmlns="" id="{DA19E2F4-E202-49A9-82AF-375CA6DDECFB}"/>
              </a:ext>
            </a:extLst>
          </p:cNvPr>
          <p:cNvCxnSpPr/>
          <p:nvPr/>
        </p:nvCxnSpPr>
        <p:spPr>
          <a:xfrm>
            <a:off x="5415624" y="4424868"/>
            <a:ext cx="324568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37">
            <a:extLst>
              <a:ext uri="{FF2B5EF4-FFF2-40B4-BE49-F238E27FC236}">
                <a16:creationId xmlns:a16="http://schemas.microsoft.com/office/drawing/2014/main" xmlns="" id="{6109B5C7-98F5-433E-9772-B7B1A6E8E9A6}"/>
              </a:ext>
            </a:extLst>
          </p:cNvPr>
          <p:cNvCxnSpPr/>
          <p:nvPr/>
        </p:nvCxnSpPr>
        <p:spPr>
          <a:xfrm>
            <a:off x="5416483" y="5434492"/>
            <a:ext cx="324568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38">
            <a:extLst>
              <a:ext uri="{FF2B5EF4-FFF2-40B4-BE49-F238E27FC236}">
                <a16:creationId xmlns:a16="http://schemas.microsoft.com/office/drawing/2014/main" xmlns="" id="{FDC5166A-5212-4B2E-B5D7-3B035F7F5864}"/>
              </a:ext>
            </a:extLst>
          </p:cNvPr>
          <p:cNvCxnSpPr/>
          <p:nvPr/>
        </p:nvCxnSpPr>
        <p:spPr>
          <a:xfrm>
            <a:off x="480292" y="3435190"/>
            <a:ext cx="3245680" cy="0"/>
          </a:xfrm>
          <a:prstGeom prst="line">
            <a:avLst/>
          </a:prstGeom>
          <a:ln w="1905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39">
            <a:extLst>
              <a:ext uri="{FF2B5EF4-FFF2-40B4-BE49-F238E27FC236}">
                <a16:creationId xmlns:a16="http://schemas.microsoft.com/office/drawing/2014/main" xmlns="" id="{FED64F7E-AB42-4FD1-9FBB-0CB79AE01A33}"/>
              </a:ext>
            </a:extLst>
          </p:cNvPr>
          <p:cNvCxnSpPr/>
          <p:nvPr/>
        </p:nvCxnSpPr>
        <p:spPr>
          <a:xfrm>
            <a:off x="480292" y="4444814"/>
            <a:ext cx="3245680" cy="0"/>
          </a:xfrm>
          <a:prstGeom prst="line">
            <a:avLst/>
          </a:prstGeom>
          <a:ln w="1905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0">
            <a:extLst>
              <a:ext uri="{FF2B5EF4-FFF2-40B4-BE49-F238E27FC236}">
                <a16:creationId xmlns:a16="http://schemas.microsoft.com/office/drawing/2014/main" xmlns="" id="{055F88D4-CA8F-4D05-BAEB-63DEEEFBE688}"/>
              </a:ext>
            </a:extLst>
          </p:cNvPr>
          <p:cNvCxnSpPr/>
          <p:nvPr/>
        </p:nvCxnSpPr>
        <p:spPr>
          <a:xfrm>
            <a:off x="480292" y="5454438"/>
            <a:ext cx="324568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41">
            <a:extLst>
              <a:ext uri="{FF2B5EF4-FFF2-40B4-BE49-F238E27FC236}">
                <a16:creationId xmlns:a16="http://schemas.microsoft.com/office/drawing/2014/main" xmlns="" id="{779B44D0-EF4B-4492-BA5A-7E776FBE9505}"/>
              </a:ext>
            </a:extLst>
          </p:cNvPr>
          <p:cNvCxnSpPr/>
          <p:nvPr/>
        </p:nvCxnSpPr>
        <p:spPr>
          <a:xfrm>
            <a:off x="480292" y="6464061"/>
            <a:ext cx="324568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4113973" y="2383770"/>
            <a:ext cx="582831" cy="1089706"/>
            <a:chOff x="4300398" y="2393573"/>
            <a:chExt cx="582831" cy="1089706"/>
          </a:xfrm>
        </p:grpSpPr>
        <p:grpSp>
          <p:nvGrpSpPr>
            <p:cNvPr id="122" name="Group 2">
              <a:extLst>
                <a:ext uri="{FF2B5EF4-FFF2-40B4-BE49-F238E27FC236}">
                  <a16:creationId xmlns:a16="http://schemas.microsoft.com/office/drawing/2014/main" xmlns="" id="{E1F483CA-E9C3-4D9E-BAEF-76B3B3E1EF90}"/>
                </a:ext>
              </a:extLst>
            </p:cNvPr>
            <p:cNvGrpSpPr/>
            <p:nvPr/>
          </p:nvGrpSpPr>
          <p:grpSpPr>
            <a:xfrm>
              <a:off x="4304824" y="2393576"/>
              <a:ext cx="235967" cy="1089703"/>
              <a:chOff x="4136752" y="1733231"/>
              <a:chExt cx="288000" cy="1422709"/>
            </a:xfrm>
            <a:solidFill>
              <a:schemeClr val="accent2"/>
            </a:solidFill>
          </p:grpSpPr>
          <p:sp>
            <p:nvSpPr>
              <p:cNvPr id="123" name="Rectangle 4">
                <a:extLst>
                  <a:ext uri="{FF2B5EF4-FFF2-40B4-BE49-F238E27FC236}">
                    <a16:creationId xmlns:a16="http://schemas.microsoft.com/office/drawing/2014/main" xmlns="" id="{42601B84-4B7F-4559-9B66-7DB0B00AB1B9}"/>
                  </a:ext>
                </a:extLst>
              </p:cNvPr>
              <p:cNvSpPr/>
              <p:nvPr/>
            </p:nvSpPr>
            <p:spPr>
              <a:xfrm rot="10800000">
                <a:off x="4136752" y="2819597"/>
                <a:ext cx="288000" cy="336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4" name="Rectangle 5">
                <a:extLst>
                  <a:ext uri="{FF2B5EF4-FFF2-40B4-BE49-F238E27FC236}">
                    <a16:creationId xmlns:a16="http://schemas.microsoft.com/office/drawing/2014/main" xmlns="" id="{D285D397-BF04-4AAA-91DA-E510C0C00826}"/>
                  </a:ext>
                </a:extLst>
              </p:cNvPr>
              <p:cNvSpPr/>
              <p:nvPr/>
            </p:nvSpPr>
            <p:spPr>
              <a:xfrm rot="10800000">
                <a:off x="4136752" y="1733231"/>
                <a:ext cx="288000" cy="336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47" name="Chevron 12">
              <a:extLst>
                <a:ext uri="{FF2B5EF4-FFF2-40B4-BE49-F238E27FC236}">
                  <a16:creationId xmlns:a16="http://schemas.microsoft.com/office/drawing/2014/main" xmlns="" id="{26488A97-1FB7-4B81-8DD6-783BDC3CA95A}"/>
                </a:ext>
              </a:extLst>
            </p:cNvPr>
            <p:cNvSpPr/>
            <p:nvPr/>
          </p:nvSpPr>
          <p:spPr>
            <a:xfrm>
              <a:off x="4300398" y="2393573"/>
              <a:ext cx="582831" cy="1089703"/>
            </a:xfrm>
            <a:prstGeom prst="chevron">
              <a:avLst>
                <a:gd name="adj" fmla="val 529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Straight Connector 37">
            <a:extLst>
              <a:ext uri="{FF2B5EF4-FFF2-40B4-BE49-F238E27FC236}">
                <a16:creationId xmlns:a16="http://schemas.microsoft.com/office/drawing/2014/main" xmlns="" id="{4430997B-CE05-4E03-A19D-53C6D1700B0D}"/>
              </a:ext>
            </a:extLst>
          </p:cNvPr>
          <p:cNvCxnSpPr/>
          <p:nvPr/>
        </p:nvCxnSpPr>
        <p:spPr>
          <a:xfrm>
            <a:off x="5415624" y="6444114"/>
            <a:ext cx="324568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38">
            <a:extLst>
              <a:ext uri="{FF2B5EF4-FFF2-40B4-BE49-F238E27FC236}">
                <a16:creationId xmlns:a16="http://schemas.microsoft.com/office/drawing/2014/main" xmlns="" id="{F276859C-7138-4943-AF11-360C08CD6E25}"/>
              </a:ext>
            </a:extLst>
          </p:cNvPr>
          <p:cNvCxnSpPr/>
          <p:nvPr/>
        </p:nvCxnSpPr>
        <p:spPr>
          <a:xfrm>
            <a:off x="482017" y="2425565"/>
            <a:ext cx="3245680" cy="0"/>
          </a:xfrm>
          <a:prstGeom prst="line">
            <a:avLst/>
          </a:prstGeom>
          <a:ln w="1905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84B0D84B-7BE9-44FF-93EE-5CEB8F33CF21}"/>
              </a:ext>
            </a:extLst>
          </p:cNvPr>
          <p:cNvSpPr txBox="1"/>
          <p:nvPr/>
        </p:nvSpPr>
        <p:spPr>
          <a:xfrm>
            <a:off x="594735" y="3724210"/>
            <a:ext cx="301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금액에 따라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8C6FC548-48BD-4DA4-86A8-F392F5EF8FAF}"/>
              </a:ext>
            </a:extLst>
          </p:cNvPr>
          <p:cNvSpPr txBox="1"/>
          <p:nvPr/>
        </p:nvSpPr>
        <p:spPr>
          <a:xfrm>
            <a:off x="5405159" y="3712312"/>
            <a:ext cx="318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인당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6000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원 이하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EAB739A5-7DC1-4276-9ACC-971C7533E7C7}"/>
              </a:ext>
            </a:extLst>
          </p:cNvPr>
          <p:cNvSpPr txBox="1"/>
          <p:nvPr/>
        </p:nvSpPr>
        <p:spPr>
          <a:xfrm>
            <a:off x="594232" y="4728831"/>
            <a:ext cx="301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먹는 양에 따라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ECCFAE27-A9EC-4AC6-8F0D-5A47368A4C5C}"/>
              </a:ext>
            </a:extLst>
          </p:cNvPr>
          <p:cNvSpPr txBox="1"/>
          <p:nvPr/>
        </p:nvSpPr>
        <p:spPr>
          <a:xfrm>
            <a:off x="5530592" y="4689225"/>
            <a:ext cx="301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500kcal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이하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79E031BE-2D1E-4239-81CB-CF7A62B6A9CE}"/>
              </a:ext>
            </a:extLst>
          </p:cNvPr>
          <p:cNvSpPr txBox="1"/>
          <p:nvPr/>
        </p:nvSpPr>
        <p:spPr>
          <a:xfrm>
            <a:off x="582152" y="5615730"/>
            <a:ext cx="3016794" cy="43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itchFamily="34" charset="0"/>
              </a:rPr>
              <a:t>개인적인 취향에 따라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  <a:cs typeface="Arial" pitchFamily="34" charset="0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730C5CA5-15B6-449A-8D9B-B19EA8DA9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0" t="12257" r="66063" b="75269"/>
          <a:stretch/>
        </p:blipFill>
        <p:spPr>
          <a:xfrm>
            <a:off x="5984557" y="5486921"/>
            <a:ext cx="2284910" cy="839675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간식백서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37" grpId="0"/>
      <p:bldP spid="138" grpId="0"/>
      <p:bldP spid="150" grpId="0"/>
      <p:bldP spid="151" grpId="0"/>
      <p:bldP spid="152" grpId="0"/>
      <p:bldP spid="153" grpId="0"/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6F0CCD1-17CD-4787-A2BF-67A4C48DE47B}"/>
              </a:ext>
            </a:extLst>
          </p:cNvPr>
          <p:cNvGrpSpPr/>
          <p:nvPr/>
        </p:nvGrpSpPr>
        <p:grpSpPr>
          <a:xfrm>
            <a:off x="618185" y="1366385"/>
            <a:ext cx="4027294" cy="4864878"/>
            <a:chOff x="5953125" y="827900"/>
            <a:chExt cx="4027294" cy="54523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6D663ED-F5B0-4F7E-8927-B2EF589735F8}"/>
                </a:ext>
              </a:extLst>
            </p:cNvPr>
            <p:cNvSpPr/>
            <p:nvPr/>
          </p:nvSpPr>
          <p:spPr>
            <a:xfrm>
              <a:off x="6191250" y="4029074"/>
              <a:ext cx="323850" cy="676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28208E8-B195-45CC-BCBA-BD90A87C7069}"/>
                </a:ext>
              </a:extLst>
            </p:cNvPr>
            <p:cNvSpPr/>
            <p:nvPr/>
          </p:nvSpPr>
          <p:spPr>
            <a:xfrm>
              <a:off x="6838950" y="3600450"/>
              <a:ext cx="323850" cy="110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E6C3CA8-834F-433C-BCBD-77AAC35EE98D}"/>
                </a:ext>
              </a:extLst>
            </p:cNvPr>
            <p:cNvSpPr/>
            <p:nvPr/>
          </p:nvSpPr>
          <p:spPr>
            <a:xfrm>
              <a:off x="7524750" y="2800350"/>
              <a:ext cx="32385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7FF8D80-C57B-41A2-A4AF-8F635500217F}"/>
                </a:ext>
              </a:extLst>
            </p:cNvPr>
            <p:cNvSpPr/>
            <p:nvPr/>
          </p:nvSpPr>
          <p:spPr>
            <a:xfrm>
              <a:off x="8210550" y="1104900"/>
              <a:ext cx="323850" cy="3600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1F68A9-633D-48F3-A2FD-21CB17776A96}"/>
                </a:ext>
              </a:extLst>
            </p:cNvPr>
            <p:cNvSpPr txBox="1"/>
            <p:nvPr/>
          </p:nvSpPr>
          <p:spPr>
            <a:xfrm>
              <a:off x="5953125" y="4819649"/>
              <a:ext cx="80010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2018</a:t>
              </a:r>
              <a:r>
                <a:rPr lang="ko-KR" altLang="en-US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8E359A5-D2ED-45CB-8AA5-1952ABEDE396}"/>
                </a:ext>
              </a:extLst>
            </p:cNvPr>
            <p:cNvSpPr txBox="1"/>
            <p:nvPr/>
          </p:nvSpPr>
          <p:spPr>
            <a:xfrm>
              <a:off x="6657975" y="4819649"/>
              <a:ext cx="70485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2019</a:t>
              </a:r>
              <a:r>
                <a:rPr lang="ko-KR" altLang="en-US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FCF87B3-48D2-4751-B0C2-185033D8EF17}"/>
                </a:ext>
              </a:extLst>
            </p:cNvPr>
            <p:cNvSpPr txBox="1"/>
            <p:nvPr/>
          </p:nvSpPr>
          <p:spPr>
            <a:xfrm>
              <a:off x="7267575" y="4819649"/>
              <a:ext cx="85725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2020</a:t>
              </a:r>
              <a:r>
                <a:rPr lang="ko-KR" altLang="en-US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D98982F-2EA4-49EF-9FD8-9B23218146F9}"/>
                </a:ext>
              </a:extLst>
            </p:cNvPr>
            <p:cNvSpPr txBox="1"/>
            <p:nvPr/>
          </p:nvSpPr>
          <p:spPr>
            <a:xfrm>
              <a:off x="7991475" y="4819649"/>
              <a:ext cx="76200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2021</a:t>
              </a:r>
              <a:r>
                <a:rPr lang="ko-KR" altLang="en-US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8B604CF-BD29-4CEB-9A91-6CD59C1F0D6B}"/>
                </a:ext>
              </a:extLst>
            </p:cNvPr>
            <p:cNvSpPr txBox="1"/>
            <p:nvPr/>
          </p:nvSpPr>
          <p:spPr>
            <a:xfrm>
              <a:off x="5953125" y="5210948"/>
              <a:ext cx="4027294" cy="10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국내 주요 배달 앱</a:t>
              </a:r>
              <a:endParaRPr lang="en-US" altLang="ko-KR" sz="16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ko-KR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결제 추정 금액 추이</a:t>
              </a:r>
              <a:endParaRPr lang="en-US" altLang="ko-KR" sz="16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latin typeface="+mj-ea"/>
                  <a:ea typeface="+mj-ea"/>
                </a:rPr>
                <a:t>한국인 만 </a:t>
              </a:r>
              <a:r>
                <a:rPr lang="en-US" altLang="ko-KR" sz="1100" dirty="0">
                  <a:latin typeface="+mj-ea"/>
                  <a:ea typeface="+mj-ea"/>
                </a:rPr>
                <a:t>20</a:t>
              </a:r>
              <a:r>
                <a:rPr lang="ko-KR" altLang="en-US" sz="1100" dirty="0">
                  <a:latin typeface="+mj-ea"/>
                  <a:ea typeface="+mj-ea"/>
                </a:rPr>
                <a:t>세 이상 개인 결제금액 추정</a:t>
              </a:r>
              <a:r>
                <a:rPr lang="en-US" altLang="ko-KR" sz="1100" dirty="0">
                  <a:latin typeface="+mj-ea"/>
                  <a:ea typeface="+mj-ea"/>
                </a:rPr>
                <a:t>(</a:t>
              </a:r>
              <a:r>
                <a:rPr lang="ko-KR" altLang="en-US" sz="1100" dirty="0">
                  <a:latin typeface="+mj-ea"/>
                  <a:ea typeface="+mj-ea"/>
                </a:rPr>
                <a:t>단위</a:t>
              </a:r>
              <a:r>
                <a:rPr lang="en-US" altLang="ko-KR" sz="1100" dirty="0">
                  <a:latin typeface="+mj-ea"/>
                  <a:ea typeface="+mj-ea"/>
                </a:rPr>
                <a:t>: </a:t>
              </a:r>
              <a:r>
                <a:rPr lang="ko-KR" altLang="en-US" sz="1100" dirty="0">
                  <a:latin typeface="+mj-ea"/>
                  <a:ea typeface="+mj-ea"/>
                </a:rPr>
                <a:t>억원</a:t>
              </a:r>
              <a:r>
                <a:rPr lang="en-US" altLang="ko-KR" sz="1100" dirty="0">
                  <a:latin typeface="+mj-ea"/>
                  <a:ea typeface="+mj-ea"/>
                </a:rPr>
                <a:t>)</a:t>
              </a:r>
            </a:p>
            <a:p>
              <a:r>
                <a:rPr lang="ko-KR" altLang="en-US" sz="1100" dirty="0">
                  <a:latin typeface="+mj-ea"/>
                  <a:ea typeface="+mj-ea"/>
                </a:rPr>
                <a:t>배달의 민족 </a:t>
              </a:r>
              <a:r>
                <a:rPr lang="en-US" altLang="ko-KR" sz="1100" dirty="0">
                  <a:latin typeface="+mj-ea"/>
                  <a:ea typeface="+mj-ea"/>
                </a:rPr>
                <a:t>+ </a:t>
              </a:r>
              <a:r>
                <a:rPr lang="ko-KR" altLang="en-US" sz="1100" dirty="0">
                  <a:latin typeface="+mj-ea"/>
                  <a:ea typeface="+mj-ea"/>
                </a:rPr>
                <a:t>요기요 </a:t>
              </a:r>
              <a:r>
                <a:rPr lang="en-US" altLang="ko-KR" sz="1100" dirty="0">
                  <a:latin typeface="+mj-ea"/>
                  <a:ea typeface="+mj-ea"/>
                </a:rPr>
                <a:t>+ </a:t>
              </a:r>
              <a:r>
                <a:rPr lang="ko-KR" altLang="en-US" sz="1100" dirty="0" err="1" smtClean="0">
                  <a:latin typeface="+mj-ea"/>
                  <a:ea typeface="+mj-ea"/>
                </a:rPr>
                <a:t>쿠팡이츠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BA08555-2296-4FD5-8838-C6D2ED228D87}"/>
                </a:ext>
              </a:extLst>
            </p:cNvPr>
            <p:cNvSpPr txBox="1"/>
            <p:nvPr/>
          </p:nvSpPr>
          <p:spPr>
            <a:xfrm>
              <a:off x="5953125" y="3747698"/>
              <a:ext cx="800100" cy="31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31,127</a:t>
              </a:r>
              <a:endParaRPr lang="ko-KR" altLang="en-US" sz="1200" dirty="0">
                <a:solidFill>
                  <a:schemeClr val="accent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20E09BF-2D1E-4E79-97B3-03BC8F8BEF04}"/>
                </a:ext>
              </a:extLst>
            </p:cNvPr>
            <p:cNvSpPr txBox="1"/>
            <p:nvPr/>
          </p:nvSpPr>
          <p:spPr>
            <a:xfrm>
              <a:off x="6610350" y="3319074"/>
              <a:ext cx="800100" cy="31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56,260</a:t>
              </a:r>
              <a:endParaRPr lang="ko-KR" altLang="en-US" sz="1200" dirty="0">
                <a:solidFill>
                  <a:schemeClr val="accent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1805F79-E2AA-4F39-A3C0-DB2A75529A72}"/>
                </a:ext>
              </a:extLst>
            </p:cNvPr>
            <p:cNvSpPr txBox="1"/>
            <p:nvPr/>
          </p:nvSpPr>
          <p:spPr>
            <a:xfrm>
              <a:off x="7296150" y="2528499"/>
              <a:ext cx="800100" cy="31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101,487</a:t>
              </a:r>
              <a:endParaRPr lang="ko-KR" altLang="en-US" sz="1200" dirty="0">
                <a:solidFill>
                  <a:schemeClr val="accent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EB35EC7-661E-490B-86CA-E7CD1EE3760F}"/>
                </a:ext>
              </a:extLst>
            </p:cNvPr>
            <p:cNvSpPr txBox="1"/>
            <p:nvPr/>
          </p:nvSpPr>
          <p:spPr>
            <a:xfrm>
              <a:off x="7972425" y="827900"/>
              <a:ext cx="800100" cy="31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193,769</a:t>
              </a:r>
              <a:endParaRPr lang="ko-KR" altLang="en-US" sz="1200" dirty="0">
                <a:solidFill>
                  <a:schemeClr val="accent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B0BDFC6-7093-4040-A9D9-8830C4E29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2"/>
          <a:stretch/>
        </p:blipFill>
        <p:spPr>
          <a:xfrm>
            <a:off x="3648314" y="1157207"/>
            <a:ext cx="5005829" cy="166812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64F178F-9A3D-4DD0-BB01-5B6E2785F5C5}"/>
              </a:ext>
            </a:extLst>
          </p:cNvPr>
          <p:cNvGrpSpPr/>
          <p:nvPr/>
        </p:nvGrpSpPr>
        <p:grpSpPr>
          <a:xfrm>
            <a:off x="3332049" y="3211778"/>
            <a:ext cx="5322094" cy="2232277"/>
            <a:chOff x="4028987" y="1793811"/>
            <a:chExt cx="6877138" cy="28752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47FE41ED-40DC-467C-9636-3A750D9F29EC}"/>
                </a:ext>
              </a:extLst>
            </p:cNvPr>
            <p:cNvSpPr/>
            <p:nvPr/>
          </p:nvSpPr>
          <p:spPr>
            <a:xfrm>
              <a:off x="6372225" y="2338387"/>
              <a:ext cx="3733800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CD1ECE1-A2EC-48F6-899E-9A43058D0A03}"/>
                </a:ext>
              </a:extLst>
            </p:cNvPr>
            <p:cNvSpPr/>
            <p:nvPr/>
          </p:nvSpPr>
          <p:spPr>
            <a:xfrm>
              <a:off x="6372225" y="2843212"/>
              <a:ext cx="2705100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008CF1A-FAEC-4DB5-A7C1-2354BB78BC6E}"/>
                </a:ext>
              </a:extLst>
            </p:cNvPr>
            <p:cNvSpPr/>
            <p:nvPr/>
          </p:nvSpPr>
          <p:spPr>
            <a:xfrm>
              <a:off x="6372225" y="3348037"/>
              <a:ext cx="1619250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056DF8C-2947-4F49-894C-F4C4BD87A03F}"/>
                </a:ext>
              </a:extLst>
            </p:cNvPr>
            <p:cNvSpPr/>
            <p:nvPr/>
          </p:nvSpPr>
          <p:spPr>
            <a:xfrm>
              <a:off x="6372224" y="3852862"/>
              <a:ext cx="140017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9B0E9BD2-DAD1-48FC-BED8-95DF9A423090}"/>
                </a:ext>
              </a:extLst>
            </p:cNvPr>
            <p:cNvSpPr/>
            <p:nvPr/>
          </p:nvSpPr>
          <p:spPr>
            <a:xfrm>
              <a:off x="6372225" y="4357687"/>
              <a:ext cx="1371600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BAA7852-ADC9-44EC-AA3A-52E6383353BF}"/>
                </a:ext>
              </a:extLst>
            </p:cNvPr>
            <p:cNvSpPr txBox="1"/>
            <p:nvPr/>
          </p:nvSpPr>
          <p:spPr>
            <a:xfrm>
              <a:off x="5122818" y="1793811"/>
              <a:ext cx="5487913" cy="43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평소 결정장애를 절감하는 때는 언제</a:t>
              </a:r>
              <a:r>
                <a:rPr lang="en-US" altLang="ko-KR" sz="1600" dirty="0">
                  <a:solidFill>
                    <a:schemeClr val="accent1"/>
                  </a:solidFill>
                  <a:latin typeface="+mj-ea"/>
                  <a:ea typeface="+mj-ea"/>
                  <a:cs typeface="Arial Unicode MS" pitchFamily="50" charset="-127"/>
                </a:rPr>
                <a:t>?</a:t>
              </a:r>
              <a:endParaRPr lang="ko-KR" altLang="en-US" sz="1600" dirty="0">
                <a:solidFill>
                  <a:schemeClr val="accent1"/>
                </a:solidFill>
                <a:latin typeface="+mj-ea"/>
                <a:ea typeface="+mj-ea"/>
                <a:cs typeface="Arial Unicode MS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D96630A-D35C-480E-9A97-978F3E261FDC}"/>
                </a:ext>
              </a:extLst>
            </p:cNvPr>
            <p:cNvSpPr txBox="1"/>
            <p:nvPr/>
          </p:nvSpPr>
          <p:spPr>
            <a:xfrm>
              <a:off x="4512298" y="2843211"/>
              <a:ext cx="1704353" cy="33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각종 쇼핑 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9908DE-DEEE-4C4F-B93A-FE91E3D2F63F}"/>
                </a:ext>
              </a:extLst>
            </p:cNvPr>
            <p:cNvSpPr txBox="1"/>
            <p:nvPr/>
          </p:nvSpPr>
          <p:spPr>
            <a:xfrm>
              <a:off x="4512298" y="3330116"/>
              <a:ext cx="1704353" cy="33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외모 스타일링 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62AD055-AF30-44FC-8160-078199A14B6A}"/>
                </a:ext>
              </a:extLst>
            </p:cNvPr>
            <p:cNvSpPr txBox="1"/>
            <p:nvPr/>
          </p:nvSpPr>
          <p:spPr>
            <a:xfrm>
              <a:off x="4632392" y="3838261"/>
              <a:ext cx="1584258" cy="33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진로 선택 시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6464D0C-8A93-4420-BAFB-5B5934E2D6BA}"/>
                </a:ext>
              </a:extLst>
            </p:cNvPr>
            <p:cNvSpPr txBox="1"/>
            <p:nvPr/>
          </p:nvSpPr>
          <p:spPr>
            <a:xfrm>
              <a:off x="4028987" y="4332092"/>
              <a:ext cx="2187663" cy="33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약속 시간</a:t>
              </a:r>
              <a:r>
                <a:rPr lang="en-US" altLang="ko-KR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, </a:t>
              </a:r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장소 결정 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AA9279D-FD33-4978-A7F5-97CABC5248E3}"/>
                </a:ext>
              </a:extLst>
            </p:cNvPr>
            <p:cNvSpPr txBox="1"/>
            <p:nvPr/>
          </p:nvSpPr>
          <p:spPr>
            <a:xfrm>
              <a:off x="10118725" y="2319384"/>
              <a:ext cx="787400" cy="27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55.7%</a:t>
              </a:r>
              <a:endParaRPr lang="ko-KR" altLang="en-US" sz="12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F2706FC-7E55-484C-AE57-03B4917F52D9}"/>
                </a:ext>
              </a:extLst>
            </p:cNvPr>
            <p:cNvSpPr txBox="1"/>
            <p:nvPr/>
          </p:nvSpPr>
          <p:spPr>
            <a:xfrm>
              <a:off x="9090025" y="2820375"/>
              <a:ext cx="787400" cy="27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42.2%</a:t>
              </a:r>
              <a:endParaRPr lang="ko-KR" altLang="en-US" sz="12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765EC97-1599-48C8-BCDA-8F62CC2BBD8F}"/>
                </a:ext>
              </a:extLst>
            </p:cNvPr>
            <p:cNvSpPr txBox="1"/>
            <p:nvPr/>
          </p:nvSpPr>
          <p:spPr>
            <a:xfrm>
              <a:off x="8004175" y="3330116"/>
              <a:ext cx="787400" cy="31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23.6%</a:t>
              </a:r>
              <a:endParaRPr lang="ko-KR" altLang="en-US" sz="12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6550C2-7177-4BA2-B7E0-85AEBDF23027}"/>
                </a:ext>
              </a:extLst>
            </p:cNvPr>
            <p:cNvSpPr txBox="1"/>
            <p:nvPr/>
          </p:nvSpPr>
          <p:spPr>
            <a:xfrm>
              <a:off x="7775573" y="3853476"/>
              <a:ext cx="787400" cy="27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22.3%</a:t>
              </a:r>
              <a:endParaRPr lang="ko-KR" altLang="en-US" sz="12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B6B91E1-CBEC-4263-B0E0-CE68CEB1EE39}"/>
                </a:ext>
              </a:extLst>
            </p:cNvPr>
            <p:cNvSpPr txBox="1"/>
            <p:nvPr/>
          </p:nvSpPr>
          <p:spPr>
            <a:xfrm>
              <a:off x="7750175" y="4358301"/>
              <a:ext cx="787400" cy="27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22.2%</a:t>
              </a:r>
              <a:endParaRPr lang="ko-KR" altLang="en-US" sz="12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05749E7-A788-4758-B6D9-4BBA583B8596}"/>
                </a:ext>
              </a:extLst>
            </p:cNvPr>
            <p:cNvSpPr txBox="1"/>
            <p:nvPr/>
          </p:nvSpPr>
          <p:spPr>
            <a:xfrm>
              <a:off x="4512298" y="2338384"/>
              <a:ext cx="1704353" cy="33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음식 메뉴 선택 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6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2FB2806-0A32-4E8A-9AE8-C3CDEAC98C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b="1584"/>
          <a:stretch/>
        </p:blipFill>
        <p:spPr bwMode="auto">
          <a:xfrm>
            <a:off x="547550" y="1600200"/>
            <a:ext cx="2432831" cy="342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D6125E-2980-4F17-9946-E79F085ED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6"/>
          <a:stretch/>
        </p:blipFill>
        <p:spPr>
          <a:xfrm>
            <a:off x="3313066" y="1600200"/>
            <a:ext cx="5447998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A10589F-9A9C-4326-93DA-D1CAF011712E}"/>
              </a:ext>
            </a:extLst>
          </p:cNvPr>
          <p:cNvGrpSpPr/>
          <p:nvPr/>
        </p:nvGrpSpPr>
        <p:grpSpPr>
          <a:xfrm>
            <a:off x="398998" y="517764"/>
            <a:ext cx="3245224" cy="5937779"/>
            <a:chOff x="4411259" y="316800"/>
            <a:chExt cx="3245224" cy="59377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7542920F-FE39-4448-AD67-9ECE48995456}"/>
                </a:ext>
              </a:extLst>
            </p:cNvPr>
            <p:cNvGrpSpPr/>
            <p:nvPr/>
          </p:nvGrpSpPr>
          <p:grpSpPr>
            <a:xfrm>
              <a:off x="4411259" y="709093"/>
              <a:ext cx="3245224" cy="5545486"/>
              <a:chOff x="338369" y="709093"/>
              <a:chExt cx="3245224" cy="5545486"/>
            </a:xfrm>
          </p:grpSpPr>
          <p:sp>
            <p:nvSpPr>
              <p:cNvPr id="8" name="사각형: 둥근 모서리 20">
                <a:extLst>
                  <a:ext uri="{FF2B5EF4-FFF2-40B4-BE49-F238E27FC236}">
                    <a16:creationId xmlns:a16="http://schemas.microsoft.com/office/drawing/2014/main" xmlns="" id="{7B1C4451-1BD7-4EA9-BFCA-661446F7CB36}"/>
                  </a:ext>
                </a:extLst>
              </p:cNvPr>
              <p:cNvSpPr/>
              <p:nvPr/>
            </p:nvSpPr>
            <p:spPr>
              <a:xfrm>
                <a:off x="338369" y="709093"/>
                <a:ext cx="3245224" cy="5545486"/>
              </a:xfrm>
              <a:prstGeom prst="roundRect">
                <a:avLst/>
              </a:prstGeom>
              <a:solidFill>
                <a:schemeClr val="bg1">
                  <a:alpha val="21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9" name="사각형: 둥근 모서리 21">
                <a:extLst>
                  <a:ext uri="{FF2B5EF4-FFF2-40B4-BE49-F238E27FC236}">
                    <a16:creationId xmlns:a16="http://schemas.microsoft.com/office/drawing/2014/main" xmlns="" id="{C6EED6F3-14E3-4649-B893-21B8FDF631AB}"/>
                  </a:ext>
                </a:extLst>
              </p:cNvPr>
              <p:cNvSpPr/>
              <p:nvPr/>
            </p:nvSpPr>
            <p:spPr>
              <a:xfrm>
                <a:off x="462754" y="1205542"/>
                <a:ext cx="1440000" cy="1440000"/>
              </a:xfrm>
              <a:prstGeom prst="roundRect">
                <a:avLst/>
              </a:prstGeom>
              <a:solidFill>
                <a:srgbClr val="FF0000">
                  <a:alpha val="3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err="1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분류별</a:t>
                </a:r>
                <a:endParaRPr lang="en-US" altLang="ko-KR" sz="20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보기</a:t>
                </a:r>
              </a:p>
            </p:txBody>
          </p:sp>
          <p:sp>
            <p:nvSpPr>
              <p:cNvPr id="10" name="사각형: 둥근 모서리 22">
                <a:extLst>
                  <a:ext uri="{FF2B5EF4-FFF2-40B4-BE49-F238E27FC236}">
                    <a16:creationId xmlns:a16="http://schemas.microsoft.com/office/drawing/2014/main" xmlns="" id="{6EB3D51D-302D-4C6C-BDFD-C946F48994D3}"/>
                  </a:ext>
                </a:extLst>
              </p:cNvPr>
              <p:cNvSpPr/>
              <p:nvPr/>
            </p:nvSpPr>
            <p:spPr>
              <a:xfrm>
                <a:off x="2021579" y="1205542"/>
                <a:ext cx="1440000" cy="1440000"/>
              </a:xfrm>
              <a:prstGeom prst="roundRect">
                <a:avLst/>
              </a:prstGeom>
              <a:solidFill>
                <a:schemeClr val="accent4"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랜덤 선택</a:t>
                </a:r>
              </a:p>
            </p:txBody>
          </p:sp>
          <p:sp>
            <p:nvSpPr>
              <p:cNvPr id="11" name="사각형: 둥근 모서리 23">
                <a:extLst>
                  <a:ext uri="{FF2B5EF4-FFF2-40B4-BE49-F238E27FC236}">
                    <a16:creationId xmlns:a16="http://schemas.microsoft.com/office/drawing/2014/main" xmlns="" id="{1E4C62C0-E5FC-4CA7-8E08-8FE8AD1E47F2}"/>
                  </a:ext>
                </a:extLst>
              </p:cNvPr>
              <p:cNvSpPr/>
              <p:nvPr/>
            </p:nvSpPr>
            <p:spPr>
              <a:xfrm>
                <a:off x="462754" y="2831225"/>
                <a:ext cx="1440000" cy="144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간식</a:t>
                </a:r>
                <a:endParaRPr lang="en-US" altLang="ko-KR" sz="20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스무고개</a:t>
                </a:r>
                <a:endParaRPr lang="en-US" altLang="ko-KR" sz="20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(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가제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)</a:t>
                </a:r>
              </a:p>
            </p:txBody>
          </p:sp>
          <p:sp>
            <p:nvSpPr>
              <p:cNvPr id="12" name="사각형: 둥근 모서리 24">
                <a:extLst>
                  <a:ext uri="{FF2B5EF4-FFF2-40B4-BE49-F238E27FC236}">
                    <a16:creationId xmlns:a16="http://schemas.microsoft.com/office/drawing/2014/main" xmlns="" id="{B858F215-7911-4109-B53F-F19B07691F31}"/>
                  </a:ext>
                </a:extLst>
              </p:cNvPr>
              <p:cNvSpPr/>
              <p:nvPr/>
            </p:nvSpPr>
            <p:spPr>
              <a:xfrm>
                <a:off x="2021579" y="2831225"/>
                <a:ext cx="1440000" cy="1440000"/>
              </a:xfrm>
              <a:prstGeom prst="roundRect">
                <a:avLst/>
              </a:prstGeom>
              <a:solidFill>
                <a:schemeClr val="accent2"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간식 소비 성향 검사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28FD94E-B6C2-4BC0-8692-37B73A17C4CC}"/>
                  </a:ext>
                </a:extLst>
              </p:cNvPr>
              <p:cNvSpPr txBox="1"/>
              <p:nvPr/>
            </p:nvSpPr>
            <p:spPr>
              <a:xfrm>
                <a:off x="559637" y="5612483"/>
                <a:ext cx="2802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오늘의 간식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3434497-D5B6-4955-BA9B-62EEDF87793D}"/>
                </a:ext>
              </a:extLst>
            </p:cNvPr>
            <p:cNvSpPr txBox="1"/>
            <p:nvPr/>
          </p:nvSpPr>
          <p:spPr>
            <a:xfrm>
              <a:off x="4993741" y="316800"/>
              <a:ext cx="194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메인 화면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F89240F-5413-4CC7-9F04-4E39812F7F45}"/>
              </a:ext>
            </a:extLst>
          </p:cNvPr>
          <p:cNvGrpSpPr/>
          <p:nvPr/>
        </p:nvGrpSpPr>
        <p:grpSpPr>
          <a:xfrm>
            <a:off x="4470598" y="517764"/>
            <a:ext cx="3245224" cy="5942597"/>
            <a:chOff x="338369" y="316800"/>
            <a:chExt cx="3245224" cy="594259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B390C863-25BD-4D36-A289-E9E68B751501}"/>
                </a:ext>
              </a:extLst>
            </p:cNvPr>
            <p:cNvGrpSpPr/>
            <p:nvPr/>
          </p:nvGrpSpPr>
          <p:grpSpPr>
            <a:xfrm>
              <a:off x="338369" y="709093"/>
              <a:ext cx="3245224" cy="5545486"/>
              <a:chOff x="338369" y="709093"/>
              <a:chExt cx="3245224" cy="5545486"/>
            </a:xfrm>
          </p:grpSpPr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xmlns="" id="{4D378721-15E4-4090-A1D6-5A2958AF5C09}"/>
                  </a:ext>
                </a:extLst>
              </p:cNvPr>
              <p:cNvSpPr/>
              <p:nvPr/>
            </p:nvSpPr>
            <p:spPr>
              <a:xfrm>
                <a:off x="338369" y="709093"/>
                <a:ext cx="3245224" cy="5545486"/>
              </a:xfrm>
              <a:prstGeom prst="roundRect">
                <a:avLst/>
              </a:prstGeom>
              <a:solidFill>
                <a:schemeClr val="bg1">
                  <a:alpha val="21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1" name="사각형: 둥근 모서리 5">
                <a:extLst>
                  <a:ext uri="{FF2B5EF4-FFF2-40B4-BE49-F238E27FC236}">
                    <a16:creationId xmlns:a16="http://schemas.microsoft.com/office/drawing/2014/main" xmlns="" id="{09EBBF0C-BC7D-4DF4-BCAD-5FB5B468FC4D}"/>
                  </a:ext>
                </a:extLst>
              </p:cNvPr>
              <p:cNvSpPr/>
              <p:nvPr/>
            </p:nvSpPr>
            <p:spPr>
              <a:xfrm>
                <a:off x="462754" y="1205542"/>
                <a:ext cx="1440000" cy="1440000"/>
              </a:xfrm>
              <a:prstGeom prst="roundRect">
                <a:avLst/>
              </a:prstGeom>
              <a:solidFill>
                <a:srgbClr val="FF0000">
                  <a:alpha val="3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분류별</a:t>
                </a:r>
                <a:endPara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보기</a:t>
                </a:r>
              </a:p>
            </p:txBody>
          </p:sp>
          <p:sp>
            <p:nvSpPr>
              <p:cNvPr id="22" name="사각형: 둥근 모서리 6">
                <a:extLst>
                  <a:ext uri="{FF2B5EF4-FFF2-40B4-BE49-F238E27FC236}">
                    <a16:creationId xmlns:a16="http://schemas.microsoft.com/office/drawing/2014/main" xmlns="" id="{39801A93-F138-40B8-878F-5804E77766F3}"/>
                  </a:ext>
                </a:extLst>
              </p:cNvPr>
              <p:cNvSpPr/>
              <p:nvPr/>
            </p:nvSpPr>
            <p:spPr>
              <a:xfrm>
                <a:off x="2021579" y="1205542"/>
                <a:ext cx="1440000" cy="1440000"/>
              </a:xfrm>
              <a:prstGeom prst="roundRect">
                <a:avLst/>
              </a:prstGeom>
              <a:solidFill>
                <a:schemeClr val="accent4"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랜덤 선택</a:t>
                </a:r>
              </a:p>
            </p:txBody>
          </p:sp>
          <p:sp>
            <p:nvSpPr>
              <p:cNvPr id="23" name="사각형: 둥근 모서리 7">
                <a:extLst>
                  <a:ext uri="{FF2B5EF4-FFF2-40B4-BE49-F238E27FC236}">
                    <a16:creationId xmlns:a16="http://schemas.microsoft.com/office/drawing/2014/main" xmlns="" id="{B1D50254-C04C-4A0D-9BC6-875834BAF971}"/>
                  </a:ext>
                </a:extLst>
              </p:cNvPr>
              <p:cNvSpPr/>
              <p:nvPr/>
            </p:nvSpPr>
            <p:spPr>
              <a:xfrm>
                <a:off x="462754" y="2831225"/>
                <a:ext cx="1440000" cy="144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간식</a:t>
                </a:r>
                <a:endPara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스무고개</a:t>
                </a:r>
                <a:endPara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가제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)</a:t>
                </a:r>
              </a:p>
            </p:txBody>
          </p:sp>
          <p:sp>
            <p:nvSpPr>
              <p:cNvPr id="24" name="사각형: 둥근 모서리 8">
                <a:extLst>
                  <a:ext uri="{FF2B5EF4-FFF2-40B4-BE49-F238E27FC236}">
                    <a16:creationId xmlns:a16="http://schemas.microsoft.com/office/drawing/2014/main" xmlns="" id="{948E1DBF-9C88-4F1D-B4D1-985B3297A287}"/>
                  </a:ext>
                </a:extLst>
              </p:cNvPr>
              <p:cNvSpPr/>
              <p:nvPr/>
            </p:nvSpPr>
            <p:spPr>
              <a:xfrm>
                <a:off x="2021579" y="2831225"/>
                <a:ext cx="1440000" cy="1440000"/>
              </a:xfrm>
              <a:prstGeom prst="roundRect">
                <a:avLst/>
              </a:prstGeom>
              <a:solidFill>
                <a:schemeClr val="accent2">
                  <a:alpha val="3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간식 소비 성향 검사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2BD7E97B-18CA-494B-8BA4-EECB46E8F276}"/>
                  </a:ext>
                </a:extLst>
              </p:cNvPr>
              <p:cNvSpPr txBox="1"/>
              <p:nvPr/>
            </p:nvSpPr>
            <p:spPr>
              <a:xfrm>
                <a:off x="559637" y="5612483"/>
                <a:ext cx="2802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오늘의 간식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C95E523-A37B-4DA6-9F4C-CF2C49FF06D5}"/>
                </a:ext>
              </a:extLst>
            </p:cNvPr>
            <p:cNvSpPr txBox="1"/>
            <p:nvPr/>
          </p:nvSpPr>
          <p:spPr>
            <a:xfrm>
              <a:off x="989431" y="316800"/>
              <a:ext cx="194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시작 화면</a:t>
              </a:r>
            </a:p>
          </p:txBody>
        </p:sp>
        <p:sp>
          <p:nvSpPr>
            <p:cNvPr id="17" name="사각형: 둥근 모서리 13">
              <a:extLst>
                <a:ext uri="{FF2B5EF4-FFF2-40B4-BE49-F238E27FC236}">
                  <a16:creationId xmlns:a16="http://schemas.microsoft.com/office/drawing/2014/main" xmlns="" id="{74F0205A-8293-4471-8C01-0FC34146D81E}"/>
                </a:ext>
              </a:extLst>
            </p:cNvPr>
            <p:cNvSpPr/>
            <p:nvPr/>
          </p:nvSpPr>
          <p:spPr>
            <a:xfrm>
              <a:off x="338369" y="713911"/>
              <a:ext cx="3245224" cy="5545486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8BCCFB2-9F22-43E6-978D-C69D335C3229}"/>
                </a:ext>
              </a:extLst>
            </p:cNvPr>
            <p:cNvSpPr/>
            <p:nvPr/>
          </p:nvSpPr>
          <p:spPr>
            <a:xfrm>
              <a:off x="522167" y="1394230"/>
              <a:ext cx="2880000" cy="378356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분류별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보기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분류별로 간식들이 나누어져 있고 모든 간식들을 보고 선택할 수 있습니다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. (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귀찮음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보통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랜덤 선택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랜덤으로 하나의 간식만 추천 받습니다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. 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마음에 들지 않는 다면 다시 돌릴 수 있습니다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. (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귀찮음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0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간식 스무고개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여러 질문이 나오며 답변에 따라 희망하는 간식을 추천해줍니다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. (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귀찮음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많음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간식소비성향검사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여러 질문을 통하여 간식 소비의 성향을 파악해주며 따로 간식 추천을 해주진 않습니다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. (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귀찮음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많음</a:t>
              </a:r>
              <a:r>
                <a:rPr lang="en-US" altLang="ko-KR" sz="12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FF90A78-DF0D-4931-86B6-ED71161DBC99}"/>
                </a:ext>
              </a:extLst>
            </p:cNvPr>
            <p:cNvSpPr/>
            <p:nvPr/>
          </p:nvSpPr>
          <p:spPr>
            <a:xfrm>
              <a:off x="2292451" y="4646873"/>
              <a:ext cx="800100" cy="38037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닫기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DCC891E-11C4-46BE-985C-7E6F95830DF7}"/>
              </a:ext>
            </a:extLst>
          </p:cNvPr>
          <p:cNvGrpSpPr/>
          <p:nvPr/>
        </p:nvGrpSpPr>
        <p:grpSpPr>
          <a:xfrm>
            <a:off x="2802208" y="4809600"/>
            <a:ext cx="562825" cy="562825"/>
            <a:chOff x="9293554" y="3751094"/>
            <a:chExt cx="720000" cy="720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F685EBF4-EF1C-412E-B871-0B8462400F33}"/>
                </a:ext>
              </a:extLst>
            </p:cNvPr>
            <p:cNvSpPr/>
            <p:nvPr/>
          </p:nvSpPr>
          <p:spPr>
            <a:xfrm>
              <a:off x="9293554" y="3751094"/>
              <a:ext cx="720000" cy="72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15" descr="물음표 단색으로 채워진">
              <a:extLst>
                <a:ext uri="{FF2B5EF4-FFF2-40B4-BE49-F238E27FC236}">
                  <a16:creationId xmlns:a16="http://schemas.microsoft.com/office/drawing/2014/main" xmlns="" id="{68457E9E-A1AD-41BE-8A18-2B69B3B74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293554" y="3751094"/>
              <a:ext cx="720000" cy="720000"/>
            </a:xfrm>
            <a:prstGeom prst="rect">
              <a:avLst/>
            </a:prstGeom>
          </p:spPr>
        </p:pic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402BDA6-9A1B-4D5D-AF35-53E3DC90BBBB}"/>
              </a:ext>
            </a:extLst>
          </p:cNvPr>
          <p:cNvCxnSpPr>
            <a:cxnSpLocks/>
          </p:cNvCxnSpPr>
          <p:nvPr/>
        </p:nvCxnSpPr>
        <p:spPr>
          <a:xfrm flipV="1">
            <a:off x="3331055" y="3486974"/>
            <a:ext cx="1323341" cy="16497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A364CBA-4DAA-4D9E-979C-DC6BFD192417}"/>
              </a:ext>
            </a:extLst>
          </p:cNvPr>
          <p:cNvGrpSpPr/>
          <p:nvPr/>
        </p:nvGrpSpPr>
        <p:grpSpPr>
          <a:xfrm>
            <a:off x="309681" y="1002396"/>
            <a:ext cx="8545288" cy="5538221"/>
            <a:chOff x="338369" y="126902"/>
            <a:chExt cx="10488706" cy="6797755"/>
          </a:xfrm>
        </p:grpSpPr>
        <p:sp>
          <p:nvSpPr>
            <p:cNvPr id="6" name="사각형: 둥근 모서리 2">
              <a:extLst>
                <a:ext uri="{FF2B5EF4-FFF2-40B4-BE49-F238E27FC236}">
                  <a16:creationId xmlns:a16="http://schemas.microsoft.com/office/drawing/2014/main" xmlns="" id="{173A85AD-FC7D-4175-810D-486B8858B2E5}"/>
                </a:ext>
              </a:extLst>
            </p:cNvPr>
            <p:cNvSpPr/>
            <p:nvPr/>
          </p:nvSpPr>
          <p:spPr>
            <a:xfrm>
              <a:off x="338369" y="673234"/>
              <a:ext cx="3245224" cy="554548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7" name="사각형: 둥근 모서리 3">
              <a:extLst>
                <a:ext uri="{FF2B5EF4-FFF2-40B4-BE49-F238E27FC236}">
                  <a16:creationId xmlns:a16="http://schemas.microsoft.com/office/drawing/2014/main" xmlns="" id="{C0EE7883-9FFA-4CDC-9F8A-DF0A24895F42}"/>
                </a:ext>
              </a:extLst>
            </p:cNvPr>
            <p:cNvSpPr/>
            <p:nvPr/>
          </p:nvSpPr>
          <p:spPr>
            <a:xfrm>
              <a:off x="574813" y="1240827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1(ex.</a:t>
              </a:r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빵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xmlns="" id="{DC9896C2-8F06-4079-908C-0D587B6635CF}"/>
                </a:ext>
              </a:extLst>
            </p:cNvPr>
            <p:cNvSpPr/>
            <p:nvPr/>
          </p:nvSpPr>
          <p:spPr>
            <a:xfrm>
              <a:off x="574813" y="2101439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9" name="사각형: 둥근 모서리 5">
              <a:extLst>
                <a:ext uri="{FF2B5EF4-FFF2-40B4-BE49-F238E27FC236}">
                  <a16:creationId xmlns:a16="http://schemas.microsoft.com/office/drawing/2014/main" xmlns="" id="{B4825B69-8622-4698-9009-638FF4AAD333}"/>
                </a:ext>
              </a:extLst>
            </p:cNvPr>
            <p:cNvSpPr/>
            <p:nvPr/>
          </p:nvSpPr>
          <p:spPr>
            <a:xfrm>
              <a:off x="574813" y="2962051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xmlns="" id="{FF31E74E-993C-4270-9ADB-BF6230879108}"/>
                </a:ext>
              </a:extLst>
            </p:cNvPr>
            <p:cNvSpPr/>
            <p:nvPr/>
          </p:nvSpPr>
          <p:spPr>
            <a:xfrm>
              <a:off x="574813" y="3822663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4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xmlns="" id="{E5BD0B73-8BC0-4E4D-A55D-AD2335182B16}"/>
                </a:ext>
              </a:extLst>
            </p:cNvPr>
            <p:cNvGrpSpPr/>
            <p:nvPr/>
          </p:nvGrpSpPr>
          <p:grpSpPr>
            <a:xfrm>
              <a:off x="1805692" y="4866748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xmlns="" id="{2182480A-C602-4B5C-BF82-21437E0AE3CE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Oval 24">
                <a:extLst>
                  <a:ext uri="{FF2B5EF4-FFF2-40B4-BE49-F238E27FC236}">
                    <a16:creationId xmlns:a16="http://schemas.microsoft.com/office/drawing/2014/main" xmlns="" id="{E3C91DEF-825B-4A47-A499-1A327DDC462E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Oval 25">
                <a:extLst>
                  <a:ext uri="{FF2B5EF4-FFF2-40B4-BE49-F238E27FC236}">
                    <a16:creationId xmlns:a16="http://schemas.microsoft.com/office/drawing/2014/main" xmlns="" id="{B97BF83A-ECB2-4803-A65A-09994F6F994D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C4188DA-5CF0-4B33-9A82-1C56F35219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3056" y="1222519"/>
              <a:ext cx="0" cy="42999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68A8BE0-C863-4882-AB49-9C0B2B7B5B6C}"/>
                </a:ext>
              </a:extLst>
            </p:cNvPr>
            <p:cNvSpPr/>
            <p:nvPr/>
          </p:nvSpPr>
          <p:spPr>
            <a:xfrm>
              <a:off x="3258062" y="1266600"/>
              <a:ext cx="129988" cy="4276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F8A9F5A-D136-4F54-AD7E-B829817F1A57}"/>
                </a:ext>
              </a:extLst>
            </p:cNvPr>
            <p:cNvSpPr txBox="1"/>
            <p:nvPr/>
          </p:nvSpPr>
          <p:spPr>
            <a:xfrm>
              <a:off x="781411" y="126902"/>
              <a:ext cx="2359139" cy="4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분류별 보기 화면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D5840A1F-21FC-4792-81C2-3D9CFDD3C834}"/>
                </a:ext>
              </a:extLst>
            </p:cNvPr>
            <p:cNvSpPr/>
            <p:nvPr/>
          </p:nvSpPr>
          <p:spPr>
            <a:xfrm>
              <a:off x="3960110" y="673234"/>
              <a:ext cx="3245224" cy="554548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21C7FC3-44B1-4E96-A4E7-D1AC73B1AE2A}"/>
                </a:ext>
              </a:extLst>
            </p:cNvPr>
            <p:cNvSpPr/>
            <p:nvPr/>
          </p:nvSpPr>
          <p:spPr>
            <a:xfrm>
              <a:off x="4196554" y="1240827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1(</a:t>
              </a:r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도넛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ACAF8E70-D12F-46ED-A2D3-9CA885E09036}"/>
                </a:ext>
              </a:extLst>
            </p:cNvPr>
            <p:cNvSpPr/>
            <p:nvPr/>
          </p:nvSpPr>
          <p:spPr>
            <a:xfrm>
              <a:off x="4196554" y="2101439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2(</a:t>
              </a:r>
              <a:r>
                <a:rPr lang="ko-KR" altLang="en-US" sz="2000" dirty="0" err="1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와플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EB68F979-3FBC-4684-87E3-5EE6F3BF5F96}"/>
                </a:ext>
              </a:extLst>
            </p:cNvPr>
            <p:cNvSpPr/>
            <p:nvPr/>
          </p:nvSpPr>
          <p:spPr>
            <a:xfrm>
              <a:off x="4196554" y="2962051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3(</a:t>
              </a:r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마카롱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B13DDCF6-D68F-4210-B01A-78BB2008CFE9}"/>
                </a:ext>
              </a:extLst>
            </p:cNvPr>
            <p:cNvSpPr/>
            <p:nvPr/>
          </p:nvSpPr>
          <p:spPr>
            <a:xfrm>
              <a:off x="4196554" y="3822663"/>
              <a:ext cx="2563906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4(</a:t>
              </a:r>
              <a:r>
                <a:rPr lang="ko-KR" altLang="en-US" sz="2000" dirty="0" err="1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빵류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xmlns="" id="{EEB6826C-6469-426F-AEE7-0294C1760924}"/>
                </a:ext>
              </a:extLst>
            </p:cNvPr>
            <p:cNvGrpSpPr/>
            <p:nvPr/>
          </p:nvGrpSpPr>
          <p:grpSpPr>
            <a:xfrm>
              <a:off x="5427433" y="4866748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xmlns="" id="{B83E53A7-14D1-490D-89A7-F1FE8F03E7E5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xmlns="" id="{77F77655-AA75-4EA0-815F-5BF0C4D4DC9A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xmlns="" id="{9E201961-1AE0-4215-8FE5-23FA335134FC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8C7FB71-F251-473B-ACE7-CB67A75D794F}"/>
                </a:ext>
              </a:extLst>
            </p:cNvPr>
            <p:cNvCxnSpPr>
              <a:cxnSpLocks/>
            </p:cNvCxnSpPr>
            <p:nvPr/>
          </p:nvCxnSpPr>
          <p:spPr>
            <a:xfrm>
              <a:off x="6944797" y="1222519"/>
              <a:ext cx="0" cy="42999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C7BBB7C-E0B6-4690-B29B-EE2D38D738C2}"/>
                </a:ext>
              </a:extLst>
            </p:cNvPr>
            <p:cNvSpPr/>
            <p:nvPr/>
          </p:nvSpPr>
          <p:spPr>
            <a:xfrm>
              <a:off x="6879803" y="1266600"/>
              <a:ext cx="129988" cy="4276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3BAFF58-CAD6-43AD-BC2E-DE83640A9E13}"/>
                </a:ext>
              </a:extLst>
            </p:cNvPr>
            <p:cNvSpPr txBox="1"/>
            <p:nvPr/>
          </p:nvSpPr>
          <p:spPr>
            <a:xfrm>
              <a:off x="4611172" y="165400"/>
              <a:ext cx="1943100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 선택 화면</a:t>
              </a:r>
            </a:p>
          </p:txBody>
        </p:sp>
        <p:sp>
          <p:nvSpPr>
            <p:cNvPr id="24" name="사각형: 둥근 모서리 26">
              <a:extLst>
                <a:ext uri="{FF2B5EF4-FFF2-40B4-BE49-F238E27FC236}">
                  <a16:creationId xmlns:a16="http://schemas.microsoft.com/office/drawing/2014/main" xmlns="" id="{1DAF0A98-CF49-424E-82E1-68BD160FF950}"/>
                </a:ext>
              </a:extLst>
            </p:cNvPr>
            <p:cNvSpPr/>
            <p:nvPr/>
          </p:nvSpPr>
          <p:spPr>
            <a:xfrm>
              <a:off x="7581851" y="673234"/>
              <a:ext cx="3245224" cy="554548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25" name="사각형: 둥근 모서리 27">
              <a:extLst>
                <a:ext uri="{FF2B5EF4-FFF2-40B4-BE49-F238E27FC236}">
                  <a16:creationId xmlns:a16="http://schemas.microsoft.com/office/drawing/2014/main" xmlns="" id="{63859C05-F144-40F6-A4CD-C604318B5D52}"/>
                </a:ext>
              </a:extLst>
            </p:cNvPr>
            <p:cNvSpPr/>
            <p:nvPr/>
          </p:nvSpPr>
          <p:spPr>
            <a:xfrm>
              <a:off x="8818675" y="5148617"/>
              <a:ext cx="1677521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가게 배달</a:t>
              </a:r>
              <a:endParaRPr lang="en-US" altLang="ko-KR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앱으로 보기</a:t>
              </a:r>
              <a:endParaRPr lang="en-US" altLang="ko-KR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26" name="사각형: 둥근 모서리 28">
              <a:extLst>
                <a:ext uri="{FF2B5EF4-FFF2-40B4-BE49-F238E27FC236}">
                  <a16:creationId xmlns:a16="http://schemas.microsoft.com/office/drawing/2014/main" xmlns="" id="{E0D5A261-A5CB-4A77-B238-3D14FEB6582C}"/>
                </a:ext>
              </a:extLst>
            </p:cNvPr>
            <p:cNvSpPr/>
            <p:nvPr/>
          </p:nvSpPr>
          <p:spPr>
            <a:xfrm>
              <a:off x="7922510" y="1039776"/>
              <a:ext cx="2563906" cy="37257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선택 메뉴 정보</a:t>
              </a:r>
              <a:endPara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가격</a:t>
              </a:r>
              <a:r>
                <a:rPr lang="en-US" altLang="ko-KR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칼로리</a:t>
              </a:r>
            </a:p>
          </p:txBody>
        </p:sp>
        <p:sp>
          <p:nvSpPr>
            <p:cNvPr id="27" name="사각형: 둥근 모서리 29">
              <a:extLst>
                <a:ext uri="{FF2B5EF4-FFF2-40B4-BE49-F238E27FC236}">
                  <a16:creationId xmlns:a16="http://schemas.microsoft.com/office/drawing/2014/main" xmlns="" id="{5485A9A3-7AC3-41E0-A1C4-32355BF12013}"/>
                </a:ext>
              </a:extLst>
            </p:cNvPr>
            <p:cNvSpPr/>
            <p:nvPr/>
          </p:nvSpPr>
          <p:spPr>
            <a:xfrm>
              <a:off x="7922510" y="5148617"/>
              <a:ext cx="804751" cy="6992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메인</a:t>
              </a:r>
              <a:endParaRPr lang="en-US" altLang="ko-KR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화면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D5F2834-F6E8-4D6E-AC86-EB3B9DCC1608}"/>
                </a:ext>
              </a:extLst>
            </p:cNvPr>
            <p:cNvSpPr txBox="1"/>
            <p:nvPr/>
          </p:nvSpPr>
          <p:spPr>
            <a:xfrm>
              <a:off x="8052720" y="126902"/>
              <a:ext cx="2303485" cy="4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메뉴 선택 </a:t>
              </a:r>
              <a:r>
                <a:rPr lang="ko-KR" altLang="en-US" sz="1600" dirty="0" err="1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결과창</a:t>
              </a:r>
              <a:endPara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E90F55BD-3E59-4B47-B427-DC80D9CF5AE7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flipH="1">
              <a:off x="6879803" y="5847865"/>
              <a:ext cx="1445083" cy="62346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44A8135-F388-4B5D-A11D-A849DCD57307}"/>
                </a:ext>
              </a:extLst>
            </p:cNvPr>
            <p:cNvSpPr txBox="1"/>
            <p:nvPr/>
          </p:nvSpPr>
          <p:spPr>
            <a:xfrm>
              <a:off x="5143786" y="6471329"/>
              <a:ext cx="3472034" cy="45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메인화면으로</a:t>
              </a:r>
              <a:r>
                <a:rPr lang="ko-KR" altLang="en-US" dirty="0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r>
                <a:rPr lang="ko-KR" altLang="en-US" dirty="0" err="1"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돌아감</a:t>
              </a:r>
              <a:endParaRPr lang="ko-KR" altLang="en-US" dirty="0"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39BB1E5-9737-443A-B07C-F50DFABA6B47}"/>
              </a:ext>
            </a:extLst>
          </p:cNvPr>
          <p:cNvSpPr txBox="1"/>
          <p:nvPr/>
        </p:nvSpPr>
        <p:spPr>
          <a:xfrm>
            <a:off x="3790790" y="479176"/>
            <a:ext cx="53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메뉴 선택까지 클릭 </a:t>
            </a:r>
            <a:r>
              <a:rPr lang="ko-KR" altLang="en-US" sz="1600" dirty="0" smtClean="0"/>
              <a:t>수 </a:t>
            </a:r>
            <a:r>
              <a:rPr lang="en-US" altLang="ko-KR" sz="1600" dirty="0"/>
              <a:t>Min: </a:t>
            </a:r>
            <a:r>
              <a:rPr lang="en-US" altLang="ko-KR" sz="1600" dirty="0" smtClean="0"/>
              <a:t>5 // Max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590161" y="4791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기능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: 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분류별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40666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기능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랜덤선택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xmlns="" id="{42691054-1F16-435A-B493-D644FCE354FA}"/>
              </a:ext>
            </a:extLst>
          </p:cNvPr>
          <p:cNvSpPr/>
          <p:nvPr/>
        </p:nvSpPr>
        <p:spPr>
          <a:xfrm>
            <a:off x="642791" y="1699000"/>
            <a:ext cx="2606177" cy="4453472"/>
          </a:xfrm>
          <a:prstGeom prst="roundRect">
            <a:avLst/>
          </a:prstGeom>
          <a:solidFill>
            <a:srgbClr val="FFC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4" name="사각형: 둥근 모서리 35">
            <a:extLst>
              <a:ext uri="{FF2B5EF4-FFF2-40B4-BE49-F238E27FC236}">
                <a16:creationId xmlns:a16="http://schemas.microsoft.com/office/drawing/2014/main" xmlns="" id="{3DFD5BC2-4A55-4834-9B95-75FF10959FEB}"/>
              </a:ext>
            </a:extLst>
          </p:cNvPr>
          <p:cNvSpPr/>
          <p:nvPr/>
        </p:nvSpPr>
        <p:spPr>
          <a:xfrm>
            <a:off x="2336963" y="5293093"/>
            <a:ext cx="646281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가게 배달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앱으로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보기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5" name="사각형: 둥근 모서리 36">
            <a:extLst>
              <a:ext uri="{FF2B5EF4-FFF2-40B4-BE49-F238E27FC236}">
                <a16:creationId xmlns:a16="http://schemas.microsoft.com/office/drawing/2014/main" xmlns="" id="{B5C512FD-99E2-4EEF-A9BD-C30F3260B7C1}"/>
              </a:ext>
            </a:extLst>
          </p:cNvPr>
          <p:cNvSpPr/>
          <p:nvPr/>
        </p:nvSpPr>
        <p:spPr>
          <a:xfrm>
            <a:off x="916368" y="1993362"/>
            <a:ext cx="2059023" cy="29921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랜덤 메뉴</a:t>
            </a:r>
          </a:p>
        </p:txBody>
      </p:sp>
      <p:sp>
        <p:nvSpPr>
          <p:cNvPr id="26" name="사각형: 둥근 모서리 37">
            <a:extLst>
              <a:ext uri="{FF2B5EF4-FFF2-40B4-BE49-F238E27FC236}">
                <a16:creationId xmlns:a16="http://schemas.microsoft.com/office/drawing/2014/main" xmlns="" id="{0A89C985-B8C8-44C6-964F-A86FD63BBB13}"/>
              </a:ext>
            </a:extLst>
          </p:cNvPr>
          <p:cNvSpPr/>
          <p:nvPr/>
        </p:nvSpPr>
        <p:spPr>
          <a:xfrm>
            <a:off x="916368" y="5293093"/>
            <a:ext cx="646281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메인 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2D666B-D9CF-4948-8CA1-EAAE6AACEBD5}"/>
              </a:ext>
            </a:extLst>
          </p:cNvPr>
          <p:cNvSpPr txBox="1"/>
          <p:nvPr/>
        </p:nvSpPr>
        <p:spPr>
          <a:xfrm>
            <a:off x="1165887" y="1248739"/>
            <a:ext cx="1560466" cy="27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랜덤 선택 화면</a:t>
            </a:r>
          </a:p>
        </p:txBody>
      </p:sp>
      <p:sp>
        <p:nvSpPr>
          <p:cNvPr id="28" name="사각형: 둥근 모서리 41">
            <a:extLst>
              <a:ext uri="{FF2B5EF4-FFF2-40B4-BE49-F238E27FC236}">
                <a16:creationId xmlns:a16="http://schemas.microsoft.com/office/drawing/2014/main" xmlns="" id="{2FBBE7AB-5AB1-469F-BD44-7A6C4AD557DC}"/>
              </a:ext>
            </a:extLst>
          </p:cNvPr>
          <p:cNvSpPr/>
          <p:nvPr/>
        </p:nvSpPr>
        <p:spPr>
          <a:xfrm>
            <a:off x="1621268" y="5285294"/>
            <a:ext cx="646280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다시</a:t>
            </a:r>
            <a:endParaRPr lang="en-US" altLang="ko-KR" sz="105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돌리기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45F0F1F-A8A1-42CD-B08D-51D250936A67}"/>
              </a:ext>
            </a:extLst>
          </p:cNvPr>
          <p:cNvCxnSpPr>
            <a:cxnSpLocks/>
            <a:stCxn id="24" idx="0"/>
            <a:endCxn id="37" idx="1"/>
          </p:cNvCxnSpPr>
          <p:nvPr/>
        </p:nvCxnSpPr>
        <p:spPr>
          <a:xfrm flipV="1">
            <a:off x="2660105" y="3772756"/>
            <a:ext cx="1389890" cy="15203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43">
            <a:extLst>
              <a:ext uri="{FF2B5EF4-FFF2-40B4-BE49-F238E27FC236}">
                <a16:creationId xmlns:a16="http://schemas.microsoft.com/office/drawing/2014/main" xmlns="" id="{878E0C32-E48D-4F30-8DC3-D0F9A087DEF5}"/>
              </a:ext>
            </a:extLst>
          </p:cNvPr>
          <p:cNvSpPr/>
          <p:nvPr/>
        </p:nvSpPr>
        <p:spPr>
          <a:xfrm>
            <a:off x="3903102" y="1699000"/>
            <a:ext cx="2606177" cy="4453472"/>
          </a:xfrm>
          <a:prstGeom prst="roundRect">
            <a:avLst/>
          </a:prstGeom>
          <a:solidFill>
            <a:srgbClr val="FFC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1" name="사각형: 둥근 모서리 44">
            <a:extLst>
              <a:ext uri="{FF2B5EF4-FFF2-40B4-BE49-F238E27FC236}">
                <a16:creationId xmlns:a16="http://schemas.microsoft.com/office/drawing/2014/main" xmlns="" id="{8D9CB3F9-24F5-401E-B7E5-1B9D878554E6}"/>
              </a:ext>
            </a:extLst>
          </p:cNvPr>
          <p:cNvSpPr/>
          <p:nvPr/>
        </p:nvSpPr>
        <p:spPr>
          <a:xfrm>
            <a:off x="5597276" y="5293093"/>
            <a:ext cx="646281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가게 배달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앱으로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보기</a:t>
            </a:r>
            <a:endParaRPr lang="en-US" altLang="ko-KR" sz="9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2" name="사각형: 둥근 모서리 45">
            <a:extLst>
              <a:ext uri="{FF2B5EF4-FFF2-40B4-BE49-F238E27FC236}">
                <a16:creationId xmlns:a16="http://schemas.microsoft.com/office/drawing/2014/main" xmlns="" id="{BB4C4AEF-C15B-44A8-99D9-8F544BB2D9DE}"/>
              </a:ext>
            </a:extLst>
          </p:cNvPr>
          <p:cNvSpPr/>
          <p:nvPr/>
        </p:nvSpPr>
        <p:spPr>
          <a:xfrm>
            <a:off x="4176677" y="1993362"/>
            <a:ext cx="2059023" cy="29921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랜덤 메뉴</a:t>
            </a:r>
          </a:p>
        </p:txBody>
      </p:sp>
      <p:sp>
        <p:nvSpPr>
          <p:cNvPr id="33" name="사각형: 둥근 모서리 46">
            <a:extLst>
              <a:ext uri="{FF2B5EF4-FFF2-40B4-BE49-F238E27FC236}">
                <a16:creationId xmlns:a16="http://schemas.microsoft.com/office/drawing/2014/main" xmlns="" id="{10C6469A-4BE9-4678-90DD-4D354ACD965C}"/>
              </a:ext>
            </a:extLst>
          </p:cNvPr>
          <p:cNvSpPr/>
          <p:nvPr/>
        </p:nvSpPr>
        <p:spPr>
          <a:xfrm>
            <a:off x="4176677" y="5293093"/>
            <a:ext cx="646281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메인 화면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9D50A59-039E-4B8B-9FAE-AD6A554D0E69}"/>
              </a:ext>
            </a:extLst>
          </p:cNvPr>
          <p:cNvSpPr txBox="1"/>
          <p:nvPr/>
        </p:nvSpPr>
        <p:spPr>
          <a:xfrm>
            <a:off x="4426197" y="1248739"/>
            <a:ext cx="1560466" cy="27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배달앱</a:t>
            </a:r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보기</a:t>
            </a:r>
          </a:p>
        </p:txBody>
      </p:sp>
      <p:sp>
        <p:nvSpPr>
          <p:cNvPr id="35" name="사각형: 둥근 모서리 48">
            <a:extLst>
              <a:ext uri="{FF2B5EF4-FFF2-40B4-BE49-F238E27FC236}">
                <a16:creationId xmlns:a16="http://schemas.microsoft.com/office/drawing/2014/main" xmlns="" id="{6F5F96A7-7021-4FE7-873D-1E1E4B97EB0F}"/>
              </a:ext>
            </a:extLst>
          </p:cNvPr>
          <p:cNvSpPr/>
          <p:nvPr/>
        </p:nvSpPr>
        <p:spPr>
          <a:xfrm>
            <a:off x="4881580" y="5285294"/>
            <a:ext cx="646280" cy="5615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다시</a:t>
            </a:r>
            <a:endParaRPr lang="en-US" altLang="ko-KR" sz="105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돌리기</a:t>
            </a:r>
          </a:p>
        </p:txBody>
      </p:sp>
      <p:sp>
        <p:nvSpPr>
          <p:cNvPr id="36" name="사각형: 둥근 모서리 49">
            <a:extLst>
              <a:ext uri="{FF2B5EF4-FFF2-40B4-BE49-F238E27FC236}">
                <a16:creationId xmlns:a16="http://schemas.microsoft.com/office/drawing/2014/main" xmlns="" id="{531E4086-BFC4-4461-A382-CABE0F1CD9E9}"/>
              </a:ext>
            </a:extLst>
          </p:cNvPr>
          <p:cNvSpPr/>
          <p:nvPr/>
        </p:nvSpPr>
        <p:spPr>
          <a:xfrm>
            <a:off x="3903341" y="1699000"/>
            <a:ext cx="2606177" cy="4453472"/>
          </a:xfrm>
          <a:prstGeom prst="roundRect">
            <a:avLst/>
          </a:prstGeom>
          <a:solidFill>
            <a:schemeClr val="tx1"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0D4F1C8-CC7E-4BC0-B40C-916CE9CCD783}"/>
              </a:ext>
            </a:extLst>
          </p:cNvPr>
          <p:cNvSpPr/>
          <p:nvPr/>
        </p:nvSpPr>
        <p:spPr>
          <a:xfrm>
            <a:off x="4049994" y="2905429"/>
            <a:ext cx="2312872" cy="1734654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8" name="사각형: 둥근 모서리 51">
            <a:extLst>
              <a:ext uri="{FF2B5EF4-FFF2-40B4-BE49-F238E27FC236}">
                <a16:creationId xmlns:a16="http://schemas.microsoft.com/office/drawing/2014/main" xmlns="" id="{B22D5A22-61E7-4080-AD91-9F22A9B44527}"/>
              </a:ext>
            </a:extLst>
          </p:cNvPr>
          <p:cNvSpPr/>
          <p:nvPr/>
        </p:nvSpPr>
        <p:spPr>
          <a:xfrm>
            <a:off x="4264173" y="3157028"/>
            <a:ext cx="891201" cy="10188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배달앱</a:t>
            </a:r>
            <a:endParaRPr lang="en-US" altLang="ko-KR" sz="16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가기</a:t>
            </a:r>
          </a:p>
        </p:txBody>
      </p:sp>
      <p:sp>
        <p:nvSpPr>
          <p:cNvPr id="39" name="사각형: 둥근 모서리 52">
            <a:extLst>
              <a:ext uri="{FF2B5EF4-FFF2-40B4-BE49-F238E27FC236}">
                <a16:creationId xmlns:a16="http://schemas.microsoft.com/office/drawing/2014/main" xmlns="" id="{5DC67FB4-58B5-4175-B5D9-8E31D3F8FB1A}"/>
              </a:ext>
            </a:extLst>
          </p:cNvPr>
          <p:cNvSpPr/>
          <p:nvPr/>
        </p:nvSpPr>
        <p:spPr>
          <a:xfrm>
            <a:off x="5254626" y="3157029"/>
            <a:ext cx="891201" cy="10188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주변</a:t>
            </a:r>
            <a:endParaRPr lang="en-US" altLang="ko-KR" sz="1200" b="1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가게보기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DD69793-5342-4FCE-A2DF-06B8B6103E0E}"/>
              </a:ext>
            </a:extLst>
          </p:cNvPr>
          <p:cNvSpPr/>
          <p:nvPr/>
        </p:nvSpPr>
        <p:spPr>
          <a:xfrm>
            <a:off x="4881578" y="4255265"/>
            <a:ext cx="642545" cy="305468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뒤로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39BB1E5-9737-443A-B07C-F50DFABA6B47}"/>
              </a:ext>
            </a:extLst>
          </p:cNvPr>
          <p:cNvSpPr txBox="1"/>
          <p:nvPr/>
        </p:nvSpPr>
        <p:spPr>
          <a:xfrm>
            <a:off x="3790790" y="479176"/>
            <a:ext cx="53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메뉴 선택까지 클릭 수 </a:t>
            </a:r>
            <a:r>
              <a:rPr lang="en-US" altLang="ko-KR" sz="1600" dirty="0" smtClean="0"/>
              <a:t>Min: 3 // </a:t>
            </a:r>
            <a:r>
              <a:rPr lang="en-US" altLang="ko-KR" sz="1600" dirty="0"/>
              <a:t>Max: </a:t>
            </a:r>
            <a:r>
              <a:rPr lang="ko-KR" altLang="en-US" sz="1600" b="1" dirty="0">
                <a:latin typeface="HY견고딕" pitchFamily="18" charset="-127"/>
                <a:ea typeface="HY견고딕" pitchFamily="18" charset="-127"/>
              </a:rPr>
              <a:t>∞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3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기능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간식 스무고개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추천 질문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5E06-C18B-D344-A97C-3CAC1FE2201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xmlns="" id="{5F1BF9E5-CA8C-4D30-8D99-016E2665950E}"/>
              </a:ext>
            </a:extLst>
          </p:cNvPr>
          <p:cNvSpPr/>
          <p:nvPr/>
        </p:nvSpPr>
        <p:spPr>
          <a:xfrm>
            <a:off x="752481" y="1639230"/>
            <a:ext cx="2703276" cy="4619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xmlns="" id="{6751DDBA-756C-4016-8A16-FE44B5C7CB0A}"/>
              </a:ext>
            </a:extLst>
          </p:cNvPr>
          <p:cNvSpPr/>
          <p:nvPr/>
        </p:nvSpPr>
        <p:spPr>
          <a:xfrm>
            <a:off x="1036250" y="2049179"/>
            <a:ext cx="2135737" cy="582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질문 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" name="사각형: 둥근 모서리 24">
            <a:extLst>
              <a:ext uri="{FF2B5EF4-FFF2-40B4-BE49-F238E27FC236}">
                <a16:creationId xmlns:a16="http://schemas.microsoft.com/office/drawing/2014/main" xmlns="" id="{048B2FCE-5AF7-4728-8FBA-03BCE048BD73}"/>
              </a:ext>
            </a:extLst>
          </p:cNvPr>
          <p:cNvSpPr/>
          <p:nvPr/>
        </p:nvSpPr>
        <p:spPr>
          <a:xfrm>
            <a:off x="1036250" y="2984286"/>
            <a:ext cx="2135737" cy="4387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xmlns="" id="{9188599E-50DB-4A90-AEC4-8A52A6010B84}"/>
              </a:ext>
            </a:extLst>
          </p:cNvPr>
          <p:cNvSpPr/>
          <p:nvPr/>
        </p:nvSpPr>
        <p:spPr>
          <a:xfrm>
            <a:off x="1036250" y="3701177"/>
            <a:ext cx="2135737" cy="4387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" name="사각형: 둥근 모서리 26">
            <a:extLst>
              <a:ext uri="{FF2B5EF4-FFF2-40B4-BE49-F238E27FC236}">
                <a16:creationId xmlns:a16="http://schemas.microsoft.com/office/drawing/2014/main" xmlns="" id="{AD6FE4BC-0B08-4A0C-9D8D-D58714161E1E}"/>
              </a:ext>
            </a:extLst>
          </p:cNvPr>
          <p:cNvSpPr/>
          <p:nvPr/>
        </p:nvSpPr>
        <p:spPr>
          <a:xfrm>
            <a:off x="1036250" y="4418067"/>
            <a:ext cx="2135737" cy="4387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" name="사각형: 둥근 모서리 27">
            <a:extLst>
              <a:ext uri="{FF2B5EF4-FFF2-40B4-BE49-F238E27FC236}">
                <a16:creationId xmlns:a16="http://schemas.microsoft.com/office/drawing/2014/main" xmlns="" id="{31357DFA-B700-4D5A-A79F-6CC650D423E0}"/>
              </a:ext>
            </a:extLst>
          </p:cNvPr>
          <p:cNvSpPr/>
          <p:nvPr/>
        </p:nvSpPr>
        <p:spPr>
          <a:xfrm>
            <a:off x="1033451" y="5131618"/>
            <a:ext cx="2135737" cy="4387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답변</a:t>
            </a:r>
            <a:r>
              <a:rPr lang="en-US" altLang="ko-KR" sz="20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D323D5-697E-4A2C-8E3E-535EEE6D23F9}"/>
              </a:ext>
            </a:extLst>
          </p:cNvPr>
          <p:cNvSpPr txBox="1"/>
          <p:nvPr/>
        </p:nvSpPr>
        <p:spPr>
          <a:xfrm>
            <a:off x="1294816" y="1200463"/>
            <a:ext cx="1618605" cy="28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질문 화면</a:t>
            </a:r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xmlns="" id="{ED180C68-91F9-4870-97C7-F8CA33B1D5B9}"/>
              </a:ext>
            </a:extLst>
          </p:cNvPr>
          <p:cNvSpPr/>
          <p:nvPr/>
        </p:nvSpPr>
        <p:spPr>
          <a:xfrm>
            <a:off x="1033451" y="5845168"/>
            <a:ext cx="2135737" cy="2010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/>
              </a:gs>
              <a:gs pos="80000">
                <a:schemeClr val="tx1"/>
              </a:gs>
              <a:gs pos="100000">
                <a:schemeClr val="tx1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진행량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(2/10</a:t>
            </a:r>
            <a:r>
              <a:rPr lang="en-US" altLang="ko-KR" sz="1400" b="1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xmlns="" id="{6A03A45F-AE40-48ED-AB4B-BBDC5557F791}"/>
              </a:ext>
            </a:extLst>
          </p:cNvPr>
          <p:cNvSpPr/>
          <p:nvPr/>
        </p:nvSpPr>
        <p:spPr>
          <a:xfrm>
            <a:off x="3736727" y="1639230"/>
            <a:ext cx="2703276" cy="4619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" name="사각형: 둥근 모서리 31">
            <a:extLst>
              <a:ext uri="{FF2B5EF4-FFF2-40B4-BE49-F238E27FC236}">
                <a16:creationId xmlns:a16="http://schemas.microsoft.com/office/drawing/2014/main" xmlns="" id="{BA35E05F-61FF-4A36-8EC3-E3A9BF76535A}"/>
              </a:ext>
            </a:extLst>
          </p:cNvPr>
          <p:cNvSpPr/>
          <p:nvPr/>
        </p:nvSpPr>
        <p:spPr>
          <a:xfrm>
            <a:off x="4767003" y="5367230"/>
            <a:ext cx="1397377" cy="582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가게 배달</a:t>
            </a:r>
            <a:endParaRPr lang="en-US" altLang="ko-KR" sz="12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앱으로 보기</a:t>
            </a:r>
            <a:endParaRPr lang="en-US" altLang="ko-KR" sz="12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" name="사각형: 둥근 모서리 32">
            <a:extLst>
              <a:ext uri="{FF2B5EF4-FFF2-40B4-BE49-F238E27FC236}">
                <a16:creationId xmlns:a16="http://schemas.microsoft.com/office/drawing/2014/main" xmlns="" id="{50E27E12-EB6D-4DDF-AB70-729AE7880E7F}"/>
              </a:ext>
            </a:extLst>
          </p:cNvPr>
          <p:cNvSpPr/>
          <p:nvPr/>
        </p:nvSpPr>
        <p:spPr>
          <a:xfrm>
            <a:off x="4020496" y="2745708"/>
            <a:ext cx="2135737" cy="23024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선택 메뉴 정보</a:t>
            </a:r>
            <a:endParaRPr lang="en-US" altLang="ko-KR" sz="16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추천 사유</a:t>
            </a:r>
            <a:r>
              <a:rPr lang="en-US" altLang="ko-KR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가격</a:t>
            </a:r>
            <a:r>
              <a:rPr lang="en-US" altLang="ko-KR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칼로리</a:t>
            </a:r>
          </a:p>
        </p:txBody>
      </p:sp>
      <p:sp>
        <p:nvSpPr>
          <p:cNvPr id="17" name="사각형: 둥근 모서리 33">
            <a:extLst>
              <a:ext uri="{FF2B5EF4-FFF2-40B4-BE49-F238E27FC236}">
                <a16:creationId xmlns:a16="http://schemas.microsoft.com/office/drawing/2014/main" xmlns="" id="{E2047866-6C47-459B-9AC0-6E952993BF4C}"/>
              </a:ext>
            </a:extLst>
          </p:cNvPr>
          <p:cNvSpPr/>
          <p:nvPr/>
        </p:nvSpPr>
        <p:spPr>
          <a:xfrm>
            <a:off x="4020496" y="5367230"/>
            <a:ext cx="670359" cy="582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메인</a:t>
            </a:r>
            <a:endParaRPr lang="en-US" altLang="ko-KR" sz="1200" dirty="0">
              <a:solidFill>
                <a:schemeClr val="tx1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EC8911-6127-4CF3-AAF1-F4317F6F5275}"/>
              </a:ext>
            </a:extLst>
          </p:cNvPr>
          <p:cNvSpPr txBox="1"/>
          <p:nvPr/>
        </p:nvSpPr>
        <p:spPr>
          <a:xfrm>
            <a:off x="3738288" y="1202010"/>
            <a:ext cx="270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메뉴 선택 </a:t>
            </a:r>
            <a:r>
              <a:rPr lang="ko-KR" altLang="en-US" sz="16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결과창</a:t>
            </a:r>
            <a:endParaRPr lang="ko-KR" altLang="en-US" sz="16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F0EFF66-F441-4B72-B8A5-28A0080F7288}"/>
              </a:ext>
            </a:extLst>
          </p:cNvPr>
          <p:cNvSpPr txBox="1"/>
          <p:nvPr/>
        </p:nvSpPr>
        <p:spPr>
          <a:xfrm>
            <a:off x="3634855" y="1745833"/>
            <a:ext cx="29039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당신의 배고픔 지수</a:t>
            </a:r>
            <a:endParaRPr lang="en-US" altLang="ko-KR" sz="16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85</a:t>
            </a:r>
            <a:r>
              <a:rPr lang="ko-KR" altLang="en-US" sz="24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점</a:t>
            </a:r>
            <a:endParaRPr lang="en-US" altLang="ko-KR" sz="16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굉장히 </a:t>
            </a:r>
            <a:r>
              <a:rPr lang="ko-KR" altLang="en-US" sz="16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배고프신가</a:t>
            </a:r>
            <a:r>
              <a:rPr lang="ko-KR" altLang="en-US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봐요</a:t>
            </a:r>
            <a:r>
              <a:rPr lang="en-US" altLang="ko-KR" sz="16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~</a:t>
            </a:r>
            <a:endParaRPr lang="ko-KR" altLang="en-US" sz="16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9BB1E5-9737-443A-B07C-F50DFABA6B47}"/>
              </a:ext>
            </a:extLst>
          </p:cNvPr>
          <p:cNvSpPr txBox="1"/>
          <p:nvPr/>
        </p:nvSpPr>
        <p:spPr>
          <a:xfrm>
            <a:off x="5956021" y="475394"/>
            <a:ext cx="2782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메뉴 선택까지 클릭 수 </a:t>
            </a:r>
            <a:endParaRPr lang="en-US" altLang="ko-KR" sz="1600" dirty="0" smtClean="0"/>
          </a:p>
          <a:p>
            <a:r>
              <a:rPr lang="en-US" altLang="ko-KR" sz="1600" dirty="0" smtClean="0"/>
              <a:t>Min: 12 // </a:t>
            </a:r>
            <a:r>
              <a:rPr lang="en-US" altLang="ko-KR" sz="1600" dirty="0"/>
              <a:t>Max: </a:t>
            </a:r>
            <a:r>
              <a:rPr lang="en-US" altLang="ko-KR" sz="1600" dirty="0" smtClean="0">
                <a:ea typeface="HY견고딕" pitchFamily="18" charset="-127"/>
              </a:rPr>
              <a:t>12</a:t>
            </a:r>
            <a:endParaRPr lang="ko-KR" altLang="en-US" sz="1600" dirty="0"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7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ユーザー定義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83CB"/>
      </a:accent1>
      <a:accent2>
        <a:srgbClr val="25A2EF"/>
      </a:accent2>
      <a:accent3>
        <a:srgbClr val="5BB9F3"/>
      </a:accent3>
      <a:accent4>
        <a:srgbClr val="9ED6F8"/>
      </a:accent4>
      <a:accent5>
        <a:srgbClr val="FF5050"/>
      </a:accent5>
      <a:accent6>
        <a:srgbClr val="FF8585"/>
      </a:accent6>
      <a:hlink>
        <a:srgbClr val="0000FF"/>
      </a:hlink>
      <a:folHlink>
        <a:srgbClr val="800080"/>
      </a:folHlink>
    </a:clrScheme>
    <a:fontScheme name="プラザ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C4B5"/>
        </a:solidFill>
        <a:ln>
          <a:noFill/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656</Words>
  <Application>Microsoft Office PowerPoint</Application>
  <PresentationFormat>화면 슬라이드 쇼(4:3)</PresentationFormat>
  <Paragraphs>247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ホワイト</vt:lpstr>
      <vt:lpstr>간식백서 (가제)</vt:lpstr>
      <vt:lpstr>목차</vt:lpstr>
      <vt:lpstr>간식백서(가제)란?</vt:lpstr>
      <vt:lpstr>배경 설명</vt:lpstr>
      <vt:lpstr>배경 설명</vt:lpstr>
      <vt:lpstr>PowerPoint 프레젠테이션</vt:lpstr>
      <vt:lpstr>PowerPoint 프레젠테이션</vt:lpstr>
      <vt:lpstr>기능:  랜덤선택</vt:lpstr>
      <vt:lpstr>기능:  간식 스무고개 (추천 질문)</vt:lpstr>
      <vt:lpstr>기능: 간식 MBTI</vt:lpstr>
      <vt:lpstr>SWOT 분석</vt:lpstr>
      <vt:lpstr>우리 팀의 SWOT 전략</vt:lpstr>
      <vt:lpstr>기대효과</vt:lpstr>
      <vt:lpstr>Business Model</vt:lpstr>
      <vt:lpstr>우리 팀의 역할 소개</vt:lpstr>
      <vt:lpstr>Gantt Chart</vt:lpstr>
      <vt:lpstr>감사합니다</vt:lpstr>
    </vt:vector>
  </TitlesOfParts>
  <Company>SMARTCAMP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Morishige Yuta</dc:creator>
  <cp:lastModifiedBy>Windows 사용자</cp:lastModifiedBy>
  <cp:revision>53</cp:revision>
  <dcterms:created xsi:type="dcterms:W3CDTF">2016-09-09T02:13:09Z</dcterms:created>
  <dcterms:modified xsi:type="dcterms:W3CDTF">2022-04-17T11:20:23Z</dcterms:modified>
</cp:coreProperties>
</file>