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</p:sldIdLst>
  <p:sldSz cx="7556500" cy="10680700"/>
  <p:notesSz cx="7556500" cy="10680700"/>
  <p:embeddedFontLst>
    <p:embeddedFont>
      <p:font typeface="GSHKQL+MicrosoftYaHei"/>
      <p:regular r:id="rId169"/>
    </p:embeddedFont>
    <p:embeddedFont>
      <p:font typeface="TNBRQD+MicrosoftYaHei-Bold"/>
      <p:regular r:id="rId170"/>
    </p:embeddedFont>
    <p:embeddedFont>
      <p:font typeface="IROMLW+MicrosoftYaHei"/>
      <p:regular r:id="rId171"/>
    </p:embeddedFont>
    <p:embeddedFont>
      <p:font typeface="RKNFDI+MS-Gothic"/>
      <p:regular r:id="rId172"/>
    </p:embeddedFont>
    <p:embeddedFont>
      <p:font typeface="ROMQWF+LucidaSansUnicode"/>
      <p:regular r:id="rId173"/>
    </p:embeddedFont>
    <p:embeddedFont>
      <p:font typeface="QISAJA+MicrosoftYaHei-Bold"/>
      <p:regular r:id="rId17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00" Type="http://schemas.openxmlformats.org/officeDocument/2006/relationships/slide" Target="slides/slide95.xml" /><Relationship Id="rId101" Type="http://schemas.openxmlformats.org/officeDocument/2006/relationships/slide" Target="slides/slide96.xml" /><Relationship Id="rId102" Type="http://schemas.openxmlformats.org/officeDocument/2006/relationships/slide" Target="slides/slide97.xml" /><Relationship Id="rId103" Type="http://schemas.openxmlformats.org/officeDocument/2006/relationships/slide" Target="slides/slide98.xml" /><Relationship Id="rId104" Type="http://schemas.openxmlformats.org/officeDocument/2006/relationships/slide" Target="slides/slide99.xml" /><Relationship Id="rId105" Type="http://schemas.openxmlformats.org/officeDocument/2006/relationships/slide" Target="slides/slide100.xml" /><Relationship Id="rId106" Type="http://schemas.openxmlformats.org/officeDocument/2006/relationships/slide" Target="slides/slide101.xml" /><Relationship Id="rId107" Type="http://schemas.openxmlformats.org/officeDocument/2006/relationships/slide" Target="slides/slide102.xml" /><Relationship Id="rId108" Type="http://schemas.openxmlformats.org/officeDocument/2006/relationships/slide" Target="slides/slide103.xml" /><Relationship Id="rId109" Type="http://schemas.openxmlformats.org/officeDocument/2006/relationships/slide" Target="slides/slide104.xml" /><Relationship Id="rId11" Type="http://schemas.openxmlformats.org/officeDocument/2006/relationships/slide" Target="slides/slide6.xml" /><Relationship Id="rId110" Type="http://schemas.openxmlformats.org/officeDocument/2006/relationships/slide" Target="slides/slide105.xml" /><Relationship Id="rId111" Type="http://schemas.openxmlformats.org/officeDocument/2006/relationships/slide" Target="slides/slide106.xml" /><Relationship Id="rId112" Type="http://schemas.openxmlformats.org/officeDocument/2006/relationships/slide" Target="slides/slide107.xml" /><Relationship Id="rId113" Type="http://schemas.openxmlformats.org/officeDocument/2006/relationships/slide" Target="slides/slide108.xml" /><Relationship Id="rId114" Type="http://schemas.openxmlformats.org/officeDocument/2006/relationships/slide" Target="slides/slide109.xml" /><Relationship Id="rId115" Type="http://schemas.openxmlformats.org/officeDocument/2006/relationships/slide" Target="slides/slide110.xml" /><Relationship Id="rId116" Type="http://schemas.openxmlformats.org/officeDocument/2006/relationships/slide" Target="slides/slide111.xml" /><Relationship Id="rId117" Type="http://schemas.openxmlformats.org/officeDocument/2006/relationships/slide" Target="slides/slide112.xml" /><Relationship Id="rId118" Type="http://schemas.openxmlformats.org/officeDocument/2006/relationships/slide" Target="slides/slide113.xml" /><Relationship Id="rId119" Type="http://schemas.openxmlformats.org/officeDocument/2006/relationships/slide" Target="slides/slide114.xml" /><Relationship Id="rId12" Type="http://schemas.openxmlformats.org/officeDocument/2006/relationships/slide" Target="slides/slide7.xml" /><Relationship Id="rId120" Type="http://schemas.openxmlformats.org/officeDocument/2006/relationships/slide" Target="slides/slide115.xml" /><Relationship Id="rId121" Type="http://schemas.openxmlformats.org/officeDocument/2006/relationships/slide" Target="slides/slide116.xml" /><Relationship Id="rId122" Type="http://schemas.openxmlformats.org/officeDocument/2006/relationships/slide" Target="slides/slide117.xml" /><Relationship Id="rId123" Type="http://schemas.openxmlformats.org/officeDocument/2006/relationships/slide" Target="slides/slide118.xml" /><Relationship Id="rId124" Type="http://schemas.openxmlformats.org/officeDocument/2006/relationships/slide" Target="slides/slide119.xml" /><Relationship Id="rId125" Type="http://schemas.openxmlformats.org/officeDocument/2006/relationships/slide" Target="slides/slide120.xml" /><Relationship Id="rId126" Type="http://schemas.openxmlformats.org/officeDocument/2006/relationships/slide" Target="slides/slide121.xml" /><Relationship Id="rId127" Type="http://schemas.openxmlformats.org/officeDocument/2006/relationships/slide" Target="slides/slide122.xml" /><Relationship Id="rId128" Type="http://schemas.openxmlformats.org/officeDocument/2006/relationships/slide" Target="slides/slide123.xml" /><Relationship Id="rId129" Type="http://schemas.openxmlformats.org/officeDocument/2006/relationships/slide" Target="slides/slide124.xml" /><Relationship Id="rId13" Type="http://schemas.openxmlformats.org/officeDocument/2006/relationships/slide" Target="slides/slide8.xml" /><Relationship Id="rId130" Type="http://schemas.openxmlformats.org/officeDocument/2006/relationships/slide" Target="slides/slide125.xml" /><Relationship Id="rId131" Type="http://schemas.openxmlformats.org/officeDocument/2006/relationships/slide" Target="slides/slide126.xml" /><Relationship Id="rId132" Type="http://schemas.openxmlformats.org/officeDocument/2006/relationships/slide" Target="slides/slide127.xml" /><Relationship Id="rId133" Type="http://schemas.openxmlformats.org/officeDocument/2006/relationships/slide" Target="slides/slide128.xml" /><Relationship Id="rId134" Type="http://schemas.openxmlformats.org/officeDocument/2006/relationships/slide" Target="slides/slide129.xml" /><Relationship Id="rId135" Type="http://schemas.openxmlformats.org/officeDocument/2006/relationships/slide" Target="slides/slide130.xml" /><Relationship Id="rId136" Type="http://schemas.openxmlformats.org/officeDocument/2006/relationships/slide" Target="slides/slide131.xml" /><Relationship Id="rId137" Type="http://schemas.openxmlformats.org/officeDocument/2006/relationships/slide" Target="slides/slide132.xml" /><Relationship Id="rId138" Type="http://schemas.openxmlformats.org/officeDocument/2006/relationships/slide" Target="slides/slide133.xml" /><Relationship Id="rId139" Type="http://schemas.openxmlformats.org/officeDocument/2006/relationships/slide" Target="slides/slide134.xml" /><Relationship Id="rId14" Type="http://schemas.openxmlformats.org/officeDocument/2006/relationships/slide" Target="slides/slide9.xml" /><Relationship Id="rId140" Type="http://schemas.openxmlformats.org/officeDocument/2006/relationships/slide" Target="slides/slide135.xml" /><Relationship Id="rId141" Type="http://schemas.openxmlformats.org/officeDocument/2006/relationships/slide" Target="slides/slide136.xml" /><Relationship Id="rId142" Type="http://schemas.openxmlformats.org/officeDocument/2006/relationships/slide" Target="slides/slide137.xml" /><Relationship Id="rId143" Type="http://schemas.openxmlformats.org/officeDocument/2006/relationships/slide" Target="slides/slide138.xml" /><Relationship Id="rId144" Type="http://schemas.openxmlformats.org/officeDocument/2006/relationships/slide" Target="slides/slide139.xml" /><Relationship Id="rId145" Type="http://schemas.openxmlformats.org/officeDocument/2006/relationships/slide" Target="slides/slide140.xml" /><Relationship Id="rId146" Type="http://schemas.openxmlformats.org/officeDocument/2006/relationships/slide" Target="slides/slide141.xml" /><Relationship Id="rId147" Type="http://schemas.openxmlformats.org/officeDocument/2006/relationships/slide" Target="slides/slide142.xml" /><Relationship Id="rId148" Type="http://schemas.openxmlformats.org/officeDocument/2006/relationships/slide" Target="slides/slide143.xml" /><Relationship Id="rId149" Type="http://schemas.openxmlformats.org/officeDocument/2006/relationships/slide" Target="slides/slide144.xml" /><Relationship Id="rId15" Type="http://schemas.openxmlformats.org/officeDocument/2006/relationships/slide" Target="slides/slide10.xml" /><Relationship Id="rId150" Type="http://schemas.openxmlformats.org/officeDocument/2006/relationships/slide" Target="slides/slide145.xml" /><Relationship Id="rId151" Type="http://schemas.openxmlformats.org/officeDocument/2006/relationships/slide" Target="slides/slide146.xml" /><Relationship Id="rId152" Type="http://schemas.openxmlformats.org/officeDocument/2006/relationships/slide" Target="slides/slide147.xml" /><Relationship Id="rId153" Type="http://schemas.openxmlformats.org/officeDocument/2006/relationships/slide" Target="slides/slide148.xml" /><Relationship Id="rId154" Type="http://schemas.openxmlformats.org/officeDocument/2006/relationships/slide" Target="slides/slide149.xml" /><Relationship Id="rId155" Type="http://schemas.openxmlformats.org/officeDocument/2006/relationships/slide" Target="slides/slide150.xml" /><Relationship Id="rId156" Type="http://schemas.openxmlformats.org/officeDocument/2006/relationships/slide" Target="slides/slide151.xml" /><Relationship Id="rId157" Type="http://schemas.openxmlformats.org/officeDocument/2006/relationships/slide" Target="slides/slide152.xml" /><Relationship Id="rId158" Type="http://schemas.openxmlformats.org/officeDocument/2006/relationships/slide" Target="slides/slide153.xml" /><Relationship Id="rId159" Type="http://schemas.openxmlformats.org/officeDocument/2006/relationships/slide" Target="slides/slide154.xml" /><Relationship Id="rId16" Type="http://schemas.openxmlformats.org/officeDocument/2006/relationships/slide" Target="slides/slide11.xml" /><Relationship Id="rId160" Type="http://schemas.openxmlformats.org/officeDocument/2006/relationships/slide" Target="slides/slide155.xml" /><Relationship Id="rId161" Type="http://schemas.openxmlformats.org/officeDocument/2006/relationships/slide" Target="slides/slide156.xml" /><Relationship Id="rId162" Type="http://schemas.openxmlformats.org/officeDocument/2006/relationships/slide" Target="slides/slide157.xml" /><Relationship Id="rId163" Type="http://schemas.openxmlformats.org/officeDocument/2006/relationships/slide" Target="slides/slide158.xml" /><Relationship Id="rId164" Type="http://schemas.openxmlformats.org/officeDocument/2006/relationships/slide" Target="slides/slide159.xml" /><Relationship Id="rId165" Type="http://schemas.openxmlformats.org/officeDocument/2006/relationships/slide" Target="slides/slide160.xml" /><Relationship Id="rId166" Type="http://schemas.openxmlformats.org/officeDocument/2006/relationships/slide" Target="slides/slide161.xml" /><Relationship Id="rId167" Type="http://schemas.openxmlformats.org/officeDocument/2006/relationships/slide" Target="slides/slide162.xml" /><Relationship Id="rId168" Type="http://schemas.openxmlformats.org/officeDocument/2006/relationships/slide" Target="slides/slide163.xml" /><Relationship Id="rId169" Type="http://schemas.openxmlformats.org/officeDocument/2006/relationships/font" Target="fonts/font1.fntdata" /><Relationship Id="rId17" Type="http://schemas.openxmlformats.org/officeDocument/2006/relationships/slide" Target="slides/slide12.xml" /><Relationship Id="rId170" Type="http://schemas.openxmlformats.org/officeDocument/2006/relationships/font" Target="fonts/font2.fntdata" /><Relationship Id="rId171" Type="http://schemas.openxmlformats.org/officeDocument/2006/relationships/font" Target="fonts/font3.fntdata" /><Relationship Id="rId172" Type="http://schemas.openxmlformats.org/officeDocument/2006/relationships/font" Target="fonts/font4.fntdata" /><Relationship Id="rId173" Type="http://schemas.openxmlformats.org/officeDocument/2006/relationships/font" Target="fonts/font5.fntdata" /><Relationship Id="rId174" Type="http://schemas.openxmlformats.org/officeDocument/2006/relationships/font" Target="fonts/font6.fntdata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slide" Target="slides/slide24.xml" /><Relationship Id="rId3" Type="http://schemas.openxmlformats.org/officeDocument/2006/relationships/viewProps" Target="viewProps.xml" /><Relationship Id="rId30" Type="http://schemas.openxmlformats.org/officeDocument/2006/relationships/slide" Target="slides/slide25.xml" /><Relationship Id="rId31" Type="http://schemas.openxmlformats.org/officeDocument/2006/relationships/slide" Target="slides/slide26.xml" /><Relationship Id="rId32" Type="http://schemas.openxmlformats.org/officeDocument/2006/relationships/slide" Target="slides/slide27.xml" /><Relationship Id="rId33" Type="http://schemas.openxmlformats.org/officeDocument/2006/relationships/slide" Target="slides/slide28.xml" /><Relationship Id="rId34" Type="http://schemas.openxmlformats.org/officeDocument/2006/relationships/slide" Target="slides/slide29.xml" /><Relationship Id="rId35" Type="http://schemas.openxmlformats.org/officeDocument/2006/relationships/slide" Target="slides/slide30.xml" /><Relationship Id="rId36" Type="http://schemas.openxmlformats.org/officeDocument/2006/relationships/slide" Target="slides/slide31.xml" /><Relationship Id="rId37" Type="http://schemas.openxmlformats.org/officeDocument/2006/relationships/slide" Target="slides/slide32.xml" /><Relationship Id="rId38" Type="http://schemas.openxmlformats.org/officeDocument/2006/relationships/slide" Target="slides/slide33.xml" /><Relationship Id="rId39" Type="http://schemas.openxmlformats.org/officeDocument/2006/relationships/slide" Target="slides/slide34.xml" /><Relationship Id="rId4" Type="http://schemas.openxmlformats.org/officeDocument/2006/relationships/theme" Target="theme/theme1.xml" /><Relationship Id="rId40" Type="http://schemas.openxmlformats.org/officeDocument/2006/relationships/slide" Target="slides/slide35.xml" /><Relationship Id="rId41" Type="http://schemas.openxmlformats.org/officeDocument/2006/relationships/slide" Target="slides/slide36.xml" /><Relationship Id="rId42" Type="http://schemas.openxmlformats.org/officeDocument/2006/relationships/slide" Target="slides/slide37.xml" /><Relationship Id="rId43" Type="http://schemas.openxmlformats.org/officeDocument/2006/relationships/slide" Target="slides/slide38.xml" /><Relationship Id="rId44" Type="http://schemas.openxmlformats.org/officeDocument/2006/relationships/slide" Target="slides/slide39.xml" /><Relationship Id="rId45" Type="http://schemas.openxmlformats.org/officeDocument/2006/relationships/slide" Target="slides/slide40.xml" /><Relationship Id="rId46" Type="http://schemas.openxmlformats.org/officeDocument/2006/relationships/slide" Target="slides/slide41.xml" /><Relationship Id="rId47" Type="http://schemas.openxmlformats.org/officeDocument/2006/relationships/slide" Target="slides/slide42.xml" /><Relationship Id="rId48" Type="http://schemas.openxmlformats.org/officeDocument/2006/relationships/slide" Target="slides/slide43.xml" /><Relationship Id="rId49" Type="http://schemas.openxmlformats.org/officeDocument/2006/relationships/slide" Target="slides/slide44.xml" /><Relationship Id="rId5" Type="http://schemas.openxmlformats.org/officeDocument/2006/relationships/slideMaster" Target="slideMasters/slideMaster1.xml" /><Relationship Id="rId50" Type="http://schemas.openxmlformats.org/officeDocument/2006/relationships/slide" Target="slides/slide45.xml" /><Relationship Id="rId51" Type="http://schemas.openxmlformats.org/officeDocument/2006/relationships/slide" Target="slides/slide46.xml" /><Relationship Id="rId52" Type="http://schemas.openxmlformats.org/officeDocument/2006/relationships/slide" Target="slides/slide47.xml" /><Relationship Id="rId53" Type="http://schemas.openxmlformats.org/officeDocument/2006/relationships/slide" Target="slides/slide48.xml" /><Relationship Id="rId54" Type="http://schemas.openxmlformats.org/officeDocument/2006/relationships/slide" Target="slides/slide49.xml" /><Relationship Id="rId55" Type="http://schemas.openxmlformats.org/officeDocument/2006/relationships/slide" Target="slides/slide50.xml" /><Relationship Id="rId56" Type="http://schemas.openxmlformats.org/officeDocument/2006/relationships/slide" Target="slides/slide51.xml" /><Relationship Id="rId57" Type="http://schemas.openxmlformats.org/officeDocument/2006/relationships/slide" Target="slides/slide52.xml" /><Relationship Id="rId58" Type="http://schemas.openxmlformats.org/officeDocument/2006/relationships/slide" Target="slides/slide53.xml" /><Relationship Id="rId59" Type="http://schemas.openxmlformats.org/officeDocument/2006/relationships/slide" Target="slides/slide54.xml" /><Relationship Id="rId6" Type="http://schemas.openxmlformats.org/officeDocument/2006/relationships/slide" Target="slides/slide1.xml" /><Relationship Id="rId60" Type="http://schemas.openxmlformats.org/officeDocument/2006/relationships/slide" Target="slides/slide55.xml" /><Relationship Id="rId61" Type="http://schemas.openxmlformats.org/officeDocument/2006/relationships/slide" Target="slides/slide56.xml" /><Relationship Id="rId62" Type="http://schemas.openxmlformats.org/officeDocument/2006/relationships/slide" Target="slides/slide57.xml" /><Relationship Id="rId63" Type="http://schemas.openxmlformats.org/officeDocument/2006/relationships/slide" Target="slides/slide58.xml" /><Relationship Id="rId64" Type="http://schemas.openxmlformats.org/officeDocument/2006/relationships/slide" Target="slides/slide59.xml" /><Relationship Id="rId65" Type="http://schemas.openxmlformats.org/officeDocument/2006/relationships/slide" Target="slides/slide60.xml" /><Relationship Id="rId66" Type="http://schemas.openxmlformats.org/officeDocument/2006/relationships/slide" Target="slides/slide61.xml" /><Relationship Id="rId67" Type="http://schemas.openxmlformats.org/officeDocument/2006/relationships/slide" Target="slides/slide62.xml" /><Relationship Id="rId68" Type="http://schemas.openxmlformats.org/officeDocument/2006/relationships/slide" Target="slides/slide63.xml" /><Relationship Id="rId69" Type="http://schemas.openxmlformats.org/officeDocument/2006/relationships/slide" Target="slides/slide64.xml" /><Relationship Id="rId7" Type="http://schemas.openxmlformats.org/officeDocument/2006/relationships/slide" Target="slides/slide2.xml" /><Relationship Id="rId70" Type="http://schemas.openxmlformats.org/officeDocument/2006/relationships/slide" Target="slides/slide65.xml" /><Relationship Id="rId71" Type="http://schemas.openxmlformats.org/officeDocument/2006/relationships/slide" Target="slides/slide66.xml" /><Relationship Id="rId72" Type="http://schemas.openxmlformats.org/officeDocument/2006/relationships/slide" Target="slides/slide67.xml" /><Relationship Id="rId73" Type="http://schemas.openxmlformats.org/officeDocument/2006/relationships/slide" Target="slides/slide68.xml" /><Relationship Id="rId74" Type="http://schemas.openxmlformats.org/officeDocument/2006/relationships/slide" Target="slides/slide69.xml" /><Relationship Id="rId75" Type="http://schemas.openxmlformats.org/officeDocument/2006/relationships/slide" Target="slides/slide70.xml" /><Relationship Id="rId76" Type="http://schemas.openxmlformats.org/officeDocument/2006/relationships/slide" Target="slides/slide71.xml" /><Relationship Id="rId77" Type="http://schemas.openxmlformats.org/officeDocument/2006/relationships/slide" Target="slides/slide72.xml" /><Relationship Id="rId78" Type="http://schemas.openxmlformats.org/officeDocument/2006/relationships/slide" Target="slides/slide73.xml" /><Relationship Id="rId79" Type="http://schemas.openxmlformats.org/officeDocument/2006/relationships/slide" Target="slides/slide74.xml" /><Relationship Id="rId8" Type="http://schemas.openxmlformats.org/officeDocument/2006/relationships/slide" Target="slides/slide3.xml" /><Relationship Id="rId80" Type="http://schemas.openxmlformats.org/officeDocument/2006/relationships/slide" Target="slides/slide75.xml" /><Relationship Id="rId81" Type="http://schemas.openxmlformats.org/officeDocument/2006/relationships/slide" Target="slides/slide76.xml" /><Relationship Id="rId82" Type="http://schemas.openxmlformats.org/officeDocument/2006/relationships/slide" Target="slides/slide77.xml" /><Relationship Id="rId83" Type="http://schemas.openxmlformats.org/officeDocument/2006/relationships/slide" Target="slides/slide78.xml" /><Relationship Id="rId84" Type="http://schemas.openxmlformats.org/officeDocument/2006/relationships/slide" Target="slides/slide79.xml" /><Relationship Id="rId85" Type="http://schemas.openxmlformats.org/officeDocument/2006/relationships/slide" Target="slides/slide80.xml" /><Relationship Id="rId86" Type="http://schemas.openxmlformats.org/officeDocument/2006/relationships/slide" Target="slides/slide81.xml" /><Relationship Id="rId87" Type="http://schemas.openxmlformats.org/officeDocument/2006/relationships/slide" Target="slides/slide82.xml" /><Relationship Id="rId88" Type="http://schemas.openxmlformats.org/officeDocument/2006/relationships/slide" Target="slides/slide83.xml" /><Relationship Id="rId89" Type="http://schemas.openxmlformats.org/officeDocument/2006/relationships/slide" Target="slides/slide84.xml" /><Relationship Id="rId9" Type="http://schemas.openxmlformats.org/officeDocument/2006/relationships/slide" Target="slides/slide4.xml" /><Relationship Id="rId90" Type="http://schemas.openxmlformats.org/officeDocument/2006/relationships/slide" Target="slides/slide85.xml" /><Relationship Id="rId91" Type="http://schemas.openxmlformats.org/officeDocument/2006/relationships/slide" Target="slides/slide86.xml" /><Relationship Id="rId92" Type="http://schemas.openxmlformats.org/officeDocument/2006/relationships/slide" Target="slides/slide87.xml" /><Relationship Id="rId93" Type="http://schemas.openxmlformats.org/officeDocument/2006/relationships/slide" Target="slides/slide88.xml" /><Relationship Id="rId94" Type="http://schemas.openxmlformats.org/officeDocument/2006/relationships/slide" Target="slides/slide89.xml" /><Relationship Id="rId95" Type="http://schemas.openxmlformats.org/officeDocument/2006/relationships/slide" Target="slides/slide90.xml" /><Relationship Id="rId96" Type="http://schemas.openxmlformats.org/officeDocument/2006/relationships/slide" Target="slides/slide91.xml" /><Relationship Id="rId97" Type="http://schemas.openxmlformats.org/officeDocument/2006/relationships/slide" Target="slides/slide92.xml" /><Relationship Id="rId98" Type="http://schemas.openxmlformats.org/officeDocument/2006/relationships/slide" Target="slides/slide93.xml" /><Relationship Id="rId99" Type="http://schemas.openxmlformats.org/officeDocument/2006/relationships/slide" Target="slides/slide9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Relationship Id="rId3" Type="http://schemas.openxmlformats.org/officeDocument/2006/relationships/image" Target="../media/image2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1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3.png" /></Relationships>
</file>

<file path=ppt/slides/_rels/slide1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4.png" /></Relationships>
</file>

<file path=ppt/slides/_rels/slide1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5.png" /></Relationships>
</file>

<file path=ppt/slides/_rels/slide1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6.png" /></Relationships>
</file>

<file path=ppt/slides/_rels/slide1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7.png" /></Relationships>
</file>

<file path=ppt/slides/_rels/slide1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8.png" /><Relationship Id="rId3" Type="http://schemas.openxmlformats.org/officeDocument/2006/relationships/image" Target="../media/image39.png" /></Relationships>
</file>

<file path=ppt/slides/_rels/slide1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4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4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4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4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4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5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5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5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5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5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5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5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5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0.png" /></Relationships>
</file>

<file path=ppt/slides/_rels/slide15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5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16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6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6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6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1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5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5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5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6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6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6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6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6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Relationship Id="rId3" Type="http://schemas.openxmlformats.org/officeDocument/2006/relationships/image" Target="../media/image22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Relationship Id="rId3" Type="http://schemas.openxmlformats.org/officeDocument/2006/relationships/image" Target="../media/image24.png" /></Relationships>
</file>

<file path=ppt/slides/_rels/slide7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5.png" /></Relationships>
</file>

<file path=ppt/slides/_rels/slide7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8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6.png" /></Relationships>
</file>

<file path=ppt/slides/_rels/slide8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7.png" /></Relationships>
</file>

<file path=ppt/slides/_rels/slide8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8.png" /></Relationships>
</file>

<file path=ppt/slides/_rels/slide8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9.png" /></Relationships>
</file>

<file path=ppt/slides/_rels/slide8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0.png" /></Relationships>
</file>

<file path=ppt/slides/_rels/slide9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1.png" /></Relationships>
</file>

<file path=ppt/slides/_rels/slide9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2.png" /></Relationships>
</file>

<file path=ppt/slides/_rels/slide9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1354455" y="6128765"/>
            <a:ext cx="4638674" cy="247777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1689354" y="2312415"/>
            <a:ext cx="4181475" cy="3166745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43304" y="1000794"/>
            <a:ext cx="5156055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Domain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Name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-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Fast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&amp;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Technology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61054" y="6293027"/>
            <a:ext cx="1044918" cy="7871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98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01850" y="6887387"/>
            <a:ext cx="3613934" cy="19762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98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GSHKQL+MicrosoftYaHei"/>
                <a:cs typeface="GSHKQL+MicrosoftYaHei"/>
              </a:rPr>
              <a:t>DOMAIN</a:t>
            </a:r>
            <a:r>
              <a:rPr dirty="0" sz="2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2200">
                <a:solidFill>
                  <a:srgbClr val="000000"/>
                </a:solidFill>
                <a:latin typeface="GSHKQL+MicrosoftYaHei"/>
                <a:cs typeface="GSHKQL+MicrosoftYaHei"/>
              </a:rPr>
              <a:t>NAME</a:t>
            </a:r>
            <a:r>
              <a:rPr dirty="0" sz="2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2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</a:p>
          <a:p>
            <a:pPr marL="249935" marR="0">
              <a:lnSpc>
                <a:spcPts val="2898"/>
              </a:lnSpc>
              <a:spcBef>
                <a:spcPts val="1781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GSHKQL+MicrosoftYaHei"/>
                <a:cs typeface="GSHKQL+MicrosoftYaHei"/>
              </a:rPr>
              <a:t>Project</a:t>
            </a:r>
            <a:r>
              <a:rPr dirty="0" sz="2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2200">
                <a:solidFill>
                  <a:srgbClr val="000000"/>
                </a:solidFill>
                <a:latin typeface="GSHKQL+MicrosoftYaHei"/>
                <a:cs typeface="GSHKQL+MicrosoftYaHei"/>
              </a:rPr>
              <a:t>White</a:t>
            </a:r>
            <a:r>
              <a:rPr dirty="0" sz="2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2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Paper</a:t>
            </a:r>
          </a:p>
          <a:p>
            <a:pPr marL="881252" marR="0">
              <a:lnSpc>
                <a:spcPts val="2898"/>
              </a:lnSpc>
              <a:spcBef>
                <a:spcPts val="1784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GSHKQL+MicrosoftYaHei"/>
                <a:cs typeface="GSHKQL+MicrosoftYaHei"/>
              </a:rPr>
              <a:t>dnchain.io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08878" y="9760273"/>
            <a:ext cx="582302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</a:t>
            </a:r>
            <a:r>
              <a:rPr dirty="0" sz="900" spc="234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5850277" cy="1618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online,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cost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contracts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greatly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reduced.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Google,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Facebook,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Tencent,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Ali,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new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era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online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play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important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role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online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2585754"/>
            <a:ext cx="5976345" cy="5185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great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contributions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civilization,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brought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resistances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major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risks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civilization.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kinds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becoming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terms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geography,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culture,</a:t>
            </a:r>
            <a:r>
              <a:rPr dirty="0" sz="1200" spc="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religion,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etc.,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cause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obstacles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exchanges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become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source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conflicts.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stronger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severe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gap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confrontation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between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obvious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pressure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greater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impact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failure.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World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wars,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regional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conflicts,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trade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protection,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corporate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monopolies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greatly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affected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may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stalled.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face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dilemmas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single-point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risk,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class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differentiation,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7737509"/>
            <a:ext cx="6039354" cy="1618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conflict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solving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trust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issues.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so-called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single-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point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risk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means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successful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power,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capital,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talents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concentrated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hands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few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institutions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few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people.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9322799"/>
            <a:ext cx="6060793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institutions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breached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outside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internally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altered,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10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0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380289"/>
            <a:ext cx="2568084" cy="502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5.</a:t>
            </a:r>
            <a:r>
              <a:rPr dirty="0" sz="14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4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Consensus</a:t>
            </a:r>
            <a:r>
              <a:rPr dirty="0" sz="14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4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mechanism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1793275"/>
            <a:ext cx="3449455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5.1.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Overview</a:t>
            </a:r>
            <a:r>
              <a:rPr dirty="0" sz="1200" spc="-1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spc="-18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of</a:t>
            </a:r>
            <a:r>
              <a:rPr dirty="0" sz="1200" spc="12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consensus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mechanism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2189514"/>
            <a:ext cx="5867567" cy="24113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essence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ledger,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how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select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bookkeeper,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how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keep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accounts,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how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synchronize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becomes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core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problem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solved.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refers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reaching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these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aspects.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present,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mainstream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1">
                <a:solidFill>
                  <a:srgbClr val="000000"/>
                </a:solidFill>
                <a:latin typeface="GSHKQL+MicrosoftYaHei"/>
                <a:cs typeface="GSHKQL+MicrosoftYaHei"/>
              </a:rPr>
              <a:t>POW,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PBFT.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4567335"/>
            <a:ext cx="601458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4963575"/>
            <a:ext cx="6026177" cy="2807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Proof-of-work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originally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proposed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proof-of-work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concept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academic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paper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published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Cynthia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Dwork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Moni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Naor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1993.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countermeasure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against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denial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attacks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abuse,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initiator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consume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certain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amount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computers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Resources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perform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calculations.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formally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proposed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Markus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Jakobsson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Ari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Juels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their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articles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1999.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304" y="7737509"/>
            <a:ext cx="6040946" cy="1618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Bitcoin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process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generating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Block.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meets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requirements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composed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leading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zeros,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zeros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depends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value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takes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trial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error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calculate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3304" y="9322799"/>
            <a:ext cx="5797379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reasonable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hash,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calculation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depends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100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0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46479" cy="28075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machine.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reasonable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hash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value,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indicates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indeed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undergone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attempts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calculate.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course,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obtain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absolute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value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calculations,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because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finding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reasonable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hash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probabilistic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event.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n%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computing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entire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probability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/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100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value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meets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requirements.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3774855"/>
            <a:ext cx="794526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4171095"/>
            <a:ext cx="6057696" cy="5185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Proof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Stake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(POS)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proposed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digital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currency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enthusiast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named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Quantum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Bitcointalk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forum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2011.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qualified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expressed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(Timestamp)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1">
                <a:solidFill>
                  <a:srgbClr val="000000"/>
                </a:solidFill>
                <a:latin typeface="GSHKQL+MicrosoftYaHei"/>
                <a:cs typeface="GSHKQL+MicrosoftYaHei"/>
              </a:rPr>
              <a:t>&lt;Target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*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Balance.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Compared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POW,</a:t>
            </a:r>
            <a:r>
              <a:rPr dirty="0" sz="1200" spc="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search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left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formula</a:t>
            </a:r>
          </a:p>
          <a:p>
            <a:pPr marL="0" marR="0">
              <a:lnSpc>
                <a:spcPts val="1583"/>
              </a:lnSpc>
              <a:spcBef>
                <a:spcPts val="158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changes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Timestamp.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value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range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unlimited,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Timestamp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extremely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limited.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qualified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within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specified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range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previous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time.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early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early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accepted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target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value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right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formula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introduces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product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factor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balance.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seen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balance,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overall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target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value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(Target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*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Balance),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easier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Because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Timestamp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limited,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success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rate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casting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blocks</a:t>
            </a:r>
            <a:r>
              <a:rPr dirty="0" sz="1200" spc="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mainly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related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Balance.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48053" y="9322799"/>
            <a:ext cx="5695317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just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represents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concept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101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0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13779" cy="1618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quite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few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areas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optimized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specific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implementation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methods.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two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classic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implementation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ideas,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Peercoin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Nextcoin.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introduced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security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2585754"/>
            <a:ext cx="6037338" cy="36002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Peercoin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proposed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Scott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Nadal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Sunny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King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August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2012.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select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his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UTXOs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Kernel,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construct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coinstake,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calculate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hash.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fails,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reconstruct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coinstake,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timestamp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changed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during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reconstruction,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Kernel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changed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obtain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different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Coinstake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until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qualified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found.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Peercoin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calculated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terms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currency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age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rather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balance.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Once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UTXO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spent,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currency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days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cleared,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new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UTXO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currency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age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starts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0.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6152549"/>
            <a:ext cx="6052642" cy="32038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Peercoin's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successful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attracted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followers,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famous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include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Nova-coin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(NVC),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blackcoin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(BLK),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etc.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black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believes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may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abused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malicious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obtain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higher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weight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successfully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implement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double-spend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attack.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released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2.0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paper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made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several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details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PPC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optimization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solve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some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potential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security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issues.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important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improvements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replace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currency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balance.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conditions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qualified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9322799"/>
            <a:ext cx="6006989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change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(Timastamp)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1">
                <a:solidFill>
                  <a:srgbClr val="000000"/>
                </a:solidFill>
                <a:latin typeface="GSHKQL+MicrosoftYaHei"/>
                <a:cs typeface="GSHKQL+MicrosoftYaHei"/>
              </a:rPr>
              <a:t>&lt;Target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*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coins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*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coins,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102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0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5961655" cy="20147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(Timastamp)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&lt;Target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*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coins.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Because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UTXO's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ability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forge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remains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matter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how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placed,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incentivize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keep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coins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online,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improve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security,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reduce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paths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minimum,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significantly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improve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keep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running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2981994"/>
            <a:ext cx="6059235" cy="43927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September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2013,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named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BCNext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launched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Bitcointalk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forum,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announcing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new</a:t>
            </a:r>
            <a:r>
              <a:rPr dirty="0" sz="1200" spc="-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currency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issued,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named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Nextcoin,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NXT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short.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NXT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abandons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Satoshi's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UTXO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scheme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adopts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account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balance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scheme,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account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corresponding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private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key.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signature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(generationSignature)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field.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signs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generationSignature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previous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private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key,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obtains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generationSignature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performs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SHA256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field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obtain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hashdata.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44">
                <a:solidFill>
                  <a:srgbClr val="000000"/>
                </a:solidFill>
                <a:latin typeface="GSHKQL+MicrosoftYaHei"/>
                <a:cs typeface="GSHKQL+MicrosoftYaHei"/>
              </a:rPr>
              <a:t>Take</a:t>
            </a:r>
            <a:r>
              <a:rPr dirty="0" sz="1200" spc="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first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8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bytes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hashdata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unique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hit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block.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7341269"/>
            <a:ext cx="5945749" cy="20150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NXT's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implementation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completely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different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PPC.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qualified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judgment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method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&lt;baseTarget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*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effectiveBalance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*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elapseTime,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baseTarget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benchmark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value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entire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difficulty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adjusted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according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target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minute,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effectiveBalance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effective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balance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9322799"/>
            <a:ext cx="5904799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account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ElapseTime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interval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between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103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0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5843492" cy="1618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previous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Because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hit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result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signing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their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private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keys,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very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random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different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Even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balances,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luck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good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enough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value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small,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possible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quickly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forge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2585754"/>
            <a:ext cx="6025332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Peercoin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NXT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opened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ideas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Although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still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shortcomings,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works.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3378615"/>
            <a:ext cx="6034430" cy="59777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DPOS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bitshares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(Bitshares)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started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August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2013.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Bitshares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invented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mechanism-Delegated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Proof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Stake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(DPOS),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proof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authorization.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principle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everyone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who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holds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bitcoin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vote,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resulting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101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delegates,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rotate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currency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holder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wants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become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representative,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first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key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register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obtain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unique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identity</a:t>
            </a:r>
            <a:r>
              <a:rPr dirty="0" sz="1200" spc="-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identifier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length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32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bits.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101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selected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representatives.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Delegates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turn,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revenue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(transaction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fee)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divided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equally.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representative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honestly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produce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block,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easy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representatives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shareholders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immediately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kicked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out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"board",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vacant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position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automatically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filled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representative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102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votes.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certain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perspective,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DPOS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understood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multi-center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advantages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decentralization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centralization.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9322799"/>
            <a:ext cx="587081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PBFT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104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0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52292" cy="39962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PBFT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(Practical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Byzantine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Fault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Tolerance),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practical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Byzantine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fault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tolerance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algorithm,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proposed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Miguel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Castro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Barbara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Liskov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1999,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ensure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correctness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(avoiding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bifurcations)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malicious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third.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PBFT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collect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signatures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two-thirds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confirmed,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almost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feasible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under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large-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scale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limited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few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algorithm,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causes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problem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sacrificing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distribution.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believed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core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feature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4963575"/>
            <a:ext cx="6050567" cy="36002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order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PBFT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(delegated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BFT,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DBFT)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improved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algorithm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PBFT.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NEO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mainly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voting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proportion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equity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held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nodes.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voting,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(accounting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nodes)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were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determined,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digital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certificates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were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introduced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solve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authentication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problem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true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identity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accounting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practices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intervention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institutions,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relatively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48053" y="8530370"/>
            <a:ext cx="980869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BFT-DPOS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48053" y="8926610"/>
            <a:ext cx="5176606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EOS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appeared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2017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combined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BFT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DPOS,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first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9322799"/>
            <a:ext cx="5509015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selected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21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super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(main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witness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nodes)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100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alternative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105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0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35672" cy="36000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witness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changed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original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random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order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determined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witness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after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consultation.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order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generation,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witnesses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low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connection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delay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adjacent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other.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15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21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witnesses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confirm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irreversible.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According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EOS,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produced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0.5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seconds,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whole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confirmed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second.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witness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produces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6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row,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is,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witness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responsible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3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seconds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production,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initial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production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6.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4567335"/>
            <a:ext cx="6034980" cy="3203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After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produced,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whole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broadcasted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immediately.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producer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waits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0.5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seconds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produce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next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receive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confirmation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result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previous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witnesses.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production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receipt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confirmation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old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take</a:t>
            </a:r>
            <a:r>
              <a:rPr dirty="0" sz="1200" spc="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simultaneously.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most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cases,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confirmed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second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(irreversible).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includes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0.5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seconds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production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confirmation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witnesses.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7737509"/>
            <a:ext cx="727323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Casper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8134130"/>
            <a:ext cx="5912494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Although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Ethereum's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efficiency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higher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Bitcoin,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certain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resist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dedicated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mining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machines,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TPS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averages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20.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order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improve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9322799"/>
            <a:ext cx="5843895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efficiency,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Ethereum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Vlad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Zamfir?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proposed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106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0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5928777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Casper,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similar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Tendermint.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Although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Casper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implemented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until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2020,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security-deposit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economic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protocol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proposed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discussing.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2189514"/>
            <a:ext cx="5960664" cy="43927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Casper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protocol,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"bonded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validators",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deposit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step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called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"locking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deposit")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before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formation.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Casper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protocol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restricts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behavior</a:t>
            </a:r>
            <a:r>
              <a:rPr dirty="0" sz="1200" spc="-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validators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direct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control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these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deposits.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Specifically,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validator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anything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Casper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considers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"invalid",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deposit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forfeited,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right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cancelled.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introduction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margin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solves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problem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"nothing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stake",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low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things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classic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protocol.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Now</a:t>
            </a:r>
          </a:p>
          <a:p>
            <a:pPr marL="0" marR="0">
              <a:lnSpc>
                <a:spcPts val="1583"/>
              </a:lnSpc>
              <a:spcBef>
                <a:spcPts val="158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price,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verifier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objectively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proven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something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wrong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price.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6548789"/>
            <a:ext cx="6047299" cy="28075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Casper's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called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Gambling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Casper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validator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deposit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result.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result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validator: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validator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guess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</a:p>
          <a:p>
            <a:pPr marL="0" marR="0">
              <a:lnSpc>
                <a:spcPts val="1583"/>
              </a:lnSpc>
              <a:spcBef>
                <a:spcPts val="158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right,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deposit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plus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fees,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currency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issued;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quickly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agreed,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deposit.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9322799"/>
            <a:ext cx="5499680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Therefore,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verifier's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converge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after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several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107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0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5691279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rounds.</a:t>
            </a:r>
          </a:p>
          <a:p>
            <a:pPr marL="304749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Casper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deposit.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majority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1793275"/>
            <a:ext cx="6015856" cy="20150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validators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who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67%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90%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validators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probability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reaches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99%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confirm.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reached,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multiple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rounds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required.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smaller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height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finally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confirmed,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said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</a:p>
          <a:p>
            <a:pPr marL="0" marR="0">
              <a:lnSpc>
                <a:spcPts val="1583"/>
              </a:lnSpc>
              <a:spcBef>
                <a:spcPts val="158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state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H-1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height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finally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confirmed.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3774855"/>
            <a:ext cx="6028516" cy="2411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order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resist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majority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alliance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attack,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Casper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game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ensure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maximum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benefit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alliance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is,</a:t>
            </a:r>
            <a:r>
              <a:rPr dirty="0" sz="1200" spc="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p%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validators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game,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(p)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p%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gain,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100%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validators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participate,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you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get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returns.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difficulty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Casper.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6152549"/>
            <a:ext cx="4370543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5.1.1.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Summary</a:t>
            </a:r>
            <a:r>
              <a:rPr dirty="0" sz="1200" spc="-1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spc="-18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of</a:t>
            </a:r>
            <a:r>
              <a:rPr dirty="0" sz="1200" spc="23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advantages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and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disadvantages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6548789"/>
            <a:ext cx="6019770" cy="28075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above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analysis,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BFT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suitable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alliance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supplementing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machines.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choices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should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run,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especially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perspective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aspects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8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life,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unreasonable,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little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room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improvement,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become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mainstream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continuous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improvement.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following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compares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terms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304" y="9322799"/>
            <a:ext cx="5458803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decentralization,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energy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consumption,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security,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speed,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108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0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5755314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capacity,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selling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smoothness,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gap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between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rich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poor,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finality.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1793275"/>
            <a:ext cx="6005848" cy="5185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Decentralized.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makes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possible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those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computing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obtain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accounting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opportunities.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beginning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their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hoped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achieve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maximum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decentralization,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emergence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special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chips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specific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algorithms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changed</a:t>
            </a:r>
          </a:p>
          <a:p>
            <a:pPr marL="0" marR="0">
              <a:lnSpc>
                <a:spcPts val="1583"/>
              </a:lnSpc>
              <a:spcBef>
                <a:spcPts val="158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pattern.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makes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ordinary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computers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accounting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competition,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emergence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mining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pool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further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affected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topology,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makes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even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impossible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SOLO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even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dedicated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machines.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Therefore,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very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sufficient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hardware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decentralization.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makes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possible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obtain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accounting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opportunities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you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hold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tokens,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opportunities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you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hold,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greater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randomness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increased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certain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improve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decentralization.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6945029"/>
            <a:ext cx="6002227" cy="24113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Security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biggest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advantage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security.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First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mathematical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proof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security.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unparalleled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advantage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DPOS.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consider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resisting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both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DDOS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attacks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double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payment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attacks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threat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51%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computing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POW.</a:t>
            </a:r>
            <a:r>
              <a:rPr dirty="0" sz="1200" spc="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Bitcoin's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computing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makes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9322799"/>
            <a:ext cx="5613871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costly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destroy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However,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109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23287" cy="39962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consequences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unimaginable.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Secondly,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increasing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concentration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resources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hands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few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people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results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different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strata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Stratum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conflicts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unavoidable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mutual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squeezing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common.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Finally,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methods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increasing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cohesion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called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methods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patriotism,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corporate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culture,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religious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belief,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etc.,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just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makes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conflict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ideas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between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avoid,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opaque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between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makes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problem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trust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solve,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even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making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brutal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competition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norm.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4963575"/>
            <a:ext cx="6058168" cy="3203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scale,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civilization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very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preliminary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stage.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According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calculation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Kardashov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index,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civilization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0.73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type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civilization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(Sagan,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2000),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civilization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still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belongs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category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0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type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civilization.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said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beings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extremely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vulnerable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universe,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just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like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children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their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infants.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 spc="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such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child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long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body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choked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limitations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8134130"/>
            <a:ext cx="5904562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pointed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drawbacks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displayed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scheme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continue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expand,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particularly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obvious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era,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caused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9322799"/>
            <a:ext cx="5730749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certain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dilemma.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first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appeared,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we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saw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11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5995101" cy="36000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may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very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dangerous,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because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computing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power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attack,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secure.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NXT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theoretically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achieve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fast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expose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their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69">
                <a:solidFill>
                  <a:srgbClr val="000000"/>
                </a:solidFill>
                <a:latin typeface="GSHKQL+MicrosoftYaHei"/>
                <a:cs typeface="GSHKQL+MicrosoftYaHei"/>
              </a:rPr>
              <a:t>IP,</a:t>
            </a:r>
            <a:r>
              <a:rPr dirty="0" sz="1200" spc="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easy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target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DDOS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attacks,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DPOS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representatives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easy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targets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DDOS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attacks.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Although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51%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POS,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DPOS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security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depends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entirely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honesty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representative,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impossible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Casper's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mortgage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opportunity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increase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cost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doing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evil.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4567335"/>
            <a:ext cx="5842040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Energy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consumption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consumes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energy,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lot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CPU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peripherals.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waste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very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problem.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5756309"/>
            <a:ext cx="5887402" cy="24109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POW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shorten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time.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shorten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relatively.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particular,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NXT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faster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PPC.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DPOS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short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Bitshares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zone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30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seconds.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Piece.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However,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forks,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especially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NXT,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confirmation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considered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safe.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8134130"/>
            <a:ext cx="5897130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capacity.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core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problem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solved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future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easily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bandwidth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9322799"/>
            <a:ext cx="5690859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capacity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expand,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NXT</a:t>
            </a:r>
            <a:r>
              <a:rPr dirty="0" sz="1200" spc="-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predict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who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110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47853" cy="32038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next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because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directly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forging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NXT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capacity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great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scalability.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certain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perspective,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DPOS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understood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multi-center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advantages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decentralization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centralization.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representative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run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powerful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enough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bandwidth,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processing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capacity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theoretically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comparable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traditional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Visa.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4171095"/>
            <a:ext cx="6008466" cy="32036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smoothness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Due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characteristics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hash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algorithm,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you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smooth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speed,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you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adjust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difficulty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entire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intervals.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related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balance,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gradient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balance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gap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8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relatively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adjust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basic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difficulty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entire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DPOS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relies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synergy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limited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representatives.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representatives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do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out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frequently,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almost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fix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spacing.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7341269"/>
            <a:ext cx="6017619" cy="20150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gap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between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rich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poor.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opportunities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hold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coins,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greater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earning,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greater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opportunities,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widen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gap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between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poor,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hoarding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coins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income.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considered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important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point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POS,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fact,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richer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9322799"/>
            <a:ext cx="5981751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hoard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machines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earn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coins.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point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view,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111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55682" cy="1618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like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POW.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investment,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greater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opportunity,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resources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invested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collision,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resources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invested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coins,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respect.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2585754"/>
            <a:ext cx="5941763" cy="24113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Finality.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reaches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competition,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finality.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theory,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enough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computing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power,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Bitcoin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dug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scratch,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finality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achieved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relying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detection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points.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NXT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DPOS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strictly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dependent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axis,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real-time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online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detection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ultimateness.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4963575"/>
            <a:ext cx="6019150" cy="1222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issue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nothing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stake.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Casper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solves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problem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unsecured,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increasing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evil.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still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problem.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6152549"/>
            <a:ext cx="5987871" cy="32038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advantages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decentralization,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security,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efficiency,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energy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consumption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achieved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completely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abandons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save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energy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maintains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security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decentralized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features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huge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computing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power.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costs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almost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extra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power,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requires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sacrifices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two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features.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proven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make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excessive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sacrifices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energy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consumption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efficiency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safety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decentralization,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especially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9322799"/>
            <a:ext cx="5644553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aspects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social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life,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almost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feasible.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112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28341" cy="36000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originally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balance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decentralization,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security,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efficiency,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energy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consumption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aspects,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pursuing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performance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side,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characteristic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POW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opened,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cause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computing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power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4">
                <a:solidFill>
                  <a:srgbClr val="000000"/>
                </a:solidFill>
                <a:latin typeface="GSHKQL+MicrosoftYaHei"/>
                <a:cs typeface="GSHKQL+MicrosoftYaHei"/>
              </a:rPr>
              <a:t>war,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makes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transformation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very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small.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balance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performance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aspects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suitable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addition,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Casper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represents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latest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achievement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4963575"/>
            <a:ext cx="2480514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5.2.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POS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mechanism</a:t>
            </a:r>
            <a:r>
              <a:rPr dirty="0" sz="1200" spc="-14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spc="-18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of</a:t>
            </a:r>
            <a:r>
              <a:rPr dirty="0" sz="1200" spc="23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DNC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5359815"/>
            <a:ext cx="3529377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5.2.1.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DNC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requirements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for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POS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design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5756309"/>
            <a:ext cx="6058601" cy="20147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above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analysis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shows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advantages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over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POW.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should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choose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balance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aspects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performance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according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demands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different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chains.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terms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importance?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7737509"/>
            <a:ext cx="6047094" cy="1618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first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goal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promote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exchanges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smallest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particles,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individual,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intelligent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program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join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resources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become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break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304" y="9322799"/>
            <a:ext cx="5440822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countries,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sufficiently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113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30873" cy="5185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achieve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lowest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entry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threshold.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second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security.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sufficient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security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run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Security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includes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two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categories: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major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security,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means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impact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global,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appears,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faces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crash,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avoided;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secondary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security,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means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continue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operate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after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appears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impact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local.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we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eliminate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major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risks,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eliminate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secondary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risks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possible,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recovery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after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risks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appear.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recovery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relatively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easy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how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recover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design.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Generally,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appear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automatically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behavior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economic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games.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6152549"/>
            <a:ext cx="5982478" cy="28075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third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efficiency,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including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speed,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capacity,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smoothness.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capacity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limited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broadband,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key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smooth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selling.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expansion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capacity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carried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under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certain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circumstances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broadband,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specifically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introduced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"Sharding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Mechanism"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chapter.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48053" y="8926610"/>
            <a:ext cx="5101887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fourth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avoid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injustice.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avoid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9322799"/>
            <a:ext cx="6000503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situation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gaining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without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paying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paying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gain.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addition,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114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5948684" cy="20147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balance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between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benefit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should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balanced.</a:t>
            </a:r>
          </a:p>
          <a:p>
            <a:pPr marL="304749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fifth-ranked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resource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consumption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includes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equipment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energy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consumption.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elimination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greatly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controls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resource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consumption.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POS,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excessive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search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degradation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should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avoided.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2981994"/>
            <a:ext cx="5463961" cy="8263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According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above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requirements,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following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characteristics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3774855"/>
            <a:ext cx="5904227" cy="16184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•</a:t>
            </a:r>
            <a:r>
              <a:rPr dirty="0" sz="1200" spc="246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terms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opportunity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obtain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contributing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resources.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possible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referrer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condition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easy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achieve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generation.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5359815"/>
            <a:ext cx="6047676" cy="12224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•</a:t>
            </a:r>
            <a:r>
              <a:rPr dirty="0" sz="1200" spc="246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terms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efficiency,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certain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period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focus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certain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after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period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re-decided.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6548789"/>
            <a:ext cx="5618319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•</a:t>
            </a:r>
            <a:r>
              <a:rPr dirty="0" sz="1200" spc="246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terms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security,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special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made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possible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attacks,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51%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attacks,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DDoS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attacks,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etc.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304" y="7341269"/>
            <a:ext cx="5906358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addition,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well-functioning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optimized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following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areas.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3304" y="8134130"/>
            <a:ext cx="1165995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Randomness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43304" y="8530370"/>
            <a:ext cx="5946294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36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make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possible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participants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obtain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opportunity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produce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because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peer-to-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43304" y="9322799"/>
            <a:ext cx="5657445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choose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result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beneficial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itself,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thereby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115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5960660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manipulating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next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necessary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introduce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randomness.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1793275"/>
            <a:ext cx="6027465" cy="24113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introduction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random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reach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introducing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random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peer-to-peer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another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difficulty.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entire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relies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algorithms,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already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very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</a:t>
            </a:r>
          </a:p>
          <a:p>
            <a:pPr marL="0" marR="0">
              <a:lnSpc>
                <a:spcPts val="1583"/>
              </a:lnSpc>
              <a:spcBef>
                <a:spcPts val="1589"/>
              </a:spcBef>
              <a:spcAft>
                <a:spcPts val="0"/>
              </a:spcAft>
            </a:pP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randomness.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so-called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randomness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calculation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itself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pseudo-random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cracked.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4171095"/>
            <a:ext cx="6036605" cy="3996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Proof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work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done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calculation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achieve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randomness.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Proof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stake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promises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select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bookkeepers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lower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cost,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randomness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special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search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like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Peercoin,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Nextcoin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related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miner's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private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key.</a:t>
            </a:r>
          </a:p>
          <a:p>
            <a:pPr marL="304749" marR="0">
              <a:lnSpc>
                <a:spcPts val="1583"/>
              </a:lnSpc>
              <a:spcBef>
                <a:spcPts val="1588"/>
              </a:spcBef>
              <a:spcAft>
                <a:spcPts val="0"/>
              </a:spcAft>
            </a:pPr>
            <a:r>
              <a:rPr dirty="0" sz="1200" spc="-33">
                <a:solidFill>
                  <a:srgbClr val="000000"/>
                </a:solidFill>
                <a:latin typeface="GSHKQL+MicrosoftYaHei"/>
                <a:cs typeface="GSHKQL+MicrosoftYaHei"/>
              </a:rPr>
              <a:t>We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found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reach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introducing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random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proof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work,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random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calculation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pseudo-random.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possible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introduce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random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nature,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7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collect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random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random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achieve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decentralized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method.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8134130"/>
            <a:ext cx="5950908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we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choose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animals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randomness,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such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obtain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randomness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uncertainty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their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game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results.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actual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operator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behind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operator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9322799"/>
            <a:ext cx="6044229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possible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achieve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goal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collective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decision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116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1517099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randomness.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8053" y="1397034"/>
            <a:ext cx="1186755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Convergence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1793275"/>
            <a:ext cx="5694060" cy="825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Convergence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means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bookkeeper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selected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2585754"/>
            <a:ext cx="1512018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Interest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relevance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2981994"/>
            <a:ext cx="6017621" cy="8263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producer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collateral,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reduced.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304" y="3774855"/>
            <a:ext cx="748329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Finality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3304" y="4171095"/>
            <a:ext cx="5878845" cy="16184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enough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resources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scratch,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you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longer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make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miners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think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legal,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you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carry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long-range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attack,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lacks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finality.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Objectivity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43304" y="5756309"/>
            <a:ext cx="5850601" cy="1618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goal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allow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entrants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assess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status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peer-to-peer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received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peer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feature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important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resisting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attacks.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43304" y="7341269"/>
            <a:ext cx="5897684" cy="20150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Objectivity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means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entrants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independently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obtain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knowledge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status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protocol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rules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example,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definition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genesis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block)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broadcast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throughout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448053" y="9322799"/>
            <a:ext cx="5648235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example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objectivity,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long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connected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117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5433537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least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"honest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node",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choose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effective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because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greatest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cumulative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difficulty.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1793275"/>
            <a:ext cx="6016689" cy="36000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Unlike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PoW,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proof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rights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interests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objective.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Weakness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achieved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increasing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randomness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people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(Weak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Subjectivity).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latest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status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addition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protocol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rules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example,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definition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genesis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block)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8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broadcast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throughout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judge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status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weakly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objective.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Although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weak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objectivity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sacrifices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decentralization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mathematical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completeness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because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randomness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introducing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people,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combine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computer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social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drives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(Buterin,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2014).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5756309"/>
            <a:ext cx="2946410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5.2.2.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Preventing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possible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attacks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6152549"/>
            <a:ext cx="5988791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importance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security,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good</a:t>
            </a:r>
            <a:r>
              <a:rPr dirty="0" sz="1200" spc="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should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able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prevent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attacks.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specifically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discusses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attacks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focused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7341269"/>
            <a:ext cx="1887489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Prevent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witch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attacks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304" y="7737509"/>
            <a:ext cx="5867033" cy="1618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attacks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avoid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completely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peer-to-peer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increase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difficulty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their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attacks.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prevent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witch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attacks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using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such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randomness,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deposits.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3304" y="9322799"/>
            <a:ext cx="1890994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Prevent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DDos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attacks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118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5850978" cy="1618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next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several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producers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predicted,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DDoS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carried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out,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paralyzed.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introduction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randomness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charging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effectively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prevent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DDoS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attacks.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2585754"/>
            <a:ext cx="2381625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Pre-dig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double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2981994"/>
            <a:ext cx="6033923" cy="20150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double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attacker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privately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prepare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relatively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private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after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spending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sum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money,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after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confirms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receipt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funds,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private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released.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funds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private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Go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another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place.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4963575"/>
            <a:ext cx="6050100" cy="1618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type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double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spending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money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prepared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accept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Generally,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exchange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accept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amount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trading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Institute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easy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cash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out.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6548789"/>
            <a:ext cx="1172442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Bribe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Attack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304" y="6945029"/>
            <a:ext cx="5936532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order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allow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abandon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existing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prepared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themselves,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attacker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greater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benefit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achieve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double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spending.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3304" y="8134130"/>
            <a:ext cx="6020248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fails,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attacker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anything,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bribe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Shuanghua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income.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43304" y="8926610"/>
            <a:ext cx="3861916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Coin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age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accumulation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double</a:t>
            </a:r>
            <a:r>
              <a:rPr dirty="0" sz="1200" spc="-15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spend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attack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48053" y="9322799"/>
            <a:ext cx="5648234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Peercoin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119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1143000" y="6522339"/>
            <a:ext cx="5272404" cy="2620645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3304" y="1000794"/>
            <a:ext cx="6067336" cy="55814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played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important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role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dissemination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media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transparency.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However,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oligopoly,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increasingly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concentrated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hands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few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organizations,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traffic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monopoly,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monopoly,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technology</a:t>
            </a:r>
            <a:r>
              <a:rPr dirty="0" sz="1200" spc="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monopoly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becoming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serious,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individuals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small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businesses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few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small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startups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increasingly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succeed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constituted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great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obstacle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innovation.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large-scale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greatly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promoted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progress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civilization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first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development,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deepening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development,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becoming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unequal,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monopolizes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resources.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9322799"/>
            <a:ext cx="6064677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Figure</a:t>
            </a:r>
            <a:r>
              <a:rPr dirty="0" sz="1200" spc="-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SpaceX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successfully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launched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400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Starlink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satellites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12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5862659" cy="28075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instead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wealth,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theory,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you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enough,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attacker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accumulate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enough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subvert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you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master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5%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Peercoin's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unspent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output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(UTXOs)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divide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different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outputs,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waiting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coin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10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times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coins,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possible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achieve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double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attack.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later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versions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Peercoin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BlackCoin,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coins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multiplied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weight.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Range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3774855"/>
            <a:ext cx="5907702" cy="16184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Nxt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than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720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accepted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about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12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hours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hand,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new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entrants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achieve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because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historical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knowledge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comparison.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5756309"/>
            <a:ext cx="2948212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5.2.3.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DNC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consensus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mechanism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6152549"/>
            <a:ext cx="5949474" cy="32038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Reasons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for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choosing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Casper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as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the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basic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framework</a:t>
            </a:r>
          </a:p>
          <a:p>
            <a:pPr marL="304749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absolute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good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key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economic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model.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balance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level,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security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efficiency.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Casper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suitable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choice.</a:t>
            </a:r>
          </a:p>
          <a:p>
            <a:pPr marL="304749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First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terms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Casper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hundreds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validators,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very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collude,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validators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intervention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sufficiently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9322799"/>
            <a:ext cx="1061367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120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5868520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Secondly,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terms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efficiency,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Casper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narrows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scope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easier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reduce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burden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directed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broadcast.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2189514"/>
            <a:ext cx="6006229" cy="32038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Finally,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terms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security,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Casper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following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advantages:</a:t>
            </a:r>
          </a:p>
          <a:p>
            <a:pPr marL="304749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Randomly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select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validators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allocated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lighthouse,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make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security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consistent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security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entire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network.</a:t>
            </a:r>
          </a:p>
          <a:p>
            <a:pPr marL="304749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deposit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increases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attack.</a:t>
            </a:r>
          </a:p>
          <a:p>
            <a:pPr marL="304749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3: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Introduced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individuals,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combination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these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individuals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relatively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randomness,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making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attacks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5359815"/>
            <a:ext cx="1841674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PoW</a:t>
            </a:r>
            <a:r>
              <a:rPr dirty="0" sz="1200" spc="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+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Casper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+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PBFT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5756309"/>
            <a:ext cx="5986190" cy="36000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DNC's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PoW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similar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Ethereum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ensure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security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randomness.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PBFT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ensure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generation.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36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ensure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security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PBFT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Casper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used.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pre-selects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producer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pool,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PoW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periodically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rotate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producers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shard.</a:t>
            </a:r>
          </a:p>
          <a:p>
            <a:pPr marL="304749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increasing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entering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PBFT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pool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difficulty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exiting,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increasing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randomness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selection,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damage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attacks.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48053" y="9322799"/>
            <a:ext cx="4935478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following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figure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architecture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DNC's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121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1143000" y="1787906"/>
            <a:ext cx="4897754" cy="5163566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3304" y="1000794"/>
            <a:ext cx="1098304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91410" y="7143150"/>
            <a:ext cx="3194115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Figure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23.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122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92830" y="4186606"/>
            <a:ext cx="3821144" cy="7871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98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06</a:t>
            </a:r>
            <a:r>
              <a:rPr dirty="0" sz="2200" spc="-368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Sharding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mechanism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123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380289"/>
            <a:ext cx="2401375" cy="502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6.</a:t>
            </a:r>
            <a:r>
              <a:rPr dirty="0" sz="14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4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Sharding</a:t>
            </a:r>
            <a:r>
              <a:rPr dirty="0" sz="14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4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mechanism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1793275"/>
            <a:ext cx="2013134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6.1.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Sharding</a:t>
            </a:r>
            <a:r>
              <a:rPr dirty="0" sz="1200" spc="-12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2189514"/>
            <a:ext cx="3322248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6.1.1.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Overview</a:t>
            </a:r>
            <a:r>
              <a:rPr dirty="0" sz="1200" spc="-1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spc="-18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of</a:t>
            </a:r>
            <a:r>
              <a:rPr dirty="0" sz="1200" spc="25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capacity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expansion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2585754"/>
            <a:ext cx="6106477" cy="24113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36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achieve</a:t>
            </a:r>
            <a:r>
              <a:rPr dirty="0" sz="1200" spc="-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practical</a:t>
            </a:r>
            <a:r>
              <a:rPr dirty="0" sz="1200" spc="-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level</a:t>
            </a:r>
            <a:r>
              <a:rPr dirty="0" sz="1200" spc="-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 spc="-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efficiency</a:t>
            </a:r>
            <a:r>
              <a:rPr dirty="0" sz="1200" spc="-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-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TPS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10,000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second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required.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actually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just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Bitcoin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5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10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pens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second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Ethereum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10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7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20</a:t>
            </a:r>
            <a:r>
              <a:rPr dirty="0" sz="1200" spc="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pens.</a:t>
            </a:r>
            <a:r>
              <a:rPr dirty="0" sz="1200" spc="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Even</a:t>
            </a:r>
            <a:r>
              <a:rPr dirty="0" sz="1200" spc="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 spc="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Ethereum</a:t>
            </a:r>
            <a:r>
              <a:rPr dirty="0" sz="1200" spc="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upgraded</a:t>
            </a:r>
            <a:r>
              <a:rPr dirty="0" sz="1200" spc="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Proof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Stake,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 spc="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TPS</a:t>
            </a:r>
            <a:r>
              <a:rPr dirty="0" sz="1200" spc="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 spc="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exceed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500.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What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plan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expand</a:t>
            </a:r>
            <a:r>
              <a:rPr dirty="0" sz="1200" spc="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thousand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4963575"/>
            <a:ext cx="6066312" cy="2807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structure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single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very</a:t>
            </a:r>
            <a:r>
              <a:rPr dirty="0" sz="1200" spc="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</a:t>
            </a:r>
            <a:r>
              <a:rPr dirty="0" sz="1200" spc="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reach</a:t>
            </a:r>
            <a:r>
              <a:rPr dirty="0" sz="1200" spc="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order</a:t>
            </a:r>
            <a:r>
              <a:rPr dirty="0" sz="1200" spc="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10,000</a:t>
            </a:r>
            <a:r>
              <a:rPr dirty="0" sz="1200" spc="10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</a:t>
            </a:r>
            <a:r>
              <a:rPr dirty="0" sz="1200" spc="1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second,</a:t>
            </a:r>
            <a:r>
              <a:rPr dirty="0" sz="1200" spc="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 spc="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mainly</a:t>
            </a:r>
            <a:r>
              <a:rPr dirty="0" sz="1200" spc="1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due</a:t>
            </a:r>
            <a:r>
              <a:rPr dirty="0" sz="1200" spc="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limitation</a:t>
            </a:r>
            <a:r>
              <a:rPr dirty="0" sz="1200" spc="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broadband.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Because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10,000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packets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second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synchronized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entire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time,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otherwise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cause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soft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forks</a:t>
            </a:r>
            <a:r>
              <a:rPr dirty="0" sz="1200" spc="13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make</a:t>
            </a:r>
            <a:r>
              <a:rPr dirty="0" sz="1200" spc="1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1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tend</a:t>
            </a:r>
            <a:r>
              <a:rPr dirty="0" sz="1200" spc="1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collapse.</a:t>
            </a:r>
            <a:r>
              <a:rPr dirty="0" sz="1200" spc="1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1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scale</a:t>
            </a:r>
            <a:r>
              <a:rPr dirty="0" sz="1200" spc="1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3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single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 spc="1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1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larger,</a:t>
            </a:r>
            <a:r>
              <a:rPr dirty="0" sz="1200" spc="19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16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is,</a:t>
            </a:r>
            <a:r>
              <a:rPr dirty="0" sz="1200" spc="17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distribution</a:t>
            </a:r>
            <a:r>
              <a:rPr dirty="0" sz="1200" spc="1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1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stronger,</a:t>
            </a:r>
            <a:r>
              <a:rPr dirty="0" sz="1200" spc="1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synchronization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efficiency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1">
                <a:solidFill>
                  <a:srgbClr val="000000"/>
                </a:solidFill>
                <a:latin typeface="GSHKQL+MicrosoftYaHei"/>
                <a:cs typeface="GSHKQL+MicrosoftYaHei"/>
              </a:rPr>
              <a:t>lower,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TPS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lower.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304" y="7737509"/>
            <a:ext cx="4234045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7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Bitcoin's</a:t>
            </a:r>
            <a:r>
              <a:rPr dirty="0" sz="1200" spc="11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efforts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are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still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based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on</a:t>
            </a:r>
            <a:r>
              <a:rPr dirty="0" sz="1200" spc="-1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single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chain: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3304" y="8134130"/>
            <a:ext cx="6062825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•</a:t>
            </a:r>
            <a:r>
              <a:rPr dirty="0" sz="1200" spc="246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Currently,</a:t>
            </a:r>
            <a:r>
              <a:rPr dirty="0" sz="1200" spc="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</a:t>
            </a:r>
            <a:r>
              <a:rPr dirty="0" sz="1200" spc="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effort</a:t>
            </a:r>
            <a:r>
              <a:rPr dirty="0" sz="1200" spc="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increase</a:t>
            </a:r>
            <a:r>
              <a:rPr dirty="0" sz="1200" spc="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 spc="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size.</a:t>
            </a:r>
            <a:r>
              <a:rPr dirty="0" sz="1200" spc="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Expanding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1M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upwards,</a:t>
            </a:r>
            <a:r>
              <a:rPr dirty="0" sz="1200" spc="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such</a:t>
            </a:r>
            <a:r>
              <a:rPr dirty="0" sz="1200" spc="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Bitcoin</a:t>
            </a:r>
            <a:r>
              <a:rPr dirty="0" sz="1200" spc="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Cash</a:t>
            </a:r>
            <a:r>
              <a:rPr dirty="0" sz="1200" spc="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fork,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expanding</a:t>
            </a:r>
            <a:r>
              <a:rPr dirty="0" sz="1200" spc="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1M</a:t>
            </a:r>
            <a:r>
              <a:rPr dirty="0" sz="1200" spc="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8M</a:t>
            </a:r>
            <a:r>
              <a:rPr dirty="0" sz="1200" spc="1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1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 spc="1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 spc="1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8-fold</a:t>
            </a:r>
            <a:r>
              <a:rPr dirty="0" sz="1200" spc="1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increase.</a:t>
            </a:r>
            <a:r>
              <a:rPr dirty="0" sz="1200" spc="1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7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increase</a:t>
            </a:r>
            <a:r>
              <a:rPr dirty="0" sz="1200" spc="1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1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8</a:t>
            </a:r>
            <a:r>
              <a:rPr dirty="0" sz="1200" spc="1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times</a:t>
            </a:r>
            <a:r>
              <a:rPr dirty="0" sz="1200" spc="1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 spc="1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1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43304" y="9322799"/>
            <a:ext cx="6066313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improvement</a:t>
            </a:r>
            <a:r>
              <a:rPr dirty="0" sz="1200" spc="-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-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 spc="-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aspects.</a:t>
            </a:r>
            <a:r>
              <a:rPr dirty="0" sz="1200" spc="-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 spc="-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</a:t>
            </a:r>
            <a:r>
              <a:rPr dirty="0" sz="1200" spc="-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scenario</a:t>
            </a:r>
            <a:r>
              <a:rPr dirty="0" sz="1200" spc="-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-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 spc="-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-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124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2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62517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amount</a:t>
            </a:r>
            <a:r>
              <a:rPr dirty="0" sz="1200" spc="46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4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transfer.</a:t>
            </a:r>
            <a:r>
              <a:rPr dirty="0" sz="1200" spc="49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47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46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4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key</a:t>
            </a:r>
            <a:r>
              <a:rPr dirty="0" sz="1200" spc="49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factor</a:t>
            </a:r>
            <a:r>
              <a:rPr dirty="0" sz="1200" spc="4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47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49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original</a:t>
            </a:r>
            <a:r>
              <a:rPr dirty="0" sz="1200" spc="4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bitcoin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computing</a:t>
            </a:r>
            <a:r>
              <a:rPr dirty="0" sz="1200" spc="3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power</a:t>
            </a:r>
            <a:r>
              <a:rPr dirty="0" sz="1200" spc="30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30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everyone's</a:t>
            </a:r>
            <a:r>
              <a:rPr dirty="0" sz="1200" spc="29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recognition,</a:t>
            </a:r>
            <a:r>
              <a:rPr dirty="0" sz="1200" spc="3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 spc="2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9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forks</a:t>
            </a:r>
            <a:r>
              <a:rPr dirty="0" sz="1200" spc="2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 spc="29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exceeded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original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Bitcoin.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2189514"/>
            <a:ext cx="6068199" cy="24113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•</a:t>
            </a:r>
            <a:r>
              <a:rPr dirty="0" sz="1200" spc="246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 spc="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 spc="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reducing</a:t>
            </a:r>
            <a:r>
              <a:rPr dirty="0" sz="1200" spc="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 spc="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time,</a:t>
            </a:r>
            <a:r>
              <a:rPr dirty="0" sz="1200" spc="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period</a:t>
            </a:r>
            <a:r>
              <a:rPr dirty="0" sz="1200" spc="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similar</a:t>
            </a:r>
            <a:r>
              <a:rPr dirty="0" sz="1200" spc="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9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increasing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 spc="-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size,</a:t>
            </a:r>
            <a:r>
              <a:rPr dirty="0" sz="1200" spc="-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because</a:t>
            </a:r>
            <a:r>
              <a:rPr dirty="0" sz="1200" spc="-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 spc="-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-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always</a:t>
            </a:r>
            <a:r>
              <a:rPr dirty="0" sz="1200" spc="-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broadcast</a:t>
            </a:r>
            <a:r>
              <a:rPr dirty="0" sz="1200" spc="-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throughout</a:t>
            </a:r>
            <a:r>
              <a:rPr dirty="0" sz="1200" spc="-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network.</a:t>
            </a:r>
            <a:r>
              <a:rPr dirty="0" sz="1200" spc="1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Whether</a:t>
            </a:r>
            <a:r>
              <a:rPr dirty="0" sz="1200" spc="1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1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1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increasing</a:t>
            </a:r>
            <a:r>
              <a:rPr dirty="0" sz="1200" spc="1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 spc="1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size</a:t>
            </a:r>
            <a:r>
              <a:rPr dirty="0" sz="1200" spc="1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 spc="15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reducing</a:t>
            </a:r>
            <a:r>
              <a:rPr dirty="0" sz="1200" spc="1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time,</a:t>
            </a:r>
            <a:r>
              <a:rPr dirty="0" sz="1200" spc="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you</a:t>
            </a:r>
            <a:r>
              <a:rPr dirty="0" sz="1200" spc="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encounter</a:t>
            </a:r>
            <a:r>
              <a:rPr dirty="0" sz="1200" spc="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synchronization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efficiency</a:t>
            </a:r>
            <a:r>
              <a:rPr dirty="0" sz="1200" spc="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bottlenecks.</a:t>
            </a:r>
            <a:r>
              <a:rPr dirty="0" sz="1200" spc="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Litecoin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2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reducing</a:t>
            </a:r>
            <a:r>
              <a:rPr dirty="0" sz="1200" spc="2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</a:t>
            </a:r>
            <a:r>
              <a:rPr dirty="0" sz="1200" spc="2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2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10</a:t>
            </a:r>
            <a:r>
              <a:rPr dirty="0" sz="1200" spc="23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minutes</a:t>
            </a:r>
            <a:r>
              <a:rPr dirty="0" sz="1200" spc="23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2.5</a:t>
            </a:r>
            <a:r>
              <a:rPr dirty="0" sz="1200" spc="23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minutes,</a:t>
            </a:r>
            <a:r>
              <a:rPr dirty="0" sz="1200" spc="2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 spc="2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2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speed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increase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limited.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4567335"/>
            <a:ext cx="6061690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•</a:t>
            </a:r>
            <a:r>
              <a:rPr dirty="0" sz="1200" spc="246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Although</a:t>
            </a:r>
            <a:r>
              <a:rPr dirty="0" sz="1200" spc="1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SegWit</a:t>
            </a:r>
            <a:r>
              <a:rPr dirty="0" sz="1200" spc="10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may</a:t>
            </a:r>
            <a:r>
              <a:rPr dirty="0" sz="1200" spc="13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reduce</a:t>
            </a:r>
            <a:r>
              <a:rPr dirty="0" sz="1200" spc="1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broadcast</a:t>
            </a:r>
            <a:r>
              <a:rPr dirty="0" sz="1200" spc="13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volume</a:t>
            </a:r>
            <a:r>
              <a:rPr dirty="0" sz="1200" spc="1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7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same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 spc="2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transactions,</a:t>
            </a:r>
            <a:r>
              <a:rPr dirty="0" sz="1200" spc="2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2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technical</a:t>
            </a:r>
            <a:r>
              <a:rPr dirty="0" sz="1200" spc="2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innovation</a:t>
            </a:r>
            <a:r>
              <a:rPr dirty="0" sz="1200" spc="2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 spc="2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limited</a:t>
            </a:r>
            <a:r>
              <a:rPr dirty="0" sz="1200" spc="2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help</a:t>
            </a:r>
            <a:r>
              <a:rPr dirty="0" sz="1200" spc="2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capacity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expansion.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5756309"/>
            <a:ext cx="6067124" cy="36000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•</a:t>
            </a:r>
            <a:r>
              <a:rPr dirty="0" sz="1200" spc="246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Finally,</a:t>
            </a:r>
            <a:r>
              <a:rPr dirty="0" sz="1200" spc="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offline</a:t>
            </a:r>
            <a:r>
              <a:rPr dirty="0" sz="1200" spc="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expansion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scheme,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such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side</a:t>
            </a:r>
            <a:r>
              <a:rPr dirty="0" sz="1200" spc="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 spc="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like</a:t>
            </a:r>
            <a:r>
              <a:rPr dirty="0" sz="1200" spc="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Lightning</a:t>
            </a:r>
            <a:r>
              <a:rPr dirty="0" sz="1200" spc="-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Network,</a:t>
            </a:r>
            <a:r>
              <a:rPr dirty="0" sz="1200" spc="-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cannot</a:t>
            </a:r>
            <a:r>
              <a:rPr dirty="0" sz="1200" spc="-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counted</a:t>
            </a:r>
            <a:r>
              <a:rPr dirty="0" sz="1200" spc="-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-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 spc="-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efficiency</a:t>
            </a:r>
            <a:r>
              <a:rPr dirty="0" sz="1200" spc="-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because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scheme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very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limited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scenarios.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NEO</a:t>
            </a:r>
            <a:r>
              <a:rPr dirty="0" sz="1200" spc="4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uses</a:t>
            </a:r>
            <a:r>
              <a:rPr dirty="0" sz="1200" spc="40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41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dBFT</a:t>
            </a:r>
            <a:r>
              <a:rPr dirty="0" sz="1200" spc="40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 spc="40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mechanism,</a:t>
            </a:r>
            <a:r>
              <a:rPr dirty="0" sz="1200" spc="4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 spc="4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 spc="4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improvement</a:t>
            </a:r>
            <a:r>
              <a:rPr dirty="0" sz="1200" spc="4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efficiency</a:t>
            </a:r>
            <a:r>
              <a:rPr dirty="0" sz="1200" spc="4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45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limited.</a:t>
            </a:r>
            <a:r>
              <a:rPr dirty="0" sz="1200" spc="4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52">
                <a:solidFill>
                  <a:srgbClr val="000000"/>
                </a:solidFill>
                <a:latin typeface="GSHKQL+MicrosoftYaHei"/>
                <a:cs typeface="GSHKQL+MicrosoftYaHei"/>
              </a:rPr>
              <a:t>IOTA</a:t>
            </a:r>
            <a:r>
              <a:rPr dirty="0" sz="1200" spc="50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uses</a:t>
            </a:r>
            <a:r>
              <a:rPr dirty="0" sz="1200" spc="4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DAG</a:t>
            </a:r>
            <a:r>
              <a:rPr dirty="0" sz="1200" spc="4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technology,</a:t>
            </a:r>
            <a:r>
              <a:rPr dirty="0" sz="1200" spc="45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45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4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</a:t>
            </a:r>
            <a:r>
              <a:rPr dirty="0" sz="1200" spc="4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longer</a:t>
            </a:r>
            <a:r>
              <a:rPr dirty="0" sz="1200" spc="4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blockchain,</a:t>
            </a:r>
            <a:r>
              <a:rPr dirty="0" sz="1200" spc="2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2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2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</a:t>
            </a:r>
            <a:r>
              <a:rPr dirty="0" sz="1200" spc="2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prevent</a:t>
            </a:r>
            <a:r>
              <a:rPr dirty="0" sz="1200" spc="2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double</a:t>
            </a:r>
            <a:r>
              <a:rPr dirty="0" sz="1200" spc="2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spending.</a:t>
            </a:r>
            <a:r>
              <a:rPr dirty="0" sz="1200" spc="2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2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comparison,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Ethereum's</a:t>
            </a:r>
            <a:r>
              <a:rPr dirty="0" sz="1200" spc="4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efforts</a:t>
            </a:r>
            <a:r>
              <a:rPr dirty="0" sz="1200" spc="4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may</a:t>
            </a:r>
            <a:r>
              <a:rPr dirty="0" sz="1200" spc="4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4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 spc="4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reasonable.</a:t>
            </a:r>
            <a:r>
              <a:rPr dirty="0" sz="1200" spc="4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4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chose</a:t>
            </a:r>
            <a:r>
              <a:rPr dirty="0" sz="1200" spc="4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4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  <a:r>
              <a:rPr dirty="0" sz="1200" spc="2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2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proof</a:t>
            </a:r>
            <a:r>
              <a:rPr dirty="0" sz="1200" spc="28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0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work</a:t>
            </a:r>
            <a:r>
              <a:rPr dirty="0" sz="1200" spc="2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proof</a:t>
            </a:r>
            <a:r>
              <a:rPr dirty="0" sz="1200" spc="2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9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rights</a:t>
            </a:r>
            <a:r>
              <a:rPr dirty="0" sz="1200" spc="2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2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interests,</a:t>
            </a:r>
            <a:r>
              <a:rPr dirty="0" sz="1200" spc="27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transformed</a:t>
            </a:r>
            <a:r>
              <a:rPr dirty="0" sz="1200" spc="3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3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single-chain</a:t>
            </a:r>
            <a:r>
              <a:rPr dirty="0" sz="1200" spc="3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  <a:r>
              <a:rPr dirty="0" sz="1200" spc="3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into</a:t>
            </a:r>
            <a:r>
              <a:rPr dirty="0" sz="1200" spc="3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33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multi-chip</a:t>
            </a:r>
            <a:r>
              <a:rPr dirty="0" sz="1200" spc="33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9322799"/>
            <a:ext cx="1533863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sharding.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125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2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3053828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6.1.2.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Ethereum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sharding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1397034"/>
            <a:ext cx="6066440" cy="20147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Sharding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much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advanced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than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technology,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widely</a:t>
            </a:r>
            <a:r>
              <a:rPr dirty="0" sz="1200" spc="-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used</a:t>
            </a:r>
            <a:r>
              <a:rPr dirty="0" sz="1200" spc="-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-9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optimizing</a:t>
            </a:r>
            <a:r>
              <a:rPr dirty="0" sz="1200" spc="-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commercial</a:t>
            </a:r>
            <a:r>
              <a:rPr dirty="0" sz="1200" spc="-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-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-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Google's</a:t>
            </a:r>
            <a:r>
              <a:rPr dirty="0" sz="1200" spc="-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global</a:t>
            </a:r>
            <a:r>
              <a:rPr dirty="0" sz="1200" spc="-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relational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database.</a:t>
            </a:r>
            <a:r>
              <a:rPr dirty="0" sz="1200" spc="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</a:t>
            </a:r>
            <a:r>
              <a:rPr dirty="0" sz="1200" spc="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</a:t>
            </a:r>
            <a:r>
              <a:rPr dirty="0" sz="1200" spc="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9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sharding</a:t>
            </a:r>
            <a:r>
              <a:rPr dirty="0" sz="1200" spc="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7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</a:t>
            </a:r>
            <a:r>
              <a:rPr dirty="0" sz="1200" spc="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some</a:t>
            </a:r>
            <a:r>
              <a:rPr dirty="0" sz="1200" spc="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special</a:t>
            </a:r>
            <a:r>
              <a:rPr dirty="0" sz="1200" spc="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methods</a:t>
            </a:r>
            <a:r>
              <a:rPr dirty="0" sz="1200" spc="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split</a:t>
            </a:r>
            <a:r>
              <a:rPr dirty="0" sz="1200" spc="-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-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-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database</a:t>
            </a:r>
            <a:r>
              <a:rPr dirty="0" sz="1200" spc="-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-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parallel.</a:t>
            </a:r>
            <a:r>
              <a:rPr dirty="0" sz="1200" spc="-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Generally</a:t>
            </a:r>
            <a:r>
              <a:rPr dirty="0" sz="1200" spc="-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speaking,</a:t>
            </a:r>
            <a:r>
              <a:rPr dirty="0" sz="1200" spc="-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these</a:t>
            </a:r>
            <a:r>
              <a:rPr dirty="0" sz="1200" spc="-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split</a:t>
            </a:r>
            <a:r>
              <a:rPr dirty="0" sz="1200" spc="-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called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3378615"/>
            <a:ext cx="6067803" cy="16184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 spc="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network,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consists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series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peer-to-peer</a:t>
            </a:r>
            <a:r>
              <a:rPr dirty="0" sz="1200" spc="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</a:t>
            </a:r>
            <a:r>
              <a:rPr dirty="0" sz="1200" spc="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interconnected</a:t>
            </a:r>
            <a:r>
              <a:rPr dirty="0" sz="1200" spc="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certain</a:t>
            </a:r>
            <a:r>
              <a:rPr dirty="0" sz="1200" spc="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way.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present,</a:t>
            </a:r>
            <a:r>
              <a:rPr dirty="0" sz="1200" spc="-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 spc="-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stores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cause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serious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problems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terms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scalability.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4963575"/>
            <a:ext cx="6065123" cy="20149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Ethereum</a:t>
            </a:r>
            <a:r>
              <a:rPr dirty="0" sz="1200" spc="3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stores</a:t>
            </a:r>
            <a:r>
              <a:rPr dirty="0" sz="1200" spc="32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 spc="3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3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data,</a:t>
            </a:r>
            <a:r>
              <a:rPr dirty="0" sz="1200" spc="32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including</a:t>
            </a:r>
            <a:r>
              <a:rPr dirty="0" sz="1200" spc="3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account</a:t>
            </a:r>
            <a:r>
              <a:rPr dirty="0" sz="1200" spc="32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balances,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storage,</a:t>
            </a:r>
            <a:r>
              <a:rPr dirty="0" sz="1200" spc="1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contract</a:t>
            </a:r>
            <a:r>
              <a:rPr dirty="0" sz="1200" spc="10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codes.</a:t>
            </a:r>
            <a:r>
              <a:rPr dirty="0" sz="1200" spc="10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limitation</a:t>
            </a:r>
            <a:r>
              <a:rPr dirty="0" sz="1200" spc="1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whole</a:t>
            </a:r>
            <a:r>
              <a:rPr dirty="0" sz="1200" spc="10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1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comes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2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3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 spc="2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bottleneck</a:t>
            </a:r>
            <a:r>
              <a:rPr dirty="0" sz="1200" spc="23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24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forms</a:t>
            </a:r>
            <a:r>
              <a:rPr dirty="0" sz="1200" spc="22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2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 spc="22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between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nodes.</a:t>
            </a:r>
            <a:r>
              <a:rPr dirty="0" sz="1200" spc="-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Since</a:t>
            </a:r>
            <a:r>
              <a:rPr dirty="0" sz="1200" spc="-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 spc="-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 spc="-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 spc="-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privileges,</a:t>
            </a:r>
            <a:r>
              <a:rPr dirty="0" sz="1200" spc="-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speed</a:t>
            </a:r>
            <a:r>
              <a:rPr dirty="0" sz="1200" spc="-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entire</a:t>
            </a:r>
            <a:r>
              <a:rPr dirty="0" sz="1200" spc="-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fast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single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6945029"/>
            <a:ext cx="6065282" cy="24113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idea</a:t>
            </a:r>
            <a:r>
              <a:rPr dirty="0" sz="1200" spc="-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Ethereum's</a:t>
            </a:r>
            <a:r>
              <a:rPr dirty="0" sz="1200" spc="-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sharding</a:t>
            </a:r>
            <a:r>
              <a:rPr dirty="0" sz="1200" spc="-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 spc="-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-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</a:t>
            </a:r>
            <a:r>
              <a:rPr dirty="0" sz="1200" spc="-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-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 spc="-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-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nodes,</a:t>
            </a:r>
            <a:r>
              <a:rPr dirty="0" sz="1200" spc="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 spc="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eliminate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scalability</a:t>
            </a:r>
            <a:r>
              <a:rPr dirty="0" sz="1200" spc="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bottleneck</a:t>
            </a:r>
            <a:r>
              <a:rPr dirty="0" sz="1200" spc="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processing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parallel,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thereby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greatly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improving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performance.</a:t>
            </a:r>
            <a:r>
              <a:rPr dirty="0" sz="1200" spc="19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Ethereum</a:t>
            </a:r>
            <a:r>
              <a:rPr dirty="0" sz="1200" spc="2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even</a:t>
            </a:r>
            <a:r>
              <a:rPr dirty="0" sz="1200" spc="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thinks</a:t>
            </a:r>
            <a:r>
              <a:rPr dirty="0" sz="1200" spc="20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1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 spc="2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</a:t>
            </a:r>
            <a:r>
              <a:rPr dirty="0" sz="1200" spc="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2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 spc="2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 spc="1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characteristics,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certain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protocol.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Ethereum</a:t>
            </a:r>
            <a:r>
              <a:rPr dirty="0" sz="1200" spc="13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groups</a:t>
            </a:r>
            <a:r>
              <a:rPr dirty="0" sz="1200" spc="1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 spc="1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</a:t>
            </a:r>
            <a:r>
              <a:rPr dirty="0" sz="1200" spc="1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smart</a:t>
            </a:r>
            <a:r>
              <a:rPr dirty="0" sz="1200" spc="1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contracts,</a:t>
            </a:r>
            <a:r>
              <a:rPr dirty="0" sz="1200" spc="1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 spc="1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304" y="9322799"/>
            <a:ext cx="6066401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 spc="-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 spc="-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header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body.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subject</a:t>
            </a:r>
            <a:r>
              <a:rPr dirty="0" sz="1200" spc="-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 spc="-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126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2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3324808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header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includes: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8053" y="1397034"/>
            <a:ext cx="1451567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•</a:t>
            </a:r>
            <a:r>
              <a:rPr dirty="0" sz="1200" spc="246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1793275"/>
            <a:ext cx="6061437" cy="825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•</a:t>
            </a:r>
            <a:r>
              <a:rPr dirty="0" sz="1200" spc="329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Random</a:t>
            </a:r>
            <a:r>
              <a:rPr dirty="0" sz="1200" spc="20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sampling</a:t>
            </a:r>
            <a:r>
              <a:rPr dirty="0" sz="1200" spc="19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(random</a:t>
            </a:r>
            <a:r>
              <a:rPr dirty="0" sz="1200" spc="2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sampling)</a:t>
            </a:r>
            <a:r>
              <a:rPr dirty="0" sz="1200" spc="20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2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divide</a:t>
            </a:r>
            <a:r>
              <a:rPr dirty="0" sz="1200" spc="20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verifier</a:t>
            </a:r>
            <a:r>
              <a:rPr dirty="0" sz="1200" spc="1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pieces;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48053" y="2585754"/>
            <a:ext cx="1686263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•</a:t>
            </a:r>
            <a:r>
              <a:rPr dirty="0" sz="1200" spc="246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Meckergen.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2981994"/>
            <a:ext cx="6066226" cy="32040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 spc="1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</a:t>
            </a:r>
            <a:r>
              <a:rPr dirty="0" sz="1200" spc="1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occur</a:t>
            </a:r>
            <a:r>
              <a:rPr dirty="0" sz="1200" spc="15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between</a:t>
            </a:r>
            <a:r>
              <a:rPr dirty="0" sz="1200" spc="1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accounts</a:t>
            </a:r>
            <a:r>
              <a:rPr dirty="0" sz="1200" spc="15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within</a:t>
            </a:r>
            <a:r>
              <a:rPr dirty="0" sz="1200" spc="1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shard,</a:t>
            </a:r>
            <a:r>
              <a:rPr dirty="0" sz="1200" spc="1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6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 spc="10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  <a:r>
              <a:rPr dirty="0" sz="1200" spc="1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within</a:t>
            </a:r>
            <a:r>
              <a:rPr dirty="0" sz="1200" spc="1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</a:t>
            </a:r>
            <a:r>
              <a:rPr dirty="0" sz="1200" spc="1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1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proof</a:t>
            </a:r>
            <a:r>
              <a:rPr dirty="0" sz="1200" spc="1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stake.</a:t>
            </a:r>
            <a:r>
              <a:rPr dirty="0" sz="1200" spc="12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 spc="1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 spc="10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Ethereum</a:t>
            </a:r>
            <a:r>
              <a:rPr dirty="0" sz="1200" spc="1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 spc="1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include</a:t>
            </a:r>
            <a:r>
              <a:rPr dirty="0" sz="1200" spc="1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root</a:t>
            </a:r>
            <a:r>
              <a:rPr dirty="0" sz="1200" spc="1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global</a:t>
            </a:r>
            <a:r>
              <a:rPr dirty="0" sz="1200" spc="1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state</a:t>
            </a:r>
            <a:r>
              <a:rPr dirty="0" sz="1200" spc="1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7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root</a:t>
            </a:r>
            <a:r>
              <a:rPr dirty="0" sz="1200" spc="1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0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former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Merkel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root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latter.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order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avoid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attacking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shards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single</a:t>
            </a:r>
            <a:r>
              <a:rPr dirty="0" sz="1200" spc="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shard,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random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sampling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verifier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cross-shard,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attacker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</a:t>
            </a:r>
            <a:r>
              <a:rPr dirty="0" sz="1200" spc="-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-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carry</a:t>
            </a:r>
            <a:r>
              <a:rPr dirty="0" sz="1200" spc="-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out</a:t>
            </a:r>
            <a:r>
              <a:rPr dirty="0" sz="1200" spc="-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cross-slice</a:t>
            </a:r>
            <a:r>
              <a:rPr dirty="0" sz="1200" spc="-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attack</a:t>
            </a:r>
            <a:r>
              <a:rPr dirty="0" sz="1200" spc="-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because</a:t>
            </a:r>
            <a:r>
              <a:rPr dirty="0" sz="1200" spc="-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attacker</a:t>
            </a:r>
            <a:r>
              <a:rPr dirty="0" sz="1200" spc="-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 spc="-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sure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verifier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divided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into.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304" y="6152549"/>
            <a:ext cx="6068884" cy="32038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difficulty</a:t>
            </a:r>
            <a:r>
              <a:rPr dirty="0" sz="1200" spc="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Ethereum's</a:t>
            </a:r>
            <a:r>
              <a:rPr dirty="0" sz="1200" spc="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</a:t>
            </a:r>
            <a:r>
              <a:rPr dirty="0" sz="1200" spc="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inter-chip</a:t>
            </a:r>
            <a:r>
              <a:rPr dirty="0" sz="1200" spc="1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protocol.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very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complicated</a:t>
            </a:r>
            <a:r>
              <a:rPr dirty="0" sz="1200" spc="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high,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used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necessary.</a:t>
            </a:r>
            <a:r>
              <a:rPr dirty="0" sz="1200" spc="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 spc="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 spc="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requested</a:t>
            </a:r>
            <a:r>
              <a:rPr dirty="0" sz="1200" spc="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stored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cross-shard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required.</a:t>
            </a:r>
          </a:p>
          <a:p>
            <a:pPr marL="304749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Cross-chip</a:t>
            </a:r>
            <a:r>
              <a:rPr dirty="0" sz="1200" spc="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 spc="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achieved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 spc="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receipts.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receipt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Merkel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root,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easy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verify,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 spc="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</a:t>
            </a:r>
            <a:r>
              <a:rPr dirty="0" sz="1200" spc="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state</a:t>
            </a:r>
            <a:r>
              <a:rPr dirty="0" sz="1200" spc="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root.</a:t>
            </a:r>
            <a:r>
              <a:rPr dirty="0" sz="1200" spc="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one</a:t>
            </a:r>
            <a:r>
              <a:rPr dirty="0" sz="1200" spc="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receives</a:t>
            </a:r>
            <a:r>
              <a:rPr dirty="0" sz="1200" spc="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another</a:t>
            </a:r>
            <a:r>
              <a:rPr dirty="0" sz="1200" spc="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shard's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transaction,</a:t>
            </a:r>
            <a:r>
              <a:rPr dirty="0" sz="1200" spc="19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1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 spc="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check</a:t>
            </a:r>
            <a:r>
              <a:rPr dirty="0" sz="1200" spc="19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Merkel</a:t>
            </a:r>
            <a:r>
              <a:rPr dirty="0" sz="1200" spc="19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root</a:t>
            </a:r>
            <a:r>
              <a:rPr dirty="0" sz="1200" spc="1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ensure</a:t>
            </a:r>
            <a:r>
              <a:rPr dirty="0" sz="1200" spc="2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1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receipt</a:t>
            </a:r>
            <a:r>
              <a:rPr dirty="0" sz="1200" spc="19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1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3304" y="9322799"/>
            <a:ext cx="6060193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spent.</a:t>
            </a:r>
            <a:r>
              <a:rPr dirty="0" sz="1200" spc="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receipt</a:t>
            </a:r>
            <a:r>
              <a:rPr dirty="0" sz="1200" spc="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stored</a:t>
            </a:r>
            <a:r>
              <a:rPr dirty="0" sz="1200" spc="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shared</a:t>
            </a:r>
            <a:r>
              <a:rPr dirty="0" sz="1200" spc="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memory,</a:t>
            </a:r>
            <a:r>
              <a:rPr dirty="0" sz="1200" spc="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 spc="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verified</a:t>
            </a:r>
            <a:r>
              <a:rPr dirty="0" sz="1200" spc="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127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2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68387" cy="28075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 spc="4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shards,</a:t>
            </a:r>
            <a:r>
              <a:rPr dirty="0" sz="1200" spc="4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 spc="4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 spc="4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modified.</a:t>
            </a:r>
            <a:r>
              <a:rPr dirty="0" sz="1200" spc="45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Therefore,</a:t>
            </a:r>
            <a:r>
              <a:rPr dirty="0" sz="1200" spc="4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 spc="4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4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preservation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receipts,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other.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Ethereum</a:t>
            </a:r>
            <a:r>
              <a:rPr dirty="0" sz="1200" spc="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sharding</a:t>
            </a:r>
            <a:r>
              <a:rPr dirty="0" sz="1200" spc="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method</a:t>
            </a:r>
            <a:r>
              <a:rPr dirty="0" sz="1200" spc="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includes</a:t>
            </a:r>
            <a:r>
              <a:rPr dirty="0" sz="1200" spc="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</a:t>
            </a:r>
            <a:r>
              <a:rPr dirty="0" sz="1200" spc="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 spc="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sub-chain.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</a:t>
            </a:r>
            <a:r>
              <a:rPr dirty="0" sz="1200" spc="-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 spc="-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9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responsible</a:t>
            </a:r>
            <a:r>
              <a:rPr dirty="0" sz="1200" spc="-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9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managing</a:t>
            </a:r>
            <a:r>
              <a:rPr dirty="0" sz="1200" spc="-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verifier,</a:t>
            </a:r>
            <a:r>
              <a:rPr dirty="0" sz="1200" spc="-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sub-chain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1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responsible</a:t>
            </a:r>
            <a:r>
              <a:rPr dirty="0" sz="1200" spc="13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1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transactions.</a:t>
            </a:r>
            <a:r>
              <a:rPr dirty="0" sz="1200" spc="14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sub-chain</a:t>
            </a:r>
            <a:r>
              <a:rPr dirty="0" sz="1200" spc="1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contains</a:t>
            </a:r>
            <a:r>
              <a:rPr dirty="0" sz="1200" spc="14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100</a:t>
            </a:r>
            <a:r>
              <a:rPr dirty="0" sz="1200" spc="1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sub-chains,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2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account</a:t>
            </a:r>
            <a:r>
              <a:rPr dirty="0" sz="1200" spc="2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 spc="2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 spc="2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2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stored</a:t>
            </a:r>
            <a:r>
              <a:rPr dirty="0" sz="1200" spc="2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27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sub-chain.</a:t>
            </a:r>
            <a:r>
              <a:rPr dirty="0" sz="1200" spc="2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specific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practices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follows: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3774855"/>
            <a:ext cx="6062087" cy="16184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1:</a:t>
            </a:r>
            <a:r>
              <a:rPr dirty="0" sz="1200" spc="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Participate</a:t>
            </a:r>
            <a:r>
              <a:rPr dirty="0" sz="1200" spc="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</a:t>
            </a:r>
            <a:r>
              <a:rPr dirty="0" sz="1200" spc="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chain:</a:t>
            </a:r>
            <a:r>
              <a:rPr dirty="0" sz="1200" spc="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deposit</a:t>
            </a:r>
            <a:r>
              <a:rPr dirty="0" sz="1200" spc="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7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equity</a:t>
            </a:r>
            <a:r>
              <a:rPr dirty="0" sz="1200" spc="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pool,</a:t>
            </a:r>
            <a:r>
              <a:rPr dirty="0" sz="1200" spc="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send</a:t>
            </a:r>
            <a:r>
              <a:rPr dirty="0" sz="1200" spc="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32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ETH</a:t>
            </a:r>
            <a:r>
              <a:rPr dirty="0" sz="1200" spc="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deposits</a:t>
            </a:r>
            <a:r>
              <a:rPr dirty="0" sz="1200" spc="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Casper</a:t>
            </a:r>
            <a:r>
              <a:rPr dirty="0" sz="1200" spc="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account,</a:t>
            </a:r>
            <a:r>
              <a:rPr dirty="0" sz="1200" spc="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  <a:r>
              <a:rPr dirty="0" sz="1200" spc="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key</a:t>
            </a:r>
            <a:r>
              <a:rPr dirty="0" sz="1200" spc="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withdrawal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address.</a:t>
            </a:r>
            <a:r>
              <a:rPr dirty="0" sz="1200" spc="5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After</a:t>
            </a:r>
            <a:r>
              <a:rPr dirty="0" sz="1200" spc="5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waiting</a:t>
            </a:r>
            <a:r>
              <a:rPr dirty="0" sz="1200" spc="5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5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5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day,</a:t>
            </a:r>
            <a:r>
              <a:rPr dirty="0" sz="1200" spc="5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agreement</a:t>
            </a:r>
            <a:r>
              <a:rPr dirty="0" sz="1200" spc="5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 spc="5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include</a:t>
            </a:r>
            <a:r>
              <a:rPr dirty="0" sz="1200" spc="5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verifier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pool.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5359815"/>
            <a:ext cx="6066634" cy="16187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2:</a:t>
            </a:r>
            <a:r>
              <a:rPr dirty="0" sz="1200" spc="1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work</a:t>
            </a:r>
            <a:r>
              <a:rPr dirty="0" sz="1200" spc="1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9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</a:t>
            </a:r>
            <a:r>
              <a:rPr dirty="0" sz="1200" spc="1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chain:</a:t>
            </a:r>
            <a:r>
              <a:rPr dirty="0" sz="1200" spc="1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track</a:t>
            </a:r>
            <a:r>
              <a:rPr dirty="0" sz="1200" spc="1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blocks</a:t>
            </a:r>
            <a:r>
              <a:rPr dirty="0" sz="1200" spc="1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17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sub-chain,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randomly</a:t>
            </a:r>
            <a:r>
              <a:rPr dirty="0" sz="1200" spc="1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assign</a:t>
            </a:r>
            <a:r>
              <a:rPr dirty="0" sz="1200" spc="1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validators</a:t>
            </a:r>
            <a:r>
              <a:rPr dirty="0" sz="1200" spc="1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7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shards,</a:t>
            </a:r>
            <a:r>
              <a:rPr dirty="0" sz="1200" spc="1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6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track</a:t>
            </a:r>
            <a:r>
              <a:rPr dirty="0" sz="1200" spc="1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 spc="1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7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verification</a:t>
            </a:r>
            <a:r>
              <a:rPr dirty="0" sz="1200" spc="-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nodes,</a:t>
            </a:r>
            <a:r>
              <a:rPr dirty="0" sz="1200" spc="-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including</a:t>
            </a:r>
            <a:r>
              <a:rPr dirty="0" sz="1200" spc="-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what</a:t>
            </a:r>
            <a:r>
              <a:rPr dirty="0" sz="1200" spc="-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shards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allocated,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whether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 spc="-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rewards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penalties.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6945029"/>
            <a:ext cx="6063683" cy="1618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3:</a:t>
            </a:r>
            <a:r>
              <a:rPr dirty="0" sz="1200" spc="9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work</a:t>
            </a:r>
            <a:r>
              <a:rPr dirty="0" sz="1200" spc="9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verification</a:t>
            </a:r>
            <a:r>
              <a:rPr dirty="0" sz="1200" spc="10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node:</a:t>
            </a:r>
            <a:r>
              <a:rPr dirty="0" sz="1200" spc="9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 spc="9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generation</a:t>
            </a:r>
            <a:r>
              <a:rPr dirty="0" sz="1200" spc="1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9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9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chain;</a:t>
            </a:r>
            <a:r>
              <a:rPr dirty="0" sz="1200" spc="-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verification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generation,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transactions,</a:t>
            </a:r>
            <a:r>
              <a:rPr dirty="0" sz="1200" spc="-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rewards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fines</a:t>
            </a:r>
            <a:r>
              <a:rPr dirty="0" sz="1200" spc="-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verification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chain;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verification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confirmation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between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shards;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8530370"/>
            <a:ext cx="6061832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4:</a:t>
            </a:r>
            <a:r>
              <a:rPr dirty="0" sz="1200" spc="10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Reward:</a:t>
            </a:r>
            <a:r>
              <a:rPr dirty="0" sz="1200" spc="10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 spc="1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online</a:t>
            </a:r>
            <a:r>
              <a:rPr dirty="0" sz="1200" spc="1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normal</a:t>
            </a:r>
            <a:r>
              <a:rPr dirty="0" sz="1200" spc="1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operation</a:t>
            </a:r>
            <a:r>
              <a:rPr dirty="0" sz="1200" spc="1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status</a:t>
            </a:r>
            <a:r>
              <a:rPr dirty="0" sz="1200" spc="1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sends</a:t>
            </a:r>
            <a:r>
              <a:rPr dirty="0" sz="1200" spc="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out</a:t>
            </a:r>
            <a:r>
              <a:rPr dirty="0" sz="1200" spc="1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should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sent,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normal.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case,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you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find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304" y="9322799"/>
            <a:ext cx="6064648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2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 spc="2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two-thirds</a:t>
            </a:r>
            <a:r>
              <a:rPr dirty="0" sz="1200" spc="2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9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 spc="2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3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normal</a:t>
            </a:r>
            <a:r>
              <a:rPr dirty="0" sz="1200" spc="2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2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you</a:t>
            </a:r>
            <a:r>
              <a:rPr dirty="0" sz="1200" spc="3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29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128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2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65366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interest.</a:t>
            </a:r>
          </a:p>
          <a:p>
            <a:pPr marL="304749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5:</a:t>
            </a:r>
            <a:r>
              <a:rPr dirty="0" sz="1200" spc="2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Penalty:</a:t>
            </a:r>
            <a:r>
              <a:rPr dirty="0" sz="1200" spc="23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However,</a:t>
            </a:r>
            <a:r>
              <a:rPr dirty="0" sz="1200" spc="2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 spc="2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least</a:t>
            </a:r>
            <a:r>
              <a:rPr dirty="0" sz="1200" spc="2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two-thirds</a:t>
            </a:r>
            <a:r>
              <a:rPr dirty="0" sz="1200" spc="2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2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 spc="2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2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running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1793275"/>
            <a:ext cx="6066917" cy="6373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normally,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penalties.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However,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 spc="2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2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offline,</a:t>
            </a:r>
            <a:r>
              <a:rPr dirty="0" sz="1200" spc="2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 spc="2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 spc="2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2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2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big</a:t>
            </a:r>
            <a:r>
              <a:rPr dirty="0" sz="1200" spc="2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penalty.</a:t>
            </a:r>
            <a:r>
              <a:rPr dirty="0" sz="1200" spc="29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2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worst</a:t>
            </a:r>
            <a:r>
              <a:rPr dirty="0" sz="1200" spc="2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case,</a:t>
            </a:r>
            <a:r>
              <a:rPr dirty="0" sz="1200" spc="2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signature</a:t>
            </a:r>
            <a:r>
              <a:rPr dirty="0" sz="1200" spc="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wrong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 spc="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conflicting</a:t>
            </a:r>
            <a:r>
              <a:rPr dirty="0" sz="1200" spc="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 spc="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yourself.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may</a:t>
            </a:r>
            <a:r>
              <a:rPr dirty="0" sz="1200" spc="10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11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10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you</a:t>
            </a:r>
            <a:r>
              <a:rPr dirty="0" sz="1200" spc="11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want</a:t>
            </a:r>
            <a:r>
              <a:rPr dirty="0" sz="1200" spc="1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attack</a:t>
            </a:r>
            <a:r>
              <a:rPr dirty="0" sz="1200" spc="10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1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network,</a:t>
            </a:r>
            <a:r>
              <a:rPr dirty="0" sz="1200" spc="1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 spc="10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you</a:t>
            </a:r>
            <a:r>
              <a:rPr dirty="0" sz="1200" spc="11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12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hacked.</a:t>
            </a:r>
            <a:r>
              <a:rPr dirty="0" sz="1200" spc="1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 spc="1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</a:p>
          <a:p>
            <a:pPr marL="0" marR="0">
              <a:lnSpc>
                <a:spcPts val="1583"/>
              </a:lnSpc>
              <a:spcBef>
                <a:spcPts val="158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happens,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you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some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punishment.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penalty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proportional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verification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make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mistakes,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because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attack</a:t>
            </a:r>
            <a:r>
              <a:rPr dirty="0" sz="1200" spc="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requires</a:t>
            </a:r>
            <a:r>
              <a:rPr dirty="0" sz="1200" spc="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multiple</a:t>
            </a:r>
            <a:r>
              <a:rPr dirty="0" sz="1200" spc="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 spc="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participate</a:t>
            </a:r>
            <a:r>
              <a:rPr dirty="0" sz="1200" spc="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same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time.</a:t>
            </a:r>
            <a:r>
              <a:rPr dirty="0" sz="1200" spc="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cost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attacking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very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high.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you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problem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personal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verification</a:t>
            </a:r>
            <a:r>
              <a:rPr dirty="0" sz="1200" spc="1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node,</a:t>
            </a:r>
            <a:r>
              <a:rPr dirty="0" sz="1200" spc="13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cost</a:t>
            </a:r>
            <a:r>
              <a:rPr dirty="0" sz="1200" spc="1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1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 spc="1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 spc="1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high</a:t>
            </a:r>
            <a:r>
              <a:rPr dirty="0" sz="1200" spc="12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1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11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7">
                <a:solidFill>
                  <a:srgbClr val="000000"/>
                </a:solidFill>
                <a:latin typeface="GSHKQL+MicrosoftYaHei"/>
                <a:cs typeface="GSHKQL+MicrosoftYaHei"/>
              </a:rPr>
              <a:t>fair.</a:t>
            </a:r>
            <a:r>
              <a:rPr dirty="0" sz="1200" spc="1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11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hopes</a:t>
            </a:r>
            <a:r>
              <a:rPr dirty="0" sz="1200" spc="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motivate</a:t>
            </a:r>
            <a:r>
              <a:rPr dirty="0" sz="1200" spc="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everyone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verification</a:t>
            </a:r>
            <a:r>
              <a:rPr dirty="0" sz="1200" spc="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node,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 spc="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hopes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everyone</a:t>
            </a:r>
            <a:r>
              <a:rPr dirty="0" sz="1200" spc="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better</a:t>
            </a:r>
            <a:r>
              <a:rPr dirty="0" sz="1200" spc="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protect</a:t>
            </a:r>
            <a:r>
              <a:rPr dirty="0" sz="1200" spc="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their</a:t>
            </a:r>
            <a:r>
              <a:rPr dirty="0" sz="1200" spc="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  <a:r>
              <a:rPr dirty="0" sz="1200" spc="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 spc="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setting</a:t>
            </a:r>
            <a:r>
              <a:rPr dirty="0" sz="1200" spc="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up,</a:t>
            </a:r>
            <a:r>
              <a:rPr dirty="0" sz="1200" spc="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try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fail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same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security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protection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6:</a:t>
            </a:r>
            <a:r>
              <a:rPr dirty="0" sz="1200" spc="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Withdraw</a:t>
            </a:r>
            <a:r>
              <a:rPr dirty="0" sz="1200" spc="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</a:t>
            </a:r>
            <a:r>
              <a:rPr dirty="0" sz="1200" spc="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chain:</a:t>
            </a:r>
            <a:r>
              <a:rPr dirty="0" sz="1200" spc="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withdrawal,</a:t>
            </a:r>
            <a:r>
              <a:rPr dirty="0" sz="1200" spc="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private</a:t>
            </a:r>
            <a:r>
              <a:rPr dirty="0" sz="1200" spc="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key</a:t>
            </a:r>
            <a:r>
              <a:rPr dirty="0" sz="1200" spc="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 spc="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withdrawal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  <a:r>
              <a:rPr dirty="0" sz="1200" spc="5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5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trigger</a:t>
            </a:r>
            <a:r>
              <a:rPr dirty="0" sz="1200" spc="5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withdrawal</a:t>
            </a:r>
            <a:r>
              <a:rPr dirty="0" sz="1200" spc="5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process.</a:t>
            </a:r>
            <a:r>
              <a:rPr dirty="0" sz="1200" spc="5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Once</a:t>
            </a:r>
            <a:r>
              <a:rPr dirty="0" sz="1200" spc="5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triggered,</a:t>
            </a:r>
            <a:r>
              <a:rPr dirty="0" sz="1200" spc="5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your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verification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closed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about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7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days.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After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you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exit,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you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4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months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withdraw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8134130"/>
            <a:ext cx="6067410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Because</a:t>
            </a:r>
            <a:r>
              <a:rPr dirty="0" sz="1200" spc="13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upgrade</a:t>
            </a:r>
            <a:r>
              <a:rPr dirty="0" sz="1200" spc="1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7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Casper</a:t>
            </a:r>
            <a:r>
              <a:rPr dirty="0" sz="1200" spc="12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itself</a:t>
            </a:r>
            <a:r>
              <a:rPr dirty="0" sz="1200" spc="1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11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difficult,</a:t>
            </a:r>
            <a:r>
              <a:rPr dirty="0" sz="1200" spc="1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because</a:t>
            </a:r>
            <a:r>
              <a:rPr dirty="0" sz="1200" spc="1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1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takes</a:t>
            </a:r>
            <a:r>
              <a:rPr dirty="0" sz="1200" spc="1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long</a:t>
            </a:r>
            <a:r>
              <a:rPr dirty="0" sz="1200" spc="2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transition</a:t>
            </a:r>
            <a:r>
              <a:rPr dirty="0" sz="1200" spc="29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</a:t>
            </a:r>
            <a:r>
              <a:rPr dirty="0" sz="1200" spc="2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2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PoW</a:t>
            </a:r>
            <a:r>
              <a:rPr dirty="0" sz="1200" spc="30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PoS,</a:t>
            </a:r>
            <a:r>
              <a:rPr dirty="0" sz="1200" spc="2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otherwise</a:t>
            </a:r>
            <a:r>
              <a:rPr dirty="0" sz="1200" spc="2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many</a:t>
            </a:r>
            <a:r>
              <a:rPr dirty="0" sz="1200" spc="3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PoW</a:t>
            </a:r>
            <a:r>
              <a:rPr dirty="0" sz="1200" spc="3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mining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unions</a:t>
            </a:r>
            <a:r>
              <a:rPr dirty="0" sz="1200" spc="2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 spc="2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2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greatly</a:t>
            </a:r>
            <a:r>
              <a:rPr dirty="0" sz="1200" spc="27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affected,</a:t>
            </a:r>
            <a:r>
              <a:rPr dirty="0" sz="1200" spc="2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 spc="2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implementation</a:t>
            </a:r>
            <a:r>
              <a:rPr dirty="0" sz="1200" spc="2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9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Ethereum's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9322799"/>
            <a:ext cx="3278540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7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long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129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4304851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1.2: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The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rise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spc="-2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of</a:t>
            </a:r>
            <a:r>
              <a:rPr dirty="0" sz="1200" spc="25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blockchain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and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the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hope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it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brings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8053" y="1397034"/>
            <a:ext cx="4976544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Bitcoin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paper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published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Satoshi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Nakamoto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1793275"/>
            <a:ext cx="5999719" cy="75630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November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2008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enabled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mankind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realize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pioneering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issuance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private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currency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technology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behind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great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potential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solving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problem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trust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between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partners.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called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"the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machine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8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trust"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cover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article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Economist.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existing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technology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promotes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progress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"productivity",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innovation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people's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"cooperation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mode"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technological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revolution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production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relations.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Before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advent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achieved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solution.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server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/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/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architecture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built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TCP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protocol.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allows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possibility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transforming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matching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into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matching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maximize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efficiency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market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economy,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avoid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problems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caused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Earth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reduces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trust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markets.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fact,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obstacles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opaque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irrationality,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conflict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ideas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program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interface,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give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reasonable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solution,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reason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9322799"/>
            <a:ext cx="5923594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accounting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token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incentives,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assets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13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3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397034"/>
            <a:ext cx="2748717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6.1.3.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Overview</a:t>
            </a:r>
            <a:r>
              <a:rPr dirty="0" sz="1200" spc="-1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spc="-18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of</a:t>
            </a:r>
            <a:r>
              <a:rPr dirty="0" sz="1200" spc="12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other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shards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1793275"/>
            <a:ext cx="6066359" cy="24113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uses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famous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Zilliqa,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currently</a:t>
            </a:r>
            <a:r>
              <a:rPr dirty="0" sz="1200" spc="4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does</a:t>
            </a:r>
            <a:r>
              <a:rPr dirty="0" sz="1200" spc="4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 spc="4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implement</a:t>
            </a:r>
            <a:r>
              <a:rPr dirty="0" sz="1200" spc="4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state</a:t>
            </a:r>
            <a:r>
              <a:rPr dirty="0" sz="1200" spc="4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sharding,</a:t>
            </a:r>
            <a:r>
              <a:rPr dirty="0" sz="1200" spc="4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 spc="4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 spc="45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calculation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sharding.</a:t>
            </a:r>
            <a:r>
              <a:rPr dirty="0" sz="1200" spc="-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claims</a:t>
            </a:r>
            <a:r>
              <a:rPr dirty="0" sz="1200" spc="-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-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reach</a:t>
            </a:r>
            <a:r>
              <a:rPr dirty="0" sz="1200" spc="-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thousands</a:t>
            </a:r>
            <a:r>
              <a:rPr dirty="0" sz="1200" spc="-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uses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PBFT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 spc="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shard.</a:t>
            </a:r>
            <a:r>
              <a:rPr dirty="0" sz="1200" spc="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reason</a:t>
            </a:r>
            <a:r>
              <a:rPr dirty="0" sz="1200" spc="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</a:p>
          <a:p>
            <a:pPr marL="0" marR="0">
              <a:lnSpc>
                <a:spcPts val="1583"/>
              </a:lnSpc>
              <a:spcBef>
                <a:spcPts val="158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important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PBFT.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Zilliqa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uses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vote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4171095"/>
            <a:ext cx="6062821" cy="16184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Because</a:t>
            </a:r>
            <a:r>
              <a:rPr dirty="0" sz="1200" spc="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 spc="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</a:t>
            </a:r>
            <a:r>
              <a:rPr dirty="0" sz="1200" spc="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performs</a:t>
            </a:r>
            <a:r>
              <a:rPr dirty="0" sz="1200" spc="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calculations</a:t>
            </a:r>
            <a:r>
              <a:rPr dirty="0" sz="1200" spc="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</a:t>
            </a:r>
            <a:r>
              <a:rPr dirty="0" sz="1200" spc="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small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blocks,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then</a:t>
            </a:r>
            <a:r>
              <a:rPr dirty="0" sz="1200" spc="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these</a:t>
            </a:r>
            <a:r>
              <a:rPr dirty="0" sz="1200" spc="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blocks</a:t>
            </a:r>
            <a:r>
              <a:rPr dirty="0" sz="1200" spc="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merged</a:t>
            </a:r>
            <a:r>
              <a:rPr dirty="0" sz="1200" spc="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into</a:t>
            </a:r>
            <a:r>
              <a:rPr dirty="0" sz="1200" spc="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block,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state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34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 spc="3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divided.</a:t>
            </a:r>
            <a:r>
              <a:rPr dirty="0" sz="1200" spc="3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3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approach</a:t>
            </a:r>
            <a:r>
              <a:rPr dirty="0" sz="1200" spc="3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34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</a:t>
            </a:r>
            <a:r>
              <a:rPr dirty="0" sz="1200" spc="3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7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deal</a:t>
            </a:r>
            <a:r>
              <a:rPr dirty="0" sz="1200" spc="3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 spc="3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scalability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bottleneck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5756309"/>
            <a:ext cx="2539438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6.1.4.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Difficulties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spc="-18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of</a:t>
            </a:r>
            <a:r>
              <a:rPr dirty="0" sz="1200" spc="12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sharding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6152549"/>
            <a:ext cx="6062865" cy="825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 spc="-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multiple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chains</a:t>
            </a:r>
            <a:r>
              <a:rPr dirty="0" sz="1200" spc="-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-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parallel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inevitable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design.</a:t>
            </a:r>
            <a:r>
              <a:rPr dirty="0" sz="1200" spc="-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raises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following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questions: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304" y="6945029"/>
            <a:ext cx="6064962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1:</a:t>
            </a:r>
            <a:r>
              <a:rPr dirty="0" sz="1200" spc="6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How</a:t>
            </a:r>
            <a:r>
              <a:rPr dirty="0" sz="1200" spc="6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6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keep</a:t>
            </a:r>
            <a:r>
              <a:rPr dirty="0" sz="1200" spc="6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6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6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mainly</a:t>
            </a:r>
            <a:r>
              <a:rPr dirty="0" sz="1200" spc="5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5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6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single</a:t>
            </a:r>
            <a:r>
              <a:rPr dirty="0" sz="1200" spc="5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piece,</a:t>
            </a:r>
            <a:r>
              <a:rPr dirty="0" sz="1200" spc="5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without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broadcasting</a:t>
            </a:r>
            <a:r>
              <a:rPr dirty="0" sz="1200" spc="3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 spc="3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5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multiple</a:t>
            </a:r>
            <a:r>
              <a:rPr dirty="0" sz="1200" spc="35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pieces,</a:t>
            </a:r>
            <a:r>
              <a:rPr dirty="0" sz="1200" spc="3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otherwise</a:t>
            </a:r>
            <a:r>
              <a:rPr dirty="0" sz="1200" spc="3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</a:t>
            </a:r>
            <a:r>
              <a:rPr dirty="0" sz="1200" spc="3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meaning</a:t>
            </a:r>
            <a:r>
              <a:rPr dirty="0" sz="1200" spc="3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fragmentation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lost.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3304" y="8134130"/>
            <a:ext cx="6061902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2:</a:t>
            </a:r>
            <a:r>
              <a:rPr dirty="0" sz="1200" spc="-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-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case</a:t>
            </a:r>
            <a:r>
              <a:rPr dirty="0" sz="1200" spc="-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where</a:t>
            </a:r>
            <a:r>
              <a:rPr dirty="0" sz="1200" spc="-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-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9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mainly</a:t>
            </a:r>
            <a:r>
              <a:rPr dirty="0" sz="1200" spc="-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-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single</a:t>
            </a:r>
            <a:r>
              <a:rPr dirty="0" sz="1200" spc="-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chip,</a:t>
            </a:r>
            <a:r>
              <a:rPr dirty="0" sz="1200" spc="-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how</a:t>
            </a:r>
            <a:r>
              <a:rPr dirty="0" sz="1200" spc="-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9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native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tokens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unanimously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accepted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throughout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network.</a:t>
            </a:r>
          </a:p>
          <a:p>
            <a:pPr marL="304749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3: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How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conduct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inter-chip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48053" y="9322799"/>
            <a:ext cx="4163457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4: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How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balance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load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among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multiple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chips.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130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3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66312" cy="36000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5: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How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avoid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attacking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entire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slice.</a:t>
            </a:r>
          </a:p>
          <a:p>
            <a:pPr marL="304749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Discussing</a:t>
            </a:r>
            <a:r>
              <a:rPr dirty="0" sz="1200" spc="6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sharding</a:t>
            </a:r>
            <a:r>
              <a:rPr dirty="0" sz="1200" spc="61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cannot</a:t>
            </a:r>
            <a:r>
              <a:rPr dirty="0" sz="1200" spc="6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 spc="6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discuss</a:t>
            </a:r>
            <a:r>
              <a:rPr dirty="0" sz="1200" spc="6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6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triangle</a:t>
            </a:r>
            <a:r>
              <a:rPr dirty="0" sz="1200" spc="6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paradox.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Distribution,</a:t>
            </a:r>
            <a:r>
              <a:rPr dirty="0" sz="1200" spc="-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security</a:t>
            </a:r>
            <a:r>
              <a:rPr dirty="0" sz="1200" spc="-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efficiency</a:t>
            </a:r>
            <a:r>
              <a:rPr dirty="0" sz="1200" spc="-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constitute</a:t>
            </a:r>
            <a:r>
              <a:rPr dirty="0" sz="1200" spc="-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 spc="-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impossible</a:t>
            </a:r>
            <a:r>
              <a:rPr dirty="0" sz="1200" spc="-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triangle,</a:t>
            </a:r>
            <a:r>
              <a:rPr dirty="0" sz="1200" spc="-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0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three</a:t>
            </a:r>
            <a:r>
              <a:rPr dirty="0" sz="1200" spc="2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</a:t>
            </a:r>
            <a:r>
              <a:rPr dirty="0" sz="1200" spc="19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2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20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balanced.</a:t>
            </a:r>
            <a:r>
              <a:rPr dirty="0" sz="1200" spc="19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 spc="1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9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case</a:t>
            </a:r>
            <a:r>
              <a:rPr dirty="0" sz="1200" spc="19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1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2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  <a:r>
              <a:rPr dirty="0" sz="1200" spc="1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chain,</a:t>
            </a:r>
            <a:r>
              <a:rPr dirty="0" sz="1200" spc="20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efficiency</a:t>
            </a:r>
            <a:r>
              <a:rPr dirty="0" sz="1200" spc="3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 spc="31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 spc="3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improved</a:t>
            </a:r>
            <a:r>
              <a:rPr dirty="0" sz="1200" spc="31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3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 spc="32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 spc="30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increases,</a:t>
            </a:r>
            <a:r>
              <a:rPr dirty="0" sz="1200" spc="3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synchronization</a:t>
            </a:r>
            <a:r>
              <a:rPr dirty="0" sz="1200" spc="2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2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 spc="2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difficult.</a:t>
            </a:r>
            <a:r>
              <a:rPr dirty="0" sz="1200" spc="2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 spc="2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may</a:t>
            </a:r>
            <a:r>
              <a:rPr dirty="0" sz="1200" spc="2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2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</a:t>
            </a:r>
            <a:r>
              <a:rPr dirty="0" sz="1200" spc="23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 spc="2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than</a:t>
            </a:r>
            <a:r>
              <a:rPr dirty="0" sz="1200" spc="2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10,000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machines</a:t>
            </a:r>
            <a:r>
              <a:rPr dirty="0" sz="1200" spc="1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collusion</a:t>
            </a:r>
            <a:r>
              <a:rPr dirty="0" sz="1200" spc="1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than</a:t>
            </a:r>
            <a:r>
              <a:rPr dirty="0" sz="1200" spc="1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13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thousand</a:t>
            </a:r>
            <a:r>
              <a:rPr dirty="0" sz="1200" spc="1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machines.</a:t>
            </a:r>
            <a:r>
              <a:rPr dirty="0" sz="1200" spc="12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1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1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unreasonable</a:t>
            </a:r>
            <a:r>
              <a:rPr dirty="0" sz="1200" spc="1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insist</a:t>
            </a:r>
            <a:r>
              <a:rPr dirty="0" sz="1200" spc="10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1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distribution.</a:t>
            </a:r>
            <a:r>
              <a:rPr dirty="0" sz="1200" spc="12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Therefore,</a:t>
            </a:r>
            <a:r>
              <a:rPr dirty="0" sz="1200" spc="1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1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 spc="10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 spc="10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increases,</a:t>
            </a:r>
            <a:r>
              <a:rPr dirty="0" sz="1200" spc="1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splitting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multiple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pieces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reasonable.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4567335"/>
            <a:ext cx="6063525" cy="2014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Sharding</a:t>
            </a:r>
            <a:r>
              <a:rPr dirty="0" sz="1200" spc="2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includes</a:t>
            </a:r>
            <a:r>
              <a:rPr dirty="0" sz="1200" spc="2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three</a:t>
            </a:r>
            <a:r>
              <a:rPr dirty="0" sz="1200" spc="2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aspects,</a:t>
            </a:r>
            <a:r>
              <a:rPr dirty="0" sz="1200" spc="2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one</a:t>
            </a:r>
            <a:r>
              <a:rPr dirty="0" sz="1200" spc="27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2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calculated</a:t>
            </a:r>
            <a:r>
              <a:rPr dirty="0" sz="1200" spc="2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shard,</a:t>
            </a:r>
            <a:r>
              <a:rPr dirty="0" sz="1200" spc="2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second</a:t>
            </a:r>
            <a:r>
              <a:rPr dirty="0" sz="1200" spc="13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1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1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shard,</a:t>
            </a:r>
            <a:r>
              <a:rPr dirty="0" sz="1200" spc="1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third</a:t>
            </a:r>
            <a:r>
              <a:rPr dirty="0" sz="1200" spc="1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13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 spc="13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shard.</a:t>
            </a:r>
            <a:r>
              <a:rPr dirty="0" sz="1200" spc="1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Smart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contracts</a:t>
            </a:r>
            <a:r>
              <a:rPr dirty="0" sz="1200" spc="1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 spc="1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different</a:t>
            </a:r>
            <a:r>
              <a:rPr dirty="0" sz="1200" spc="18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slices,</a:t>
            </a:r>
            <a:r>
              <a:rPr dirty="0" sz="1200" spc="1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 spc="1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7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save</a:t>
            </a:r>
            <a:r>
              <a:rPr dirty="0" sz="1200" spc="17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computing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resources,</a:t>
            </a:r>
            <a:r>
              <a:rPr dirty="0" sz="1200" spc="2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while</a:t>
            </a:r>
            <a:r>
              <a:rPr dirty="0" sz="1200" spc="2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2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2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placed</a:t>
            </a:r>
            <a:r>
              <a:rPr dirty="0" sz="1200" spc="2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2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different</a:t>
            </a:r>
            <a:r>
              <a:rPr dirty="0" sz="1200" spc="2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shards</a:t>
            </a:r>
            <a:r>
              <a:rPr dirty="0" sz="1200" spc="2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save</a:t>
            </a:r>
            <a:r>
              <a:rPr dirty="0" sz="1200" spc="2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broadband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resources,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placed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different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6945029"/>
            <a:ext cx="3954029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6.2.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spc="-15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DNC's</a:t>
            </a:r>
            <a:r>
              <a:rPr dirty="0" sz="1200" spc="1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sharding</a:t>
            </a:r>
            <a:r>
              <a:rPr dirty="0" sz="1200" spc="-11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and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splitting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mechanism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7341269"/>
            <a:ext cx="6068028" cy="1618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 spc="13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adopts</a:t>
            </a:r>
            <a:r>
              <a:rPr dirty="0" sz="1200" spc="1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independent</a:t>
            </a:r>
            <a:r>
              <a:rPr dirty="0" sz="1200" spc="1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 spc="12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generation</a:t>
            </a:r>
            <a:r>
              <a:rPr dirty="0" sz="1200" spc="1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on-chip,</a:t>
            </a:r>
            <a:r>
              <a:rPr dirty="0" sz="1200" spc="1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inter-chip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</a:t>
            </a:r>
            <a:r>
              <a:rPr dirty="0" sz="1200" spc="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divided</a:t>
            </a:r>
            <a:r>
              <a:rPr dirty="0" sz="1200" spc="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 spc="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</a:t>
            </a:r>
            <a:r>
              <a:rPr dirty="0" sz="1200" spc="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 spc="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transfer.</a:t>
            </a:r>
            <a:r>
              <a:rPr dirty="0" sz="1200" spc="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security</a:t>
            </a:r>
            <a:r>
              <a:rPr dirty="0" sz="1200" spc="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inter-slice</a:t>
            </a:r>
            <a:r>
              <a:rPr dirty="0" sz="1200" spc="20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transactions,</a:t>
            </a:r>
            <a:r>
              <a:rPr dirty="0" sz="1200" spc="19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cross-slice</a:t>
            </a:r>
            <a:r>
              <a:rPr dirty="0" sz="1200" spc="19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</a:t>
            </a:r>
            <a:r>
              <a:rPr dirty="0" sz="1200" spc="1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 spc="1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introduce</a:t>
            </a:r>
            <a:r>
              <a:rPr dirty="0" sz="1200" spc="1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19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"police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mechanism"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verify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48053" y="8926610"/>
            <a:ext cx="5714392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 spc="1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does</a:t>
            </a:r>
            <a:r>
              <a:rPr dirty="0" sz="1200" spc="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sharding</a:t>
            </a:r>
            <a:r>
              <a:rPr dirty="0" sz="1200" spc="1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transactions,</a:t>
            </a:r>
            <a:r>
              <a:rPr dirty="0" sz="1200" spc="9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1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calculations.</a:t>
            </a:r>
            <a:r>
              <a:rPr dirty="0" sz="1200" spc="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304" y="9322799"/>
            <a:ext cx="6061688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</a:t>
            </a:r>
            <a:r>
              <a:rPr dirty="0" sz="1200" spc="22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21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independent,</a:t>
            </a:r>
            <a:r>
              <a:rPr dirty="0" sz="1200" spc="2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2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mutually</a:t>
            </a:r>
            <a:r>
              <a:rPr dirty="0" sz="1200" spc="20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recognizes</a:t>
            </a:r>
            <a:r>
              <a:rPr dirty="0" sz="1200" spc="21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2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19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2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131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3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4455440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side's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initiate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cross-shard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1397034"/>
            <a:ext cx="6064045" cy="20147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Sharding</a:t>
            </a:r>
            <a:r>
              <a:rPr dirty="0" sz="1200" spc="1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 spc="1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20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automatically</a:t>
            </a:r>
            <a:r>
              <a:rPr dirty="0" sz="1200" spc="1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upgraded,</a:t>
            </a:r>
            <a:r>
              <a:rPr dirty="0" sz="1200" spc="19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1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is,</a:t>
            </a:r>
            <a:r>
              <a:rPr dirty="0" sz="1200" spc="1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split</a:t>
            </a:r>
            <a:r>
              <a:rPr dirty="0" sz="1200" spc="1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reaches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certain</a:t>
            </a:r>
            <a:r>
              <a:rPr dirty="0" sz="1200" spc="-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number,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child</a:t>
            </a:r>
            <a:r>
              <a:rPr dirty="0" sz="1200" spc="-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 spc="-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split,</a:t>
            </a:r>
            <a:r>
              <a:rPr dirty="0" sz="1200" spc="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thereby</a:t>
            </a:r>
            <a:r>
              <a:rPr dirty="0" sz="1200" spc="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forming</a:t>
            </a:r>
            <a:r>
              <a:rPr dirty="0" sz="1200" spc="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multiple</a:t>
            </a:r>
            <a:r>
              <a:rPr dirty="0" sz="1200" spc="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shards.</a:t>
            </a:r>
            <a:r>
              <a:rPr dirty="0" sz="1200" spc="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  <a:r>
              <a:rPr dirty="0" sz="1200" spc="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splitting</a:t>
            </a:r>
            <a:r>
              <a:rPr dirty="0" sz="1200" spc="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must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consider</a:t>
            </a:r>
            <a:r>
              <a:rPr dirty="0" sz="1200" spc="41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certain</a:t>
            </a:r>
            <a:r>
              <a:rPr dirty="0" sz="1200" spc="4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randomness.</a:t>
            </a:r>
            <a:r>
              <a:rPr dirty="0" sz="1200" spc="4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4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4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after</a:t>
            </a:r>
            <a:r>
              <a:rPr dirty="0" sz="1200" spc="41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4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split</a:t>
            </a:r>
            <a:r>
              <a:rPr dirty="0" sz="1200" spc="41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 spc="4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 spc="42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inherited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relationship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before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split.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3774855"/>
            <a:ext cx="1768253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6.3.</a:t>
            </a:r>
            <a:r>
              <a:rPr dirty="0" sz="1200" spc="1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Smart</a:t>
            </a:r>
            <a:r>
              <a:rPr dirty="0" sz="1200" spc="-11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contracts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4171095"/>
            <a:ext cx="6062837" cy="16184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 spc="1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11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developed</a:t>
            </a:r>
            <a:r>
              <a:rPr dirty="0" sz="1200" spc="1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</a:t>
            </a:r>
            <a:r>
              <a:rPr dirty="0" sz="1200" spc="1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1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go</a:t>
            </a:r>
            <a:r>
              <a:rPr dirty="0" sz="1200" spc="1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language</a:t>
            </a:r>
            <a:r>
              <a:rPr dirty="0" sz="1200" spc="12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version</a:t>
            </a:r>
            <a:r>
              <a:rPr dirty="0" sz="1200" spc="11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3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Ethereum,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 spc="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compatible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functions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Ethereum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contract,</a:t>
            </a:r>
            <a:r>
              <a:rPr dirty="0" sz="1200" spc="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 spc="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expand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 spc="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functions</a:t>
            </a:r>
            <a:r>
              <a:rPr dirty="0" sz="1200" spc="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 spc="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reading</a:t>
            </a:r>
            <a:r>
              <a:rPr dirty="0" sz="1200" spc="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writing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5756309"/>
            <a:ext cx="6061613" cy="825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Such</a:t>
            </a:r>
            <a:r>
              <a:rPr dirty="0" sz="1200" spc="-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smart</a:t>
            </a:r>
            <a:r>
              <a:rPr dirty="0" sz="1200" spc="-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contract</a:t>
            </a:r>
            <a:r>
              <a:rPr dirty="0" sz="1200" spc="-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 spc="-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 spc="-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</a:t>
            </a:r>
            <a:r>
              <a:rPr dirty="0" sz="1200" spc="-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prophet,</a:t>
            </a:r>
            <a:r>
              <a:rPr dirty="0" sz="1200" spc="-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-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is,</a:t>
            </a:r>
            <a:r>
              <a:rPr dirty="0" sz="1200" spc="-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outside,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304" y="6548789"/>
            <a:ext cx="2672491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Email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trigger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notification.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3304" y="6945029"/>
            <a:ext cx="6066399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Smart</a:t>
            </a:r>
            <a:r>
              <a:rPr dirty="0" sz="1200" spc="6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contracts</a:t>
            </a:r>
            <a:r>
              <a:rPr dirty="0" sz="1200" spc="6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 spc="6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6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conducted</a:t>
            </a:r>
            <a:r>
              <a:rPr dirty="0" sz="1200" spc="67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6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shards,</a:t>
            </a:r>
            <a:r>
              <a:rPr dirty="0" sz="1200" spc="6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6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inter-slice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initiated.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43304" y="7737509"/>
            <a:ext cx="3052100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6.4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Distributed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File</a:t>
            </a:r>
            <a:r>
              <a:rPr dirty="0" sz="1200" spc="-15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Storage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Engine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132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3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1143000" y="997965"/>
            <a:ext cx="5274310" cy="3771265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25191" y="4963575"/>
            <a:ext cx="1966719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Figure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24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Mission: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15110" y="5359815"/>
            <a:ext cx="5207713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decentralized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robust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foundation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society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133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3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2146" y="2997505"/>
            <a:ext cx="5742163" cy="13819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3547" marR="0">
              <a:lnSpc>
                <a:spcPts val="2898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07</a:t>
            </a:r>
            <a:r>
              <a:rPr dirty="0" sz="2200" spc="-368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Blockchain</a:t>
            </a:r>
            <a:r>
              <a:rPr dirty="0" sz="2200" spc="1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2200" spc="-2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society,</a:t>
            </a:r>
            <a:r>
              <a:rPr dirty="0" sz="2200" spc="25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data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2200" spc="14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service</a:t>
            </a:r>
          </a:p>
          <a:p>
            <a:pPr marL="0" marR="0">
              <a:lnSpc>
                <a:spcPts val="2898"/>
              </a:lnSpc>
              <a:spcBef>
                <a:spcPts val="1784"/>
              </a:spcBef>
              <a:spcAft>
                <a:spcPts val="0"/>
              </a:spcAft>
            </a:pP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providers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and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application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scenarios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134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3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5293049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7: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Blockchain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spc="-12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society,</a:t>
            </a:r>
            <a:r>
              <a:rPr dirty="0" sz="1200" spc="17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data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service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providers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and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application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scenarios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1793275"/>
            <a:ext cx="5745412" cy="825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7.1: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From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spc="-2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Turing</a:t>
            </a:r>
            <a:r>
              <a:rPr dirty="0" sz="1200" spc="14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completeness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to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functional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completeness: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apply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blockchain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to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all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aspects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spc="-18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of</a:t>
            </a:r>
            <a:r>
              <a:rPr dirty="0" sz="1200" spc="23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society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2585754"/>
            <a:ext cx="6002769" cy="47890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According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Melanie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Swan,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founder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Science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Institute,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technology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divided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into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three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stages: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1.0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programmable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currency,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2.0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programmable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finance,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3.0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programmable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society.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Bitcoin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competing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currencies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belong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1.0.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Ethereum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Turing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implements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2.0.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However,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because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Ethereum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lacks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cross-chain,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aspects.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existing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do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infinitely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scalable,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cross-chain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same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aspects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society.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Reasons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DApp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replacement.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7341269"/>
            <a:ext cx="6032995" cy="20150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completely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infinitely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scalable,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cross-chain.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ability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aspects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society,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3.0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almost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scenario,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few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scenarios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listed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below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explanation.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135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3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1143000" y="908431"/>
            <a:ext cx="5274309" cy="473455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3304" y="5756309"/>
            <a:ext cx="5898574" cy="825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472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Scalable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homogeneous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/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heterogeneous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cross-chain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interoperability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7.2: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Data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service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providers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6548789"/>
            <a:ext cx="6035733" cy="16184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actually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DApp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entrepreneur.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user's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owned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themselves.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do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collect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tags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instructions,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analyze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them,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do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push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8134130"/>
            <a:ext cx="1935835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7.3: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Blockchain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search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8530370"/>
            <a:ext cx="5719444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master's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accumulated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exploring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becomes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important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task.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304" y="9322799"/>
            <a:ext cx="5829056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search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refers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search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136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3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815875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1793275"/>
            <a:ext cx="3290687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7.4: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Distributed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cloud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storage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service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2189514"/>
            <a:ext cx="6014553" cy="28075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sub-chain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constitutes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"world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hard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disk",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infinitely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scalable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cloud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individuals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enterprises.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hash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uploads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7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tampered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become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Dropbox.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Especially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enterprises,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greater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demand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security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privacy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protection,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DNC's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elephant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very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attractive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them.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5359815"/>
            <a:ext cx="6009628" cy="2807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7.5: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Distributed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communication</a:t>
            </a:r>
            <a:r>
              <a:rPr dirty="0" sz="1200" spc="-1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and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online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live</a:t>
            </a:r>
            <a:r>
              <a:rPr dirty="0" sz="1200" spc="-1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broadcast</a:t>
            </a:r>
          </a:p>
          <a:p>
            <a:pPr marL="304749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gives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ability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between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addresses.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actually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tool.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reviewed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mastered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anyone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conversation.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become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WeChat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online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live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broadcast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Due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convenience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payment,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easy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reward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8530370"/>
            <a:ext cx="2717937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7.6: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Blockchain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identity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service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48053" y="8926610"/>
            <a:ext cx="5236181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upload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identity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including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3304" y="9322799"/>
            <a:ext cx="5699232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resume,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become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Linkedin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service,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137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3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20714" cy="24109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scenarios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identity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Identity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combined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any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may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corresponding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evaluate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eligibility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payment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typical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application,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lenders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their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identity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private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credit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evaluation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3774855"/>
            <a:ext cx="5454684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7.7: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Blockchain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self-media,</a:t>
            </a:r>
            <a:r>
              <a:rPr dirty="0" sz="1200" spc="12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blockchain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pan-entertainment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blockchain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advertising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market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4567335"/>
            <a:ext cx="5981371" cy="3203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upload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articles,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voices,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videos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materials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become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Facebook,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Instagram,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Himalayan,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Youtube,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Douyin,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etc.,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recommendation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similar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today's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headline,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above,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kinds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programs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paid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without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intermediaries.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addition,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publish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advertising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smart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contract,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embed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advertising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smart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contracts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advertise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itself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advertise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them.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8134130"/>
            <a:ext cx="5735725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7.8: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Blockchain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sharing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spc="-1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economy,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blockchain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mall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and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blockchain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logistics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48053" y="8926610"/>
            <a:ext cx="5334010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everyone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their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private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define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their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304" y="9322799"/>
            <a:ext cx="6007949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labels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descriptions,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publish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product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sales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138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3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41864" cy="24109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their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space.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vacant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house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rent,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Airbnb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formed.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vacant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Taxi</a:t>
            </a:r>
            <a:r>
              <a:rPr dirty="0" sz="1200" spc="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updating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GPS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any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Coupled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proof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identity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credibility,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reviews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virtuous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circle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formed.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module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allows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both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text,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voice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video.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3378615"/>
            <a:ext cx="6048499" cy="2807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merchant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publish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update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product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merchant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settle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three-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smart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logistics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enterprise,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complete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very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automatically.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module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makes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bargaining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after-sales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very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convenient.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digital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field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allows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both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evaluate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after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fact.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6548789"/>
            <a:ext cx="4412883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7.9: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Blockchain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IoT</a:t>
            </a:r>
            <a:r>
              <a:rPr dirty="0" sz="1200" spc="-18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and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supply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chain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management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6945029"/>
            <a:ext cx="6051182" cy="20150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every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company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even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every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smart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object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supply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choose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upload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these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manufacturers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smart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objects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build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smart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complex,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mutually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triggered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supply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management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48053" y="8926610"/>
            <a:ext cx="5316199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cloud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enterprise,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supply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304" y="9322799"/>
            <a:ext cx="5904637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dynamic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maintenance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upload,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supply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139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5995596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private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key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control,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smart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contracts,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trusted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etc.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1793275"/>
            <a:ext cx="5997523" cy="36000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industry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biggest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changes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brought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finance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first.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Bitcoin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pioneered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non-governmental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issuance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currency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non-intermediary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electronic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transfers.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ICO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boom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2017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allowed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broad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prospects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assets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digitized,</a:t>
            </a:r>
          </a:p>
          <a:p>
            <a:pPr marL="0" marR="0">
              <a:lnSpc>
                <a:spcPts val="1583"/>
              </a:lnSpc>
              <a:spcBef>
                <a:spcPts val="158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bookkeeping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programmable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tokenization.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conceivable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assets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including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securities,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land,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estate,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automobiles,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oil,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etc.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mapped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future,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realize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asset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digitization,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bookkeeping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programmable.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5359815"/>
            <a:ext cx="5922516" cy="36002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future,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achieve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potential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infrastructure,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unlimited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possibilities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human-based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first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brought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great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changes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society,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rising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value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deepening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inevitable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trends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development.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48053" y="8926610"/>
            <a:ext cx="5380518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importantly,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first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history,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9322799"/>
            <a:ext cx="5562501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given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core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problems,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solution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trust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14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4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5963784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B2B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become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easier.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smart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makes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management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society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AI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order-driven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automation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society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possible.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2585754"/>
            <a:ext cx="5748042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7.10: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Blockchain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big</a:t>
            </a:r>
            <a:r>
              <a:rPr dirty="0" sz="1200" spc="-2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data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transactions,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data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services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and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artificial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intelligence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training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3378615"/>
            <a:ext cx="6056030" cy="20147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these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easily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traded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smart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contracts,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purchased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collected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Artificial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intelligence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training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these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greater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role.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5756309"/>
            <a:ext cx="2055388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7.11: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Blockchain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games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6152549"/>
            <a:ext cx="6033628" cy="32038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People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future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real-life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game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scenarios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composed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big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because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save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games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very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simple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applications.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game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chain,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game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player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player's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private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space,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running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heavy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calculations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dedicated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server,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conducting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solve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problem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heavy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game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scenarios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140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4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2465704" y="997331"/>
            <a:ext cx="2933319" cy="278257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93998" y="3972976"/>
            <a:ext cx="1202749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Visual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&amp;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48053" y="4369215"/>
            <a:ext cx="5011452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comprehensive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visual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monitoring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4765455"/>
            <a:ext cx="1011733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5161695"/>
            <a:ext cx="5591447" cy="826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browser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multi-dimensional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statistical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analysis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supports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local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cloud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deployment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304" y="5954429"/>
            <a:ext cx="5073831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Multi-platform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support: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Linux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/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Windows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/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MacOS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/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Android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141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4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1143000" y="995933"/>
            <a:ext cx="5273675" cy="4164584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3304" y="5359815"/>
            <a:ext cx="5184519" cy="12224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31466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</a:t>
            </a:r>
          </a:p>
          <a:p>
            <a:pPr marL="304749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API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supports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short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connection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HTTP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long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connection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WebSocket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protocol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6548789"/>
            <a:ext cx="5551520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SDK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supports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languages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such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Java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/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NodeJs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/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Python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/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PHP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7341269"/>
            <a:ext cx="5711938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Smart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supports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JS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/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/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++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mainstream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development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language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8134130"/>
            <a:ext cx="5100297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Smart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integrating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development,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testing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deployment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48053" y="8926610"/>
            <a:ext cx="4406950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detailed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documentation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142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4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1143000" y="5693791"/>
            <a:ext cx="5273547" cy="22987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1143000" y="914781"/>
            <a:ext cx="5273166" cy="274955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48053" y="3774855"/>
            <a:ext cx="2351881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Legal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compliance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48053" y="4171095"/>
            <a:ext cx="4365100" cy="16184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Support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electronic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contracts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judicial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deposit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Support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national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secret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algorithm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SM2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/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SM3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/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SM4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users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real-name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authentication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48053" y="8134130"/>
            <a:ext cx="4788738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Accounts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linked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bank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accounts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"money"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problem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commercial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304" y="8926610"/>
            <a:ext cx="4724844" cy="825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applications</a:t>
            </a:r>
          </a:p>
          <a:p>
            <a:pPr marL="304749" marR="0">
              <a:lnSpc>
                <a:spcPts val="1583"/>
              </a:lnSpc>
              <a:spcBef>
                <a:spcPts val="153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Integration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on-chain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accounts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bank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accounts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143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4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5976408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Smart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realizes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automatic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liquidation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funds</a:t>
            </a:r>
          </a:p>
          <a:p>
            <a:pPr marL="304749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liquidation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process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depends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signature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administrator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8053" y="2189514"/>
            <a:ext cx="3122458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Global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settlement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via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VISA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debit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card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144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4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1686" y="2601264"/>
            <a:ext cx="5593345" cy="19762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8391" marR="0">
              <a:lnSpc>
                <a:spcPts val="2898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08</a:t>
            </a:r>
            <a:r>
              <a:rPr dirty="0" sz="2200" spc="-368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Project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governance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mechanism</a:t>
            </a:r>
          </a:p>
          <a:p>
            <a:pPr marL="0" marR="0">
              <a:lnSpc>
                <a:spcPts val="2898"/>
              </a:lnSpc>
              <a:spcBef>
                <a:spcPts val="1784"/>
              </a:spcBef>
              <a:spcAft>
                <a:spcPts val="0"/>
              </a:spcAft>
            </a:pP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Project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development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planning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and</a:t>
            </a:r>
          </a:p>
          <a:p>
            <a:pPr marL="2324480" marR="0">
              <a:lnSpc>
                <a:spcPts val="2898"/>
              </a:lnSpc>
              <a:spcBef>
                <a:spcPts val="1781"/>
              </a:spcBef>
              <a:spcAft>
                <a:spcPts val="0"/>
              </a:spcAft>
            </a:pPr>
            <a:r>
              <a:rPr dirty="0" sz="2200" spc="-15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token</a:t>
            </a:r>
            <a:r>
              <a:rPr dirty="0" sz="2200" spc="2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145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4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5739159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8: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Project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governance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mechanism,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project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development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planning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and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token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1793275"/>
            <a:ext cx="3127006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8.1: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Project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governance</a:t>
            </a:r>
            <a:r>
              <a:rPr dirty="0" sz="1200" spc="12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mechanism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2189514"/>
            <a:ext cx="2606154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8.1.1: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Governance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philosophy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2585754"/>
            <a:ext cx="2225021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Community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is</a:t>
            </a:r>
            <a:r>
              <a:rPr dirty="0" sz="1200" spc="-1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everything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2981994"/>
            <a:ext cx="6036022" cy="63743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initiator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project,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Foundation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non-profit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token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holders,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developers,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users,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does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belong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any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individual,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belongs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entire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community.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order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realize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mission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promote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efficient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Foundation,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initiator,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attract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participants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resources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possible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try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condense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entire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community,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continuously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iterating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products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enriching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ecology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promote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scenes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improves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people's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lives.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initiator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Foundation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working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promising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ecosystem,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company's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profit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like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traditional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enterprise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</a:t>
            </a:r>
          </a:p>
          <a:p>
            <a:pPr marL="0" marR="0">
              <a:lnSpc>
                <a:spcPts val="1583"/>
              </a:lnSpc>
              <a:spcBef>
                <a:spcPts val="158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operation.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kinds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token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holders,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belong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any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individual,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belongs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entire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token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community.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makes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304" y="9322799"/>
            <a:ext cx="5754204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tokens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flexible,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circulation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convenient,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146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4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40171" cy="55814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importantly,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gives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token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Make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tokens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greater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value.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fact,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value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cross-chain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ecology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business,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initiated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Foundation,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entire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joins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participates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together,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perfect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continuous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iterations.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exactly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characteristics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starts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important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problem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solved,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constant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exploration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demanders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participants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during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process.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people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community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attracted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participate,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demand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perfect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direction,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further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promotes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technological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progress.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Therefore,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idea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community-based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beginning,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success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failure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6548789"/>
            <a:ext cx="2425010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The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community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consists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spc="17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of: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6945029"/>
            <a:ext cx="5869029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Foundation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team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initiators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promoters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7737509"/>
            <a:ext cx="5988909" cy="1618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Programmers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interested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interested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technology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join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foundation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development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team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independently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optimize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third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party.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Obtain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revenue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bookkeeping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9322799"/>
            <a:ext cx="2170370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maintain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operations.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147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4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5758352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obtain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1793275"/>
            <a:ext cx="5736591" cy="1222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payment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decentralized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exchanges,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lending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financial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providers.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2981994"/>
            <a:ext cx="5628118" cy="8263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token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investors.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Including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private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equity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institutions,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early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investors,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investors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potential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investors.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3774855"/>
            <a:ext cx="4544443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stakeholders.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Including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media,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government,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etc.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4567335"/>
            <a:ext cx="5971238" cy="2014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above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persons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play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important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role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future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purpose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mobilize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possible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most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effective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way,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continue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7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iterate,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influence,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serve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community.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304" y="6548789"/>
            <a:ext cx="5857128" cy="28075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growth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actually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related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both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core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peripheral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communities,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two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complementary.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core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core,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key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communities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requires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peripheral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communities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continue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8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attract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people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enter,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because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community's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people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external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communities,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peripheral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communities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support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core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community's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resources.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We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found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3304" y="9322799"/>
            <a:ext cx="5938929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growth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such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Bitcoin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Ethereum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followed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rule.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148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4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5870693" cy="1618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33">
                <a:solidFill>
                  <a:srgbClr val="000000"/>
                </a:solidFill>
                <a:latin typeface="GSHKQL+MicrosoftYaHei"/>
                <a:cs typeface="GSHKQL+MicrosoftYaHei"/>
              </a:rPr>
              <a:t>We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position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community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initial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founder,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technology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community,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investment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community,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peripheral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resources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investors,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developers,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media,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etc.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interested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2585754"/>
            <a:ext cx="1388144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Technology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first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2981994"/>
            <a:ext cx="6009616" cy="5185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21">
                <a:solidFill>
                  <a:srgbClr val="000000"/>
                </a:solidFill>
                <a:latin typeface="GSHKQL+MicrosoftYaHei"/>
                <a:cs typeface="GSHKQL+MicrosoftYaHei"/>
              </a:rPr>
              <a:t>Value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bottlenecks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usability,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continuous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efforts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future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continuously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promote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usability.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closely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related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availability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Value.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3">
                <a:solidFill>
                  <a:srgbClr val="000000"/>
                </a:solidFill>
                <a:latin typeface="GSHKQL+MicrosoftYaHei"/>
                <a:cs typeface="GSHKQL+MicrosoftYaHei"/>
              </a:rPr>
              <a:t>We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launch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"Blockchain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Technology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Promotion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Movement"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contribute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progress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technology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usability.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long-term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work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foundation.</a:t>
            </a:r>
          </a:p>
          <a:p>
            <a:pPr marL="304749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sports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continue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gather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talents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technical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materials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technical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salons,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training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camps,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seminars.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33">
                <a:solidFill>
                  <a:srgbClr val="000000"/>
                </a:solidFill>
                <a:latin typeface="GSHKQL+MicrosoftYaHei"/>
                <a:cs typeface="GSHKQL+MicrosoftYaHei"/>
              </a:rPr>
              <a:t>We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promote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offline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participants,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promote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content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websites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media.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attracts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traditional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personnel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technical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personnel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irregular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classes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reserve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technical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community.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8134130"/>
            <a:ext cx="5604240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technology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promotion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movement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unite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united,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including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universities,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research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institutes,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enterprises,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institutions,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governments,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alliances,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etc.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9322799"/>
            <a:ext cx="5515850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relations,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gather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resources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jointly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promote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149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25729" cy="55814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problem,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trust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delivered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code.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smart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contract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replaces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paper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contract,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makes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automatic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execution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possible,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allows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strangers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conduct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trust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code.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accounting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smart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contracts,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humans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automate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market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without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relying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institutions,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allowing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achieve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qualitative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leap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technology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first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going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out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Africa.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is,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foreseeable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technology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gradually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solve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disadvantages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curse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throat,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start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journey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civilization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advanced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stage.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15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5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2917680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progress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technology.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1793275"/>
            <a:ext cx="4441649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8.1.2: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Foundation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and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decision-making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committee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48053" y="2189514"/>
            <a:ext cx="4906209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members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community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include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foundations,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2585754"/>
            <a:ext cx="6010690" cy="36002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developers,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users,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providers,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token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investors,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etc.,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among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foundation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community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member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operate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completely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transparent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manner.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private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keys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tokens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foundation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collectively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held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foundation's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decision-making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committee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multiple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signatures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managed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securely.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decision-making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committee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composed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partners,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partners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perfect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entry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rules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avoid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dictatorship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single-point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risk,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promote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decision-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making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committee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7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adapt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development.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6548789"/>
            <a:ext cx="3036126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8.2: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Project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development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planning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304" y="6945029"/>
            <a:ext cx="2944904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8.2.1: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Five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stages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spc="-18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of</a:t>
            </a:r>
            <a:r>
              <a:rPr dirty="0" sz="1200" spc="12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development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3304" y="7341269"/>
            <a:ext cx="5894763" cy="20150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divided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stages.</a:t>
            </a:r>
          </a:p>
          <a:p>
            <a:pPr marL="304749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V1.0: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sub-chain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2018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2020.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stage,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start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23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super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+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46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alternative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nodes,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scale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200,000+.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48053" y="9322799"/>
            <a:ext cx="5234267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V2.0: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2020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2022,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social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sub-chain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150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5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5683574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supports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deployment,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1000+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size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grows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million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+.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2189514"/>
            <a:ext cx="5984945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3: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V3.0: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2022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2024,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home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robot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Things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sub-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completed,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grow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10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million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+.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3378615"/>
            <a:ext cx="5844736" cy="16184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4: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V4.0: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2024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2026,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satellite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on-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realize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global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free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point-to-point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full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ecological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upgrade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payment,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achieve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size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200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million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+.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4963575"/>
            <a:ext cx="6039467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5: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V5.0: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After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2026,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we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explore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in-depth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evolution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fields,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hoping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help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civilization.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6152549"/>
            <a:ext cx="2974276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8.2.2: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Project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promotion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methods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304" y="6548789"/>
            <a:ext cx="5881618" cy="16184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divides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community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operations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two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areas: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core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communities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peripheral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communities.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former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adopts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offline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mode,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latter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adopts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online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mode.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Plans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core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community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operations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3304" y="8134130"/>
            <a:ext cx="6033393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Foundation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team: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3">
                <a:solidFill>
                  <a:srgbClr val="000000"/>
                </a:solidFill>
                <a:latin typeface="GSHKQL+MicrosoftYaHei"/>
                <a:cs typeface="GSHKQL+MicrosoftYaHei"/>
              </a:rPr>
              <a:t>We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give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team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certain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token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rewards.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compensate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resources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invested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early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stage,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become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stakeholder,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hoping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continue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43304" y="9322799"/>
            <a:ext cx="5817875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invest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future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continue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151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5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5581824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DNC.</a:t>
            </a:r>
          </a:p>
          <a:p>
            <a:pPr marL="304749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technology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community: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Technology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core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1793275"/>
            <a:ext cx="5968432" cy="1618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difficulty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development.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3">
                <a:solidFill>
                  <a:srgbClr val="000000"/>
                </a:solidFill>
                <a:latin typeface="GSHKQL+MicrosoftYaHei"/>
                <a:cs typeface="GSHKQL+MicrosoftYaHei"/>
              </a:rPr>
              <a:t>We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technical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strength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social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resources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founding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team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explore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cultivate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top-notch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talents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both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online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offline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ways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promote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growth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technical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community.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3378615"/>
            <a:ext cx="5924351" cy="20147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investment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community: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Relying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technology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community,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investor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meetings,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we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popularize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knowledge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private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equity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investment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communities,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enhance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opportunities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between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two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parties.</a:t>
            </a:r>
            <a:r>
              <a:rPr dirty="0" sz="1200" spc="-11">
                <a:solidFill>
                  <a:srgbClr val="000000"/>
                </a:solidFill>
                <a:latin typeface="IROMLW+MicrosoftYaHei"/>
                <a:cs typeface="IROMLW+MicrosoftYaHei"/>
              </a:rPr>
              <a:t>会。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5756309"/>
            <a:ext cx="4303666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8.2.3: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Foundation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management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and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token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model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6152549"/>
            <a:ext cx="5940665" cy="32038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non-profit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Foundation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Singapore,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whose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goal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improve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ecology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promote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realization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vision.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Tokens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indispensable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component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ecosystem.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incentive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economic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like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lubricant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mechanical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device,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like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blood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living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token-based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brings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members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together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achieve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virtuous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cycle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304" y="9322799"/>
            <a:ext cx="5669889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ecosystem.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starters,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tokens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necessary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152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5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31786" cy="5185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compensation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motivation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continue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future;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users,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tokens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passes;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investors,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tokens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tickets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future;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developers,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tokens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become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shareholders;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bookkeeping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token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compensation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worked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hard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for.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people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hold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tokens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above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multiple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identities.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closely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related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project,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become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propagandists,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developers,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investors,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grow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together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ecology,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achieve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great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mission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private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keys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foundation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tokens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held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collectively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foundation's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decision-making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committee.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hand,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avoid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dictatorship;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hand,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avoid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single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points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risk.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foundation's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decision-making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committee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highest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decision-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making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foundation.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6152549"/>
            <a:ext cx="5940124" cy="16184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order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realize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mission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(DNC)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tokens,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distribution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structure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tokens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make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sustainable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development.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token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mainly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considers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aspects: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7737509"/>
            <a:ext cx="6060938" cy="1618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Quantity.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total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supply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tokens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30,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totaling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1073741824,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about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billion.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happens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world's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hard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management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size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maintained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quantity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make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9322799"/>
            <a:ext cx="5931026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tokens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reasonable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online,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steadily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153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5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5827433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basis,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make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quantity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people's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habits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period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global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village.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1793275"/>
            <a:ext cx="5951255" cy="1618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Token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issuance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should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upper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limit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supply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tokens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realize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concept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non-inflation.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makes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earlier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participants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favorable,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makes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stable.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3378615"/>
            <a:ext cx="5886799" cy="2807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3: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Token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distribution.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tokens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well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balanced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realize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non-central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concept.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team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make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great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efforts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cross-chain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cross-data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sources.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We</a:t>
            </a:r>
            <a:r>
              <a:rPr dirty="0" sz="1200" spc="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allocate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10%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core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team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support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operations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2030.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addition,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because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accounting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task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relatively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heavy,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account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nearly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one-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third.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ecological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construction.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6152549"/>
            <a:ext cx="6020939" cy="16184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4: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Ecological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construction.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half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tokens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foundation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promote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continuous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growth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especially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construction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ecology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funds.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7737509"/>
            <a:ext cx="5935154" cy="1618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5: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fuel.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values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control,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control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tokens.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higher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security.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greater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value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running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304" y="9322799"/>
            <a:ext cx="5949077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36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maintain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computing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power,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necessary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154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5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4477669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give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bookkeeping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reward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fee.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The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distribution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spc="-2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of</a:t>
            </a:r>
            <a:r>
              <a:rPr dirty="0" sz="1200" spc="15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tokens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is</a:t>
            </a:r>
            <a:r>
              <a:rPr dirty="0" sz="1200" spc="-1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as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follows: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1793275"/>
            <a:ext cx="5992850" cy="1618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Partner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incentive: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10%.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incentives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participate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creation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scratch,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partners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who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join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strategic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significance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next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20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years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locked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long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3378615"/>
            <a:ext cx="6043968" cy="20147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Developer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community: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5%.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future,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transferred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attract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top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join.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token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allocated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important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next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20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years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reward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continuous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progress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project,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locked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5359815"/>
            <a:ext cx="6051334" cy="12224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3: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Token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swap: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5%.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Allocated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participants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exchange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tokens,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team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obtain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liquid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tokens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support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early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operation;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6548789"/>
            <a:ext cx="6035192" cy="20150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4: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Ecological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construction: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10%.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cooperative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foundation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ecological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construction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community.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gradually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released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20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years,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method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initially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expected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2%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V1.0,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V2.0,</a:t>
            </a:r>
            <a:r>
              <a:rPr dirty="0" sz="1200" spc="-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V3.0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8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stages;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304" y="8530370"/>
            <a:ext cx="5869701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5: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reward: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70%.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resource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proof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incentives,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accounting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accounting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35%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3304" y="9322799"/>
            <a:ext cx="5755576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20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years,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expected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adopt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gradual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reduction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155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5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5769993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inflation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rate,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specific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method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determined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after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test.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1793275"/>
            <a:ext cx="1306624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Release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Notes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2189514"/>
            <a:ext cx="6052291" cy="1618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universal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currency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global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finance.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name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combines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Domain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Name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7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term,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marking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goal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become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"free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product"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future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decentralized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global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finance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48053" y="3774855"/>
            <a:ext cx="1539806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48053" y="4171095"/>
            <a:ext cx="2591384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Circulation: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1,000,000,000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48053" y="4567335"/>
            <a:ext cx="2989627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algorithm: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DPOS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+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PBFT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48053" y="4963575"/>
            <a:ext cx="2485167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interval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3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seconds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09953" y="5359815"/>
            <a:ext cx="5113628" cy="826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Output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annualized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rate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(12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*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31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*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24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*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60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*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20)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annualized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rate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determined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voting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156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5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1143000" y="978915"/>
            <a:ext cx="5274310" cy="3806825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48053" y="4963575"/>
            <a:ext cx="3241085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Safe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efficient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48053" y="5359815"/>
            <a:ext cx="5608194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Innovative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two-layer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algorithm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Validationg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Pool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+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Bubi-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5756309"/>
            <a:ext cx="493965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BFT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48053" y="6152549"/>
            <a:ext cx="4450379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Safe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efficient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pool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election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algorithm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48053" y="6548789"/>
            <a:ext cx="5255681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High-performance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Byzantine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fault-tolerant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algorithm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Bubi-BFT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High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throughput,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second-level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confirmation,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provable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security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157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5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87316" y="3394125"/>
            <a:ext cx="2647466" cy="7871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98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09</a:t>
            </a:r>
            <a:r>
              <a:rPr dirty="0" sz="2200" spc="-368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in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158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5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380289"/>
            <a:ext cx="1820946" cy="502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9</a:t>
            </a:r>
            <a:r>
              <a:rPr dirty="0" sz="1400" b="1">
                <a:solidFill>
                  <a:srgbClr val="4472c4"/>
                </a:solidFill>
                <a:latin typeface="QISAJA+MicrosoftYaHei-Bold"/>
                <a:cs typeface="QISAJA+MicrosoftYaHei-Bold"/>
              </a:rPr>
              <a:t>：</a:t>
            </a:r>
            <a:r>
              <a:rPr dirty="0" sz="1400" spc="350" b="1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in</a:t>
            </a:r>
            <a:r>
              <a:rPr dirty="0" sz="14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4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1793275"/>
            <a:ext cx="6060352" cy="4789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civilization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very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preliminary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stage,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rapid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progress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achieved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without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in-depth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between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entities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break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restrictions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geography,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country,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etc.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</a:p>
          <a:p>
            <a:pPr marL="0" marR="0">
              <a:lnSpc>
                <a:spcPts val="1583"/>
              </a:lnSpc>
              <a:spcBef>
                <a:spcPts val="158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given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people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hope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7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break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restrictions.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enabled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people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break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restrictions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increasingly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transform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into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Value</a:t>
            </a:r>
            <a:r>
              <a:rPr dirty="0" sz="1200" spc="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allows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people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hope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breaking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restrictions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value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interaction,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cross-link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interface,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scalability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enough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support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heavy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6548789"/>
            <a:ext cx="5994996" cy="28075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committed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becoming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infinitely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scalable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integrate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Values</a:t>
            </a:r>
            <a:r>
              <a:rPr dirty="0" sz="1200" spc="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core.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enables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infinitely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scalable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8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layered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sharding,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infinitely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scalable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multiple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sub-chains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sharding.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readable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writable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sub-chain,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9322799"/>
            <a:ext cx="5097632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subject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publish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their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identity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social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159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1143000" y="927100"/>
            <a:ext cx="4437379" cy="4309364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3304" y="5359815"/>
            <a:ext cx="6060671" cy="826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1.3:</a:t>
            </a:r>
            <a:r>
              <a:rPr dirty="0" sz="1200" spc="186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The</a:t>
            </a:r>
            <a:r>
              <a:rPr dirty="0" sz="1200" spc="162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current</a:t>
            </a:r>
            <a:r>
              <a:rPr dirty="0" sz="1200" spc="176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defects</a:t>
            </a:r>
            <a:r>
              <a:rPr dirty="0" sz="1200" spc="175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spc="-2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of</a:t>
            </a:r>
            <a:r>
              <a:rPr dirty="0" sz="1200" spc="206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the</a:t>
            </a:r>
            <a:r>
              <a:rPr dirty="0" sz="1200" spc="178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blockchain</a:t>
            </a:r>
            <a:r>
              <a:rPr dirty="0" sz="1200" spc="173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and</a:t>
            </a:r>
            <a:r>
              <a:rPr dirty="0" sz="1200" spc="174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the</a:t>
            </a:r>
            <a:r>
              <a:rPr dirty="0" sz="1200" spc="178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problems</a:t>
            </a:r>
            <a:r>
              <a:rPr dirty="0" sz="1200" spc="179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to</a:t>
            </a:r>
            <a:r>
              <a:rPr dirty="0" sz="1200" spc="187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be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solved: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from</a:t>
            </a:r>
            <a:r>
              <a:rPr dirty="0" sz="1200" spc="-12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spc="-17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Turing</a:t>
            </a:r>
            <a:r>
              <a:rPr dirty="0" sz="1200" spc="11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complete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to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complete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functions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6152549"/>
            <a:ext cx="6067524" cy="32038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</a:t>
            </a:r>
            <a:r>
              <a:rPr dirty="0" sz="1200" spc="1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14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field</a:t>
            </a:r>
            <a:r>
              <a:rPr dirty="0" sz="1200" spc="1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7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payment</a:t>
            </a:r>
            <a:r>
              <a:rPr dirty="0" sz="1200" spc="1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started</a:t>
            </a:r>
            <a:r>
              <a:rPr dirty="0" sz="1200" spc="13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Bitcoin</a:t>
            </a:r>
            <a:r>
              <a:rPr dirty="0" sz="1200" spc="52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50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2009.</a:t>
            </a:r>
            <a:r>
              <a:rPr dirty="0" sz="1200" spc="5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proposal</a:t>
            </a:r>
            <a:r>
              <a:rPr dirty="0" sz="1200" spc="5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5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Ethereum</a:t>
            </a:r>
            <a:r>
              <a:rPr dirty="0" sz="1200" spc="52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5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5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Turing</a:t>
            </a:r>
            <a:r>
              <a:rPr dirty="0" sz="1200" spc="5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complete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was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-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2014,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3">
                <a:solidFill>
                  <a:srgbClr val="000000"/>
                </a:solidFill>
                <a:latin typeface="GSHKQL+MicrosoftYaHei"/>
                <a:cs typeface="GSHKQL+MicrosoftYaHei"/>
              </a:rPr>
              <a:t>far,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except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Bitcoin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Ethereum,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5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 spc="5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than</a:t>
            </a:r>
            <a:r>
              <a:rPr dirty="0" sz="1200" spc="50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100</a:t>
            </a:r>
            <a:r>
              <a:rPr dirty="0" sz="1200" spc="5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5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addition</a:t>
            </a:r>
            <a:r>
              <a:rPr dirty="0" sz="1200" spc="50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5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10,000</a:t>
            </a:r>
            <a:r>
              <a:rPr dirty="0" sz="1200" spc="5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users,</a:t>
            </a:r>
            <a:r>
              <a:rPr dirty="0" sz="1200" spc="5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 spc="5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applications</a:t>
            </a:r>
            <a:r>
              <a:rPr dirty="0" sz="1200" spc="-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 spc="-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basically</a:t>
            </a:r>
            <a:r>
              <a:rPr dirty="0" sz="1200" spc="-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 spc="-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reached</a:t>
            </a:r>
            <a:r>
              <a:rPr dirty="0" sz="1200" spc="-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-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order</a:t>
            </a:r>
            <a:r>
              <a:rPr dirty="0" sz="1200" spc="-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-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magnitude,</a:t>
            </a:r>
            <a:r>
              <a:rPr dirty="0" sz="1200" spc="-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daily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activities</a:t>
            </a:r>
            <a:r>
              <a:rPr dirty="0" sz="1200" spc="2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22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even</a:t>
            </a:r>
            <a:r>
              <a:rPr dirty="0" sz="1200" spc="21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less,</a:t>
            </a:r>
            <a:r>
              <a:rPr dirty="0" sz="1200" spc="2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 spc="20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2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few</a:t>
            </a:r>
            <a:r>
              <a:rPr dirty="0" sz="1200" spc="20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hundred</a:t>
            </a:r>
            <a:r>
              <a:rPr dirty="0" sz="1200" spc="22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thousand,</a:t>
            </a:r>
            <a:r>
              <a:rPr dirty="0" sz="1200" spc="20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 spc="2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</a:t>
            </a:r>
            <a:r>
              <a:rPr dirty="0" sz="1200" spc="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users</a:t>
            </a:r>
            <a:r>
              <a:rPr dirty="0" sz="1200" spc="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reach</a:t>
            </a:r>
            <a:r>
              <a:rPr dirty="0" sz="1200" spc="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10</a:t>
            </a:r>
            <a:r>
              <a:rPr dirty="0" sz="1200" spc="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million</a:t>
            </a:r>
            <a:r>
              <a:rPr dirty="0" sz="1200" spc="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everywhere,</a:t>
            </a:r>
            <a:r>
              <a:rPr dirty="0" sz="1200" spc="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hundreds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millions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 spc="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uncommon.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projects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 spc="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lack</a:t>
            </a:r>
            <a:r>
              <a:rPr dirty="0" sz="1200" spc="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killer</a:t>
            </a:r>
            <a:r>
              <a:rPr dirty="0" sz="1200" spc="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applications,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9322799"/>
            <a:ext cx="4393748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implementation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walks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life.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6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5830137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media,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products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smart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contracts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establishing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their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private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sets,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build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2189514"/>
            <a:ext cx="6011964" cy="28075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third-generation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aspects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society.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foundation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adopts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governance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surely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prompt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continue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approach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mission-to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promote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efficiency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functional,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fully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infinitely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scalable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core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4963575"/>
            <a:ext cx="5974771" cy="1618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payment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financial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payments,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just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like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e-mail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message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transfer.</a:t>
            </a:r>
          </a:p>
          <a:p>
            <a:pPr marL="304749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agreement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transfer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money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corner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world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currency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quickly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free.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6548789"/>
            <a:ext cx="5986843" cy="20150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protocol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compatible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legal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currencies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virtual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currencies,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realize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free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circulation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value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worldwide.</a:t>
            </a:r>
          </a:p>
          <a:p>
            <a:pPr marL="304749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Independent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interconnected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like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mail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Just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SMTP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created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standard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environment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email,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</a:p>
          <a:p>
            <a:pPr marL="0" marR="0">
              <a:lnSpc>
                <a:spcPts val="1583"/>
              </a:lnSpc>
              <a:spcBef>
                <a:spcPts val="158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created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standard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payments.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8530370"/>
            <a:ext cx="5985765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far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exceed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Bitcoin.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includes: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bidirectional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flow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virtual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currencies,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multi-currency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304" y="9322799"/>
            <a:ext cx="5878999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P2P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exchange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payment,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P2P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credit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personal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160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6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5654930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clearing.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combination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four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already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constituted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basically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complete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decentralized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all-currency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financial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2585754"/>
            <a:ext cx="3037544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DNC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is</a:t>
            </a:r>
            <a:r>
              <a:rPr dirty="0" sz="1200" spc="-1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secure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payment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network.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2981994"/>
            <a:ext cx="5871379" cy="8263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security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security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funds,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security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protecting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payments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power.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3774855"/>
            <a:ext cx="6023830" cy="3996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built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P2P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different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traditional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financial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payment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around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world.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connected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P2P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constitute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entire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financial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database.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Therefore,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financial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transfer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payment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matter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seconds.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DNC's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decentralization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another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manifestation.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Although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SWIFT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nominally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inter-bank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is,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after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dominated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United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States.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United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States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voice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does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situation.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minimize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impact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payment.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7737509"/>
            <a:ext cx="5962034" cy="1618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optimizes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payment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performs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processing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settlement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completes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instantaneous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peer-to-peer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payments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transfers.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DNC's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instant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payment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enhances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payment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experience.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161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6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3683886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DNC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makes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payment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as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easy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as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breathing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1397034"/>
            <a:ext cx="5998164" cy="32038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payment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anywhere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world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makes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approachable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convenient.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You</a:t>
            </a:r>
            <a:r>
              <a:rPr dirty="0" sz="1200" spc="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easily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find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entrance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you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entrance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anywhere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hotels,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stations,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etc.,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makes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people's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financial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payment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free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breathing.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6">
                <a:solidFill>
                  <a:srgbClr val="000000"/>
                </a:solidFill>
                <a:latin typeface="GSHKQL+MicrosoftYaHei"/>
                <a:cs typeface="GSHKQL+MicrosoftYaHei"/>
              </a:rPr>
              <a:t>You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easily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transfer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your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banknotes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any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corner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world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few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seconds.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6">
                <a:solidFill>
                  <a:srgbClr val="000000"/>
                </a:solidFill>
                <a:latin typeface="GSHKQL+MicrosoftYaHei"/>
                <a:cs typeface="GSHKQL+MicrosoftYaHei"/>
              </a:rPr>
              <a:t>You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entrance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get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local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currency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anywhere.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4963575"/>
            <a:ext cx="4456172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DNC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makes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your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currency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exchange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so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convenient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5359815"/>
            <a:ext cx="5813445" cy="2411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Because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existence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necessary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people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involved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foreign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exchange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market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conducting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global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because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DNC's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already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supports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foreign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exchange.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Similarly,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people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multinational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financial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institution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7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financial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payments,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you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simple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payment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portal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everything.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7737509"/>
            <a:ext cx="5858249" cy="8263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financial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institutions,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settlement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risk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reduced.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significance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innovation.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162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6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1143000" y="1001141"/>
            <a:ext cx="5274309" cy="455802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91663" y="5756309"/>
            <a:ext cx="2044949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Domain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Name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80861" y="9760273"/>
            <a:ext cx="710394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  <a:r>
              <a:rPr dirty="0" sz="900" spc="23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64618" cy="24109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 spc="1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platforms</a:t>
            </a:r>
            <a:r>
              <a:rPr dirty="0" sz="1200" spc="1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generally</a:t>
            </a:r>
            <a:r>
              <a:rPr dirty="0" sz="1200" spc="1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 spc="1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functions</a:t>
            </a:r>
            <a:r>
              <a:rPr dirty="0" sz="1200" spc="1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such</a:t>
            </a:r>
            <a:r>
              <a:rPr dirty="0" sz="1200" spc="1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1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registration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3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identity</a:t>
            </a:r>
            <a:r>
              <a:rPr dirty="0" sz="1200" spc="3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authentication,</a:t>
            </a:r>
            <a:r>
              <a:rPr dirty="0" sz="1200" spc="3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3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storage,</a:t>
            </a:r>
            <a:r>
              <a:rPr dirty="0" sz="1200" spc="3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communication,</a:t>
            </a:r>
            <a:r>
              <a:rPr dirty="0" sz="1200" spc="3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3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order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transactions.</a:t>
            </a:r>
            <a:r>
              <a:rPr dirty="0" sz="1200" spc="5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</a:t>
            </a:r>
            <a:r>
              <a:rPr dirty="0" sz="1200" spc="5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5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 spc="5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superior</a:t>
            </a:r>
            <a:r>
              <a:rPr dirty="0" sz="1200" spc="5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53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scalability</a:t>
            </a:r>
            <a:r>
              <a:rPr dirty="0" sz="1200" spc="5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5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experience.</a:t>
            </a:r>
            <a:r>
              <a:rPr dirty="0" sz="1200" spc="36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3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3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almost</a:t>
            </a:r>
            <a:r>
              <a:rPr dirty="0" sz="1200" spc="3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vacant</a:t>
            </a:r>
            <a:r>
              <a:rPr dirty="0" sz="1200" spc="3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 spc="3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incomplete</a:t>
            </a:r>
            <a:r>
              <a:rPr dirty="0" sz="1200" spc="3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3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these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functions.</a:t>
            </a:r>
            <a:r>
              <a:rPr dirty="0" sz="1200" spc="1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following</a:t>
            </a:r>
            <a:r>
              <a:rPr dirty="0" sz="1200" spc="1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lists</a:t>
            </a:r>
            <a:r>
              <a:rPr dirty="0" sz="1200" spc="1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3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</a:t>
            </a:r>
            <a:r>
              <a:rPr dirty="0" sz="1200" spc="1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imperfect</a:t>
            </a:r>
            <a:r>
              <a:rPr dirty="0" sz="1200" spc="13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aspects</a:t>
            </a:r>
            <a:r>
              <a:rPr dirty="0" sz="1200" spc="1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functionality.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3378615"/>
            <a:ext cx="6066540" cy="24109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1: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Capacity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expansion.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Capacity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expansion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refers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confirmation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efficiency</a:t>
            </a:r>
            <a:r>
              <a:rPr dirty="0" sz="1200" spc="30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3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32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transactions.</a:t>
            </a:r>
            <a:r>
              <a:rPr dirty="0" sz="1200" spc="3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 spc="3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present,</a:t>
            </a:r>
            <a:r>
              <a:rPr dirty="0" sz="1200" spc="3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average</a:t>
            </a:r>
            <a:r>
              <a:rPr dirty="0" sz="1200" spc="32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TPS</a:t>
            </a:r>
            <a:r>
              <a:rPr dirty="0" sz="1200" spc="31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Bitcoin</a:t>
            </a:r>
            <a:r>
              <a:rPr dirty="0" sz="1200" spc="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less</a:t>
            </a:r>
            <a:r>
              <a:rPr dirty="0" sz="1200" spc="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than</a:t>
            </a:r>
            <a:r>
              <a:rPr dirty="0" sz="1200" spc="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10,</a:t>
            </a:r>
            <a:r>
              <a:rPr dirty="0" sz="1200" spc="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average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Ethereum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less</a:t>
            </a:r>
            <a:r>
              <a:rPr dirty="0" sz="1200" spc="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than</a:t>
            </a:r>
            <a:r>
              <a:rPr dirty="0" sz="1200" spc="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20.</a:t>
            </a:r>
            <a:r>
              <a:rPr dirty="0" sz="1200" spc="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speed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EOS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single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super</a:t>
            </a:r>
            <a:r>
              <a:rPr dirty="0" sz="1200" spc="-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capacity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thousands.</a:t>
            </a:r>
            <a:r>
              <a:rPr dirty="0" sz="1200" spc="-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present,</a:t>
            </a:r>
            <a:r>
              <a:rPr dirty="0" sz="1200" spc="-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-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expansion</a:t>
            </a:r>
            <a:r>
              <a:rPr dirty="0" sz="1200" spc="-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working</a:t>
            </a:r>
            <a:r>
              <a:rPr dirty="0" sz="1200" spc="-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hard</a:t>
            </a:r>
            <a:r>
              <a:rPr dirty="0" sz="1200" spc="-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 spc="-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sharding,</a:t>
            </a:r>
            <a:r>
              <a:rPr dirty="0" sz="1200" spc="-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layering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immature.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5756309"/>
            <a:ext cx="6066621" cy="20147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2:</a:t>
            </a:r>
            <a:r>
              <a:rPr dirty="0" sz="1200" spc="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Storage.</a:t>
            </a:r>
            <a:r>
              <a:rPr dirty="0" sz="1200" spc="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development</a:t>
            </a:r>
            <a:r>
              <a:rPr dirty="0" sz="1200" spc="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 spc="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accompanied</a:t>
            </a:r>
            <a:r>
              <a:rPr dirty="0" sz="1200" spc="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 spc="9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development</a:t>
            </a:r>
            <a:r>
              <a:rPr dirty="0" sz="1200" spc="2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2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 spc="29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technology,</a:t>
            </a:r>
            <a:r>
              <a:rPr dirty="0" sz="1200" spc="29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 spc="2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</a:t>
            </a:r>
            <a:r>
              <a:rPr dirty="0" sz="1200" spc="2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basically</a:t>
            </a:r>
            <a:r>
              <a:rPr dirty="0" sz="1200" spc="-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uses</a:t>
            </a:r>
            <a:r>
              <a:rPr dirty="0" sz="1200" spc="-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-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blocks</a:t>
            </a:r>
            <a:r>
              <a:rPr dirty="0" sz="1200" spc="-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-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broadcast</a:t>
            </a:r>
            <a:r>
              <a:rPr dirty="0" sz="1200" spc="-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-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entire</a:t>
            </a:r>
            <a:r>
              <a:rPr dirty="0" sz="1200" spc="-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network,</a:t>
            </a:r>
            <a:r>
              <a:rPr dirty="0" sz="1200" spc="-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 spc="-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 spc="6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inefficient,</a:t>
            </a:r>
            <a:r>
              <a:rPr dirty="0" sz="1200" spc="6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 spc="6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 spc="6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</a:t>
            </a:r>
            <a:r>
              <a:rPr dirty="0" sz="1200" spc="6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6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produce</a:t>
            </a:r>
            <a:r>
              <a:rPr dirty="0" sz="1200" spc="6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  <a:r>
              <a:rPr dirty="0" sz="1200" spc="6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data-based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7737509"/>
            <a:ext cx="6065435" cy="1618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3:</a:t>
            </a:r>
            <a:r>
              <a:rPr dirty="0" sz="1200" spc="5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Communication.</a:t>
            </a:r>
            <a:r>
              <a:rPr dirty="0" sz="1200" spc="4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 spc="5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present,</a:t>
            </a:r>
            <a:r>
              <a:rPr dirty="0" sz="1200" spc="4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important</a:t>
            </a:r>
            <a:r>
              <a:rPr dirty="0" sz="1200" spc="5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applications,</a:t>
            </a:r>
            <a:r>
              <a:rPr dirty="0" sz="1200" spc="5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whether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Airbnb,</a:t>
            </a:r>
            <a:r>
              <a:rPr dirty="0" sz="1200" spc="1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Uber</a:t>
            </a:r>
            <a:r>
              <a:rPr dirty="0" sz="1200" spc="13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 spc="1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Taobao,</a:t>
            </a:r>
            <a:r>
              <a:rPr dirty="0" sz="1200" spc="1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 spc="1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built-in</a:t>
            </a:r>
            <a:r>
              <a:rPr dirty="0" sz="1200" spc="1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 spc="1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functions,</a:t>
            </a:r>
            <a:r>
              <a:rPr dirty="0" sz="1200" spc="13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 spc="11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mention</a:t>
            </a:r>
            <a:r>
              <a:rPr dirty="0" sz="1200" spc="115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social</a:t>
            </a:r>
            <a:r>
              <a:rPr dirty="0" sz="1200" spc="11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applications,</a:t>
            </a:r>
            <a:r>
              <a:rPr dirty="0" sz="1200" spc="11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because</a:t>
            </a:r>
            <a:r>
              <a:rPr dirty="0" sz="1200" spc="11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most</a:t>
            </a:r>
            <a:r>
              <a:rPr dirty="0" sz="1200" spc="11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</a:t>
            </a:r>
            <a:r>
              <a:rPr dirty="0" sz="1200" spc="11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 spc="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requirements</a:t>
            </a:r>
            <a:r>
              <a:rPr dirty="0" sz="1200" spc="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before,</a:t>
            </a:r>
            <a:r>
              <a:rPr dirty="0" sz="1200" spc="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during</a:t>
            </a:r>
            <a:r>
              <a:rPr dirty="0" sz="1200" spc="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after</a:t>
            </a:r>
            <a:r>
              <a:rPr dirty="0" sz="1200" spc="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transactions.</a:t>
            </a:r>
            <a:r>
              <a:rPr dirty="0" sz="1200" spc="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9322799"/>
            <a:ext cx="6060972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</a:t>
            </a:r>
            <a:r>
              <a:rPr dirty="0" sz="1200" spc="3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38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3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building</a:t>
            </a:r>
            <a:r>
              <a:rPr dirty="0" sz="1200" spc="3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3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value</a:t>
            </a:r>
            <a:r>
              <a:rPr dirty="0" sz="1200" spc="39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Internet,</a:t>
            </a:r>
            <a:r>
              <a:rPr dirty="0" sz="1200" spc="3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 spc="3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3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 spc="37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failed</a:t>
            </a:r>
            <a:r>
              <a:rPr dirty="0" sz="1200" spc="3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17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64414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integrate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functions</a:t>
            </a:r>
            <a:r>
              <a:rPr dirty="0" sz="1200" spc="-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 spc="-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Internet,</a:t>
            </a:r>
            <a:r>
              <a:rPr dirty="0" sz="1200" spc="-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future</a:t>
            </a:r>
            <a:r>
              <a:rPr dirty="0" sz="1200" spc="-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projects</a:t>
            </a:r>
            <a:r>
              <a:rPr dirty="0" sz="1200" spc="12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</a:t>
            </a:r>
            <a:r>
              <a:rPr dirty="0" sz="1200" spc="1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systematic</a:t>
            </a:r>
            <a:r>
              <a:rPr dirty="0" sz="1200" spc="1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solutions</a:t>
            </a:r>
            <a:r>
              <a:rPr dirty="0" sz="1200" spc="11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1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2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efficiently</a:t>
            </a:r>
            <a:r>
              <a:rPr dirty="0" sz="1200" spc="11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integrate</a:t>
            </a:r>
            <a:r>
              <a:rPr dirty="0" sz="1200" spc="12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2189514"/>
            <a:ext cx="6068488" cy="63743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4:</a:t>
            </a:r>
            <a:r>
              <a:rPr dirty="0" sz="1200" spc="-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Cross-chain.</a:t>
            </a:r>
            <a:r>
              <a:rPr dirty="0" sz="1200" spc="-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3">
                <a:solidFill>
                  <a:srgbClr val="000000"/>
                </a:solidFill>
                <a:latin typeface="GSHKQL+MicrosoftYaHei"/>
                <a:cs typeface="GSHKQL+MicrosoftYaHei"/>
              </a:rPr>
              <a:t>We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expect</a:t>
            </a:r>
            <a:r>
              <a:rPr dirty="0" sz="1200" spc="-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-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-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-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express</a:t>
            </a:r>
            <a:r>
              <a:rPr dirty="0" sz="1200" spc="-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</a:t>
            </a:r>
            <a:r>
              <a:rPr dirty="0" sz="1200" spc="-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amount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value</a:t>
            </a:r>
            <a:r>
              <a:rPr dirty="0" sz="1200" spc="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 spc="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value</a:t>
            </a:r>
            <a:r>
              <a:rPr dirty="0" sz="1200" spc="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 spc="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 spc="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 spc="1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 spc="11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present</a:t>
            </a:r>
            <a:r>
              <a:rPr dirty="0" sz="1200" spc="1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11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seems</a:t>
            </a:r>
            <a:r>
              <a:rPr dirty="0" sz="1200" spc="12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1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 spc="1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1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 spc="1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formed</a:t>
            </a:r>
            <a:r>
              <a:rPr dirty="0" sz="1200" spc="12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 spc="10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</a:t>
            </a:r>
            <a:r>
              <a:rPr dirty="0" sz="1200" spc="1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value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interaction,</a:t>
            </a:r>
            <a:r>
              <a:rPr dirty="0" sz="1200" spc="-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 spc="-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</a:t>
            </a:r>
            <a:r>
              <a:rPr dirty="0" sz="1200" spc="-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-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value</a:t>
            </a:r>
            <a:r>
              <a:rPr dirty="0" sz="1200" spc="-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between</a:t>
            </a:r>
            <a:r>
              <a:rPr dirty="0" sz="1200" spc="-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blockchains</a:t>
            </a:r>
            <a:r>
              <a:rPr dirty="0" sz="1200" spc="-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Interaction,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 spc="3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actually</a:t>
            </a:r>
            <a:r>
              <a:rPr dirty="0" sz="1200" spc="3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forms</a:t>
            </a:r>
            <a:r>
              <a:rPr dirty="0" sz="1200" spc="38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 spc="3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archipelago</a:t>
            </a:r>
            <a:r>
              <a:rPr dirty="0" sz="1200" spc="39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4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blockchain,</a:t>
            </a:r>
            <a:r>
              <a:rPr dirty="0" sz="1200" spc="3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 spc="3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 spc="3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3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connection</a:t>
            </a:r>
            <a:r>
              <a:rPr dirty="0" sz="1200" spc="-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between</a:t>
            </a:r>
            <a:r>
              <a:rPr dirty="0" sz="1200" spc="-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islands.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36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9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end,</a:t>
            </a:r>
            <a:r>
              <a:rPr dirty="0" sz="1200" spc="-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 spc="-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now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tens</a:t>
            </a:r>
            <a:r>
              <a:rPr dirty="0" sz="1200" spc="-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thousands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0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exchanges,</a:t>
            </a:r>
            <a:r>
              <a:rPr dirty="0" sz="1200" spc="19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 spc="19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exchanges</a:t>
            </a:r>
            <a:r>
              <a:rPr dirty="0" sz="1200" spc="1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2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 spc="1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institutions</a:t>
            </a:r>
            <a:r>
              <a:rPr dirty="0" sz="1200" spc="1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1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9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exchange</a:t>
            </a:r>
            <a:r>
              <a:rPr dirty="0" sz="1200" spc="5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value,</a:t>
            </a:r>
            <a:r>
              <a:rPr dirty="0" sz="1200" spc="5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51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4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5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 spc="5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</a:t>
            </a:r>
            <a:r>
              <a:rPr dirty="0" sz="1200" spc="50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5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achieve</a:t>
            </a:r>
            <a:r>
              <a:rPr dirty="0" sz="1200" spc="5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multi-currency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programmable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interaction,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multi-currency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smart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contracts.</a:t>
            </a:r>
          </a:p>
          <a:p>
            <a:pPr marL="304749" marR="0">
              <a:lnSpc>
                <a:spcPts val="1583"/>
              </a:lnSpc>
              <a:spcBef>
                <a:spcPts val="158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5:</a:t>
            </a:r>
            <a:r>
              <a:rPr dirty="0" sz="1200" spc="-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Identity</a:t>
            </a:r>
            <a:r>
              <a:rPr dirty="0" sz="1200" spc="-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management.</a:t>
            </a:r>
            <a:r>
              <a:rPr dirty="0" sz="1200" spc="-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People's</a:t>
            </a:r>
            <a:r>
              <a:rPr dirty="0" sz="1200" spc="-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identities</a:t>
            </a:r>
            <a:r>
              <a:rPr dirty="0" sz="1200" spc="-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-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closely</a:t>
            </a:r>
            <a:r>
              <a:rPr dirty="0" sz="1200" spc="-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related</a:t>
            </a:r>
            <a:r>
              <a:rPr dirty="0" sz="1200" spc="-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7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-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their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activities,</a:t>
            </a:r>
            <a:r>
              <a:rPr dirty="0" sz="1200" spc="5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including</a:t>
            </a:r>
            <a:r>
              <a:rPr dirty="0" sz="1200" spc="49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socializing</a:t>
            </a:r>
            <a:r>
              <a:rPr dirty="0" sz="1200" spc="50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50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trading,</a:t>
            </a:r>
            <a:r>
              <a:rPr dirty="0" sz="1200" spc="50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5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well</a:t>
            </a:r>
            <a:r>
              <a:rPr dirty="0" sz="1200" spc="5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5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self-identity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revealing</a:t>
            </a:r>
            <a:r>
              <a:rPr dirty="0" sz="1200" spc="35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3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identity</a:t>
            </a:r>
            <a:r>
              <a:rPr dirty="0" sz="1200" spc="3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authentication</a:t>
            </a:r>
            <a:r>
              <a:rPr dirty="0" sz="1200" spc="3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35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third</a:t>
            </a:r>
            <a:r>
              <a:rPr dirty="0" sz="1200" spc="34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parties.</a:t>
            </a:r>
            <a:r>
              <a:rPr dirty="0" sz="1200" spc="3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35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addition,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identity</a:t>
            </a:r>
            <a:r>
              <a:rPr dirty="0" sz="1200" spc="26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</a:t>
            </a:r>
            <a:r>
              <a:rPr dirty="0" sz="1200" spc="2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2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related</a:t>
            </a:r>
            <a:r>
              <a:rPr dirty="0" sz="1200" spc="2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9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usage</a:t>
            </a:r>
            <a:r>
              <a:rPr dirty="0" sz="1200" spc="2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scenarios,</a:t>
            </a:r>
            <a:r>
              <a:rPr dirty="0" sz="1200" spc="2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2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people</a:t>
            </a:r>
            <a:r>
              <a:rPr dirty="0" sz="1200" spc="2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 spc="2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different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identities</a:t>
            </a:r>
            <a:r>
              <a:rPr dirty="0" sz="1200" spc="9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9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different</a:t>
            </a:r>
            <a:r>
              <a:rPr dirty="0" sz="1200" spc="9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situations.</a:t>
            </a:r>
            <a:r>
              <a:rPr dirty="0" sz="1200" spc="9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93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existing</a:t>
            </a:r>
            <a:r>
              <a:rPr dirty="0" sz="1200" spc="9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9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lacks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comprehensiveness</a:t>
            </a:r>
            <a:r>
              <a:rPr dirty="0" sz="1200" spc="52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5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depth</a:t>
            </a:r>
            <a:r>
              <a:rPr dirty="0" sz="1200" spc="5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5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identity</a:t>
            </a:r>
            <a:r>
              <a:rPr dirty="0" sz="1200" spc="5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management,</a:t>
            </a:r>
            <a:r>
              <a:rPr dirty="0" sz="1200" spc="5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5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lacks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integration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business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scenarios.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8530370"/>
            <a:ext cx="6067451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6: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experience.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existing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made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products,</a:t>
            </a:r>
            <a:r>
              <a:rPr dirty="0" sz="1200" spc="7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7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</a:t>
            </a:r>
            <a:r>
              <a:rPr dirty="0" sz="1200" spc="73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experience</a:t>
            </a:r>
            <a:r>
              <a:rPr dirty="0" sz="1200" spc="7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7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often</a:t>
            </a:r>
            <a:r>
              <a:rPr dirty="0" sz="1200" spc="7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poor.</a:t>
            </a:r>
            <a:r>
              <a:rPr dirty="0" sz="1200" spc="7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7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example,</a:t>
            </a:r>
            <a:r>
              <a:rPr dirty="0" sz="1200" spc="7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9322799"/>
            <a:ext cx="6063410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management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private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keys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friendly,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18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3708453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integration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artificial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intelligence.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1397034"/>
            <a:ext cx="6068767" cy="6373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</a:t>
            </a:r>
            <a:r>
              <a:rPr dirty="0" sz="1200" spc="28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scale,</a:t>
            </a:r>
            <a:r>
              <a:rPr dirty="0" sz="1200" spc="27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mainly</a:t>
            </a:r>
            <a:r>
              <a:rPr dirty="0" sz="1200" spc="2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due</a:t>
            </a:r>
            <a:r>
              <a:rPr dirty="0" sz="1200" spc="2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9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above-mentioned</a:t>
            </a:r>
            <a:r>
              <a:rPr dirty="0" sz="1200" spc="2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imperfect</a:t>
            </a:r>
            <a:r>
              <a:rPr dirty="0" sz="1200" spc="2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functions.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Melanie.</a:t>
            </a:r>
            <a:r>
              <a:rPr dirty="0" sz="1200" spc="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Swan</a:t>
            </a:r>
            <a:r>
              <a:rPr dirty="0" sz="1200" spc="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divides</a:t>
            </a:r>
            <a:r>
              <a:rPr dirty="0" sz="1200" spc="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into</a:t>
            </a:r>
            <a:r>
              <a:rPr dirty="0" sz="1200" spc="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three</a:t>
            </a:r>
            <a:r>
              <a:rPr dirty="0" sz="1200" spc="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stages</a:t>
            </a:r>
            <a:r>
              <a:rPr dirty="0" sz="1200" spc="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"Blockchain:</a:t>
            </a:r>
            <a:r>
              <a:rPr dirty="0" sz="1200" spc="20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Blueprint</a:t>
            </a:r>
            <a:r>
              <a:rPr dirty="0" sz="1200" spc="20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20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Guide</a:t>
            </a:r>
            <a:r>
              <a:rPr dirty="0" sz="1200" spc="20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2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9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New</a:t>
            </a:r>
            <a:r>
              <a:rPr dirty="0" sz="1200" spc="20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Economy"</a:t>
            </a:r>
            <a:r>
              <a:rPr dirty="0" sz="1200" spc="20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(Swan,</a:t>
            </a:r>
            <a:r>
              <a:rPr dirty="0" sz="1200" spc="2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2015):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2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1.0</a:t>
            </a:r>
            <a:r>
              <a:rPr dirty="0" sz="1200" spc="2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2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</a:t>
            </a:r>
            <a:r>
              <a:rPr dirty="0" sz="1200" spc="27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9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2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payment,</a:t>
            </a:r>
            <a:r>
              <a:rPr dirty="0" sz="1200" spc="2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technical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characteristics</a:t>
            </a:r>
            <a:r>
              <a:rPr dirty="0" sz="1200" spc="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implements</a:t>
            </a:r>
            <a:r>
              <a:rPr dirty="0" sz="1200" spc="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 spc="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bookkeeping;</a:t>
            </a:r>
            <a:r>
              <a:rPr dirty="0" sz="1200" spc="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2.0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finance,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technical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characteristics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realization</a:t>
            </a:r>
            <a:r>
              <a:rPr dirty="0" sz="1200" spc="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9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Turing</a:t>
            </a:r>
            <a:r>
              <a:rPr dirty="0" sz="1200" spc="9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complete</a:t>
            </a:r>
            <a:r>
              <a:rPr dirty="0" sz="1200" spc="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smart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contracts;</a:t>
            </a:r>
            <a:r>
              <a:rPr dirty="0" sz="1200" spc="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3.0</a:t>
            </a:r>
            <a:r>
              <a:rPr dirty="0" sz="1200" spc="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2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</a:t>
            </a:r>
            <a:r>
              <a:rPr dirty="0" sz="1200" spc="2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2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 spc="22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aspects</a:t>
            </a:r>
            <a:r>
              <a:rPr dirty="0" sz="1200" spc="21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society.</a:t>
            </a:r>
            <a:r>
              <a:rPr dirty="0" sz="1200" spc="22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Realize</a:t>
            </a:r>
            <a:r>
              <a:rPr dirty="0" sz="1200" spc="2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functions</a:t>
            </a:r>
            <a:r>
              <a:rPr dirty="0" sz="1200" spc="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possessed</a:t>
            </a:r>
            <a:r>
              <a:rPr dirty="0" sz="1200" spc="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 spc="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</a:t>
            </a:r>
            <a:r>
              <a:rPr dirty="0" sz="1200" spc="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 spc="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platform.</a:t>
            </a:r>
            <a:r>
              <a:rPr dirty="0" sz="1200" spc="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 spc="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present,</a:t>
            </a:r>
            <a:r>
              <a:rPr dirty="0" sz="1200" spc="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reason</a:t>
            </a:r>
            <a:r>
              <a:rPr dirty="0" sz="1200" spc="3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why</a:t>
            </a:r>
            <a:r>
              <a:rPr dirty="0" sz="1200" spc="3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9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39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cannot</a:t>
            </a:r>
            <a:r>
              <a:rPr dirty="0" sz="1200" spc="3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</a:t>
            </a:r>
            <a:r>
              <a:rPr dirty="0" sz="1200" spc="3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applications</a:t>
            </a:r>
            <a:r>
              <a:rPr dirty="0" sz="1200" spc="38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3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tens</a:t>
            </a:r>
            <a:r>
              <a:rPr dirty="0" sz="1200" spc="3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millions</a:t>
            </a:r>
            <a:r>
              <a:rPr dirty="0" sz="1200" spc="-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-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users</a:t>
            </a:r>
            <a:r>
              <a:rPr dirty="0" sz="1200" spc="-9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mainly</a:t>
            </a:r>
            <a:r>
              <a:rPr dirty="0" sz="1200" spc="-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because</a:t>
            </a:r>
            <a:r>
              <a:rPr dirty="0" sz="1200" spc="-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existing</a:t>
            </a:r>
            <a:r>
              <a:rPr dirty="0" sz="1200" spc="-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  <a:r>
              <a:rPr dirty="0" sz="1200" spc="-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 spc="-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does</a:t>
            </a:r>
            <a:r>
              <a:rPr dirty="0" sz="1200" spc="-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 spc="-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 spc="3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above-mentioned</a:t>
            </a:r>
            <a:r>
              <a:rPr dirty="0" sz="1200" spc="3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functions,</a:t>
            </a:r>
            <a:r>
              <a:rPr dirty="0" sz="1200" spc="32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3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 spc="33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3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</a:t>
            </a:r>
            <a:r>
              <a:rPr dirty="0" sz="1200" spc="3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way</a:t>
            </a:r>
            <a:r>
              <a:rPr dirty="0" sz="1200" spc="3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 spc="5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applications</a:t>
            </a:r>
            <a:r>
              <a:rPr dirty="0" sz="1200" spc="5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commonly</a:t>
            </a:r>
            <a:r>
              <a:rPr dirty="0" sz="1200" spc="5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used</a:t>
            </a:r>
            <a:r>
              <a:rPr dirty="0" sz="1200" spc="5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 spc="5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7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public.</a:t>
            </a:r>
            <a:r>
              <a:rPr dirty="0" sz="1200" spc="57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8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73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realize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1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3.0,</a:t>
            </a:r>
            <a:r>
              <a:rPr dirty="0" sz="1200" spc="1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1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1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necessary</a:t>
            </a:r>
            <a:r>
              <a:rPr dirty="0" sz="1200" spc="1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9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make</a:t>
            </a:r>
            <a:r>
              <a:rPr dirty="0" sz="1200" spc="18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7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  <a:r>
              <a:rPr dirty="0" sz="1200" spc="1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 spc="1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1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evolve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Turing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completeness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7737509"/>
            <a:ext cx="6067101" cy="1618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so-called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"complete</a:t>
            </a:r>
            <a:r>
              <a:rPr dirty="0" sz="1200" spc="-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function"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refers</a:t>
            </a:r>
            <a:r>
              <a:rPr dirty="0" sz="1200" spc="-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specific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key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functions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required</a:t>
            </a:r>
            <a:r>
              <a:rPr dirty="0" sz="1200" spc="3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3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blockchain-based</a:t>
            </a:r>
            <a:r>
              <a:rPr dirty="0" sz="1200" spc="35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applications</a:t>
            </a:r>
            <a:r>
              <a:rPr dirty="0" sz="1200" spc="3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7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achieve</a:t>
            </a:r>
            <a:r>
              <a:rPr dirty="0" sz="1200" spc="34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 spc="3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experience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comparable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existing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apps.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3.0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similar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version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platform.</a:t>
            </a:r>
            <a:r>
              <a:rPr dirty="0" sz="1200" spc="-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36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9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enable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9322799"/>
            <a:ext cx="6063861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</a:t>
            </a:r>
            <a:r>
              <a:rPr dirty="0" sz="1200" spc="-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complex</a:t>
            </a:r>
            <a:r>
              <a:rPr dirty="0" sz="1200" spc="-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 spc="-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applications</a:t>
            </a:r>
            <a:r>
              <a:rPr dirty="0" sz="1200" spc="-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-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it,</a:t>
            </a:r>
            <a:r>
              <a:rPr dirty="0" sz="1200" spc="-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 spc="-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-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 spc="-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sufficient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19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3626" y="3394125"/>
            <a:ext cx="5268810" cy="7871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98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01</a:t>
            </a:r>
            <a:r>
              <a:rPr dirty="0" sz="2200" spc="-368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Project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background</a:t>
            </a:r>
            <a:r>
              <a:rPr dirty="0" sz="2200" spc="1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and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goals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08878" y="9760273"/>
            <a:ext cx="582302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2</a:t>
            </a:r>
            <a:r>
              <a:rPr dirty="0" sz="900" spc="234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1143000" y="4946650"/>
            <a:ext cx="5274309" cy="2808605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3304" y="1000794"/>
            <a:ext cx="6068476" cy="39962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functions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itself,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requires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newly</a:t>
            </a:r>
            <a:r>
              <a:rPr dirty="0" sz="1200" spc="-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emerging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-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able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specifically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Features.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However,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we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look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almost</a:t>
            </a:r>
            <a:r>
              <a:rPr dirty="0" sz="1200" spc="-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projects</a:t>
            </a:r>
            <a:r>
              <a:rPr dirty="0" sz="1200" spc="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now</a:t>
            </a:r>
            <a:r>
              <a:rPr dirty="0" sz="1200" spc="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appearing,</a:t>
            </a:r>
            <a:r>
              <a:rPr dirty="0" sz="1200" spc="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</a:t>
            </a:r>
            <a:r>
              <a:rPr dirty="0" sz="1200" spc="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meet</a:t>
            </a:r>
            <a:r>
              <a:rPr dirty="0" sz="1200" spc="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requirements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"complete</a:t>
            </a:r>
            <a:r>
              <a:rPr dirty="0" sz="1200" spc="-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functions".</a:t>
            </a:r>
            <a:r>
              <a:rPr dirty="0" sz="1200" spc="-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  <a:r>
              <a:rPr dirty="0" sz="1200" spc="-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either</a:t>
            </a:r>
            <a:r>
              <a:rPr dirty="0" sz="1200" spc="-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lack</a:t>
            </a:r>
            <a:r>
              <a:rPr dirty="0" sz="1200" spc="-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communication,</a:t>
            </a:r>
            <a:r>
              <a:rPr dirty="0" sz="1200" spc="-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 spc="-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lack</a:t>
            </a:r>
            <a:r>
              <a:rPr dirty="0" sz="1200" spc="-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storage,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identity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management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Therefore,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present,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real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  <a:r>
              <a:rPr dirty="0" sz="1200" spc="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3.0</a:t>
            </a:r>
            <a:r>
              <a:rPr dirty="0" sz="1200" spc="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market.</a:t>
            </a:r>
            <a:r>
              <a:rPr dirty="0" sz="1200" spc="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real</a:t>
            </a:r>
            <a:r>
              <a:rPr dirty="0" sz="1200" spc="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landing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large-scale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-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precisely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  <a:r>
              <a:rPr dirty="0" sz="1200" spc="29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 spc="3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</a:t>
            </a:r>
            <a:r>
              <a:rPr dirty="0" sz="1200" spc="30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evolve</a:t>
            </a:r>
            <a:r>
              <a:rPr dirty="0" sz="1200" spc="29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3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"Turing</a:t>
            </a:r>
            <a:r>
              <a:rPr dirty="0" sz="1200" spc="32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complete"</a:t>
            </a:r>
            <a:r>
              <a:rPr dirty="0" sz="1200" spc="3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"function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complete",</a:t>
            </a:r>
            <a:r>
              <a:rPr dirty="0" sz="1200" spc="3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3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is,</a:t>
            </a:r>
            <a:r>
              <a:rPr dirty="0" sz="1200" spc="3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9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 spc="3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  <a:r>
              <a:rPr dirty="0" sz="1200" spc="3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functions</a:t>
            </a:r>
            <a:r>
              <a:rPr dirty="0" sz="1200" spc="3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3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3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realize</a:t>
            </a:r>
            <a:r>
              <a:rPr dirty="0" sz="1200" spc="37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heavy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 spc="3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applications,</a:t>
            </a:r>
            <a:r>
              <a:rPr dirty="0" sz="1200" spc="3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 spc="3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just</a:t>
            </a:r>
            <a:r>
              <a:rPr dirty="0" sz="1200" spc="3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Turing</a:t>
            </a:r>
            <a:r>
              <a:rPr dirty="0" sz="1200" spc="3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complete</a:t>
            </a:r>
            <a:r>
              <a:rPr dirty="0" sz="1200" spc="3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payment.</a:t>
            </a:r>
            <a:r>
              <a:rPr dirty="0" sz="1200" spc="3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That's</a:t>
            </a:r>
            <a:r>
              <a:rPr dirty="0" sz="1200" spc="3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44191" y="7936010"/>
            <a:ext cx="2841270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Figure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simulation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scenario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8728490"/>
            <a:ext cx="6065143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1.3.1:</a:t>
            </a:r>
            <a:r>
              <a:rPr dirty="0" sz="1200" spc="701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Features</a:t>
            </a:r>
            <a:r>
              <a:rPr dirty="0" sz="1200" spc="703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that</a:t>
            </a:r>
            <a:r>
              <a:rPr dirty="0" sz="1200" spc="707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humans</a:t>
            </a:r>
            <a:r>
              <a:rPr dirty="0" sz="1200" spc="703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need</a:t>
            </a:r>
            <a:r>
              <a:rPr dirty="0" sz="1200" spc="701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to</a:t>
            </a:r>
            <a:r>
              <a:rPr dirty="0" sz="1200" spc="715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have</a:t>
            </a:r>
            <a:r>
              <a:rPr dirty="0" sz="1200" spc="711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in</a:t>
            </a:r>
            <a:r>
              <a:rPr dirty="0" sz="1200" spc="696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an</a:t>
            </a:r>
            <a:r>
              <a:rPr dirty="0" sz="1200" spc="713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automated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cooperation</a:t>
            </a:r>
            <a:r>
              <a:rPr dirty="0" sz="1200" spc="-1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system</a:t>
            </a:r>
            <a:r>
              <a:rPr dirty="0" sz="1200" spc="11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based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on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blockchain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20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68199" cy="55814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5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 spc="5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market</a:t>
            </a:r>
            <a:r>
              <a:rPr dirty="0" sz="1200" spc="5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51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0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most</a:t>
            </a:r>
            <a:r>
              <a:rPr dirty="0" sz="1200" spc="5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natural</a:t>
            </a:r>
            <a:r>
              <a:rPr dirty="0" sz="1200" spc="52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way</a:t>
            </a:r>
            <a:r>
              <a:rPr dirty="0" sz="1200" spc="5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51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humans</a:t>
            </a:r>
            <a:r>
              <a:rPr dirty="0" sz="1200" spc="5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cooperate,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due</a:t>
            </a:r>
            <a:r>
              <a:rPr dirty="0" sz="1200" spc="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7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limitations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 spc="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technology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automated</a:t>
            </a:r>
            <a:r>
              <a:rPr dirty="0" sz="1200" spc="2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trading</a:t>
            </a:r>
            <a:r>
              <a:rPr dirty="0" sz="1200" spc="2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technology,</a:t>
            </a:r>
            <a:r>
              <a:rPr dirty="0" sz="1200" spc="22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humans</a:t>
            </a:r>
            <a:r>
              <a:rPr dirty="0" sz="1200" spc="2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 spc="2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used</a:t>
            </a:r>
            <a:r>
              <a:rPr dirty="0" sz="1200" spc="2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21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</a:t>
            </a:r>
            <a:r>
              <a:rPr dirty="0" sz="1200" spc="2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 spc="2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 spc="3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organizations</a:t>
            </a:r>
            <a:r>
              <a:rPr dirty="0" sz="1200" spc="3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alleviate</a:t>
            </a:r>
            <a:r>
              <a:rPr dirty="0" sz="1200" spc="33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market</a:t>
            </a:r>
            <a:r>
              <a:rPr dirty="0" sz="1200" spc="3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failures.</a:t>
            </a:r>
            <a:r>
              <a:rPr dirty="0" sz="1200" spc="3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2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solution</a:t>
            </a:r>
            <a:r>
              <a:rPr dirty="0" sz="1200" spc="2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solves</a:t>
            </a:r>
            <a:r>
              <a:rPr dirty="0" sz="1200" spc="25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2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</a:t>
            </a:r>
            <a:r>
              <a:rPr dirty="0" sz="1200" spc="2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 spc="2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problems,</a:t>
            </a:r>
            <a:r>
              <a:rPr dirty="0" sz="1200" spc="25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 spc="2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2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 spc="2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 spc="2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inherent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defects.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allows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see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possibility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9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 spc="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</a:t>
            </a:r>
            <a:r>
              <a:rPr dirty="0" sz="1200" spc="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automation,</a:t>
            </a:r>
            <a:r>
              <a:rPr dirty="0" sz="1200" spc="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allows</a:t>
            </a:r>
            <a:r>
              <a:rPr dirty="0" sz="1200" spc="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4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prospect</a:t>
            </a:r>
            <a:r>
              <a:rPr dirty="0" sz="1200" spc="3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4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 spc="4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 spc="4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automatic</a:t>
            </a:r>
            <a:r>
              <a:rPr dirty="0" sz="1200" spc="4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cooperation.</a:t>
            </a:r>
            <a:r>
              <a:rPr dirty="0" sz="1200" spc="3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Internet-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</a:t>
            </a:r>
            <a:r>
              <a:rPr dirty="0" sz="1200" spc="5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 spc="53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automatic</a:t>
            </a:r>
            <a:r>
              <a:rPr dirty="0" sz="1200" spc="53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</a:t>
            </a:r>
            <a:r>
              <a:rPr dirty="0" sz="1200" spc="5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5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 spc="5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5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development</a:t>
            </a:r>
            <a:r>
              <a:rPr dirty="0" sz="1200" spc="2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direction</a:t>
            </a:r>
            <a:r>
              <a:rPr dirty="0" sz="1200" spc="2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0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 spc="2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future</a:t>
            </a:r>
            <a:r>
              <a:rPr dirty="0" sz="1200" spc="2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</a:t>
            </a:r>
            <a:r>
              <a:rPr dirty="0" sz="1200" spc="29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technology.</a:t>
            </a:r>
            <a:r>
              <a:rPr dirty="0" sz="1200" spc="3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automatic</a:t>
            </a:r>
            <a:r>
              <a:rPr dirty="0" sz="1200" spc="45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 spc="4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</a:t>
            </a:r>
            <a:r>
              <a:rPr dirty="0" sz="1200" spc="4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45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</a:t>
            </a:r>
            <a:r>
              <a:rPr dirty="0" sz="1200" spc="4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4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4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 spc="4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completely</a:t>
            </a:r>
            <a:r>
              <a:rPr dirty="0" sz="1200" spc="-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different</a:t>
            </a:r>
            <a:r>
              <a:rPr dirty="0" sz="1200" spc="-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characteristics</a:t>
            </a:r>
            <a:r>
              <a:rPr dirty="0" sz="1200" spc="-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-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 spc="-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platform.</a:t>
            </a:r>
            <a:r>
              <a:rPr dirty="0" sz="1200" spc="-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36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sum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up,</a:t>
            </a:r>
            <a:r>
              <a:rPr dirty="0" sz="1200" spc="9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 spc="1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</a:t>
            </a:r>
            <a:r>
              <a:rPr dirty="0" sz="1200" spc="1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</a:t>
            </a:r>
            <a:r>
              <a:rPr dirty="0" sz="1200" spc="1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10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 spc="1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following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characteristics: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6548789"/>
            <a:ext cx="6065961" cy="24113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1:</a:t>
            </a:r>
            <a:r>
              <a:rPr dirty="0" sz="1200" spc="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 spc="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sufficiently</a:t>
            </a:r>
            <a:r>
              <a:rPr dirty="0" sz="1200" spc="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distributed.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 spc="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breaks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down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partners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into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smaller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particles,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making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</a:t>
            </a:r>
            <a:r>
              <a:rPr dirty="0" sz="1200" spc="1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granularity</a:t>
            </a:r>
            <a:r>
              <a:rPr dirty="0" sz="1200" spc="1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smaller,</a:t>
            </a:r>
            <a:r>
              <a:rPr dirty="0" sz="1200" spc="1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 spc="1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potential</a:t>
            </a:r>
            <a:r>
              <a:rPr dirty="0" sz="1200" spc="13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avoid</a:t>
            </a:r>
            <a:r>
              <a:rPr dirty="0" sz="1200" spc="15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negative</a:t>
            </a:r>
            <a:r>
              <a:rPr dirty="0" sz="1200" spc="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problems</a:t>
            </a:r>
            <a:r>
              <a:rPr dirty="0" sz="1200" spc="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caused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 spc="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centralization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increase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8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participants</a:t>
            </a:r>
            <a:r>
              <a:rPr dirty="0" sz="1200" spc="1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who</a:t>
            </a:r>
            <a:r>
              <a:rPr dirty="0" sz="1200" spc="19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7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participate</a:t>
            </a:r>
            <a:r>
              <a:rPr dirty="0" sz="1200" spc="1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cooperation.</a:t>
            </a:r>
            <a:r>
              <a:rPr dirty="0" sz="1200" spc="18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1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requires</a:t>
            </a:r>
            <a:r>
              <a:rPr dirty="0" sz="1200" spc="1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1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very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48053" y="8926610"/>
            <a:ext cx="5713398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2:</a:t>
            </a:r>
            <a:r>
              <a:rPr dirty="0" sz="1200" spc="-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Automation</a:t>
            </a:r>
            <a:r>
              <a:rPr dirty="0" sz="1200" spc="-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-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</a:t>
            </a:r>
            <a:r>
              <a:rPr dirty="0" sz="1200" spc="-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-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code</a:t>
            </a:r>
            <a:r>
              <a:rPr dirty="0" sz="1200" spc="-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cooperation.</a:t>
            </a:r>
            <a:r>
              <a:rPr dirty="0" sz="1200" spc="-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Automation</a:t>
            </a:r>
            <a:r>
              <a:rPr dirty="0" sz="1200" spc="-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9322799"/>
            <a:ext cx="6062281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 spc="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automation</a:t>
            </a:r>
            <a:r>
              <a:rPr dirty="0" sz="1200" spc="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machine</a:t>
            </a:r>
            <a:r>
              <a:rPr dirty="0" sz="1200" spc="9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systems,</a:t>
            </a:r>
            <a:r>
              <a:rPr dirty="0" sz="1200" spc="9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 spc="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 spc="10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future</a:t>
            </a:r>
            <a:r>
              <a:rPr dirty="0" sz="1200" spc="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21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67801" cy="28075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society</a:t>
            </a:r>
            <a:r>
              <a:rPr dirty="0" sz="1200" spc="1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cooperation.</a:t>
            </a:r>
            <a:r>
              <a:rPr dirty="0" sz="1200" spc="1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People</a:t>
            </a:r>
            <a:r>
              <a:rPr dirty="0" sz="1200" spc="1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cooperate</a:t>
            </a:r>
            <a:r>
              <a:rPr dirty="0" sz="1200" spc="1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</a:t>
            </a:r>
            <a:r>
              <a:rPr dirty="0" sz="1200" spc="17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1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procedures</a:t>
            </a:r>
            <a:r>
              <a:rPr dirty="0" sz="1200" spc="1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9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enable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future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</a:t>
            </a:r>
            <a:r>
              <a:rPr dirty="0" sz="1200" spc="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systems</a:t>
            </a:r>
            <a:r>
              <a:rPr dirty="0" sz="1200" spc="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operate</a:t>
            </a:r>
            <a:r>
              <a:rPr dirty="0" sz="1200" spc="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efficiently.</a:t>
            </a:r>
            <a:r>
              <a:rPr dirty="0" sz="1200" spc="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advantage</a:t>
            </a:r>
            <a:r>
              <a:rPr dirty="0" sz="1200" spc="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9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</a:t>
            </a:r>
            <a:r>
              <a:rPr dirty="0" sz="1200" spc="4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method</a:t>
            </a:r>
            <a:r>
              <a:rPr dirty="0" sz="1200" spc="3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3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3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3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3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reduce</a:t>
            </a:r>
            <a:r>
              <a:rPr dirty="0" sz="1200" spc="40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problems</a:t>
            </a:r>
            <a:r>
              <a:rPr dirty="0" sz="1200" spc="39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caused</a:t>
            </a:r>
            <a:r>
              <a:rPr dirty="0" sz="1200" spc="4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mistrust</a:t>
            </a:r>
            <a:r>
              <a:rPr dirty="0" sz="1200" spc="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 spc="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increasing</a:t>
            </a:r>
            <a:r>
              <a:rPr dirty="0" sz="1200" spc="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code</a:t>
            </a:r>
            <a:r>
              <a:rPr dirty="0" sz="1200" spc="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transparency</a:t>
            </a:r>
            <a:r>
              <a:rPr dirty="0" sz="1200" spc="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automatic</a:t>
            </a:r>
            <a:r>
              <a:rPr dirty="0" sz="1200" spc="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execution.</a:t>
            </a:r>
            <a:r>
              <a:rPr dirty="0" sz="1200" spc="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code-based</a:t>
            </a:r>
            <a:r>
              <a:rPr dirty="0" sz="1200" spc="1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</a:t>
            </a:r>
            <a:r>
              <a:rPr dirty="0" sz="1200" spc="1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  <a:r>
              <a:rPr dirty="0" sz="1200" spc="1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10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1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most</a:t>
            </a:r>
            <a:r>
              <a:rPr dirty="0" sz="1200" spc="10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critical</a:t>
            </a:r>
            <a:r>
              <a:rPr dirty="0" sz="1200" spc="1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solution</a:t>
            </a:r>
            <a:r>
              <a:rPr dirty="0" sz="1200" spc="11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obstacles</a:t>
            </a:r>
            <a:r>
              <a:rPr dirty="0" sz="1200" spc="9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9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 spc="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cooperation.</a:t>
            </a:r>
            <a:r>
              <a:rPr dirty="0" sz="1200" spc="9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requires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  <a:r>
              <a:rPr dirty="0" sz="1200" spc="1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 spc="9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smart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contracts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source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3774855"/>
            <a:ext cx="6067219" cy="2807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3:</a:t>
            </a:r>
            <a:r>
              <a:rPr dirty="0" sz="1200" spc="12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Ability</a:t>
            </a:r>
            <a:r>
              <a:rPr dirty="0" sz="1200" spc="12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28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integrate</a:t>
            </a:r>
            <a:r>
              <a:rPr dirty="0" sz="1200" spc="12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 spc="12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2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 spc="57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5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most</a:t>
            </a:r>
            <a:r>
              <a:rPr dirty="0" sz="1200" spc="55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critical</a:t>
            </a:r>
            <a:r>
              <a:rPr dirty="0" sz="1200" spc="5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means</a:t>
            </a:r>
            <a:r>
              <a:rPr dirty="0" sz="1200" spc="5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5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reduce</a:t>
            </a:r>
            <a:r>
              <a:rPr dirty="0" sz="1200" spc="55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asymmetry.</a:t>
            </a:r>
            <a:r>
              <a:rPr dirty="0" sz="1200" spc="1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Before,</a:t>
            </a:r>
            <a:r>
              <a:rPr dirty="0" sz="1200" spc="1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during</a:t>
            </a:r>
            <a:r>
              <a:rPr dirty="0" sz="1200" spc="1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after</a:t>
            </a:r>
            <a:r>
              <a:rPr dirty="0" sz="1200" spc="11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transaction,</a:t>
            </a:r>
            <a:r>
              <a:rPr dirty="0" sz="1200" spc="1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both</a:t>
            </a:r>
            <a:r>
              <a:rPr dirty="0" sz="1200" spc="1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parties</a:t>
            </a:r>
            <a:r>
              <a:rPr dirty="0" sz="1200" spc="11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must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1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able</a:t>
            </a:r>
            <a:r>
              <a:rPr dirty="0" sz="1200" spc="1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0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</a:t>
            </a:r>
            <a:r>
              <a:rPr dirty="0" sz="1200" spc="1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contact</a:t>
            </a:r>
            <a:r>
              <a:rPr dirty="0" sz="1200" spc="1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 spc="1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any</a:t>
            </a:r>
            <a:r>
              <a:rPr dirty="0" sz="1200" spc="1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time,</a:t>
            </a:r>
            <a:r>
              <a:rPr dirty="0" sz="1200" spc="1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 spc="1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 spc="1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automatic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-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-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integrate</a:t>
            </a:r>
            <a:r>
              <a:rPr dirty="0" sz="1200" spc="-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 spc="-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transactions.</a:t>
            </a:r>
            <a:r>
              <a:rPr dirty="0" sz="1200" spc="-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-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 spc="-9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era,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requires</a:t>
            </a:r>
            <a:r>
              <a:rPr dirty="0" sz="1200" spc="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integrating</a:t>
            </a:r>
            <a:r>
              <a:rPr dirty="0" sz="1200" spc="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 spc="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value</a:t>
            </a:r>
            <a:r>
              <a:rPr dirty="0" sz="1200" spc="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6548789"/>
            <a:ext cx="6067786" cy="28075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4:</a:t>
            </a:r>
            <a:r>
              <a:rPr dirty="0" sz="1200" spc="1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12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10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controlled</a:t>
            </a:r>
            <a:r>
              <a:rPr dirty="0" sz="1200" spc="1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 spc="1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producer,</a:t>
            </a:r>
            <a:r>
              <a:rPr dirty="0" sz="1200" spc="1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1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is,</a:t>
            </a:r>
            <a:r>
              <a:rPr dirty="0" sz="1200" spc="10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 spc="1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cloud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 spc="1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11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required.</a:t>
            </a:r>
            <a:r>
              <a:rPr dirty="0" sz="1200" spc="11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11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big</a:t>
            </a:r>
            <a:r>
              <a:rPr dirty="0" sz="1200" spc="12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problem</a:t>
            </a:r>
            <a:r>
              <a:rPr dirty="0" sz="1200" spc="12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 spc="11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 spc="1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solution</a:t>
            </a:r>
            <a:r>
              <a:rPr dirty="0" sz="1200" spc="1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11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1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11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occupied</a:t>
            </a:r>
            <a:r>
              <a:rPr dirty="0" sz="1200" spc="12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 spc="1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 spc="1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organization,</a:t>
            </a:r>
            <a:r>
              <a:rPr dirty="0" sz="1200" spc="12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 spc="12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1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 spc="9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unreasonable,</a:t>
            </a:r>
            <a:r>
              <a:rPr dirty="0" sz="1200" spc="1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 spc="1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 spc="11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easy</a:t>
            </a:r>
            <a:r>
              <a:rPr dirty="0" sz="1200" spc="11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leak</a:t>
            </a:r>
            <a:r>
              <a:rPr dirty="0" sz="1200" spc="1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privacy.</a:t>
            </a:r>
            <a:r>
              <a:rPr dirty="0" sz="1200" spc="12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1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reasonable</a:t>
            </a:r>
            <a:r>
              <a:rPr dirty="0" sz="1200" spc="10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way</a:t>
            </a:r>
            <a:r>
              <a:rPr dirty="0" sz="1200" spc="1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10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</a:p>
          <a:p>
            <a:pPr marL="0" marR="0">
              <a:lnSpc>
                <a:spcPts val="1583"/>
              </a:lnSpc>
              <a:spcBef>
                <a:spcPts val="158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0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20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controlled</a:t>
            </a:r>
            <a:r>
              <a:rPr dirty="0" sz="1200" spc="20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 spc="20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0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producer,</a:t>
            </a:r>
            <a:r>
              <a:rPr dirty="0" sz="1200" spc="20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 spc="20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requires</a:t>
            </a:r>
            <a:r>
              <a:rPr dirty="0" sz="1200" spc="20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9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solve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problem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 spc="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data,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once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3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30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generated,</a:t>
            </a:r>
            <a:r>
              <a:rPr dirty="0" sz="1200" spc="3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 spc="3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31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private</a:t>
            </a:r>
            <a:r>
              <a:rPr dirty="0" sz="1200" spc="31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32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30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0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power</a:t>
            </a:r>
            <a:r>
              <a:rPr dirty="0" sz="1200" spc="3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3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9322799"/>
            <a:ext cx="1011284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confirmed.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22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63393" cy="20147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5:</a:t>
            </a:r>
            <a:r>
              <a:rPr dirty="0" sz="1200" spc="1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 spc="1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identity</a:t>
            </a:r>
            <a:r>
              <a:rPr dirty="0" sz="1200" spc="1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verification</a:t>
            </a:r>
            <a:r>
              <a:rPr dirty="0" sz="1200" spc="1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reputation</a:t>
            </a:r>
            <a:r>
              <a:rPr dirty="0" sz="1200" spc="19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proof</a:t>
            </a:r>
            <a:r>
              <a:rPr dirty="0" sz="1200" spc="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mechanism.</a:t>
            </a:r>
            <a:r>
              <a:rPr dirty="0" sz="1200" spc="18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  <a:r>
              <a:rPr dirty="0" sz="1200" spc="3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identity</a:t>
            </a:r>
            <a:r>
              <a:rPr dirty="0" sz="1200" spc="3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verification</a:t>
            </a:r>
            <a:r>
              <a:rPr dirty="0" sz="1200" spc="34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3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reputation</a:t>
            </a:r>
            <a:r>
              <a:rPr dirty="0" sz="1200" spc="33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proof</a:t>
            </a:r>
            <a:r>
              <a:rPr dirty="0" sz="1200" spc="34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3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most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important</a:t>
            </a:r>
            <a:r>
              <a:rPr dirty="0" sz="1200" spc="3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  <a:r>
              <a:rPr dirty="0" sz="1200" spc="4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41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solve</a:t>
            </a:r>
            <a:r>
              <a:rPr dirty="0" sz="1200" spc="4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40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 spc="4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asymmetry</a:t>
            </a:r>
            <a:r>
              <a:rPr dirty="0" sz="1200" spc="39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4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distrust</a:t>
            </a:r>
            <a:r>
              <a:rPr dirty="0" sz="1200" spc="-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 spc="-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subject.</a:t>
            </a:r>
            <a:r>
              <a:rPr dirty="0" sz="1200" spc="-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 spc="-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systems</a:t>
            </a:r>
            <a:r>
              <a:rPr dirty="0" sz="1200" spc="-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must</a:t>
            </a:r>
            <a:r>
              <a:rPr dirty="0" sz="1200" spc="-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integrate</a:t>
            </a:r>
            <a:r>
              <a:rPr dirty="0" sz="1200" spc="-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two.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2981994"/>
            <a:ext cx="6066752" cy="24113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6: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enables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participating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subjects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enjoy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make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money.</a:t>
            </a:r>
            <a:r>
              <a:rPr dirty="0" sz="1200" spc="2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2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enables</a:t>
            </a:r>
            <a:r>
              <a:rPr dirty="0" sz="1200" spc="2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individuals,</a:t>
            </a:r>
            <a:r>
              <a:rPr dirty="0" sz="1200" spc="2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organizations,</a:t>
            </a:r>
            <a:r>
              <a:rPr dirty="0" sz="1200" spc="2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2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intelligent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programs</a:t>
            </a:r>
            <a:r>
              <a:rPr dirty="0" sz="1200" spc="1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7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participate</a:t>
            </a:r>
            <a:r>
              <a:rPr dirty="0" sz="1200" spc="1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equally</a:t>
            </a:r>
            <a:r>
              <a:rPr dirty="0" sz="1200" spc="15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transactions.</a:t>
            </a:r>
            <a:r>
              <a:rPr dirty="0" sz="1200" spc="1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 spc="1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same</a:t>
            </a:r>
            <a:r>
              <a:rPr dirty="0" sz="1200" spc="1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time,</a:t>
            </a:r>
            <a:r>
              <a:rPr dirty="0" sz="1200" spc="1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requires</a:t>
            </a:r>
            <a:r>
              <a:rPr dirty="0" sz="1200" spc="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  <a:r>
              <a:rPr dirty="0" sz="1200" spc="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 spc="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empower</a:t>
            </a:r>
            <a:r>
              <a:rPr dirty="0" sz="1200" spc="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participants,</a:t>
            </a:r>
            <a:r>
              <a:rPr dirty="0" sz="1200" spc="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including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code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developers,</a:t>
            </a:r>
            <a:r>
              <a:rPr dirty="0" sz="1200" spc="3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product</a:t>
            </a:r>
            <a:r>
              <a:rPr dirty="0" sz="1200" spc="3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providers,</a:t>
            </a:r>
            <a:r>
              <a:rPr dirty="0" sz="1200" spc="3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3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users,</a:t>
            </a:r>
            <a:r>
              <a:rPr dirty="0" sz="1200" spc="3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3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benefit</a:t>
            </a:r>
            <a:r>
              <a:rPr dirty="0" sz="1200" spc="3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3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3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5359815"/>
            <a:ext cx="6067065" cy="36002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7:</a:t>
            </a:r>
            <a:r>
              <a:rPr dirty="0" sz="1200" spc="10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Ability</a:t>
            </a:r>
            <a:r>
              <a:rPr dirty="0" sz="1200" spc="10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empower</a:t>
            </a:r>
            <a:r>
              <a:rPr dirty="0" sz="1200" spc="1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developers.</a:t>
            </a:r>
            <a:r>
              <a:rPr dirty="0" sz="1200" spc="10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most</a:t>
            </a:r>
            <a:r>
              <a:rPr dirty="0" sz="1200" spc="10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important</a:t>
            </a:r>
            <a:r>
              <a:rPr dirty="0" sz="1200" spc="13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creativity</a:t>
            </a:r>
            <a:r>
              <a:rPr dirty="0" sz="1200" spc="1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mankind</a:t>
            </a:r>
            <a:r>
              <a:rPr dirty="0" sz="1200" spc="3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comes</a:t>
            </a:r>
            <a:r>
              <a:rPr dirty="0" sz="1200" spc="3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3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entrepreneurs,</a:t>
            </a:r>
            <a:r>
              <a:rPr dirty="0" sz="1200" spc="3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3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3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3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3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 spc="3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release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vitality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attracts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strong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support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entrepreneurs.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2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summary,</a:t>
            </a:r>
            <a:r>
              <a:rPr dirty="0" sz="1200" spc="2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existing</a:t>
            </a:r>
            <a:r>
              <a:rPr dirty="0" sz="1200" spc="2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 spc="25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</a:t>
            </a:r>
            <a:r>
              <a:rPr dirty="0" sz="1200" spc="2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2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mainly</a:t>
            </a:r>
            <a:r>
              <a:rPr dirty="0" sz="1200" spc="2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</a:t>
            </a:r>
            <a:r>
              <a:rPr dirty="0" sz="1200" spc="2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2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semi-automatic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organizations,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called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first-generation</a:t>
            </a:r>
            <a:r>
              <a:rPr dirty="0" sz="1200" spc="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cooperative</a:t>
            </a:r>
            <a:r>
              <a:rPr dirty="0" sz="1200" spc="9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system.</a:t>
            </a:r>
            <a:r>
              <a:rPr dirty="0" sz="1200" spc="1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second-generation</a:t>
            </a:r>
            <a:r>
              <a:rPr dirty="0" sz="1200" spc="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cooperative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should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mainly</a:t>
            </a:r>
            <a:r>
              <a:rPr dirty="0" sz="1200" spc="-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automatic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system.</a:t>
            </a:r>
            <a:r>
              <a:rPr dirty="0" sz="1200" spc="1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Such</a:t>
            </a:r>
            <a:r>
              <a:rPr dirty="0" sz="1200" spc="1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13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13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should</a:t>
            </a:r>
            <a:r>
              <a:rPr dirty="0" sz="1200" spc="1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 spc="1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ability</a:t>
            </a:r>
            <a:r>
              <a:rPr dirty="0" sz="1200" spc="1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allow</a:t>
            </a:r>
            <a:r>
              <a:rPr dirty="0" sz="1200" spc="1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  <a:r>
              <a:rPr dirty="0" sz="1200" spc="1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trading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entities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equally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efficiently.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9322799"/>
            <a:ext cx="2090265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1.3.2: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Project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objectives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23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106711" cy="47887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1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technology</a:t>
            </a:r>
            <a:r>
              <a:rPr dirty="0" sz="1200" spc="1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allows</a:t>
            </a:r>
            <a:r>
              <a:rPr dirty="0" sz="1200" spc="1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</a:t>
            </a:r>
            <a:r>
              <a:rPr dirty="0" sz="1200" spc="1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see</a:t>
            </a:r>
            <a:r>
              <a:rPr dirty="0" sz="1200" spc="1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prospect</a:t>
            </a:r>
            <a:r>
              <a:rPr dirty="0" sz="1200" spc="1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 spc="1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beings</a:t>
            </a:r>
            <a:r>
              <a:rPr dirty="0" sz="1200" spc="3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building</a:t>
            </a:r>
            <a:r>
              <a:rPr dirty="0" sz="1200" spc="36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 spc="3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automated</a:t>
            </a:r>
            <a:r>
              <a:rPr dirty="0" sz="1200" spc="3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society</a:t>
            </a:r>
            <a:r>
              <a:rPr dirty="0" sz="1200" spc="33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3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 spc="3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automated</a:t>
            </a:r>
            <a:r>
              <a:rPr dirty="0" sz="1200" spc="3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matching</a:t>
            </a:r>
            <a:r>
              <a:rPr dirty="0" sz="1200" spc="1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system,</a:t>
            </a:r>
            <a:r>
              <a:rPr dirty="0" sz="1200" spc="19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2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1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1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possible</a:t>
            </a:r>
            <a:r>
              <a:rPr dirty="0" sz="1200" spc="1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0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</a:t>
            </a:r>
            <a:r>
              <a:rPr dirty="0" sz="1200" spc="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2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global</a:t>
            </a:r>
            <a:r>
              <a:rPr dirty="0" sz="1200" spc="1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village</a:t>
            </a:r>
            <a:r>
              <a:rPr dirty="0" sz="1200" spc="18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</a:t>
            </a:r>
            <a:r>
              <a:rPr dirty="0" sz="1200" spc="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blockchain.</a:t>
            </a:r>
            <a:r>
              <a:rPr dirty="0" sz="1200" spc="3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36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4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upgrade</a:t>
            </a:r>
            <a:r>
              <a:rPr dirty="0" sz="1200" spc="3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 spc="3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civilization</a:t>
            </a:r>
            <a:r>
              <a:rPr dirty="0" sz="1200" spc="34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3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soon</a:t>
            </a:r>
            <a:r>
              <a:rPr dirty="0" sz="1200" spc="3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3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possible,</a:t>
            </a:r>
            <a:r>
              <a:rPr dirty="0" sz="1200" spc="33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33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necessary</a:t>
            </a:r>
            <a:r>
              <a:rPr dirty="0" sz="1200" spc="2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9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</a:t>
            </a:r>
            <a:r>
              <a:rPr dirty="0" sz="1200" spc="2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2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fully</a:t>
            </a:r>
            <a:r>
              <a:rPr dirty="0" sz="1200" spc="2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functional</a:t>
            </a:r>
            <a:r>
              <a:rPr dirty="0" sz="1200" spc="2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2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infinitely</a:t>
            </a:r>
            <a:r>
              <a:rPr dirty="0" sz="1200" spc="2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scalable</a:t>
            </a:r>
            <a:r>
              <a:rPr dirty="0" sz="1200" spc="27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 spc="-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system,</a:t>
            </a:r>
            <a:r>
              <a:rPr dirty="0" sz="1200" spc="-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 spc="-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-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exchanges</a:t>
            </a:r>
            <a:r>
              <a:rPr dirty="0" sz="1200" spc="-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</a:t>
            </a:r>
            <a:r>
              <a:rPr dirty="0" sz="1200" spc="-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between</a:t>
            </a:r>
            <a:r>
              <a:rPr dirty="0" sz="1200" spc="-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individuals,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individuals,</a:t>
            </a:r>
            <a:r>
              <a:rPr dirty="0" sz="1200" spc="7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organizations</a:t>
            </a:r>
            <a:r>
              <a:rPr dirty="0" sz="1200" spc="7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7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organizations,</a:t>
            </a:r>
            <a:r>
              <a:rPr dirty="0" sz="1200" spc="7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7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individuals</a:t>
            </a:r>
            <a:r>
              <a:rPr dirty="0" sz="1200" spc="7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organizations</a:t>
            </a:r>
            <a:r>
              <a:rPr dirty="0" sz="1200" spc="11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1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cross</a:t>
            </a:r>
            <a:r>
              <a:rPr dirty="0" sz="1200" spc="11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geography,</a:t>
            </a:r>
            <a:r>
              <a:rPr dirty="0" sz="1200" spc="11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institutions,</a:t>
            </a:r>
            <a:r>
              <a:rPr dirty="0" sz="1200" spc="11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organizations,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Restrictions</a:t>
            </a:r>
            <a:r>
              <a:rPr dirty="0" sz="1200" spc="3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3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beliefs,</a:t>
            </a:r>
            <a:r>
              <a:rPr dirty="0" sz="1200" spc="31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races,</a:t>
            </a:r>
            <a:r>
              <a:rPr dirty="0" sz="1200" spc="3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etc.</a:t>
            </a:r>
            <a:r>
              <a:rPr dirty="0" sz="1200" spc="3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promote</a:t>
            </a:r>
            <a:r>
              <a:rPr dirty="0" sz="1200" spc="32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 spc="3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</a:t>
            </a:r>
            <a:r>
              <a:rPr dirty="0" sz="1200" spc="30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3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global</a:t>
            </a:r>
            <a:r>
              <a:rPr dirty="0" sz="1200" spc="4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scale,</a:t>
            </a:r>
            <a:r>
              <a:rPr dirty="0" sz="1200" spc="45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4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integrate</a:t>
            </a:r>
            <a:r>
              <a:rPr dirty="0" sz="1200" spc="46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 spc="4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 spc="4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46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value</a:t>
            </a:r>
            <a:r>
              <a:rPr dirty="0" sz="1200" spc="47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 spc="2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21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promote</a:t>
            </a:r>
            <a:r>
              <a:rPr dirty="0" sz="1200" spc="21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 spc="2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</a:t>
            </a:r>
            <a:r>
              <a:rPr dirty="0" sz="1200" spc="2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2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21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manner</a:t>
            </a:r>
            <a:r>
              <a:rPr dirty="0" sz="1200" spc="2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promotes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5756309"/>
            <a:ext cx="6063065" cy="24109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33">
                <a:solidFill>
                  <a:srgbClr val="000000"/>
                </a:solidFill>
                <a:latin typeface="GSHKQL+MicrosoftYaHei"/>
                <a:cs typeface="GSHKQL+MicrosoftYaHei"/>
              </a:rPr>
              <a:t>We</a:t>
            </a:r>
            <a:r>
              <a:rPr dirty="0" sz="1200" spc="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see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apps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reach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billion,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total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 spc="-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humans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less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than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10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billion.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infinitely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scalable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  <a:r>
              <a:rPr dirty="0" sz="1200" spc="-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chain,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entirely</a:t>
            </a:r>
            <a:r>
              <a:rPr dirty="0" sz="1200" spc="-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possible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-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 spc="-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encourage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promote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realization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global</a:t>
            </a:r>
            <a:r>
              <a:rPr dirty="0" sz="1200" spc="1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village</a:t>
            </a:r>
            <a:r>
              <a:rPr dirty="0" sz="1200" spc="12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blockchain.</a:t>
            </a:r>
            <a:r>
              <a:rPr dirty="0" sz="1200" spc="12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Although</a:t>
            </a:r>
            <a:r>
              <a:rPr dirty="0" sz="1200" spc="11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11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11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 spc="11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easy</a:t>
            </a:r>
            <a:r>
              <a:rPr dirty="0" sz="1200" spc="1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achieve</a:t>
            </a:r>
            <a:r>
              <a:rPr dirty="0" sz="1200" spc="1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goal,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we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already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dawn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prospect.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8134130"/>
            <a:ext cx="6069070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 spc="19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such</a:t>
            </a:r>
            <a:r>
              <a:rPr dirty="0" sz="1200" spc="2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19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mission</a:t>
            </a:r>
            <a:r>
              <a:rPr dirty="0" sz="1200" spc="1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9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vision</a:t>
            </a:r>
            <a:r>
              <a:rPr dirty="0" sz="1200" spc="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20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mind,</a:t>
            </a:r>
            <a:r>
              <a:rPr dirty="0" sz="1200" spc="1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9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</a:t>
            </a:r>
            <a:r>
              <a:rPr dirty="0" sz="1200" spc="19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 spc="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 spc="20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direction</a:t>
            </a:r>
            <a:r>
              <a:rPr dirty="0" sz="1200" spc="2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persistent</a:t>
            </a:r>
            <a:r>
              <a:rPr dirty="0" sz="1200" spc="2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efforts.</a:t>
            </a:r>
            <a:r>
              <a:rPr dirty="0" sz="1200" spc="2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 spc="2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direction</a:t>
            </a:r>
            <a:r>
              <a:rPr dirty="0" sz="1200" spc="2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alone</a:t>
            </a:r>
            <a:r>
              <a:rPr dirty="0" sz="1200" spc="2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21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 spc="2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enough.</a:t>
            </a:r>
            <a:r>
              <a:rPr dirty="0" sz="1200" spc="2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</a:t>
            </a:r>
            <a:r>
              <a:rPr dirty="0" sz="1200" spc="1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 spc="1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1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specific</a:t>
            </a:r>
            <a:r>
              <a:rPr dirty="0" sz="1200" spc="1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goal.</a:t>
            </a:r>
            <a:r>
              <a:rPr dirty="0" sz="1200" spc="1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</a:t>
            </a:r>
            <a:r>
              <a:rPr dirty="0" sz="1200" spc="1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1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9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above</a:t>
            </a:r>
            <a:r>
              <a:rPr dirty="0" sz="1200" spc="19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analysis</a:t>
            </a:r>
            <a:r>
              <a:rPr dirty="0" sz="1200" spc="1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1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human-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9322799"/>
            <a:ext cx="6106566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centric</a:t>
            </a:r>
            <a:r>
              <a:rPr dirty="0" sz="1200" spc="-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</a:t>
            </a:r>
            <a:r>
              <a:rPr dirty="0" sz="1200" spc="-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analysis</a:t>
            </a:r>
            <a:r>
              <a:rPr dirty="0" sz="1200" spc="-9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-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9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</a:t>
            </a:r>
            <a:r>
              <a:rPr dirty="0" sz="1200" spc="-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shortage</a:t>
            </a:r>
            <a:r>
              <a:rPr dirty="0" sz="1200" spc="-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-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blockchain,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24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1143000" y="4962270"/>
            <a:ext cx="4848225" cy="337185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3304" y="1000794"/>
            <a:ext cx="6065657" cy="39962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most</a:t>
            </a:r>
            <a:r>
              <a:rPr dirty="0" sz="1200" spc="1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important</a:t>
            </a:r>
            <a:r>
              <a:rPr dirty="0" sz="1200" spc="1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thing</a:t>
            </a:r>
            <a:r>
              <a:rPr dirty="0" sz="1200" spc="1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1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humans</a:t>
            </a:r>
            <a:r>
              <a:rPr dirty="0" sz="1200" spc="1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currently</a:t>
            </a:r>
            <a:r>
              <a:rPr dirty="0" sz="1200" spc="1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</a:t>
            </a:r>
            <a:r>
              <a:rPr dirty="0" sz="1200" spc="1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1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1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automation</a:t>
            </a:r>
            <a:r>
              <a:rPr dirty="0" sz="1200" spc="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</a:t>
            </a:r>
            <a:r>
              <a:rPr dirty="0" sz="1200" spc="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system,</a:t>
            </a:r>
            <a:r>
              <a:rPr dirty="0" sz="1200" spc="1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10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should</a:t>
            </a:r>
            <a:r>
              <a:rPr dirty="0" sz="1200" spc="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</a:t>
            </a:r>
            <a:r>
              <a:rPr dirty="0" sz="1200" spc="10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  <a:r>
              <a:rPr dirty="0" sz="1200" spc="2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chain.</a:t>
            </a:r>
            <a:r>
              <a:rPr dirty="0" sz="1200" spc="2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Our</a:t>
            </a:r>
            <a:r>
              <a:rPr dirty="0" sz="1200" spc="2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goal</a:t>
            </a:r>
            <a:r>
              <a:rPr dirty="0" sz="1200" spc="2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should</a:t>
            </a:r>
            <a:r>
              <a:rPr dirty="0" sz="1200" spc="2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2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</a:t>
            </a:r>
            <a:r>
              <a:rPr dirty="0" sz="1200" spc="25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2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  <a:r>
              <a:rPr dirty="0" sz="1200" spc="2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 spc="2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2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overcome</a:t>
            </a:r>
            <a:r>
              <a:rPr dirty="0" sz="1200" spc="-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deficiencies</a:t>
            </a:r>
            <a:r>
              <a:rPr dirty="0" sz="1200" spc="-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</a:t>
            </a:r>
            <a:r>
              <a:rPr dirty="0" sz="1200" spc="-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-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DApps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promote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cooperation.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Such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should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following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characteristics: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infinitely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extensible,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full-featured,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address-centric</a:t>
            </a:r>
            <a:r>
              <a:rPr dirty="0" sz="1200" spc="1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1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12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confirmation.</a:t>
            </a:r>
            <a:r>
              <a:rPr dirty="0" sz="1200" spc="1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Therefore,</a:t>
            </a:r>
            <a:r>
              <a:rPr dirty="0" sz="1200" spc="1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goal</a:t>
            </a:r>
            <a:r>
              <a:rPr dirty="0" sz="1200" spc="1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 spc="1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11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</a:t>
            </a:r>
            <a:r>
              <a:rPr dirty="0" sz="1200" spc="1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13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  <a:r>
              <a:rPr dirty="0" sz="1200" spc="1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 spc="13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 spc="1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  <a:r>
              <a:rPr dirty="0" sz="1200" spc="1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1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3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core</a:t>
            </a:r>
            <a:r>
              <a:rPr dirty="0" sz="1200" spc="12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12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1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confirmation,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complete</a:t>
            </a:r>
            <a:r>
              <a:rPr dirty="0" sz="1200" spc="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functions</a:t>
            </a:r>
            <a:r>
              <a:rPr dirty="0" sz="1200" spc="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infinite</a:t>
            </a:r>
            <a:r>
              <a:rPr dirty="0" sz="1200" spc="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scalability,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promote</a:t>
            </a:r>
            <a:r>
              <a:rPr dirty="0" sz="1200" spc="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continuous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improvement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DApp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ecosystem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62479" y="8530370"/>
            <a:ext cx="2799032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Figure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3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simulation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scenario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8926610"/>
            <a:ext cx="3846484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So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the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DNC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project</a:t>
            </a:r>
            <a:r>
              <a:rPr dirty="0" sz="1200" spc="-12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has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the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following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goals: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48053" y="9322799"/>
            <a:ext cx="5715034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1:</a:t>
            </a:r>
            <a:r>
              <a:rPr dirty="0" sz="1200" spc="-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</a:t>
            </a:r>
            <a:r>
              <a:rPr dirty="0" sz="1200" spc="-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 spc="-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 spc="-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 spc="-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</a:t>
            </a:r>
            <a:r>
              <a:rPr dirty="0" sz="1200" spc="-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-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peer-to-peer</a:t>
            </a:r>
            <a:r>
              <a:rPr dirty="0" sz="1200" spc="-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25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67102" cy="4392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stored</a:t>
            </a:r>
            <a:r>
              <a:rPr dirty="0" sz="1200" spc="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private</a:t>
            </a:r>
            <a:r>
              <a:rPr dirty="0" sz="1200" spc="9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9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producer,</a:t>
            </a:r>
            <a:r>
              <a:rPr dirty="0" sz="1200" spc="1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right</a:t>
            </a:r>
            <a:r>
              <a:rPr dirty="0" sz="1200" spc="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confirmed</a:t>
            </a:r>
            <a:r>
              <a:rPr dirty="0" sz="1200" spc="1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 spc="1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1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1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generated.</a:t>
            </a:r>
            <a:r>
              <a:rPr dirty="0" sz="1200" spc="1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famous</a:t>
            </a:r>
            <a:r>
              <a:rPr dirty="0" sz="1200" spc="1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scientist</a:t>
            </a:r>
            <a:r>
              <a:rPr dirty="0" sz="1200" spc="15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Professor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Zhang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Shousheng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put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forward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following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points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discussing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development</a:t>
            </a:r>
            <a:r>
              <a:rPr dirty="0" sz="1200" spc="2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9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artificial</a:t>
            </a:r>
            <a:r>
              <a:rPr dirty="0" sz="1200" spc="2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intelligence</a:t>
            </a:r>
            <a:r>
              <a:rPr dirty="0" sz="1200" spc="2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2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big</a:t>
            </a:r>
            <a:r>
              <a:rPr dirty="0" sz="1200" spc="2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data:</a:t>
            </a:r>
            <a:r>
              <a:rPr dirty="0" sz="1200" spc="2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"Most</a:t>
            </a:r>
            <a:r>
              <a:rPr dirty="0" sz="1200" spc="2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big</a:t>
            </a:r>
            <a:r>
              <a:rPr dirty="0" sz="1200" spc="25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2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related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personal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information.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Personal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often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platform.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Individuals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protected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privacy.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</a:t>
            </a:r>
            <a:r>
              <a:rPr dirty="0" sz="1200" spc="-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reward</a:t>
            </a:r>
            <a:r>
              <a:rPr dirty="0" sz="1200" spc="-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providing</a:t>
            </a:r>
            <a:r>
              <a:rPr dirty="0" sz="1200" spc="-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personal</a:t>
            </a:r>
            <a:r>
              <a:rPr dirty="0" sz="1200" spc="-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data.</a:t>
            </a:r>
            <a:r>
              <a:rPr dirty="0" sz="1200" spc="-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These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two</a:t>
            </a:r>
            <a:r>
              <a:rPr dirty="0" sz="1200" spc="-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problems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solved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0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5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 spc="5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same</a:t>
            </a:r>
            <a:r>
              <a:rPr dirty="0" sz="1200" spc="5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time,</a:t>
            </a:r>
            <a:r>
              <a:rPr dirty="0" sz="1200" spc="50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 spc="48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0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5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49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artificial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intelligence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must</a:t>
            </a:r>
            <a:r>
              <a:rPr dirty="0" sz="1200" spc="-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 spc="-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complementary</a:t>
            </a:r>
            <a:r>
              <a:rPr dirty="0" sz="1200" spc="-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relationship.</a:t>
            </a:r>
            <a:r>
              <a:rPr dirty="0" sz="1200" spc="-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"And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</a:t>
            </a:r>
            <a:r>
              <a:rPr dirty="0" sz="1200" spc="-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</a:t>
            </a:r>
            <a:r>
              <a:rPr dirty="0" sz="1200" spc="2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2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 spc="2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personal</a:t>
            </a:r>
            <a:r>
              <a:rPr dirty="0" sz="1200" spc="27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2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2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2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personal</a:t>
            </a:r>
            <a:r>
              <a:rPr dirty="0" sz="1200" spc="2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data.</a:t>
            </a:r>
            <a:r>
              <a:rPr dirty="0" sz="1200" spc="26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Confirm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power.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5359815"/>
            <a:ext cx="6067338" cy="20149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2:</a:t>
            </a:r>
            <a:r>
              <a:rPr dirty="0" sz="1200" spc="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value-based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</a:t>
            </a:r>
            <a:r>
              <a:rPr dirty="0" sz="1200" spc="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peer-to-peer</a:t>
            </a:r>
            <a:r>
              <a:rPr dirty="0" sz="1200" spc="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networks,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scalability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capable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supporting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billion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users.</a:t>
            </a:r>
          </a:p>
          <a:p>
            <a:pPr marL="304749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3:</a:t>
            </a:r>
            <a:r>
              <a:rPr dirty="0" sz="1200" spc="13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</a:t>
            </a:r>
            <a:r>
              <a:rPr dirty="0" sz="1200" spc="1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1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multi-dimensional</a:t>
            </a:r>
            <a:r>
              <a:rPr dirty="0" sz="1200" spc="1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identity</a:t>
            </a:r>
            <a:r>
              <a:rPr dirty="0" sz="1200" spc="1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reputation</a:t>
            </a:r>
            <a:r>
              <a:rPr dirty="0" sz="1200" spc="1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system,</a:t>
            </a:r>
            <a:r>
              <a:rPr dirty="0" sz="1200" spc="1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-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cooperative</a:t>
            </a:r>
            <a:r>
              <a:rPr dirty="0" sz="1200" spc="-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ecology</a:t>
            </a:r>
            <a:r>
              <a:rPr dirty="0" sz="1200" spc="-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-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generate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  <a:r>
              <a:rPr dirty="0" sz="1200" spc="-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good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currency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expel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bad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currency.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7341269"/>
            <a:ext cx="6060588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4:</a:t>
            </a:r>
            <a:r>
              <a:rPr dirty="0" sz="1200" spc="1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Serve</a:t>
            </a:r>
            <a:r>
              <a:rPr dirty="0" sz="1200" spc="1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developers,</a:t>
            </a:r>
            <a:r>
              <a:rPr dirty="0" sz="1200" spc="10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 spc="1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1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developers</a:t>
            </a:r>
            <a:r>
              <a:rPr dirty="0" sz="1200" spc="11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focus</a:t>
            </a:r>
            <a:r>
              <a:rPr dirty="0" sz="1200" spc="1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1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12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instead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possession.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26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8759" y="2997505"/>
            <a:ext cx="3608534" cy="7871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98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02</a:t>
            </a:r>
            <a:r>
              <a:rPr dirty="0" sz="2200" spc="-368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Project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27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984049"/>
            <a:ext cx="2263660" cy="502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2.</a:t>
            </a:r>
            <a:r>
              <a:rPr dirty="0" sz="14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4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Project</a:t>
            </a:r>
            <a:r>
              <a:rPr dirty="0" sz="14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4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1397034"/>
            <a:ext cx="2137410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2.1.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Project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design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ideas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1793275"/>
            <a:ext cx="6064193" cy="825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2.1.1.</a:t>
            </a:r>
            <a:r>
              <a:rPr dirty="0" sz="1200" spc="1131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Point-to-point</a:t>
            </a:r>
            <a:r>
              <a:rPr dirty="0" sz="1200" spc="1146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communication,</a:t>
            </a:r>
            <a:r>
              <a:rPr dirty="0" sz="1200" spc="1146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distributed</a:t>
            </a:r>
            <a:r>
              <a:rPr dirty="0" sz="1200" spc="1136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information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Internet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and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space-based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storage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2585754"/>
            <a:ext cx="6070822" cy="5185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Space-based</a:t>
            </a:r>
            <a:r>
              <a:rPr dirty="0" sz="1200" spc="10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 spc="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key</a:t>
            </a:r>
            <a:r>
              <a:rPr dirty="0" sz="1200" spc="11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</a:t>
            </a:r>
            <a:r>
              <a:rPr dirty="0" sz="1200" spc="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design.</a:t>
            </a:r>
            <a:r>
              <a:rPr dirty="0" sz="1200" spc="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1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necessary</a:t>
            </a:r>
            <a:r>
              <a:rPr dirty="0" sz="1200" spc="9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meet</a:t>
            </a:r>
            <a:r>
              <a:rPr dirty="0" sz="1200" spc="4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4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</a:t>
            </a:r>
            <a:r>
              <a:rPr dirty="0" sz="1200" spc="4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conditions.</a:t>
            </a:r>
            <a:r>
              <a:rPr dirty="0" sz="1200" spc="4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 spc="4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4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4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basis</a:t>
            </a:r>
            <a:r>
              <a:rPr dirty="0" sz="1200" spc="4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4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point-to-point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 spc="4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41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 spc="41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 spc="4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 spc="4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4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realized.</a:t>
            </a:r>
            <a:r>
              <a:rPr dirty="0" sz="1200" spc="41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present,</a:t>
            </a:r>
            <a:r>
              <a:rPr dirty="0" sz="1200" spc="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IPFS</a:t>
            </a:r>
            <a:r>
              <a:rPr dirty="0" sz="1200" spc="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technology</a:t>
            </a:r>
            <a:r>
              <a:rPr dirty="0" sz="1200" spc="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</a:t>
            </a:r>
            <a:r>
              <a:rPr dirty="0" sz="1200" spc="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every</a:t>
            </a:r>
            <a:r>
              <a:rPr dirty="0" sz="1200" spc="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uploads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downloads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files,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make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file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itself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occupy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lot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 spc="1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resources,</a:t>
            </a:r>
            <a:r>
              <a:rPr dirty="0" sz="1200" spc="1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making</a:t>
            </a:r>
            <a:r>
              <a:rPr dirty="0" sz="1200" spc="1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1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</a:t>
            </a:r>
            <a:r>
              <a:rPr dirty="0" sz="1200" spc="1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1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applied</a:t>
            </a:r>
            <a:r>
              <a:rPr dirty="0" sz="1200" spc="1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1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 spc="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dynamically</a:t>
            </a:r>
            <a:r>
              <a:rPr dirty="0" sz="1200" spc="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updated,</a:t>
            </a:r>
            <a:r>
              <a:rPr dirty="0" sz="1200" spc="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dynamically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updated</a:t>
            </a:r>
            <a:r>
              <a:rPr dirty="0" sz="1200" spc="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most</a:t>
            </a:r>
            <a:r>
              <a:rPr dirty="0" sz="1200" spc="2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time-sensitive</a:t>
            </a:r>
            <a:r>
              <a:rPr dirty="0" sz="1200" spc="27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2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5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most</a:t>
            </a:r>
            <a:r>
              <a:rPr dirty="0" sz="1200" spc="2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valuable.</a:t>
            </a:r>
            <a:r>
              <a:rPr dirty="0" sz="1200" spc="2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IPFS</a:t>
            </a:r>
            <a:r>
              <a:rPr dirty="0" sz="1200" spc="2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2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actually</a:t>
            </a:r>
            <a:r>
              <a:rPr dirty="0" sz="1200" spc="2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"file-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based"</a:t>
            </a:r>
            <a:r>
              <a:rPr dirty="0" sz="1200" spc="11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storage,</a:t>
            </a:r>
            <a:r>
              <a:rPr dirty="0" sz="1200" spc="1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while</a:t>
            </a:r>
            <a:r>
              <a:rPr dirty="0" sz="1200" spc="11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our</a:t>
            </a:r>
            <a:r>
              <a:rPr dirty="0" sz="1200" spc="10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traditional</a:t>
            </a:r>
            <a:r>
              <a:rPr dirty="0" sz="1200" spc="1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 spc="1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 spc="11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10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actually</a:t>
            </a:r>
            <a:r>
              <a:rPr dirty="0" sz="1200" spc="10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space-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based.</a:t>
            </a:r>
            <a:r>
              <a:rPr dirty="0" sz="1200" spc="1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Almost</a:t>
            </a:r>
            <a:r>
              <a:rPr dirty="0" sz="1200" spc="1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 spc="11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cloud</a:t>
            </a:r>
            <a:r>
              <a:rPr dirty="0" sz="1200" spc="1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services</a:t>
            </a:r>
            <a:r>
              <a:rPr dirty="0" sz="1200" spc="1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1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charged</a:t>
            </a:r>
            <a:r>
              <a:rPr dirty="0" sz="1200" spc="12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according</a:t>
            </a:r>
            <a:r>
              <a:rPr dirty="0" sz="1200" spc="1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size</a:t>
            </a:r>
            <a:r>
              <a:rPr dirty="0" sz="1200" spc="1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</a:t>
            </a:r>
            <a:r>
              <a:rPr dirty="0" sz="1200" spc="-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-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usage,</a:t>
            </a:r>
            <a:r>
              <a:rPr dirty="0" sz="1200" spc="-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 spc="-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-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-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world</a:t>
            </a:r>
            <a:r>
              <a:rPr dirty="0" sz="1200" spc="-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charged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according</a:t>
            </a:r>
            <a:r>
              <a:rPr dirty="0" sz="1200" spc="20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2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</a:t>
            </a:r>
            <a:r>
              <a:rPr dirty="0" sz="1200" spc="22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20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21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used</a:t>
            </a:r>
            <a:r>
              <a:rPr dirty="0" sz="1200" spc="19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 spc="2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 spc="2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space.</a:t>
            </a:r>
            <a:r>
              <a:rPr dirty="0" sz="1200" spc="20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20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21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what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reverse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most.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7737509"/>
            <a:ext cx="6066025" cy="1618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space-based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everyone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their</a:t>
            </a:r>
            <a:r>
              <a:rPr dirty="0" sz="1200" spc="41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</a:t>
            </a:r>
            <a:r>
              <a:rPr dirty="0" sz="1200" spc="4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"distributed</a:t>
            </a:r>
            <a:r>
              <a:rPr dirty="0" sz="1200" spc="42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personal</a:t>
            </a:r>
            <a:r>
              <a:rPr dirty="0" sz="1200" spc="40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cloud",</a:t>
            </a:r>
            <a:r>
              <a:rPr dirty="0" sz="1200" spc="40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 spc="41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makes</a:t>
            </a:r>
            <a:r>
              <a:rPr dirty="0" sz="1200" spc="42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4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possible</a:t>
            </a:r>
            <a:r>
              <a:rPr dirty="0" sz="1200" spc="42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</a:t>
            </a:r>
            <a:r>
              <a:rPr dirty="0" sz="1200" spc="30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3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communication,</a:t>
            </a:r>
            <a:r>
              <a:rPr dirty="0" sz="1200" spc="3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authorization</a:t>
            </a:r>
            <a:r>
              <a:rPr dirty="0" sz="1200" spc="30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2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</a:t>
            </a:r>
            <a:r>
              <a:rPr dirty="0" sz="1200" spc="3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3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personal</a:t>
            </a:r>
            <a:r>
              <a:rPr dirty="0" sz="1200" spc="4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cloud,</a:t>
            </a:r>
            <a:r>
              <a:rPr dirty="0" sz="1200" spc="47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4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 spc="4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allows</a:t>
            </a:r>
            <a:r>
              <a:rPr dirty="0" sz="1200" spc="4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  <a:r>
              <a:rPr dirty="0" sz="1200" spc="4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applications</a:t>
            </a:r>
            <a:r>
              <a:rPr dirty="0" sz="1200" spc="4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4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choose</a:t>
            </a:r>
            <a:r>
              <a:rPr dirty="0" sz="1200" spc="4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304" y="9322799"/>
            <a:ext cx="6063979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returned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user,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is,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28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1143000" y="6078220"/>
            <a:ext cx="5274309" cy="2922904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3304" y="1000794"/>
            <a:ext cx="5068121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personal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cloud.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2.1.2.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Settlement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spc="-18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of</a:t>
            </a:r>
            <a:r>
              <a:rPr dirty="0" sz="1200" spc="12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transaction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scalability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1793275"/>
            <a:ext cx="6064092" cy="1618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36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enable</a:t>
            </a:r>
            <a:r>
              <a:rPr dirty="0" sz="1200" spc="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</a:t>
            </a:r>
            <a:r>
              <a:rPr dirty="0" sz="1200" spc="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used</a:t>
            </a:r>
            <a:r>
              <a:rPr dirty="0" sz="1200" spc="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 spc="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</a:t>
            </a:r>
            <a:r>
              <a:rPr dirty="0" sz="1200" spc="9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 spc="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people,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necessary</a:t>
            </a:r>
            <a:r>
              <a:rPr dirty="0" sz="1200" spc="-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-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expand</a:t>
            </a:r>
            <a:r>
              <a:rPr dirty="0" sz="1200" spc="-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existing</a:t>
            </a:r>
            <a:r>
              <a:rPr dirty="0" sz="1200" spc="-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-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 spc="-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capabilities.</a:t>
            </a:r>
            <a:r>
              <a:rPr dirty="0" sz="1200" spc="-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How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expand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capabilities</a:t>
            </a:r>
            <a:r>
              <a:rPr dirty="0" sz="1200" spc="-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topics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development.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3378615"/>
            <a:ext cx="6069070" cy="2807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2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essence</a:t>
            </a:r>
            <a:r>
              <a:rPr dirty="0" sz="1200" spc="20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0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2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21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21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 spc="22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ledger.</a:t>
            </a:r>
            <a:r>
              <a:rPr dirty="0" sz="1200" spc="2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2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 spc="2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perform</a:t>
            </a:r>
            <a:r>
              <a:rPr dirty="0" sz="1200" spc="2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next</a:t>
            </a:r>
            <a:r>
              <a:rPr dirty="0" sz="1200" spc="2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operation</a:t>
            </a:r>
            <a:r>
              <a:rPr dirty="0" sz="1200" spc="2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after</a:t>
            </a:r>
            <a:r>
              <a:rPr dirty="0" sz="1200" spc="25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state</a:t>
            </a:r>
            <a:r>
              <a:rPr dirty="0" sz="1200" spc="2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synchronization,</a:t>
            </a:r>
            <a:r>
              <a:rPr dirty="0" sz="1200" spc="2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2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synchronize</a:t>
            </a:r>
            <a:r>
              <a:rPr dirty="0" sz="1200" spc="2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new</a:t>
            </a:r>
            <a:r>
              <a:rPr dirty="0" sz="1200" spc="29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state,</a:t>
            </a:r>
            <a:r>
              <a:rPr dirty="0" sz="1200" spc="29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otherwise</a:t>
            </a:r>
            <a:r>
              <a:rPr dirty="0" sz="1200" spc="2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28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 spc="2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3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</a:t>
            </a:r>
            <a:r>
              <a:rPr dirty="0" sz="1200" spc="2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avoid</a:t>
            </a:r>
            <a:r>
              <a:rPr dirty="0" sz="1200" spc="2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double-spend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problem.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36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achieve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state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synchronization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peer-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to-peer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network,</a:t>
            </a:r>
            <a:r>
              <a:rPr dirty="0" sz="1200" spc="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you</a:t>
            </a:r>
            <a:r>
              <a:rPr dirty="0" sz="1200" spc="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</a:t>
            </a:r>
            <a:r>
              <a:rPr dirty="0" sz="1200" spc="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select</a:t>
            </a:r>
            <a:r>
              <a:rPr dirty="0" sz="1200" spc="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trusted</a:t>
            </a:r>
            <a:r>
              <a:rPr dirty="0" sz="1200" spc="9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accounting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 spc="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state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synchronization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cycle,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then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broadcast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records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nodes,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739263" y="9124730"/>
            <a:ext cx="2746029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Parallel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fast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multi-chain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29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2065654" y="1348486"/>
            <a:ext cx="3428746" cy="742441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3304" y="8926610"/>
            <a:ext cx="6065406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37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new</a:t>
            </a:r>
            <a:r>
              <a:rPr dirty="0" sz="1200" spc="3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generation</a:t>
            </a:r>
            <a:r>
              <a:rPr dirty="0" sz="1200" spc="3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fully</a:t>
            </a:r>
            <a:r>
              <a:rPr dirty="0" sz="1200" spc="3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functional</a:t>
            </a:r>
            <a:r>
              <a:rPr dirty="0" sz="1200" spc="3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  <a:r>
              <a:rPr dirty="0" sz="1200" spc="3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 spc="3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</a:t>
            </a:r>
            <a:r>
              <a:rPr dirty="0" sz="1200" spc="3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</a:t>
            </a:r>
            <a:r>
              <a:rPr dirty="0" sz="1200" spc="3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9322799"/>
            <a:ext cx="1617174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08878" y="9760273"/>
            <a:ext cx="582302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3</a:t>
            </a:r>
            <a:r>
              <a:rPr dirty="0" sz="900" spc="234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67864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According</a:t>
            </a:r>
            <a:r>
              <a:rPr dirty="0" sz="1200" spc="20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this,</a:t>
            </a:r>
            <a:r>
              <a:rPr dirty="0" sz="1200" spc="20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2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bottleneck</a:t>
            </a:r>
            <a:r>
              <a:rPr dirty="0" sz="1200" spc="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 spc="2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ability</a:t>
            </a:r>
            <a:r>
              <a:rPr dirty="0" sz="1200" spc="20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lies</a:t>
            </a:r>
            <a:r>
              <a:rPr dirty="0" sz="1200" spc="20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2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two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points:</a:t>
            </a:r>
            <a:r>
              <a:rPr dirty="0" sz="1200" spc="1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efficiency</a:t>
            </a:r>
            <a:r>
              <a:rPr dirty="0" sz="1200" spc="1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electing</a:t>
            </a:r>
            <a:r>
              <a:rPr dirty="0" sz="1200" spc="1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bookkeeper;</a:t>
            </a:r>
            <a:r>
              <a:rPr dirty="0" sz="1200" spc="1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1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efficiency</a:t>
            </a:r>
            <a:r>
              <a:rPr dirty="0" sz="1200" spc="1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3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synchronization.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2189514"/>
            <a:ext cx="6063788" cy="1618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Efficiency</a:t>
            </a:r>
            <a:r>
              <a:rPr dirty="0" sz="1200" spc="4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50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election</a:t>
            </a:r>
            <a:r>
              <a:rPr dirty="0" sz="1200" spc="5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bookkeeper:</a:t>
            </a:r>
            <a:r>
              <a:rPr dirty="0" sz="1200" spc="4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4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bookkeeper</a:t>
            </a:r>
            <a:r>
              <a:rPr dirty="0" sz="1200" spc="49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selection</a:t>
            </a:r>
            <a:r>
              <a:rPr dirty="0" sz="1200" spc="4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mainly</a:t>
            </a:r>
            <a:r>
              <a:rPr dirty="0" sz="1200" spc="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achieved</a:t>
            </a:r>
            <a:r>
              <a:rPr dirty="0" sz="1200" spc="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 spc="9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 spc="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mechanism.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 spc="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present,</a:t>
            </a:r>
            <a:r>
              <a:rPr dirty="0" sz="1200" spc="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 spc="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mainly</a:t>
            </a:r>
            <a:r>
              <a:rPr dirty="0" sz="1200" spc="2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proof</a:t>
            </a:r>
            <a:r>
              <a:rPr dirty="0" sz="1200" spc="2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9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work,</a:t>
            </a:r>
            <a:r>
              <a:rPr dirty="0" sz="1200" spc="2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Byzantine</a:t>
            </a:r>
            <a:r>
              <a:rPr dirty="0" sz="1200" spc="27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agreement,</a:t>
            </a:r>
            <a:r>
              <a:rPr dirty="0" sz="1200" spc="2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2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proof</a:t>
            </a:r>
            <a:r>
              <a:rPr dirty="0" sz="1200" spc="2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9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rights</a:t>
            </a:r>
            <a:r>
              <a:rPr dirty="0" sz="1200" spc="2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interests.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3774855"/>
            <a:ext cx="6067978" cy="32036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proof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work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concise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safe,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criticized</a:t>
            </a:r>
            <a:r>
              <a:rPr dirty="0" sz="1200" spc="4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because</a:t>
            </a:r>
            <a:r>
              <a:rPr dirty="0" sz="1200" spc="4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45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4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slow</a:t>
            </a:r>
            <a:r>
              <a:rPr dirty="0" sz="1200" spc="4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 spc="4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generation</a:t>
            </a:r>
            <a:r>
              <a:rPr dirty="0" sz="1200" spc="4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speed,</a:t>
            </a:r>
            <a:r>
              <a:rPr dirty="0" sz="1200" spc="40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unfavorable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environmental</a:t>
            </a:r>
            <a:r>
              <a:rPr dirty="0" sz="1200" spc="3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protection,</a:t>
            </a:r>
            <a:r>
              <a:rPr dirty="0" sz="1200" spc="3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3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monopoly</a:t>
            </a:r>
            <a:r>
              <a:rPr dirty="0" sz="1200" spc="35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mining</a:t>
            </a:r>
            <a:r>
              <a:rPr dirty="0" sz="1200" spc="3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pool</a:t>
            </a:r>
            <a:r>
              <a:rPr dirty="0" sz="1200" spc="3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computing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power.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avoided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necessary.</a:t>
            </a:r>
          </a:p>
          <a:p>
            <a:pPr marL="304749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2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PBFT</a:t>
            </a:r>
            <a:r>
              <a:rPr dirty="0" sz="1200" spc="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Byzantine</a:t>
            </a:r>
            <a:r>
              <a:rPr dirty="0" sz="1200" spc="19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agreement</a:t>
            </a:r>
            <a:r>
              <a:rPr dirty="0" sz="1200" spc="20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 spc="2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collect</a:t>
            </a:r>
            <a:r>
              <a:rPr dirty="0" sz="1200" spc="21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2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signatures</a:t>
            </a:r>
            <a:r>
              <a:rPr dirty="0" sz="1200" spc="2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 spc="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than</a:t>
            </a:r>
            <a:r>
              <a:rPr dirty="0" sz="1200" spc="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two-thirds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nodes.</a:t>
            </a:r>
            <a:r>
              <a:rPr dirty="0" sz="1200" spc="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 spc="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increase</a:t>
            </a:r>
            <a:r>
              <a:rPr dirty="0" sz="1200" spc="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 spc="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nodes,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almost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impossible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it,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 spc="-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super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nodes,</a:t>
            </a:r>
            <a:r>
              <a:rPr dirty="0" sz="1200" spc="-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seriously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damage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decentralization.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6945029"/>
            <a:ext cx="6065850" cy="24113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Proof</a:t>
            </a:r>
            <a:r>
              <a:rPr dirty="0" sz="1200" spc="2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9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</a:t>
            </a:r>
            <a:r>
              <a:rPr dirty="0" sz="1200" spc="2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equity</a:t>
            </a:r>
            <a:r>
              <a:rPr dirty="0" sz="1200" spc="26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2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2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produced</a:t>
            </a:r>
            <a:r>
              <a:rPr dirty="0" sz="1200" spc="2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relatively</a:t>
            </a:r>
            <a:r>
              <a:rPr dirty="0" sz="1200" spc="27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quickly,</a:t>
            </a:r>
            <a:r>
              <a:rPr dirty="0" sz="1200" spc="2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 spc="2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2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considered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widen</a:t>
            </a:r>
            <a:r>
              <a:rPr dirty="0" sz="1200" spc="-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gap</a:t>
            </a:r>
            <a:r>
              <a:rPr dirty="0" sz="1200" spc="-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between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rich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poor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easily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monopolized</a:t>
            </a:r>
            <a:r>
              <a:rPr dirty="0" sz="1200" spc="1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 spc="17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rich,</a:t>
            </a:r>
            <a:r>
              <a:rPr dirty="0" sz="1200" spc="1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problems</a:t>
            </a:r>
            <a:r>
              <a:rPr dirty="0" sz="1200" spc="1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such</a:t>
            </a:r>
            <a:r>
              <a:rPr dirty="0" sz="1200" spc="1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1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finality</a:t>
            </a:r>
            <a:r>
              <a:rPr dirty="0" sz="1200" spc="1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1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</a:t>
            </a:r>
            <a:r>
              <a:rPr dirty="0" sz="1200" spc="1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prove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mathematically.</a:t>
            </a:r>
            <a:r>
              <a:rPr dirty="0" sz="1200" spc="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However,</a:t>
            </a:r>
            <a:r>
              <a:rPr dirty="0" sz="1200" spc="9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fact,</a:t>
            </a:r>
            <a:r>
              <a:rPr dirty="0" sz="1200" spc="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proof</a:t>
            </a:r>
            <a:r>
              <a:rPr dirty="0" sz="1200" spc="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workload</a:t>
            </a:r>
            <a:r>
              <a:rPr dirty="0" sz="1200" spc="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 spc="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widen</a:t>
            </a:r>
            <a:r>
              <a:rPr dirty="0" sz="1200" spc="1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gap</a:t>
            </a:r>
            <a:r>
              <a:rPr dirty="0" sz="1200" spc="1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between</a:t>
            </a:r>
            <a:r>
              <a:rPr dirty="0" sz="1200" spc="12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rich</a:t>
            </a:r>
            <a:r>
              <a:rPr dirty="0" sz="1200" spc="12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2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poor</a:t>
            </a:r>
            <a:r>
              <a:rPr dirty="0" sz="1200" spc="12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2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easy</a:t>
            </a:r>
            <a:r>
              <a:rPr dirty="0" sz="1200" spc="1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3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1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monopolized</a:t>
            </a:r>
            <a:r>
              <a:rPr dirty="0" sz="1200" spc="1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4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rich,</a:t>
            </a:r>
            <a:r>
              <a:rPr dirty="0" sz="1200" spc="4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because</a:t>
            </a:r>
            <a:r>
              <a:rPr dirty="0" sz="1200" spc="4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purchasing</a:t>
            </a:r>
            <a:r>
              <a:rPr dirty="0" sz="1200" spc="4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computing</a:t>
            </a:r>
            <a:r>
              <a:rPr dirty="0" sz="1200" spc="4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power</a:t>
            </a:r>
            <a:r>
              <a:rPr dirty="0" sz="1200" spc="4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 spc="4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requires</a:t>
            </a:r>
            <a:r>
              <a:rPr dirty="0" sz="1200" spc="4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9322799"/>
            <a:ext cx="6064506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financial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resources.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same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proof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rights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impossible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30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5055678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gap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between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rich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new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1397034"/>
            <a:ext cx="6065366" cy="1618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Therefore,</a:t>
            </a:r>
            <a:r>
              <a:rPr dirty="0" sz="1200" spc="3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 spc="3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designing</a:t>
            </a:r>
            <a:r>
              <a:rPr dirty="0" sz="1200" spc="3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35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 spc="3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mechanism,</a:t>
            </a:r>
            <a:r>
              <a:rPr dirty="0" sz="1200" spc="3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3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hopes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absorb</a:t>
            </a:r>
            <a:r>
              <a:rPr dirty="0" sz="1200" spc="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strengths</a:t>
            </a:r>
            <a:r>
              <a:rPr dirty="0" sz="1200" spc="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9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  <a:r>
              <a:rPr dirty="0" sz="1200" spc="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 spc="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mechanisms,</a:t>
            </a:r>
            <a:r>
              <a:rPr dirty="0" sz="1200" spc="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avoid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weaknesses</a:t>
            </a:r>
            <a:r>
              <a:rPr dirty="0" sz="1200" spc="1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  <a:r>
              <a:rPr dirty="0" sz="1200" spc="1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 spc="1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mechanisms,</a:t>
            </a:r>
            <a:r>
              <a:rPr dirty="0" sz="1200" spc="1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adopt</a:t>
            </a:r>
            <a:r>
              <a:rPr dirty="0" sz="1200" spc="13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13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hybrid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reasonable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choice.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2981994"/>
            <a:ext cx="3640597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Data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synchronization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efficiency: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sharding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3378615"/>
            <a:ext cx="6066663" cy="59777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2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synchronization</a:t>
            </a:r>
            <a:r>
              <a:rPr dirty="0" sz="1200" spc="32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efficiency</a:t>
            </a:r>
            <a:r>
              <a:rPr dirty="0" sz="1200" spc="3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3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mainly</a:t>
            </a:r>
            <a:r>
              <a:rPr dirty="0" sz="1200" spc="3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related</a:t>
            </a:r>
            <a:r>
              <a:rPr dirty="0" sz="1200" spc="3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2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hardware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performance,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size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 spc="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block,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generation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cycle,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scale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synchronized.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Hardware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performance,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including</a:t>
            </a:r>
            <a:r>
              <a:rPr dirty="0" sz="1200" spc="15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broadband,</a:t>
            </a:r>
            <a:r>
              <a:rPr dirty="0" sz="1200" spc="1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 spc="1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wait</a:t>
            </a:r>
            <a:r>
              <a:rPr dirty="0" sz="1200" spc="1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15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development</a:t>
            </a:r>
            <a:r>
              <a:rPr dirty="0" sz="1200" spc="15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entire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hardware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infrastructure.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size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generation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period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 spc="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directly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related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TPS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cannot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optimized.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size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 spc="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</a:t>
            </a:r>
            <a:r>
              <a:rPr dirty="0" sz="1200" spc="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synchronized</a:t>
            </a:r>
            <a:r>
              <a:rPr dirty="0" sz="1200" spc="9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related</a:t>
            </a:r>
            <a:r>
              <a:rPr dirty="0" sz="1200" spc="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security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decentralization,</a:t>
            </a:r>
            <a:r>
              <a:rPr dirty="0" sz="1200" spc="-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-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regard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-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most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</a:t>
            </a:r>
            <a:r>
              <a:rPr dirty="0" sz="1200" spc="-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blockchains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unreasonable.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infinitely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increased,</a:t>
            </a:r>
            <a:r>
              <a:rPr dirty="0" sz="1200" spc="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 spc="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 spc="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</a:t>
            </a:r>
            <a:r>
              <a:rPr dirty="0" sz="1200" spc="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synchronize</a:t>
            </a:r>
            <a:r>
              <a:rPr dirty="0" sz="1200" spc="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piece</a:t>
            </a:r>
            <a:r>
              <a:rPr dirty="0" sz="1200" spc="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data,</a:t>
            </a:r>
            <a:r>
              <a:rPr dirty="0" sz="1200" spc="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makes</a:t>
            </a:r>
            <a:r>
              <a:rPr dirty="0" sz="1200" spc="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52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performance</a:t>
            </a:r>
            <a:r>
              <a:rPr dirty="0" sz="1200" spc="50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become</a:t>
            </a:r>
            <a:r>
              <a:rPr dirty="0" sz="1200" spc="5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worse</a:t>
            </a:r>
            <a:r>
              <a:rPr dirty="0" sz="1200" spc="5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52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worse</a:t>
            </a:r>
            <a:r>
              <a:rPr dirty="0" sz="1200" spc="51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5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 spc="50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hardware</a:t>
            </a:r>
            <a:r>
              <a:rPr dirty="0" sz="1200" spc="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increases,</a:t>
            </a:r>
            <a:r>
              <a:rPr dirty="0" sz="1200" spc="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 spc="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 spc="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level</a:t>
            </a:r>
            <a:r>
              <a:rPr dirty="0" sz="1200" spc="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reaches</a:t>
            </a:r>
            <a:r>
              <a:rPr dirty="0" sz="1200" spc="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certain</a:t>
            </a:r>
            <a:r>
              <a:rPr dirty="0" sz="1200" spc="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level</a:t>
            </a:r>
            <a:r>
              <a:rPr dirty="0" sz="1200" spc="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then</a:t>
            </a:r>
            <a:r>
              <a:rPr dirty="0" sz="1200" spc="5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increases</a:t>
            </a:r>
            <a:r>
              <a:rPr dirty="0" sz="1200" spc="57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 spc="57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marginal</a:t>
            </a:r>
            <a:r>
              <a:rPr dirty="0" sz="1200" spc="5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utility</a:t>
            </a:r>
            <a:r>
              <a:rPr dirty="0" sz="1200" spc="5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5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decreasing</a:t>
            </a:r>
            <a:r>
              <a:rPr dirty="0" sz="1200" spc="5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49">
                <a:solidFill>
                  <a:srgbClr val="000000"/>
                </a:solidFill>
                <a:latin typeface="GSHKQL+MicrosoftYaHei"/>
                <a:cs typeface="GSHKQL+MicrosoftYaHei"/>
              </a:rPr>
              <a:t>of.</a:t>
            </a:r>
            <a:r>
              <a:rPr dirty="0" sz="1200" spc="6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Although</a:t>
            </a:r>
            <a:r>
              <a:rPr dirty="0" sz="1200" spc="5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level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increases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security,</a:t>
            </a:r>
            <a:r>
              <a:rPr dirty="0" sz="1200" spc="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security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distribution</a:t>
            </a:r>
            <a:r>
              <a:rPr dirty="0" sz="1200" spc="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 spc="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certain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degree,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necessary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indefinitely.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48053" y="9322799"/>
            <a:ext cx="5710654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Therefore,</a:t>
            </a:r>
            <a:r>
              <a:rPr dirty="0" sz="1200" spc="3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best</a:t>
            </a:r>
            <a:r>
              <a:rPr dirty="0" sz="1200" spc="32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way</a:t>
            </a:r>
            <a:r>
              <a:rPr dirty="0" sz="1200" spc="3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increase</a:t>
            </a:r>
            <a:r>
              <a:rPr dirty="0" sz="1200" spc="34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synchronization</a:t>
            </a:r>
            <a:r>
              <a:rPr dirty="0" sz="1200" spc="3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efficiency</a:t>
            </a:r>
            <a:r>
              <a:rPr dirty="0" sz="1200" spc="3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31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67600" cy="39962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currently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sharding,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divide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into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multiple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groups.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 spc="1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 spc="1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increases,</a:t>
            </a:r>
            <a:r>
              <a:rPr dirty="0" sz="1200" spc="1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 spc="1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9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shards</a:t>
            </a:r>
            <a:r>
              <a:rPr dirty="0" sz="1200" spc="17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gradually</a:t>
            </a:r>
            <a:r>
              <a:rPr dirty="0" sz="1200" spc="1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increases,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 spc="1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</a:t>
            </a:r>
            <a:r>
              <a:rPr dirty="0" sz="1200" spc="1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 spc="1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enough</a:t>
            </a:r>
            <a:r>
              <a:rPr dirty="0" sz="1200" spc="1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 spc="1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maintain</a:t>
            </a:r>
            <a:r>
              <a:rPr dirty="0" sz="1200" spc="1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"sufficient</a:t>
            </a:r>
            <a:r>
              <a:rPr dirty="0" sz="1200" spc="1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distribution"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Type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".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approach</a:t>
            </a:r>
            <a:r>
              <a:rPr dirty="0" sz="1200" spc="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allows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size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 spc="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controlled</a:t>
            </a:r>
            <a:r>
              <a:rPr dirty="0" sz="1200" spc="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certain</a:t>
            </a:r>
            <a:r>
              <a:rPr dirty="0" sz="1200" spc="2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extent,</a:t>
            </a:r>
            <a:r>
              <a:rPr dirty="0" sz="1200" spc="2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 spc="2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increases</a:t>
            </a:r>
            <a:r>
              <a:rPr dirty="0" sz="1200" spc="2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synchronization</a:t>
            </a:r>
            <a:r>
              <a:rPr dirty="0" sz="1200" spc="25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efficiency.</a:t>
            </a:r>
            <a:r>
              <a:rPr dirty="0" sz="1200" spc="2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2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 spc="-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hand,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multiple</a:t>
            </a:r>
            <a:r>
              <a:rPr dirty="0" sz="1200" spc="-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shards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simultaneously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produce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blocks,</a:t>
            </a:r>
            <a:r>
              <a:rPr dirty="0" sz="1200" spc="-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34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3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realistic</a:t>
            </a:r>
            <a:r>
              <a:rPr dirty="0" sz="1200" spc="3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way</a:t>
            </a:r>
            <a:r>
              <a:rPr dirty="0" sz="1200" spc="3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out</a:t>
            </a:r>
            <a:r>
              <a:rPr dirty="0" sz="1200" spc="3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3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infinitely</a:t>
            </a:r>
            <a:r>
              <a:rPr dirty="0" sz="1200" spc="3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expanding</a:t>
            </a:r>
            <a:r>
              <a:rPr dirty="0" sz="1200" spc="3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3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capabilities.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Therefore,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although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certain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difficulties,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design,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including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inter-slice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transactions,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split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mechanism,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etc.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inevitable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choice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4963575"/>
            <a:ext cx="6062759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2.1.3.</a:t>
            </a:r>
            <a:r>
              <a:rPr dirty="0" sz="1200" spc="255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Multi-dimensional</a:t>
            </a:r>
            <a:r>
              <a:rPr dirty="0" sz="1200" spc="257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identity</a:t>
            </a:r>
            <a:r>
              <a:rPr dirty="0" sz="1200" spc="249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verification</a:t>
            </a:r>
            <a:r>
              <a:rPr dirty="0" sz="1200" spc="255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and</a:t>
            </a:r>
            <a:r>
              <a:rPr dirty="0" sz="1200" spc="246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reputation</a:t>
            </a:r>
            <a:r>
              <a:rPr dirty="0" sz="1200" spc="256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proof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mechanism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5756309"/>
            <a:ext cx="6066359" cy="20147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Although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way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anonymous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 spc="8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</a:t>
            </a:r>
            <a:r>
              <a:rPr dirty="0" sz="1200" spc="8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</a:t>
            </a:r>
            <a:r>
              <a:rPr dirty="0" sz="1200" spc="8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8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parties</a:t>
            </a:r>
            <a:r>
              <a:rPr dirty="0" sz="1200" spc="8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8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continuously</a:t>
            </a:r>
            <a:r>
              <a:rPr dirty="0" sz="1200" spc="8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improve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understanding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reduce</a:t>
            </a:r>
            <a:r>
              <a:rPr dirty="0" sz="1200" spc="9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 spc="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asymmetry</a:t>
            </a:r>
            <a:r>
              <a:rPr dirty="0" sz="1200" spc="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 spc="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costs,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facilitate</a:t>
            </a:r>
            <a:r>
              <a:rPr dirty="0" sz="1200" spc="1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 spc="10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transactions.</a:t>
            </a:r>
            <a:r>
              <a:rPr dirty="0" sz="1200" spc="10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Therefore,</a:t>
            </a:r>
            <a:r>
              <a:rPr dirty="0" sz="1200" spc="1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2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identity</a:t>
            </a:r>
            <a:r>
              <a:rPr dirty="0" sz="1200" spc="9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verification</a:t>
            </a:r>
            <a:r>
              <a:rPr dirty="0" sz="1200" spc="11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reputation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proof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necessary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7737509"/>
            <a:ext cx="6063857" cy="1618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Because</a:t>
            </a:r>
            <a:r>
              <a:rPr dirty="0" sz="1200" spc="5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5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5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</a:t>
            </a:r>
            <a:r>
              <a:rPr dirty="0" sz="1200" spc="5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5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achieve</a:t>
            </a:r>
            <a:r>
              <a:rPr dirty="0" sz="1200" spc="5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mandatory</a:t>
            </a:r>
            <a:r>
              <a:rPr dirty="0" sz="1200" spc="5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disclosure</a:t>
            </a:r>
            <a:r>
              <a:rPr dirty="0" sz="1200" spc="5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5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world,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verify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authenticity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even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 spc="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world.</a:t>
            </a:r>
            <a:r>
              <a:rPr dirty="0" sz="1200" spc="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However,</a:t>
            </a:r>
            <a:r>
              <a:rPr dirty="0" sz="1200" spc="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 spc="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characteristics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-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cannot</a:t>
            </a:r>
            <a:r>
              <a:rPr dirty="0" sz="1200" spc="-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tampered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with.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-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long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-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disclosure</a:t>
            </a:r>
            <a:r>
              <a:rPr dirty="0" sz="1200" spc="-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9322799"/>
            <a:ext cx="6061641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provided</a:t>
            </a:r>
            <a:r>
              <a:rPr dirty="0" sz="1200" spc="10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individuals,</a:t>
            </a:r>
            <a:r>
              <a:rPr dirty="0" sz="1200" spc="9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</a:t>
            </a:r>
            <a:r>
              <a:rPr dirty="0" sz="1200" spc="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stamps</a:t>
            </a:r>
            <a:r>
              <a:rPr dirty="0" sz="1200" spc="9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1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added,</a:t>
            </a:r>
            <a:r>
              <a:rPr dirty="0" sz="1200" spc="9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1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cannot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32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67596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8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tampered</a:t>
            </a:r>
            <a:r>
              <a:rPr dirty="0" sz="1200" spc="83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with,</a:t>
            </a:r>
            <a:r>
              <a:rPr dirty="0" sz="1200" spc="8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then</a:t>
            </a:r>
            <a:r>
              <a:rPr dirty="0" sz="1200" spc="83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voluntary</a:t>
            </a:r>
            <a:r>
              <a:rPr dirty="0" sz="1200" spc="8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disclosure</a:t>
            </a:r>
            <a:r>
              <a:rPr dirty="0" sz="1200" spc="8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 spc="8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self-reputation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certification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become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choice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people.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1793275"/>
            <a:ext cx="6067316" cy="39962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Since</a:t>
            </a:r>
            <a:r>
              <a:rPr dirty="0" sz="1200" spc="3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3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person</a:t>
            </a:r>
            <a:r>
              <a:rPr dirty="0" sz="1200" spc="3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 spc="3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multiple</a:t>
            </a:r>
            <a:r>
              <a:rPr dirty="0" sz="1200" spc="3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identities,</a:t>
            </a:r>
            <a:r>
              <a:rPr dirty="0" sz="1200" spc="3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similar</a:t>
            </a:r>
            <a:r>
              <a:rPr dirty="0" sz="1200" spc="3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family,</a:t>
            </a:r>
            <a:r>
              <a:rPr dirty="0" sz="1200" spc="38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school,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company,</a:t>
            </a:r>
            <a:r>
              <a:rPr dirty="0" sz="1200" spc="3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country,</a:t>
            </a:r>
            <a:r>
              <a:rPr dirty="0" sz="1200" spc="35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part-time</a:t>
            </a:r>
            <a:r>
              <a:rPr dirty="0" sz="1200" spc="3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occupation,</a:t>
            </a:r>
            <a:r>
              <a:rPr dirty="0" sz="1200" spc="3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etc.,</a:t>
            </a:r>
            <a:r>
              <a:rPr dirty="0" sz="1200" spc="3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 spc="3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 spc="3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3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different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identity</a:t>
            </a:r>
            <a:r>
              <a:rPr dirty="0" sz="1200" spc="55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characteristics</a:t>
            </a:r>
            <a:r>
              <a:rPr dirty="0" sz="1200" spc="55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5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different</a:t>
            </a:r>
            <a:r>
              <a:rPr dirty="0" sz="1200" spc="5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occasions,</a:t>
            </a:r>
            <a:r>
              <a:rPr dirty="0" sz="1200" spc="5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 spc="5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multi-dimensional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identity</a:t>
            </a:r>
            <a:r>
              <a:rPr dirty="0" sz="1200" spc="-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verification</a:t>
            </a:r>
            <a:r>
              <a:rPr dirty="0" sz="1200" spc="-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9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required.</a:t>
            </a:r>
            <a:r>
              <a:rPr dirty="0" sz="1200" spc="-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Similarly,</a:t>
            </a:r>
            <a:r>
              <a:rPr dirty="0" sz="1200" spc="-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reputation</a:t>
            </a:r>
            <a:r>
              <a:rPr dirty="0" sz="1200" spc="-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proof</a:t>
            </a:r>
            <a:r>
              <a:rPr dirty="0" sz="1200" spc="-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</a:p>
          <a:p>
            <a:pPr marL="0" marR="0">
              <a:lnSpc>
                <a:spcPts val="1583"/>
              </a:lnSpc>
              <a:spcBef>
                <a:spcPts val="158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 spc="20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 spc="1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multi-dimensional</a:t>
            </a:r>
            <a:r>
              <a:rPr dirty="0" sz="1200" spc="20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20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2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support</a:t>
            </a:r>
            <a:r>
              <a:rPr dirty="0" sz="1200" spc="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it.</a:t>
            </a:r>
            <a:r>
              <a:rPr dirty="0" sz="1200" spc="1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 spc="20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 spc="21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2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person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keeps</a:t>
            </a:r>
            <a:r>
              <a:rPr dirty="0" sz="1200" spc="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his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tamper-proof</a:t>
            </a:r>
            <a:r>
              <a:rPr dirty="0" sz="1200" spc="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</a:t>
            </a:r>
            <a:r>
              <a:rPr dirty="0" sz="1200" spc="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he</a:t>
            </a:r>
            <a:r>
              <a:rPr dirty="0" sz="1200" spc="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leave</a:t>
            </a:r>
            <a:r>
              <a:rPr dirty="0" sz="1200" spc="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 spc="1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traces</a:t>
            </a:r>
            <a:r>
              <a:rPr dirty="0" sz="1200" spc="1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time,</a:t>
            </a:r>
            <a:r>
              <a:rPr dirty="0" sz="1200" spc="1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thus</a:t>
            </a:r>
            <a:r>
              <a:rPr dirty="0" sz="1200" spc="15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presenting</a:t>
            </a:r>
            <a:r>
              <a:rPr dirty="0" sz="1200" spc="1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himself</a:t>
            </a:r>
            <a:r>
              <a:rPr dirty="0" sz="1200" spc="1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 spc="1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 spc="14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credibility,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making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identity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credibility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assets.</a:t>
            </a:r>
          </a:p>
          <a:p>
            <a:pPr marL="304749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Therefore,</a:t>
            </a:r>
            <a:r>
              <a:rPr dirty="0" sz="1200" spc="-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many</a:t>
            </a:r>
            <a:r>
              <a:rPr dirty="0" sz="1200" spc="-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people</a:t>
            </a:r>
            <a:r>
              <a:rPr dirty="0" sz="1200" spc="-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</a:t>
            </a:r>
            <a:r>
              <a:rPr dirty="0" sz="1200" spc="-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personal</a:t>
            </a:r>
            <a:r>
              <a:rPr dirty="0" sz="1200" spc="-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cloud</a:t>
            </a:r>
            <a:r>
              <a:rPr dirty="0" sz="1200" spc="-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-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-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identity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reputation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proof.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5756309"/>
            <a:ext cx="2035759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2.1.4.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Serve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developers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6152549"/>
            <a:ext cx="6066472" cy="32038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promote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productivity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entrepreneurs,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thereby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promoting</a:t>
            </a:r>
            <a:r>
              <a:rPr dirty="0" sz="1200" spc="1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efficiency</a:t>
            </a:r>
            <a:r>
              <a:rPr dirty="0" sz="1200" spc="12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 spc="1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exchanges</a:t>
            </a:r>
            <a:r>
              <a:rPr dirty="0" sz="1200" spc="1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transactions.</a:t>
            </a:r>
            <a:r>
              <a:rPr dirty="0" sz="1200" spc="13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11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1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fastest</a:t>
            </a:r>
            <a:r>
              <a:rPr dirty="0" sz="1200" spc="10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way</a:t>
            </a:r>
            <a:r>
              <a:rPr dirty="0" sz="1200" spc="11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promote</a:t>
            </a:r>
            <a:r>
              <a:rPr dirty="0" sz="1200" spc="10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 spc="9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exchanges</a:t>
            </a:r>
            <a:r>
              <a:rPr dirty="0" sz="1200" spc="1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transactions,</a:t>
            </a:r>
            <a:r>
              <a:rPr dirty="0" sz="1200" spc="10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 spc="1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</a:t>
            </a:r>
            <a:r>
              <a:rPr dirty="0" sz="1200" spc="1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1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designed</a:t>
            </a:r>
            <a:r>
              <a:rPr dirty="0" sz="1200" spc="1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1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developers</a:t>
            </a:r>
            <a:r>
              <a:rPr dirty="0" sz="1200" spc="1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everywhere.</a:t>
            </a:r>
            <a:r>
              <a:rPr dirty="0" sz="1200" spc="1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</a:t>
            </a:r>
            <a:r>
              <a:rPr dirty="0" sz="1200" spc="1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entrepreneurs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don't</a:t>
            </a:r>
            <a:r>
              <a:rPr dirty="0" sz="1200" spc="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necessarily</a:t>
            </a:r>
            <a:r>
              <a:rPr dirty="0" sz="1200" spc="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want</a:t>
            </a:r>
            <a:r>
              <a:rPr dirty="0" sz="1200" spc="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</a:t>
            </a:r>
            <a:r>
              <a:rPr dirty="0" sz="1200" spc="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</a:t>
            </a:r>
            <a:r>
              <a:rPr dirty="0" sz="1200" spc="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data,</a:t>
            </a:r>
            <a:r>
              <a:rPr dirty="0" sz="1200" spc="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 spc="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  <a:r>
              <a:rPr dirty="0" sz="1200" spc="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guilty</a:t>
            </a:r>
            <a:r>
              <a:rPr dirty="0" sz="1200" spc="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9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injustice.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entrepreneurs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actually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lack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options,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cannot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stored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everyone.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everyone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cheap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personal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cloud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space,</a:t>
            </a:r>
            <a:r>
              <a:rPr dirty="0" sz="1200" spc="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then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entrepreneur</a:t>
            </a:r>
            <a:r>
              <a:rPr dirty="0" sz="1200" spc="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may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 spc="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fully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9322799"/>
            <a:ext cx="6062896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2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2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</a:t>
            </a:r>
            <a:r>
              <a:rPr dirty="0" sz="1200" spc="2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  <a:r>
              <a:rPr dirty="0" sz="1200" spc="2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types</a:t>
            </a:r>
            <a:r>
              <a:rPr dirty="0" sz="1200" spc="2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0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DApps</a:t>
            </a:r>
            <a:r>
              <a:rPr dirty="0" sz="1200" spc="2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9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start</a:t>
            </a:r>
            <a:r>
              <a:rPr dirty="0" sz="1200" spc="27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2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business.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33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65565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Because</a:t>
            </a:r>
            <a:r>
              <a:rPr dirty="0" sz="1200" spc="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 spc="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built</a:t>
            </a:r>
            <a:r>
              <a:rPr dirty="0" sz="1200" spc="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 spc="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fully</a:t>
            </a:r>
            <a:r>
              <a:rPr dirty="0" sz="1200" spc="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functional</a:t>
            </a:r>
            <a:r>
              <a:rPr dirty="0" sz="1200" spc="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 spc="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many</a:t>
            </a:r>
            <a:r>
              <a:rPr dirty="0" sz="1200" spc="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irreplaceable</a:t>
            </a:r>
            <a:r>
              <a:rPr dirty="0" sz="1200" spc="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advantages,</a:t>
            </a:r>
            <a:r>
              <a:rPr dirty="0" sz="1200" spc="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better</a:t>
            </a:r>
            <a:r>
              <a:rPr dirty="0" sz="1200" spc="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</a:t>
            </a:r>
            <a:r>
              <a:rPr dirty="0" sz="1200" spc="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better</a:t>
            </a:r>
            <a:r>
              <a:rPr dirty="0" sz="1200" spc="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start-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under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shadow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giants.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2189514"/>
            <a:ext cx="6063014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fully</a:t>
            </a:r>
            <a:r>
              <a:rPr dirty="0" sz="1200" spc="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functional</a:t>
            </a:r>
            <a:r>
              <a:rPr dirty="0" sz="1200" spc="1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10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better</a:t>
            </a:r>
            <a:r>
              <a:rPr dirty="0" sz="1200" spc="1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perform</a:t>
            </a:r>
            <a:r>
              <a:rPr dirty="0" sz="1200" spc="9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9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confirmation,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rule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making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self-certification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innocence.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2981994"/>
            <a:ext cx="6067977" cy="43927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Most</a:t>
            </a:r>
            <a:r>
              <a:rPr dirty="0" sz="1200" spc="1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3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</a:t>
            </a:r>
            <a:r>
              <a:rPr dirty="0" sz="1200" spc="1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entrepreneurship</a:t>
            </a:r>
            <a:r>
              <a:rPr dirty="0" sz="1200" spc="1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 spc="14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</a:t>
            </a:r>
            <a:r>
              <a:rPr dirty="0" sz="1200" spc="1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3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 spc="1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</a:t>
            </a:r>
            <a:r>
              <a:rPr dirty="0" sz="1200" spc="32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mobile</a:t>
            </a:r>
            <a:r>
              <a:rPr dirty="0" sz="1200" spc="3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applications</a:t>
            </a:r>
            <a:r>
              <a:rPr dirty="0" sz="1200" spc="3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 spc="32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websites,</a:t>
            </a:r>
            <a:r>
              <a:rPr dirty="0" sz="1200" spc="3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 spc="3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new</a:t>
            </a:r>
            <a:r>
              <a:rPr dirty="0" sz="1200" spc="3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entrepreneurs</a:t>
            </a:r>
            <a:r>
              <a:rPr dirty="0" sz="1200" spc="3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faced</a:t>
            </a:r>
            <a:r>
              <a:rPr dirty="0" sz="1200" spc="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 spc="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challenges</a:t>
            </a:r>
            <a:r>
              <a:rPr dirty="0" sz="1200" spc="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huge</a:t>
            </a:r>
            <a:r>
              <a:rPr dirty="0" sz="1200" spc="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cost</a:t>
            </a:r>
            <a:r>
              <a:rPr dirty="0" sz="1200" spc="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6">
                <a:solidFill>
                  <a:srgbClr val="000000"/>
                </a:solidFill>
                <a:latin typeface="GSHKQL+MicrosoftYaHei"/>
                <a:cs typeface="GSHKQL+MicrosoftYaHei"/>
              </a:rPr>
              <a:t>Tuoke</a:t>
            </a:r>
            <a:r>
              <a:rPr dirty="0" sz="1200" spc="10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replication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their</a:t>
            </a:r>
            <a:r>
              <a:rPr dirty="0" sz="1200" spc="3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business</a:t>
            </a:r>
            <a:r>
              <a:rPr dirty="0" sz="1200" spc="3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models</a:t>
            </a:r>
            <a:r>
              <a:rPr dirty="0" sz="1200" spc="35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 spc="3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</a:t>
            </a:r>
            <a:r>
              <a:rPr dirty="0" sz="1200" spc="3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 spc="3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platforms.</a:t>
            </a:r>
            <a:r>
              <a:rPr dirty="0" sz="1200" spc="35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Because</a:t>
            </a:r>
            <a:r>
              <a:rPr dirty="0" sz="1200" spc="36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platforms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advantages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terms</a:t>
            </a:r>
            <a:r>
              <a:rPr dirty="0" sz="1200" spc="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development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power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traffic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import,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platforms</a:t>
            </a:r>
            <a:r>
              <a:rPr dirty="0" sz="1200" spc="-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big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easier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optimize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customer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experience,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entrepreneurs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higher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development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costs</a:t>
            </a:r>
            <a:r>
              <a:rPr dirty="0" sz="1200" spc="1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customer</a:t>
            </a:r>
            <a:r>
              <a:rPr dirty="0" sz="1200" spc="1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acquisition</a:t>
            </a:r>
            <a:r>
              <a:rPr dirty="0" sz="1200" spc="1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costs,</a:t>
            </a:r>
            <a:r>
              <a:rPr dirty="0" sz="1200" spc="1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 spc="1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</a:t>
            </a:r>
            <a:r>
              <a:rPr dirty="0" sz="1200" spc="12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Entrepreneurs</a:t>
            </a:r>
            <a:r>
              <a:rPr dirty="0" sz="1200" spc="1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easily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encounter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bottlenecks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entrepreneurship.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Their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way</a:t>
            </a:r>
            <a:r>
              <a:rPr dirty="0" sz="1200" spc="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-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</a:t>
            </a:r>
            <a:r>
              <a:rPr dirty="0" sz="1200" spc="-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sell</a:t>
            </a:r>
            <a:r>
              <a:rPr dirty="0" sz="1200" spc="-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-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</a:t>
            </a:r>
            <a:r>
              <a:rPr dirty="0" sz="1200" spc="-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 spc="-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platforms,</a:t>
            </a:r>
            <a:r>
              <a:rPr dirty="0" sz="1200" spc="-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thereby</a:t>
            </a:r>
            <a:r>
              <a:rPr dirty="0" sz="1200" spc="-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further</a:t>
            </a:r>
            <a:r>
              <a:rPr dirty="0" sz="1200" spc="-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enhancing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monopoly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7341269"/>
            <a:ext cx="6067678" cy="20150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How</a:t>
            </a:r>
            <a:r>
              <a:rPr dirty="0" sz="1200" spc="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give</a:t>
            </a:r>
            <a:r>
              <a:rPr dirty="0" sz="1200" spc="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entrepreneurs</a:t>
            </a:r>
            <a:r>
              <a:rPr dirty="0" sz="1200" spc="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ability</a:t>
            </a:r>
            <a:r>
              <a:rPr dirty="0" sz="1200" spc="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challenge</a:t>
            </a:r>
            <a:r>
              <a:rPr dirty="0" sz="1200" spc="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</a:t>
            </a:r>
            <a:r>
              <a:rPr dirty="0" sz="1200" spc="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platforms?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 spc="1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present,</a:t>
            </a:r>
            <a:r>
              <a:rPr dirty="0" sz="1200" spc="1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most</a:t>
            </a:r>
            <a:r>
              <a:rPr dirty="0" sz="1200" spc="1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criticized</a:t>
            </a:r>
            <a:r>
              <a:rPr dirty="0" sz="1200" spc="1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 spc="1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</a:t>
            </a:r>
            <a:r>
              <a:rPr dirty="0" sz="1200" spc="12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platforms</a:t>
            </a:r>
            <a:r>
              <a:rPr dirty="0" sz="1200" spc="1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1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monopoly</a:t>
            </a:r>
            <a:r>
              <a:rPr dirty="0" sz="1200" spc="1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</a:t>
            </a:r>
            <a:r>
              <a:rPr dirty="0" sz="1200" spc="10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data,</a:t>
            </a:r>
            <a:r>
              <a:rPr dirty="0" sz="1200" spc="10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1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monopoly</a:t>
            </a:r>
            <a:r>
              <a:rPr dirty="0" sz="1200" spc="1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trading</a:t>
            </a:r>
            <a:r>
              <a:rPr dirty="0" sz="1200" spc="1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rules,</a:t>
            </a:r>
            <a:r>
              <a:rPr dirty="0" sz="1200" spc="10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1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lack</a:t>
            </a:r>
            <a:r>
              <a:rPr dirty="0" sz="1200" spc="10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3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transparency.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claim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-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-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innocent,</a:t>
            </a:r>
            <a:r>
              <a:rPr dirty="0" sz="1200" spc="-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 spc="-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</a:t>
            </a:r>
            <a:r>
              <a:rPr dirty="0" sz="1200" spc="-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prove</a:t>
            </a:r>
            <a:r>
              <a:rPr dirty="0" sz="1200" spc="-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themselves</a:t>
            </a:r>
            <a:r>
              <a:rPr dirty="0" sz="1200" spc="-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innocent.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starting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business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allows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produced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9322799"/>
            <a:ext cx="6065017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</a:t>
            </a:r>
            <a:r>
              <a:rPr dirty="0" sz="1200" spc="-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-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-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authorized</a:t>
            </a:r>
            <a:r>
              <a:rPr dirty="0" sz="1200" spc="-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-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producer,</a:t>
            </a:r>
            <a:r>
              <a:rPr dirty="0" sz="1200" spc="-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 spc="-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rules</a:t>
            </a:r>
            <a:r>
              <a:rPr dirty="0" sz="1200" spc="-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-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controlled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34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67569" cy="1618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 spc="2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7">
                <a:solidFill>
                  <a:srgbClr val="000000"/>
                </a:solidFill>
                <a:latin typeface="GSHKQL+MicrosoftYaHei"/>
                <a:cs typeface="GSHKQL+MicrosoftYaHei"/>
              </a:rPr>
              <a:t>user,</a:t>
            </a:r>
            <a:r>
              <a:rPr dirty="0" sz="1200" spc="2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24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developer</a:t>
            </a:r>
            <a:r>
              <a:rPr dirty="0" sz="1200" spc="2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2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prove</a:t>
            </a:r>
            <a:r>
              <a:rPr dirty="0" sz="1200" spc="2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himself</a:t>
            </a:r>
            <a:r>
              <a:rPr dirty="0" sz="1200" spc="2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innocent,</a:t>
            </a:r>
            <a:r>
              <a:rPr dirty="0" sz="1200" spc="2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then</a:t>
            </a:r>
            <a:r>
              <a:rPr dirty="0" sz="1200" spc="2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ability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challenge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platform.</a:t>
            </a:r>
          </a:p>
          <a:p>
            <a:pPr marL="304749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1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fully</a:t>
            </a:r>
            <a:r>
              <a:rPr dirty="0" sz="1200" spc="1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functional</a:t>
            </a:r>
            <a:r>
              <a:rPr dirty="0" sz="1200" spc="1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1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make</a:t>
            </a:r>
            <a:r>
              <a:rPr dirty="0" sz="1200" spc="1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better</a:t>
            </a:r>
            <a:r>
              <a:rPr dirty="0" sz="1200" spc="1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</a:t>
            </a:r>
            <a:r>
              <a:rPr dirty="0" sz="1200" spc="1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development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tools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ecology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2585754"/>
            <a:ext cx="6106916" cy="32038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1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blockchain-based</a:t>
            </a:r>
            <a:r>
              <a:rPr dirty="0" sz="1200" spc="1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 spc="9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very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different</a:t>
            </a:r>
            <a:r>
              <a:rPr dirty="0" sz="1200" spc="9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10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1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traditional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2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architecture.</a:t>
            </a:r>
            <a:r>
              <a:rPr dirty="0" sz="1200" spc="29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2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 spc="2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2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thick</a:t>
            </a:r>
            <a:r>
              <a:rPr dirty="0" sz="1200" spc="29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protocol</a:t>
            </a:r>
            <a:r>
              <a:rPr dirty="0" sz="1200" spc="2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layer</a:t>
            </a:r>
            <a:r>
              <a:rPr dirty="0" sz="1200" spc="2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29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2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thin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</a:t>
            </a:r>
            <a:r>
              <a:rPr dirty="0" sz="1200" spc="-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layer,</a:t>
            </a:r>
            <a:r>
              <a:rPr dirty="0" sz="1200" spc="-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traditional</a:t>
            </a:r>
            <a:r>
              <a:rPr dirty="0" sz="1200" spc="-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 spc="-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 spc="-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thin</a:t>
            </a:r>
            <a:r>
              <a:rPr dirty="0" sz="1200" spc="-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protocol</a:t>
            </a:r>
            <a:r>
              <a:rPr dirty="0" sz="1200" spc="-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layer</a:t>
            </a:r>
            <a:r>
              <a:rPr dirty="0" sz="1200" spc="-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thick</a:t>
            </a:r>
            <a:r>
              <a:rPr dirty="0" sz="1200" spc="-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layer.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makes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traditional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 spc="-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development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 spc="-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difficult,</a:t>
            </a:r>
            <a:r>
              <a:rPr dirty="0" sz="1200" spc="-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smart</a:t>
            </a:r>
            <a:r>
              <a:rPr dirty="0" sz="1200" spc="-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contract</a:t>
            </a:r>
            <a:r>
              <a:rPr dirty="0" sz="1200" spc="-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suite</a:t>
            </a:r>
            <a:r>
              <a:rPr dirty="0" sz="1200" spc="-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used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world</a:t>
            </a:r>
            <a:r>
              <a:rPr dirty="0" sz="1200" spc="19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start</a:t>
            </a:r>
            <a:r>
              <a:rPr dirty="0" sz="1200" spc="1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19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business,</a:t>
            </a:r>
            <a:r>
              <a:rPr dirty="0" sz="1200" spc="1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even</a:t>
            </a:r>
            <a:r>
              <a:rPr dirty="0" sz="1200" spc="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without</a:t>
            </a:r>
            <a:r>
              <a:rPr dirty="0" sz="1200" spc="1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renting</a:t>
            </a:r>
            <a:r>
              <a:rPr dirty="0" sz="1200" spc="19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19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server,</a:t>
            </a:r>
            <a:r>
              <a:rPr dirty="0" sz="1200" spc="20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 spc="2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allows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developers</a:t>
            </a:r>
            <a:r>
              <a:rPr dirty="0" sz="1200" spc="-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-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better</a:t>
            </a:r>
            <a:r>
              <a:rPr dirty="0" sz="1200" spc="-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help</a:t>
            </a:r>
            <a:r>
              <a:rPr dirty="0" sz="1200" spc="-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 spc="-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other,</a:t>
            </a:r>
            <a:r>
              <a:rPr dirty="0" sz="1200" spc="-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better</a:t>
            </a:r>
            <a:r>
              <a:rPr dirty="0" sz="1200" spc="-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share</a:t>
            </a:r>
            <a:r>
              <a:rPr dirty="0" sz="1200" spc="-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development</a:t>
            </a:r>
            <a:r>
              <a:rPr dirty="0" sz="1200" spc="-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tools.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Development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reduced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accordingly.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5756309"/>
            <a:ext cx="6064786" cy="825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Full-featured</a:t>
            </a:r>
            <a:r>
              <a:rPr dirty="0" sz="1200" spc="-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-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-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better</a:t>
            </a:r>
            <a:r>
              <a:rPr dirty="0" sz="1200" spc="-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share</a:t>
            </a:r>
            <a:r>
              <a:rPr dirty="0" sz="1200" spc="-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traffic</a:t>
            </a:r>
            <a:r>
              <a:rPr dirty="0" sz="1200" spc="-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reduce</a:t>
            </a:r>
            <a:r>
              <a:rPr dirty="0" sz="1200" spc="-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customer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acquisition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costs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6548789"/>
            <a:ext cx="6066282" cy="24113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traditional</a:t>
            </a:r>
            <a:r>
              <a:rPr dirty="0" sz="1200" spc="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 spc="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</a:t>
            </a:r>
            <a:r>
              <a:rPr dirty="0" sz="1200" spc="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 spc="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lot</a:t>
            </a:r>
            <a:r>
              <a:rPr dirty="0" sz="1200" spc="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data,</a:t>
            </a:r>
            <a:r>
              <a:rPr dirty="0" sz="1200" spc="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 spc="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makes</a:t>
            </a:r>
            <a:r>
              <a:rPr dirty="0" sz="1200" spc="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</a:t>
            </a:r>
            <a:r>
              <a:rPr dirty="0" sz="1200" spc="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powerful,</a:t>
            </a:r>
            <a:r>
              <a:rPr dirty="0" sz="1200" spc="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 spc="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 spc="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</a:t>
            </a:r>
            <a:r>
              <a:rPr dirty="0" sz="1200" spc="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entrepreneurs</a:t>
            </a:r>
            <a:r>
              <a:rPr dirty="0" sz="1200" spc="1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import</a:t>
            </a:r>
            <a:r>
              <a:rPr dirty="0" sz="1200" spc="1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traffic</a:t>
            </a:r>
            <a:r>
              <a:rPr dirty="0" sz="1200" spc="9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 spc="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obtain</a:t>
            </a:r>
            <a:r>
              <a:rPr dirty="0" sz="1200" spc="1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customers.</a:t>
            </a:r>
            <a:r>
              <a:rPr dirty="0" sz="1200" spc="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However,</a:t>
            </a:r>
            <a:r>
              <a:rPr dirty="0" sz="1200" spc="1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users</a:t>
            </a:r>
            <a:r>
              <a:rPr dirty="0" sz="1200" spc="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application,</a:t>
            </a:r>
          </a:p>
          <a:p>
            <a:pPr marL="0" marR="0">
              <a:lnSpc>
                <a:spcPts val="1583"/>
              </a:lnSpc>
              <a:spcBef>
                <a:spcPts val="158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 spc="-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makes</a:t>
            </a:r>
            <a:r>
              <a:rPr dirty="0" sz="1200" spc="-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possible</a:t>
            </a:r>
            <a:r>
              <a:rPr dirty="0" sz="1200" spc="-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-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share</a:t>
            </a:r>
            <a:r>
              <a:rPr dirty="0" sz="1200" spc="-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traffic</a:t>
            </a:r>
            <a:r>
              <a:rPr dirty="0" sz="1200" spc="-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between</a:t>
            </a:r>
            <a:r>
              <a:rPr dirty="0" sz="1200" spc="-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DApps</a:t>
            </a:r>
            <a:r>
              <a:rPr dirty="0" sz="1200" spc="-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-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greatly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reduce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cost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customer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acquisition.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48053" y="8926610"/>
            <a:ext cx="5710435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17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fully</a:t>
            </a:r>
            <a:r>
              <a:rPr dirty="0" sz="1200" spc="1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functional</a:t>
            </a:r>
            <a:r>
              <a:rPr dirty="0" sz="1200" spc="1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19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better</a:t>
            </a:r>
            <a:r>
              <a:rPr dirty="0" sz="1200" spc="1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perform</a:t>
            </a:r>
            <a:r>
              <a:rPr dirty="0" sz="1200" spc="1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1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sharing</a:t>
            </a:r>
            <a:r>
              <a:rPr dirty="0" sz="1200" spc="1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304" y="9322799"/>
            <a:ext cx="1614483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customer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portraits.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35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1595119" y="6475730"/>
            <a:ext cx="4370070" cy="252387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3304" y="1000794"/>
            <a:ext cx="6066049" cy="24109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biggest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feature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fully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functional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stored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personal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space,</a:t>
            </a:r>
            <a:r>
              <a:rPr dirty="0" sz="1200" spc="9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these</a:t>
            </a:r>
            <a:r>
              <a:rPr dirty="0" sz="1200" spc="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selectively</a:t>
            </a:r>
            <a:r>
              <a:rPr dirty="0" sz="1200" spc="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opened.</a:t>
            </a:r>
            <a:r>
              <a:rPr dirty="0" sz="1200" spc="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Therefore,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most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people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 spc="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open</a:t>
            </a:r>
            <a:r>
              <a:rPr dirty="0" sz="1200" spc="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used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new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entrepreneurs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blockchain,</a:t>
            </a:r>
            <a:r>
              <a:rPr dirty="0" sz="1200" spc="1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thus</a:t>
            </a:r>
            <a:r>
              <a:rPr dirty="0" sz="1200" spc="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achieving</a:t>
            </a:r>
            <a:r>
              <a:rPr dirty="0" sz="1200" spc="9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9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sharing</a:t>
            </a:r>
            <a:r>
              <a:rPr dirty="0" sz="1200" spc="1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providing</a:t>
            </a:r>
            <a:r>
              <a:rPr dirty="0" sz="1200" spc="1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convenience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customer</a:t>
            </a:r>
            <a:r>
              <a:rPr dirty="0" sz="1200" spc="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portraits</a:t>
            </a:r>
            <a:r>
              <a:rPr dirty="0" sz="1200" spc="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targeted</a:t>
            </a:r>
            <a:r>
              <a:rPr dirty="0" sz="1200" spc="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recommendations</a:t>
            </a:r>
            <a:r>
              <a:rPr dirty="0" sz="1200" spc="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first</a:t>
            </a:r>
            <a:r>
              <a:rPr dirty="0" sz="1200" spc="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3758110"/>
            <a:ext cx="2764348" cy="502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2.2.</a:t>
            </a:r>
            <a:r>
              <a:rPr dirty="0" sz="14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4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Features</a:t>
            </a:r>
            <a:r>
              <a:rPr dirty="0" sz="14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400" spc="-17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of</a:t>
            </a:r>
            <a:r>
              <a:rPr dirty="0" sz="1400" spc="15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4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the</a:t>
            </a:r>
            <a:r>
              <a:rPr dirty="0" sz="14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4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4154350"/>
            <a:ext cx="6063791" cy="24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2.2.1.</a:t>
            </a:r>
            <a:r>
              <a:rPr dirty="0" sz="1400" spc="355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400" spc="12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Serving</a:t>
            </a:r>
            <a:r>
              <a:rPr dirty="0" sz="1400" spc="343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4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developers:</a:t>
            </a:r>
            <a:r>
              <a:rPr dirty="0" sz="1400" spc="36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4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Empowering</a:t>
            </a:r>
            <a:r>
              <a:rPr dirty="0" sz="1400" spc="366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4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entrepreneurs</a:t>
            </a:r>
            <a:r>
              <a:rPr dirty="0" sz="1400" spc="355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4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as</a:t>
            </a:r>
          </a:p>
          <a:p>
            <a:pPr marL="0" marR="0">
              <a:lnSpc>
                <a:spcPts val="1853"/>
              </a:lnSpc>
              <a:spcBef>
                <a:spcPts val="1216"/>
              </a:spcBef>
              <a:spcAft>
                <a:spcPts val="0"/>
              </a:spcAft>
            </a:pPr>
            <a:r>
              <a:rPr dirty="0" sz="14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the</a:t>
            </a:r>
            <a:r>
              <a:rPr dirty="0" sz="14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4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main</a:t>
            </a:r>
            <a:r>
              <a:rPr dirty="0" sz="14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400" spc="14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entry</a:t>
            </a:r>
            <a:r>
              <a:rPr dirty="0" sz="1400" spc="-1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4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point</a:t>
            </a:r>
            <a:r>
              <a:rPr dirty="0" sz="14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4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for</a:t>
            </a:r>
            <a:r>
              <a:rPr dirty="0" sz="1400" spc="11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4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ecological</a:t>
            </a:r>
            <a:r>
              <a:rPr dirty="0" sz="14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4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construction</a:t>
            </a:r>
          </a:p>
          <a:p>
            <a:pPr marL="304749" marR="0">
              <a:lnSpc>
                <a:spcPts val="1583"/>
              </a:lnSpc>
              <a:spcBef>
                <a:spcPts val="1402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strives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become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human-based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blockchain-based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automated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system,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consists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chain,</a:t>
            </a:r>
          </a:p>
          <a:p>
            <a:pPr marL="0" marR="0">
              <a:lnSpc>
                <a:spcPts val="1583"/>
              </a:lnSpc>
              <a:spcBef>
                <a:spcPts val="158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Pyramid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structure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composed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DApps,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merchants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customers.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picture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shows: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9136461"/>
            <a:ext cx="2898214" cy="3770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GSHKQL+MicrosoftYaHei"/>
                <a:cs typeface="GSHKQL+MicrosoftYaHei"/>
              </a:rPr>
              <a:t>Figure</a:t>
            </a:r>
            <a:r>
              <a:rPr dirty="0" sz="10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050">
                <a:solidFill>
                  <a:srgbClr val="000000"/>
                </a:solidFill>
                <a:latin typeface="GSHKQL+MicrosoftYaHei"/>
                <a:cs typeface="GSHKQL+MicrosoftYaHei"/>
              </a:rPr>
              <a:t>1.</a:t>
            </a:r>
            <a:r>
              <a:rPr dirty="0" sz="10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05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05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050">
                <a:solidFill>
                  <a:srgbClr val="000000"/>
                </a:solidFill>
                <a:latin typeface="GSHKQL+MicrosoftYaHei"/>
                <a:cs typeface="GSHKQL+MicrosoftYaHei"/>
              </a:rPr>
              <a:t>ecological</a:t>
            </a:r>
            <a:r>
              <a:rPr dirty="0" sz="10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050">
                <a:solidFill>
                  <a:srgbClr val="000000"/>
                </a:solidFill>
                <a:latin typeface="GSHKQL+MicrosoftYaHei"/>
                <a:cs typeface="GSHKQL+MicrosoftYaHei"/>
              </a:rPr>
              <a:t>pyramid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36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66547" cy="20147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above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figure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direct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object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DApp.</a:t>
            </a:r>
            <a:r>
              <a:rPr dirty="0" sz="1200" spc="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 spc="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DApp</a:t>
            </a:r>
            <a:r>
              <a:rPr dirty="0" sz="1200" spc="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mainly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regarded</a:t>
            </a:r>
            <a:r>
              <a:rPr dirty="0" sz="1200" spc="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developer</a:t>
            </a:r>
            <a:r>
              <a:rPr dirty="0" sz="1200" spc="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(D</a:t>
            </a:r>
            <a:r>
              <a:rPr dirty="0" sz="1200" spc="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end),</a:t>
            </a:r>
            <a:r>
              <a:rPr dirty="0" sz="1200" spc="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entrepreneur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automation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 spc="1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</a:t>
            </a:r>
            <a:r>
              <a:rPr dirty="0" sz="1200" spc="1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 spc="1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object</a:t>
            </a:r>
            <a:r>
              <a:rPr dirty="0" sz="1200" spc="1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7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 spc="1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1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 spc="1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entrepreneur.</a:t>
            </a:r>
            <a:r>
              <a:rPr dirty="0" sz="1200" spc="1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1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1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reason,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mainly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accomplishes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following: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2981994"/>
            <a:ext cx="6065937" cy="32040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1:</a:t>
            </a:r>
            <a:r>
              <a:rPr dirty="0" sz="1200" spc="3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</a:t>
            </a:r>
            <a:r>
              <a:rPr dirty="0" sz="1200" spc="3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9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necessary</a:t>
            </a:r>
            <a:r>
              <a:rPr dirty="0" sz="1200" spc="38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functions</a:t>
            </a:r>
            <a:r>
              <a:rPr dirty="0" sz="1200" spc="3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3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developers:</a:t>
            </a:r>
            <a:r>
              <a:rPr dirty="0" sz="1200" spc="3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3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this,</a:t>
            </a:r>
            <a:r>
              <a:rPr dirty="0" sz="1200" spc="3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infinitely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scalable.</a:t>
            </a:r>
          </a:p>
          <a:p>
            <a:pPr marL="304749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2:</a:t>
            </a:r>
            <a:r>
              <a:rPr dirty="0" sz="1200" spc="2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Reduce</a:t>
            </a:r>
            <a:r>
              <a:rPr dirty="0" sz="1200" spc="2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cost</a:t>
            </a:r>
            <a:r>
              <a:rPr dirty="0" sz="1200" spc="2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0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developers:</a:t>
            </a:r>
            <a:r>
              <a:rPr dirty="0" sz="1200" spc="2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36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41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2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end,</a:t>
            </a:r>
            <a:r>
              <a:rPr dirty="0" sz="1200" spc="2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2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2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necessary</a:t>
            </a:r>
            <a:r>
              <a:rPr dirty="0" sz="1200" spc="2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</a:t>
            </a:r>
            <a:r>
              <a:rPr dirty="0" sz="1200" spc="5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perfect</a:t>
            </a:r>
            <a:r>
              <a:rPr dirty="0" sz="1200" spc="5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support,</a:t>
            </a:r>
            <a:r>
              <a:rPr dirty="0" sz="1200" spc="57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including</a:t>
            </a:r>
            <a:r>
              <a:rPr dirty="0" sz="1200" spc="5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multi-language</a:t>
            </a:r>
            <a:r>
              <a:rPr dirty="0" sz="1200" spc="57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support,</a:t>
            </a:r>
            <a:r>
              <a:rPr dirty="0" sz="1200" spc="5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good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documentation,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source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code.</a:t>
            </a:r>
          </a:p>
          <a:p>
            <a:pPr marL="304749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3:</a:t>
            </a:r>
            <a:r>
              <a:rPr dirty="0" sz="1200" spc="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Importing</a:t>
            </a:r>
            <a:r>
              <a:rPr dirty="0" sz="1200" spc="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traffic</a:t>
            </a:r>
            <a:r>
              <a:rPr dirty="0" sz="1200" spc="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developers:</a:t>
            </a:r>
            <a:r>
              <a:rPr dirty="0" sz="1200" spc="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requires</a:t>
            </a:r>
            <a:r>
              <a:rPr dirty="0" sz="1200" spc="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users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able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share.</a:t>
            </a:r>
            <a:r>
              <a:rPr dirty="0" sz="1200" spc="-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-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purpose,</a:t>
            </a:r>
            <a:r>
              <a:rPr dirty="0" sz="1200" spc="-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</a:t>
            </a:r>
            <a:r>
              <a:rPr dirty="0" sz="1200" spc="-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 spc="-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 spc="-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-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-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placed</a:t>
            </a:r>
            <a:r>
              <a:rPr dirty="0" sz="1200" spc="-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-1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6152549"/>
            <a:ext cx="6064238" cy="16184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4: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subject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object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management: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database</a:t>
            </a:r>
            <a:r>
              <a:rPr dirty="0" sz="1200" spc="-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most</a:t>
            </a:r>
            <a:r>
              <a:rPr dirty="0" sz="1200" spc="-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basic</a:t>
            </a:r>
            <a:r>
              <a:rPr dirty="0" sz="1200" spc="-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</a:t>
            </a:r>
            <a:r>
              <a:rPr dirty="0" sz="1200" spc="-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  <a:r>
              <a:rPr dirty="0" sz="1200" spc="-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applications,</a:t>
            </a:r>
            <a:r>
              <a:rPr dirty="0" sz="1200" spc="-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readable</a:t>
            </a:r>
            <a:r>
              <a:rPr dirty="0" sz="1200" spc="-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writable,</a:t>
            </a:r>
            <a:r>
              <a:rPr dirty="0" sz="1200" spc="-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space-based</a:t>
            </a:r>
            <a:r>
              <a:rPr dirty="0" sz="1200" spc="-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 spc="-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</a:t>
            </a:r>
            <a:r>
              <a:rPr dirty="0" sz="1200" spc="-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 spc="-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-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necessary</a:t>
            </a:r>
            <a:r>
              <a:rPr dirty="0" sz="1200" spc="-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developers.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7737509"/>
            <a:ext cx="6064459" cy="1618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5:</a:t>
            </a:r>
            <a:r>
              <a:rPr dirty="0" sz="1200" spc="10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Avoid</a:t>
            </a:r>
            <a:r>
              <a:rPr dirty="0" sz="1200" spc="12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developers</a:t>
            </a:r>
            <a:r>
              <a:rPr dirty="0" sz="1200" spc="9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10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forming</a:t>
            </a:r>
            <a:r>
              <a:rPr dirty="0" sz="1200" spc="1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unfair</a:t>
            </a:r>
            <a:r>
              <a:rPr dirty="0" sz="1200" spc="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competition:</a:t>
            </a:r>
            <a:r>
              <a:rPr dirty="0" sz="1200" spc="1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1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requires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 spc="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attributed</a:t>
            </a:r>
            <a:r>
              <a:rPr dirty="0" sz="1200" spc="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developers,</a:t>
            </a:r>
            <a:r>
              <a:rPr dirty="0" sz="1200" spc="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developers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truly</a:t>
            </a:r>
            <a:r>
              <a:rPr dirty="0" sz="1200" spc="-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algorithm</a:t>
            </a:r>
            <a:r>
              <a:rPr dirty="0" sz="1200" spc="-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services.</a:t>
            </a:r>
            <a:r>
              <a:rPr dirty="0" sz="1200" spc="-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this,</a:t>
            </a:r>
            <a:r>
              <a:rPr dirty="0" sz="1200" spc="-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 spc="-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-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-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placed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48053" y="9322799"/>
            <a:ext cx="5714246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6:</a:t>
            </a:r>
            <a:r>
              <a:rPr dirty="0" sz="1200" spc="39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</a:t>
            </a:r>
            <a:r>
              <a:rPr dirty="0" sz="1200" spc="4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 spc="39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objects</a:t>
            </a:r>
            <a:r>
              <a:rPr dirty="0" sz="1200" spc="39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3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40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enter</a:t>
            </a:r>
            <a:r>
              <a:rPr dirty="0" sz="1200" spc="4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smart</a:t>
            </a:r>
            <a:r>
              <a:rPr dirty="0" sz="1200" spc="3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contracts:</a:t>
            </a:r>
            <a:r>
              <a:rPr dirty="0" sz="1200" spc="40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37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59128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cross-chain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functions.</a:t>
            </a:r>
          </a:p>
          <a:p>
            <a:pPr marL="304749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7:</a:t>
            </a:r>
            <a:r>
              <a:rPr dirty="0" sz="1200" spc="1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Make</a:t>
            </a:r>
            <a:r>
              <a:rPr dirty="0" sz="1200" spc="15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smart</a:t>
            </a:r>
            <a:r>
              <a:rPr dirty="0" sz="1200" spc="1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contract</a:t>
            </a:r>
            <a:r>
              <a:rPr dirty="0" sz="1200" spc="14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smart</a:t>
            </a:r>
            <a:r>
              <a:rPr dirty="0" sz="1200" spc="1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enough:</a:t>
            </a:r>
            <a:r>
              <a:rPr dirty="0" sz="1200" spc="1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1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requires</a:t>
            </a:r>
            <a:r>
              <a:rPr dirty="0" sz="1200" spc="1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smart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prophet.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2585754"/>
            <a:ext cx="6108143" cy="67705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2.2.2.</a:t>
            </a:r>
            <a:r>
              <a:rPr dirty="0" sz="1200" spc="-18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Space-based</a:t>
            </a:r>
            <a:r>
              <a:rPr dirty="0" sz="1200" spc="-23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data</a:t>
            </a:r>
            <a:r>
              <a:rPr dirty="0" sz="1200" spc="-18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storage:</a:t>
            </a:r>
            <a:r>
              <a:rPr dirty="0" sz="1200" spc="-11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readable</a:t>
            </a:r>
            <a:r>
              <a:rPr dirty="0" sz="1200" spc="-25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and</a:t>
            </a:r>
            <a:r>
              <a:rPr dirty="0" sz="1200" spc="-28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writable</a:t>
            </a:r>
            <a:r>
              <a:rPr dirty="0" sz="1200" spc="-23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storage</a:t>
            </a:r>
            <a:r>
              <a:rPr dirty="0" sz="1200" spc="-2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space</a:t>
            </a:r>
          </a:p>
          <a:p>
            <a:pPr marL="304749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traditional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TCP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protocol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/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/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</a:t>
            </a:r>
            <a:r>
              <a:rPr dirty="0" sz="1200" spc="1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architecture,</a:t>
            </a:r>
            <a:r>
              <a:rPr dirty="0" sz="1200" spc="1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 spc="1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  <a:r>
              <a:rPr dirty="0" sz="1200" spc="1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vertical</a:t>
            </a:r>
            <a:r>
              <a:rPr dirty="0" sz="1200" spc="1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applications.</a:t>
            </a:r>
            <a:r>
              <a:rPr dirty="0" sz="1200" spc="1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However,</a:t>
            </a:r>
            <a:r>
              <a:rPr dirty="0" sz="1200" spc="1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because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server</a:t>
            </a:r>
            <a:r>
              <a:rPr dirty="0" sz="1200" spc="50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51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 spc="51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core,</a:t>
            </a:r>
            <a:r>
              <a:rPr dirty="0" sz="1200" spc="5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5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 spc="50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51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5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lack</a:t>
            </a:r>
            <a:r>
              <a:rPr dirty="0" sz="1200" spc="5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5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mechanisms</a:t>
            </a:r>
            <a:r>
              <a:rPr dirty="0" sz="1200" spc="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between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servers</a:t>
            </a:r>
            <a:r>
              <a:rPr dirty="0" sz="1200" spc="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different</a:t>
            </a:r>
            <a:r>
              <a:rPr dirty="0" sz="1200" spc="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organizations,</a:t>
            </a:r>
            <a:r>
              <a:rPr dirty="0" sz="1200" spc="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</a:t>
            </a:r>
            <a:r>
              <a:rPr dirty="0" sz="1200" spc="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intelligent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automated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across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organizations.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-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built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-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P2P</a:t>
            </a:r>
            <a:r>
              <a:rPr dirty="0" sz="1200" spc="-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network.</a:t>
            </a:r>
            <a:r>
              <a:rPr dirty="0" sz="1200" spc="-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Due</a:t>
            </a:r>
            <a:r>
              <a:rPr dirty="0" sz="1200" spc="-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-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equal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status</a:t>
            </a:r>
            <a:r>
              <a:rPr dirty="0" sz="1200" spc="-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intelligent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automated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across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subjects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(including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individuals</a:t>
            </a:r>
            <a:r>
              <a:rPr dirty="0" sz="1200" spc="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organizations)</a:t>
            </a:r>
            <a:r>
              <a:rPr dirty="0" sz="1200" spc="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possible.</a:t>
            </a:r>
            <a:r>
              <a:rPr dirty="0" sz="1200" spc="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traditional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 spc="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complete</a:t>
            </a:r>
            <a:r>
              <a:rPr dirty="0" sz="1200" spc="-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database</a:t>
            </a:r>
            <a:r>
              <a:rPr dirty="0" sz="1200" spc="-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-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-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 spc="-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large-scale</a:t>
            </a:r>
            <a:r>
              <a:rPr dirty="0" sz="1200" spc="-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applications</a:t>
            </a:r>
            <a:r>
              <a:rPr dirty="0" sz="1200" spc="-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-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built.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However,</a:t>
            </a:r>
            <a:r>
              <a:rPr dirty="0" sz="1200" spc="-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-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-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lacks</a:t>
            </a:r>
            <a:r>
              <a:rPr dirty="0" sz="1200" spc="-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database</a:t>
            </a:r>
            <a:r>
              <a:rPr dirty="0" sz="1200" spc="-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-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-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-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support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large-scale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applications,</a:t>
            </a:r>
            <a:r>
              <a:rPr dirty="0" sz="1200" spc="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 spc="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makes</a:t>
            </a:r>
            <a:r>
              <a:rPr dirty="0" sz="1200" spc="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</a:t>
            </a:r>
            <a:r>
              <a:rPr dirty="0" sz="1200" spc="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even</a:t>
            </a:r>
            <a:r>
              <a:rPr dirty="0" sz="1200" spc="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large-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scale</a:t>
            </a:r>
            <a:r>
              <a:rPr dirty="0" sz="1200" spc="4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cross-subject</a:t>
            </a:r>
            <a:r>
              <a:rPr dirty="0" sz="1200" spc="4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</a:t>
            </a:r>
            <a:r>
              <a:rPr dirty="0" sz="1200" spc="4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4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4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blockchain.</a:t>
            </a:r>
            <a:r>
              <a:rPr dirty="0" sz="1200" spc="4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.</a:t>
            </a:r>
            <a:r>
              <a:rPr dirty="0" sz="1200" spc="4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Therefore,</a:t>
            </a:r>
            <a:r>
              <a:rPr dirty="0" sz="1200" spc="4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</a:t>
            </a:r>
            <a:r>
              <a:rPr dirty="0" sz="1200" spc="-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-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 spc="-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must</a:t>
            </a:r>
            <a:r>
              <a:rPr dirty="0" sz="1200" spc="-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</a:t>
            </a:r>
            <a:r>
              <a:rPr dirty="0" sz="1200" spc="-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</a:t>
            </a:r>
            <a:r>
              <a:rPr dirty="0" sz="1200" spc="-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stored</a:t>
            </a:r>
            <a:r>
              <a:rPr dirty="0" sz="1200" spc="-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-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chain.</a:t>
            </a:r>
            <a:r>
              <a:rPr dirty="0" sz="1200" spc="-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-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addition,</a:t>
            </a:r>
          </a:p>
          <a:p>
            <a:pPr marL="0" marR="0">
              <a:lnSpc>
                <a:spcPts val="1583"/>
              </a:lnSpc>
              <a:spcBef>
                <a:spcPts val="158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order</a:t>
            </a:r>
            <a:r>
              <a:rPr dirty="0" sz="1200" spc="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producer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become</a:t>
            </a:r>
            <a:r>
              <a:rPr dirty="0" sz="1200" spc="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controller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data,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2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 spc="2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22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stored</a:t>
            </a:r>
            <a:r>
              <a:rPr dirty="0" sz="1200" spc="2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2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2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 spc="2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2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owned</a:t>
            </a:r>
            <a:r>
              <a:rPr dirty="0" sz="1200" spc="20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 spc="2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Therefore,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  <a:r>
              <a:rPr dirty="0" sz="1200" spc="-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 spc="-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 spc="-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ability</a:t>
            </a:r>
            <a:r>
              <a:rPr dirty="0" sz="1200" spc="-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apply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9322799"/>
            <a:ext cx="680293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38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69070" cy="36000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1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perspective</a:t>
            </a:r>
            <a:r>
              <a:rPr dirty="0" sz="1200" spc="1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0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developers'</a:t>
            </a:r>
            <a:r>
              <a:rPr dirty="0" sz="1200" spc="1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1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 spc="1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needs,</a:t>
            </a:r>
            <a:r>
              <a:rPr dirty="0" sz="1200" spc="1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these</a:t>
            </a:r>
            <a:r>
              <a:rPr dirty="0" sz="1200" spc="1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managed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objects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rather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than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files,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1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defined</a:t>
            </a:r>
            <a:r>
              <a:rPr dirty="0" sz="1200" spc="1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differently</a:t>
            </a:r>
            <a:r>
              <a:rPr dirty="0" sz="1200" spc="1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 spc="1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1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1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generated,</a:t>
            </a:r>
            <a:r>
              <a:rPr dirty="0" sz="1200" spc="1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management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method</a:t>
            </a:r>
            <a:r>
              <a:rPr dirty="0" sz="1200" spc="-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designed.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 spc="-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applications</a:t>
            </a:r>
            <a:r>
              <a:rPr dirty="0" sz="1200" spc="-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update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 spc="11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any</a:t>
            </a:r>
            <a:r>
              <a:rPr dirty="0" sz="1200" spc="1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time,</a:t>
            </a:r>
            <a:r>
              <a:rPr dirty="0" sz="1200" spc="10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such</a:t>
            </a:r>
            <a:r>
              <a:rPr dirty="0" sz="1200" spc="11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1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communication,</a:t>
            </a:r>
            <a:r>
              <a:rPr dirty="0" sz="1200" spc="1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social</a:t>
            </a:r>
            <a:r>
              <a:rPr dirty="0" sz="1200" spc="1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networking,</a:t>
            </a:r>
            <a:r>
              <a:rPr dirty="0" sz="1200" spc="1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self-media</a:t>
            </a:r>
            <a:r>
              <a:rPr dirty="0" sz="1200" spc="1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online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etc.,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readable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writable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1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background.</a:t>
            </a:r>
            <a:r>
              <a:rPr dirty="0" sz="1200" spc="1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Therefore,</a:t>
            </a:r>
            <a:r>
              <a:rPr dirty="0" sz="1200" spc="1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readable</a:t>
            </a:r>
            <a:r>
              <a:rPr dirty="0" sz="1200" spc="1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writable,</a:t>
            </a:r>
            <a:r>
              <a:rPr dirty="0" sz="1200" spc="1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space-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based,</a:t>
            </a:r>
            <a:r>
              <a:rPr dirty="0" sz="1200" spc="39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object-managed</a:t>
            </a:r>
            <a:r>
              <a:rPr dirty="0" sz="1200" spc="39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 spc="3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sub-chain</a:t>
            </a:r>
            <a:r>
              <a:rPr dirty="0" sz="1200" spc="3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 spc="3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3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first</a:t>
            </a:r>
            <a:r>
              <a:rPr dirty="0" sz="1200" spc="3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technical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problem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break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4567335"/>
            <a:ext cx="6067628" cy="47890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 spc="1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present,</a:t>
            </a:r>
            <a:r>
              <a:rPr dirty="0" sz="1200" spc="9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9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</a:t>
            </a:r>
            <a:r>
              <a:rPr dirty="0" sz="1200" spc="10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 spc="9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3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storage-oriented</a:t>
            </a:r>
            <a:r>
              <a:rPr dirty="0" sz="1200" spc="1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10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20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</a:t>
            </a:r>
            <a:r>
              <a:rPr dirty="0" sz="1200" spc="1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19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IPFS</a:t>
            </a:r>
            <a:r>
              <a:rPr dirty="0" sz="1200" spc="1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2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1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managed</a:t>
            </a:r>
            <a:r>
              <a:rPr dirty="0" sz="1200" spc="1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18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19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file</a:t>
            </a:r>
            <a:r>
              <a:rPr dirty="0" sz="1200" spc="1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basis.</a:t>
            </a:r>
            <a:r>
              <a:rPr dirty="0" sz="1200" spc="1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  <a:r>
              <a:rPr dirty="0" sz="1200" spc="18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upload</a:t>
            </a:r>
            <a:r>
              <a:rPr dirty="0" sz="1200" spc="1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text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encrypted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manages</a:t>
            </a:r>
            <a:r>
              <a:rPr dirty="0" sz="1200" spc="-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slices.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purpose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store</a:t>
            </a:r>
            <a:r>
              <a:rPr dirty="0" sz="1200" spc="1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certificates,</a:t>
            </a:r>
            <a:r>
              <a:rPr dirty="0" sz="1200" spc="11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 spc="11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1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developers.</a:t>
            </a:r>
            <a:r>
              <a:rPr dirty="0" sz="1200" spc="11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1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file-based</a:t>
            </a:r>
            <a:r>
              <a:rPr dirty="0" sz="1200" spc="1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management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system,</a:t>
            </a:r>
            <a:r>
              <a:rPr dirty="0" sz="1200" spc="42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4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4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</a:t>
            </a:r>
            <a:r>
              <a:rPr dirty="0" sz="1200" spc="4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4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implement</a:t>
            </a:r>
            <a:r>
              <a:rPr dirty="0" sz="1200" spc="4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 spc="4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management</a:t>
            </a:r>
            <a:r>
              <a:rPr dirty="0" sz="1200" spc="40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</a:t>
            </a:r>
            <a:r>
              <a:rPr dirty="0" sz="1200" spc="4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high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availability,</a:t>
            </a:r>
            <a:r>
              <a:rPr dirty="0" sz="1200" spc="-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readability,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objectification,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 spc="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</a:t>
            </a:r>
            <a:r>
              <a:rPr dirty="0" sz="1200" spc="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implement</a:t>
            </a:r>
            <a:r>
              <a:rPr dirty="0" sz="1200" spc="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database</a:t>
            </a:r>
            <a:r>
              <a:rPr dirty="0" sz="1200" spc="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it.</a:t>
            </a:r>
            <a:r>
              <a:rPr dirty="0" sz="1200" spc="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course,</a:t>
            </a:r>
            <a:r>
              <a:rPr dirty="0" sz="1200" spc="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space-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</a:t>
            </a:r>
            <a:r>
              <a:rPr dirty="0" sz="1200" spc="3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management</a:t>
            </a:r>
            <a:r>
              <a:rPr dirty="0" sz="1200" spc="3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requires</a:t>
            </a:r>
            <a:r>
              <a:rPr dirty="0" sz="1200" spc="3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3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contribution</a:t>
            </a:r>
            <a:r>
              <a:rPr dirty="0" sz="1200" spc="3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management,</a:t>
            </a:r>
            <a:r>
              <a:rPr dirty="0" sz="1200" spc="3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</a:t>
            </a:r>
            <a:r>
              <a:rPr dirty="0" sz="1200" spc="61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management,</a:t>
            </a:r>
            <a:r>
              <a:rPr dirty="0" sz="1200" spc="6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6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6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read-write</a:t>
            </a:r>
            <a:r>
              <a:rPr dirty="0" sz="1200" spc="63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management.</a:t>
            </a:r>
            <a:r>
              <a:rPr dirty="0" sz="1200" spc="6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8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complexity</a:t>
            </a:r>
            <a:r>
              <a:rPr dirty="0" sz="1200" spc="-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setting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up</a:t>
            </a:r>
            <a:r>
              <a:rPr dirty="0" sz="1200" spc="-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such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cloud</a:t>
            </a:r>
            <a:r>
              <a:rPr dirty="0" sz="1200" spc="-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 spc="-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imagined,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distribution.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problem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break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48053" y="9322799"/>
            <a:ext cx="5713718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cloud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world,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contributed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39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5271" y="1000794"/>
            <a:ext cx="963658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TNBRQD+MicrosoftYaHei-Bold"/>
                <a:cs typeface="TNBRQD+MicrosoftYaHei-Bold"/>
              </a:rPr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1397034"/>
            <a:ext cx="6066235" cy="5581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1960s,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ARPAnet</a:t>
            </a:r>
            <a:r>
              <a:rPr dirty="0" sz="1200" spc="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(predecessor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Internet)</a:t>
            </a:r>
            <a:r>
              <a:rPr dirty="0" sz="1200" spc="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appeared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United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States.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1983,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Paul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Mockapetris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(Paul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Mockapetris)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invented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DNS</a:t>
            </a:r>
            <a:r>
              <a:rPr dirty="0" sz="1200" spc="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system,</a:t>
            </a:r>
            <a:r>
              <a:rPr dirty="0" sz="1200" spc="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 spc="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 spc="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database</a:t>
            </a:r>
            <a:r>
              <a:rPr dirty="0" sz="1200" spc="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solve</a:t>
            </a:r>
            <a:r>
              <a:rPr dirty="0" sz="1200" spc="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problem</a:t>
            </a:r>
            <a:r>
              <a:rPr dirty="0" sz="1200" spc="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9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IP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addresses</a:t>
            </a:r>
            <a:r>
              <a:rPr dirty="0" sz="1200" spc="32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</a:t>
            </a:r>
            <a:r>
              <a:rPr dirty="0" sz="1200" spc="3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remember.</a:t>
            </a:r>
            <a:r>
              <a:rPr dirty="0" sz="1200" spc="3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32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2009,</a:t>
            </a:r>
            <a:r>
              <a:rPr dirty="0" sz="1200" spc="3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32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self-proclaimed</a:t>
            </a:r>
            <a:r>
              <a:rPr dirty="0" sz="1200" spc="3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SATOSHI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NAKAMOTO</a:t>
            </a:r>
            <a:r>
              <a:rPr dirty="0" sz="1200" spc="12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guy</a:t>
            </a:r>
            <a:r>
              <a:rPr dirty="0" sz="1200" spc="9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released</a:t>
            </a:r>
            <a:r>
              <a:rPr dirty="0" sz="1200" spc="10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60">
                <a:solidFill>
                  <a:srgbClr val="000000"/>
                </a:solidFill>
                <a:latin typeface="GSHKQL+MicrosoftYaHei"/>
                <a:cs typeface="GSHKQL+MicrosoftYaHei"/>
              </a:rPr>
              <a:t>BTC</a:t>
            </a:r>
            <a:r>
              <a:rPr dirty="0" sz="1200" spc="1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code,</a:t>
            </a:r>
            <a:r>
              <a:rPr dirty="0" sz="1200" spc="9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then</a:t>
            </a:r>
            <a:r>
              <a:rPr dirty="0" sz="1200" spc="1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concept</a:t>
            </a:r>
            <a:r>
              <a:rPr dirty="0" sz="1200" spc="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appeared,</a:t>
            </a:r>
            <a:r>
              <a:rPr dirty="0" sz="1200" spc="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 spc="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affected</a:t>
            </a:r>
            <a:r>
              <a:rPr dirty="0" sz="1200" spc="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entire</a:t>
            </a:r>
            <a:r>
              <a:rPr dirty="0" sz="1200" spc="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financial</a:t>
            </a:r>
            <a:r>
              <a:rPr dirty="0" sz="1200" spc="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world.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9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2020,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 spc="2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(Domain</a:t>
            </a:r>
            <a:r>
              <a:rPr dirty="0" sz="1200" spc="2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Name</a:t>
            </a:r>
            <a:r>
              <a:rPr dirty="0" sz="1200" spc="2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Chain)</a:t>
            </a:r>
            <a:r>
              <a:rPr dirty="0" sz="1200" spc="2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emerged,</a:t>
            </a:r>
            <a:r>
              <a:rPr dirty="0" sz="1200" spc="2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88</a:t>
            </a:r>
            <a:r>
              <a:rPr dirty="0" sz="1200" spc="2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versions</a:t>
            </a:r>
            <a:r>
              <a:rPr dirty="0" sz="1200" spc="2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9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world's</a:t>
            </a:r>
            <a:r>
              <a:rPr dirty="0" sz="1200" spc="2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top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communities</a:t>
            </a:r>
            <a:r>
              <a:rPr dirty="0" sz="1200" spc="3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synchronously</a:t>
            </a:r>
            <a:r>
              <a:rPr dirty="0" sz="1200" spc="3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launched</a:t>
            </a:r>
            <a:r>
              <a:rPr dirty="0" sz="1200" spc="3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version</a:t>
            </a:r>
            <a:r>
              <a:rPr dirty="0" sz="1200" spc="30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1.0,</a:t>
            </a:r>
            <a:r>
              <a:rPr dirty="0" sz="1200" spc="3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participated</a:t>
            </a:r>
            <a:r>
              <a:rPr dirty="0" sz="1200" spc="3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31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 spc="4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super</a:t>
            </a:r>
            <a:r>
              <a:rPr dirty="0" sz="1200" spc="40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 spc="39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election,</a:t>
            </a:r>
            <a:r>
              <a:rPr dirty="0" sz="1200" spc="4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used</a:t>
            </a:r>
            <a:r>
              <a:rPr dirty="0" sz="1200" spc="39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4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massive</a:t>
            </a:r>
            <a:r>
              <a:rPr dirty="0" sz="1200" spc="4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USDT</a:t>
            </a:r>
            <a:r>
              <a:rPr dirty="0" sz="1200" spc="42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fund</a:t>
            </a:r>
            <a:r>
              <a:rPr dirty="0" sz="1200" spc="39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pool</a:t>
            </a:r>
            <a:r>
              <a:rPr dirty="0" sz="1200" spc="4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4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guarantee</a:t>
            </a:r>
            <a:r>
              <a:rPr dirty="0" sz="1200" spc="39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3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exchange,</a:t>
            </a:r>
            <a:r>
              <a:rPr dirty="0" sz="1200" spc="3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3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cooperated</a:t>
            </a:r>
            <a:r>
              <a:rPr dirty="0" sz="1200" spc="3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 spc="3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many</a:t>
            </a:r>
            <a:r>
              <a:rPr dirty="0" sz="1200" spc="3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overseas</a:t>
            </a:r>
            <a:r>
              <a:rPr dirty="0" sz="1200" spc="38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listed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companies.</a:t>
            </a:r>
            <a:r>
              <a:rPr dirty="0" sz="1200" spc="2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Realize</a:t>
            </a:r>
            <a:r>
              <a:rPr dirty="0" sz="1200" spc="2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free</a:t>
            </a:r>
            <a:r>
              <a:rPr dirty="0" sz="1200" spc="2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exchange</a:t>
            </a:r>
            <a:r>
              <a:rPr dirty="0" sz="1200" spc="24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same</a:t>
            </a:r>
            <a:r>
              <a:rPr dirty="0" sz="1200" spc="2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rights</a:t>
            </a:r>
            <a:r>
              <a:rPr dirty="0" sz="1200" spc="2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currency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stocks,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reserve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multi-country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DCEP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ports,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serve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billion-level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users,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expand</a:t>
            </a:r>
            <a:r>
              <a:rPr dirty="0" sz="1200" spc="1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</a:t>
            </a:r>
            <a:r>
              <a:rPr dirty="0" sz="1200" spc="12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field</a:t>
            </a:r>
            <a:r>
              <a:rPr dirty="0" sz="1200" spc="12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13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e-commerce,</a:t>
            </a:r>
            <a:r>
              <a:rPr dirty="0" sz="1200" spc="1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games,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tourism,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finance.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6945029"/>
            <a:ext cx="6066549" cy="24113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currency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composed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series</a:t>
            </a:r>
            <a:r>
              <a:rPr dirty="0" sz="1200" spc="2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names</a:t>
            </a:r>
            <a:r>
              <a:rPr dirty="0" sz="1200" spc="2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separated</a:t>
            </a:r>
            <a:r>
              <a:rPr dirty="0" sz="1200" spc="2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 spc="2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dots.</a:t>
            </a:r>
            <a:r>
              <a:rPr dirty="0" sz="1200" spc="2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2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circulates</a:t>
            </a:r>
            <a:r>
              <a:rPr dirty="0" sz="1200" spc="2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throughout</a:t>
            </a:r>
            <a:r>
              <a:rPr dirty="0" sz="1200" spc="25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ecosystem.</a:t>
            </a:r>
            <a:r>
              <a:rPr dirty="0" sz="1200" spc="31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0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total</a:t>
            </a:r>
            <a:r>
              <a:rPr dirty="0" sz="1200" spc="32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 spc="3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29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</a:t>
            </a:r>
            <a:r>
              <a:rPr dirty="0" sz="1200" spc="30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billion,</a:t>
            </a:r>
            <a:r>
              <a:rPr dirty="0" sz="1200" spc="3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30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30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gradually</a:t>
            </a:r>
            <a:r>
              <a:rPr dirty="0" sz="1200" spc="30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decreases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(incends)</a:t>
            </a:r>
            <a:r>
              <a:rPr dirty="0" sz="1200" spc="186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as</a:t>
            </a:r>
            <a:r>
              <a:rPr dirty="0" sz="1200" spc="187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transactions</a:t>
            </a:r>
            <a:r>
              <a:rPr dirty="0" sz="1200" spc="191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increase.</a:t>
            </a:r>
            <a:r>
              <a:rPr dirty="0" sz="1200" spc="198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DNC</a:t>
            </a:r>
            <a:r>
              <a:rPr dirty="0" sz="1200" spc="187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 spc="-72">
                <a:solidFill>
                  <a:srgbClr val="000000"/>
                </a:solidFill>
                <a:latin typeface="IROMLW+MicrosoftYaHei"/>
                <a:cs typeface="IROMLW+MicrosoftYaHei"/>
              </a:rPr>
              <a:t>’s</a:t>
            </a:r>
            <a:r>
              <a:rPr dirty="0" sz="1200" spc="264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The</a:t>
            </a:r>
            <a:r>
              <a:rPr dirty="0" sz="1200" spc="198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operating</a:t>
            </a:r>
            <a:r>
              <a:rPr dirty="0" sz="1200" spc="197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company</a:t>
            </a:r>
            <a:r>
              <a:rPr dirty="0" sz="1200" spc="188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Starlink</a:t>
            </a:r>
            <a:r>
              <a:rPr dirty="0" sz="1200" spc="27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(Starlink</a:t>
            </a:r>
            <a:r>
              <a:rPr dirty="0" sz="1200" spc="2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2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2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new</a:t>
            </a:r>
            <a:r>
              <a:rPr dirty="0" sz="1200" spc="2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company</a:t>
            </a:r>
            <a:r>
              <a:rPr dirty="0" sz="1200" spc="2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independent</a:t>
            </a:r>
            <a:r>
              <a:rPr dirty="0" sz="1200" spc="2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2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SpaceX</a:t>
            </a:r>
            <a:r>
              <a:rPr dirty="0" sz="1200" spc="2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2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United</a:t>
            </a:r>
            <a:r>
              <a:rPr dirty="0" sz="1200" spc="-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States),</a:t>
            </a:r>
            <a:r>
              <a:rPr dirty="0" sz="1200" spc="-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provided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security</a:t>
            </a:r>
            <a:r>
              <a:rPr dirty="0" sz="1200" spc="-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IMB,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SpaceX</a:t>
            </a:r>
            <a:r>
              <a:rPr dirty="0" sz="1200" spc="-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invested</a:t>
            </a:r>
            <a:r>
              <a:rPr dirty="0" sz="1200" spc="-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</a:t>
            </a:r>
            <a:r>
              <a:rPr dirty="0" sz="1200" spc="-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billion</a:t>
            </a:r>
            <a:r>
              <a:rPr dirty="0" sz="1200" spc="-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9322799"/>
            <a:ext cx="6063566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dollars</a:t>
            </a:r>
            <a:r>
              <a:rPr dirty="0" sz="1200" spc="4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5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support</a:t>
            </a:r>
            <a:r>
              <a:rPr dirty="0" sz="1200" spc="4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 spc="51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global</a:t>
            </a:r>
            <a:r>
              <a:rPr dirty="0" sz="1200" spc="49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broadband</a:t>
            </a:r>
            <a:r>
              <a:rPr dirty="0" sz="1200" spc="50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 spc="4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access</a:t>
            </a:r>
            <a:r>
              <a:rPr dirty="0" sz="1200" spc="4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satellite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08878" y="9760273"/>
            <a:ext cx="582302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4</a:t>
            </a:r>
            <a:r>
              <a:rPr dirty="0" sz="900" spc="234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65312" cy="20147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contributors</a:t>
            </a:r>
            <a:r>
              <a:rPr dirty="0" sz="1200" spc="1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 spc="1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</a:t>
            </a:r>
            <a:r>
              <a:rPr dirty="0" sz="1200" spc="1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1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"world</a:t>
            </a:r>
            <a:r>
              <a:rPr dirty="0" sz="1200" spc="1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hard</a:t>
            </a:r>
            <a:r>
              <a:rPr dirty="0" sz="1200" spc="1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disk",</a:t>
            </a:r>
            <a:r>
              <a:rPr dirty="0" sz="1200" spc="1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 spc="1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 spc="1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1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1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</a:t>
            </a:r>
            <a:r>
              <a:rPr dirty="0" sz="1200" spc="1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cloud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chain,</a:t>
            </a:r>
            <a:r>
              <a:rPr dirty="0" sz="1200" spc="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applicant</a:t>
            </a:r>
            <a:r>
              <a:rPr dirty="0" sz="1200" spc="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 spc="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applies</a:t>
            </a:r>
            <a:r>
              <a:rPr dirty="0" sz="1200" spc="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</a:t>
            </a:r>
            <a:r>
              <a:rPr dirty="0" sz="1200" spc="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</a:t>
            </a:r>
            <a:r>
              <a:rPr dirty="0" sz="1200" spc="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it,</a:t>
            </a:r>
            <a:r>
              <a:rPr dirty="0" sz="1200" spc="4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 spc="49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requires</a:t>
            </a:r>
            <a:r>
              <a:rPr dirty="0" sz="1200" spc="49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design.</a:t>
            </a:r>
            <a:r>
              <a:rPr dirty="0" sz="1200" spc="4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49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set</a:t>
            </a:r>
            <a:r>
              <a:rPr dirty="0" sz="1200" spc="4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51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incentive</a:t>
            </a:r>
            <a:r>
              <a:rPr dirty="0" sz="1200" spc="49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mechanism,</a:t>
            </a:r>
            <a:r>
              <a:rPr dirty="0" sz="1200" spc="4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payment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  <a:r>
              <a:rPr dirty="0" sz="1200" spc="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management</a:t>
            </a:r>
            <a:r>
              <a:rPr dirty="0" sz="1200" spc="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method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make</a:t>
            </a:r>
            <a:r>
              <a:rPr dirty="0" sz="1200" spc="10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reading</a:t>
            </a:r>
            <a:r>
              <a:rPr dirty="0" sz="1200" spc="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writing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achieve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high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security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high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availability.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2981994"/>
            <a:ext cx="6066838" cy="63743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49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basic</a:t>
            </a:r>
            <a:r>
              <a:rPr dirty="0" sz="1200" spc="49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</a:t>
            </a:r>
            <a:r>
              <a:rPr dirty="0" sz="1200" spc="49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51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4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49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future</a:t>
            </a:r>
            <a:r>
              <a:rPr dirty="0" sz="1200" spc="49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should</a:t>
            </a:r>
            <a:r>
              <a:rPr dirty="0" sz="1200" spc="49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 spc="-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storage,</a:t>
            </a:r>
            <a:r>
              <a:rPr dirty="0" sz="1200" spc="-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 spc="-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computing</a:t>
            </a:r>
            <a:r>
              <a:rPr dirty="0" sz="1200" spc="-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 spc="-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most</a:t>
            </a:r>
            <a:r>
              <a:rPr dirty="0" sz="1200" spc="-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important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</a:t>
            </a:r>
            <a:r>
              <a:rPr dirty="0" sz="1200" spc="3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35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(although</a:t>
            </a:r>
            <a:r>
              <a:rPr dirty="0" sz="1200" spc="3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multiple</a:t>
            </a:r>
            <a:r>
              <a:rPr dirty="0" sz="1200" spc="3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calculations</a:t>
            </a:r>
            <a:r>
              <a:rPr dirty="0" sz="1200" spc="3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 spc="3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3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check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function).</a:t>
            </a:r>
            <a:r>
              <a:rPr dirty="0" sz="1200" spc="-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</a:t>
            </a:r>
            <a:r>
              <a:rPr dirty="0" sz="1200" spc="-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amount</a:t>
            </a:r>
            <a:r>
              <a:rPr dirty="0" sz="1200" spc="-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-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-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 spc="-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allow</a:t>
            </a:r>
            <a:r>
              <a:rPr dirty="0" sz="1200" spc="-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individuals</a:t>
            </a:r>
            <a:r>
              <a:rPr dirty="0" sz="1200" spc="-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-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master</a:t>
            </a:r>
            <a:r>
              <a:rPr dirty="0" sz="1200" spc="-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2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 spc="2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using</a:t>
            </a:r>
            <a:r>
              <a:rPr dirty="0" sz="1200" spc="2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 spc="2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storage,</a:t>
            </a:r>
            <a:r>
              <a:rPr dirty="0" sz="1200" spc="2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2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real</a:t>
            </a:r>
            <a:r>
              <a:rPr dirty="0" sz="1200" spc="2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realization</a:t>
            </a:r>
            <a:r>
              <a:rPr dirty="0" sz="1200" spc="2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0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2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owned</a:t>
            </a:r>
            <a:r>
              <a:rPr dirty="0" sz="1200" spc="5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 spc="5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5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producer</a:t>
            </a:r>
            <a:r>
              <a:rPr dirty="0" sz="1200" spc="5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 spc="5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5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5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produced,</a:t>
            </a:r>
            <a:r>
              <a:rPr dirty="0" sz="1200" spc="5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53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empowerment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individuals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realized.</a:t>
            </a:r>
            <a:r>
              <a:rPr dirty="0" sz="1200" spc="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contrary,</a:t>
            </a:r>
            <a:r>
              <a:rPr dirty="0" sz="1200" spc="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1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 spc="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makes</a:t>
            </a:r>
            <a:r>
              <a:rPr dirty="0" sz="1200" spc="2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9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 spc="1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</a:t>
            </a:r>
            <a:r>
              <a:rPr dirty="0" sz="1200" spc="19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occupy</a:t>
            </a:r>
            <a:r>
              <a:rPr dirty="0" sz="1200" spc="19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 spc="1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kinds</a:t>
            </a:r>
            <a:r>
              <a:rPr dirty="0" sz="1200" spc="19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1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 spc="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enables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them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obtain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benefits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 spc="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data,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 spc="20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 spc="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19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single</a:t>
            </a:r>
            <a:r>
              <a:rPr dirty="0" sz="1200" spc="19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point</a:t>
            </a:r>
            <a:r>
              <a:rPr dirty="0" sz="1200" spc="20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1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risk.</a:t>
            </a:r>
            <a:r>
              <a:rPr dirty="0" sz="1200" spc="19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Establishing</a:t>
            </a:r>
            <a:r>
              <a:rPr dirty="0" sz="1200" spc="20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19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personal</a:t>
            </a:r>
            <a:r>
              <a:rPr dirty="0" sz="1200" spc="19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file</a:t>
            </a:r>
            <a:r>
              <a:rPr dirty="0" sz="1200" spc="19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2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20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cloud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allows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rights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generated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 spc="1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generator,</a:t>
            </a:r>
            <a:r>
              <a:rPr dirty="0" sz="1200" spc="1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 spc="1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 spc="1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makes</a:t>
            </a:r>
            <a:r>
              <a:rPr dirty="0" sz="1200" spc="1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11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possible</a:t>
            </a:r>
            <a:r>
              <a:rPr dirty="0" sz="1200" spc="12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1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individuals</a:t>
            </a:r>
            <a:r>
              <a:rPr dirty="0" sz="1200" spc="1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propose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authentication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space,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makes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8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social</a:t>
            </a:r>
            <a:r>
              <a:rPr dirty="0" sz="1200" spc="10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 spc="10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 spc="10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granularity</a:t>
            </a:r>
            <a:r>
              <a:rPr dirty="0" sz="1200" spc="10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smaller.</a:t>
            </a:r>
            <a:r>
              <a:rPr dirty="0" sz="1200" spc="10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entrepreneurs,</a:t>
            </a:r>
            <a:r>
              <a:rPr dirty="0" sz="1200" spc="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easier</a:t>
            </a:r>
            <a:r>
              <a:rPr dirty="0" sz="1200" spc="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build</a:t>
            </a:r>
            <a:r>
              <a:rPr dirty="0" sz="1200" spc="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</a:t>
            </a:r>
            <a:r>
              <a:rPr dirty="0" sz="1200" spc="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DApps</a:t>
            </a:r>
            <a:r>
              <a:rPr dirty="0" sz="1200" spc="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it,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may</a:t>
            </a:r>
            <a:r>
              <a:rPr dirty="0" sz="1200" spc="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lead</a:t>
            </a:r>
            <a:r>
              <a:rPr dirty="0" sz="1200" spc="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major</a:t>
            </a:r>
            <a:r>
              <a:rPr dirty="0" sz="1200" spc="19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changes</a:t>
            </a:r>
            <a:r>
              <a:rPr dirty="0" sz="1200" spc="19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21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0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way</a:t>
            </a:r>
            <a:r>
              <a:rPr dirty="0" sz="1200" spc="19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 spc="1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society</a:t>
            </a:r>
            <a:r>
              <a:rPr dirty="0" sz="1200" spc="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1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organized.</a:t>
            </a:r>
            <a:r>
              <a:rPr dirty="0" sz="1200" spc="19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 spc="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 spc="1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9322799"/>
            <a:ext cx="6061465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</a:t>
            </a:r>
            <a:r>
              <a:rPr dirty="0" sz="1200" spc="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</a:t>
            </a:r>
            <a:r>
              <a:rPr dirty="0" sz="1200" spc="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 spc="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subnet,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using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management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40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67912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files</a:t>
            </a:r>
            <a:r>
              <a:rPr dirty="0" sz="1200" spc="-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-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object</a:t>
            </a:r>
            <a:r>
              <a:rPr dirty="0" sz="1200" spc="-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management,</a:t>
            </a:r>
            <a:r>
              <a:rPr dirty="0" sz="1200" spc="-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 spc="-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-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 spc="-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</a:t>
            </a:r>
            <a:r>
              <a:rPr dirty="0" sz="1200" spc="-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-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easily</a:t>
            </a:r>
            <a:r>
              <a:rPr dirty="0" sz="1200" spc="-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his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system,</a:t>
            </a:r>
            <a:r>
              <a:rPr dirty="0" sz="1200" spc="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identity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reputation</a:t>
            </a:r>
            <a:r>
              <a:rPr dirty="0" sz="1200" spc="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system,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 spc="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2585754"/>
            <a:ext cx="6106535" cy="59781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2.2.3.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Data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confirmation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based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on</a:t>
            </a:r>
            <a:r>
              <a:rPr dirty="0" sz="1200" spc="-1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address: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Address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is</a:t>
            </a:r>
            <a:r>
              <a:rPr dirty="0" sz="1200" spc="-1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at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the</a:t>
            </a:r>
            <a:r>
              <a:rPr dirty="0" sz="1200" spc="1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core</a:t>
            </a:r>
          </a:p>
          <a:p>
            <a:pPr marL="304749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2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2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makes</a:t>
            </a:r>
            <a:r>
              <a:rPr dirty="0" sz="1200" spc="29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2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possible</a:t>
            </a:r>
            <a:r>
              <a:rPr dirty="0" sz="1200" spc="29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2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 spc="2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  <a:r>
              <a:rPr dirty="0" sz="1200" spc="2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functions.</a:t>
            </a:r>
            <a:r>
              <a:rPr dirty="0" sz="1200" spc="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traditional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world,</a:t>
            </a:r>
            <a:r>
              <a:rPr dirty="0" sz="1200" spc="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 spc="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people</a:t>
            </a:r>
            <a:r>
              <a:rPr dirty="0" sz="1200" spc="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want</a:t>
            </a:r>
            <a:r>
              <a:rPr dirty="0" sz="1200" spc="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interact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 spc="1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 spc="1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other,</a:t>
            </a:r>
            <a:r>
              <a:rPr dirty="0" sz="1200" spc="1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  <a:r>
              <a:rPr dirty="0" sz="1200" spc="17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</a:t>
            </a:r>
            <a:r>
              <a:rPr dirty="0" sz="1200" spc="1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9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apply</a:t>
            </a:r>
            <a:r>
              <a:rPr dirty="0" sz="1200" spc="1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1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accounts</a:t>
            </a:r>
            <a:r>
              <a:rPr dirty="0" sz="1200" spc="1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1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different</a:t>
            </a:r>
            <a:r>
              <a:rPr dirty="0" sz="1200" spc="1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platforms,</a:t>
            </a:r>
            <a:r>
              <a:rPr dirty="0" sz="1200" spc="-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value</a:t>
            </a:r>
            <a:r>
              <a:rPr dirty="0" sz="1200" spc="-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interaction,</a:t>
            </a:r>
            <a:r>
              <a:rPr dirty="0" sz="1200" spc="-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  <a:r>
              <a:rPr dirty="0" sz="1200" spc="-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</a:t>
            </a:r>
            <a:r>
              <a:rPr dirty="0" sz="1200" spc="-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-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apply</a:t>
            </a:r>
            <a:r>
              <a:rPr dirty="0" sz="1200" spc="-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bank</a:t>
            </a:r>
            <a:r>
              <a:rPr dirty="0" sz="1200" spc="-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accounts.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people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interaction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 spc="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value</a:t>
            </a:r>
            <a:r>
              <a:rPr dirty="0" sz="1200" spc="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interaction.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 spc="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 spc="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that,</a:t>
            </a:r>
            <a:r>
              <a:rPr dirty="0" sz="1200" spc="9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 spc="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 spc="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easily</a:t>
            </a:r>
            <a:r>
              <a:rPr dirty="0" sz="1200" spc="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publish</a:t>
            </a:r>
            <a:r>
              <a:rPr dirty="0" sz="1200" spc="9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smart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contracts</a:t>
            </a:r>
            <a:r>
              <a:rPr dirty="0" sz="1200" spc="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programmable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value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interaction.</a:t>
            </a:r>
            <a:r>
              <a:rPr dirty="0" sz="1200" spc="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addition,</a:t>
            </a:r>
            <a:r>
              <a:rPr dirty="0" sz="1200" spc="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people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 spc="1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bind</a:t>
            </a:r>
            <a:r>
              <a:rPr dirty="0" sz="1200" spc="1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their</a:t>
            </a:r>
            <a:r>
              <a:rPr dirty="0" sz="1200" spc="1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identities</a:t>
            </a:r>
            <a:r>
              <a:rPr dirty="0" sz="1200" spc="1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addresses</a:t>
            </a:r>
            <a:r>
              <a:rPr dirty="0" sz="1200" spc="13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assist</a:t>
            </a:r>
            <a:r>
              <a:rPr dirty="0" sz="1200" spc="13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biometrics</a:t>
            </a:r>
            <a:r>
              <a:rPr dirty="0" sz="1200" spc="13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</a:t>
            </a:r>
            <a:r>
              <a:rPr dirty="0" sz="1200" spc="41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their</a:t>
            </a:r>
            <a:r>
              <a:rPr dirty="0" sz="1200" spc="39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</a:t>
            </a:r>
            <a:r>
              <a:rPr dirty="0" sz="1200" spc="40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identity</a:t>
            </a:r>
            <a:r>
              <a:rPr dirty="0" sz="1200" spc="39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system.</a:t>
            </a:r>
            <a:r>
              <a:rPr dirty="0" sz="1200" spc="41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However,</a:t>
            </a:r>
            <a:r>
              <a:rPr dirty="0" sz="1200" spc="4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3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  <a:r>
              <a:rPr dirty="0" sz="1200" spc="3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systems,</a:t>
            </a:r>
            <a:r>
              <a:rPr dirty="0" sz="1200" spc="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people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</a:t>
            </a:r>
            <a:r>
              <a:rPr dirty="0" sz="1200" spc="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register</a:t>
            </a:r>
            <a:r>
              <a:rPr dirty="0" sz="1200" spc="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multiple</a:t>
            </a:r>
            <a:r>
              <a:rPr dirty="0" sz="1200" spc="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accounts,</a:t>
            </a:r>
            <a:r>
              <a:rPr dirty="0" sz="1200" spc="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divided</a:t>
            </a:r>
            <a:r>
              <a:rPr dirty="0" sz="1200" spc="3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3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occupied</a:t>
            </a:r>
            <a:r>
              <a:rPr dirty="0" sz="1200" spc="3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 spc="3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 spc="3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 spc="39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 spc="3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organization.</a:t>
            </a:r>
            <a:r>
              <a:rPr dirty="0" sz="1200" spc="3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interaction</a:t>
            </a:r>
            <a:r>
              <a:rPr dirty="0" sz="1200" spc="6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between</a:t>
            </a:r>
            <a:r>
              <a:rPr dirty="0" sz="1200" spc="6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organizations</a:t>
            </a:r>
            <a:r>
              <a:rPr dirty="0" sz="1200" spc="6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6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</a:t>
            </a:r>
            <a:r>
              <a:rPr dirty="0" sz="1200" spc="67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68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achieve.</a:t>
            </a:r>
            <a:r>
              <a:rPr dirty="0" sz="1200" spc="6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Such</a:t>
            </a:r>
            <a:r>
              <a:rPr dirty="0" sz="1200" spc="66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cooperative</a:t>
            </a:r>
            <a:r>
              <a:rPr dirty="0" sz="1200" spc="22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2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22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neither</a:t>
            </a:r>
            <a:r>
              <a:rPr dirty="0" sz="1200" spc="2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efficient</a:t>
            </a:r>
            <a:r>
              <a:rPr dirty="0" sz="1200" spc="2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nor</a:t>
            </a:r>
            <a:r>
              <a:rPr dirty="0" sz="1200" spc="21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reasonable,</a:t>
            </a:r>
            <a:r>
              <a:rPr dirty="0" sz="1200" spc="2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2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 spc="2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2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  <a:p>
            <a:pPr marL="0" marR="0">
              <a:lnSpc>
                <a:spcPts val="1583"/>
              </a:lnSpc>
              <a:spcBef>
                <a:spcPts val="158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single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point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risk.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8530370"/>
            <a:ext cx="6066051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4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DNC,</a:t>
            </a:r>
            <a:r>
              <a:rPr dirty="0" sz="1200" spc="4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users</a:t>
            </a:r>
            <a:r>
              <a:rPr dirty="0" sz="1200" spc="46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47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register</a:t>
            </a:r>
            <a:r>
              <a:rPr dirty="0" sz="1200" spc="4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their</a:t>
            </a:r>
            <a:r>
              <a:rPr dirty="0" sz="1200" spc="4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real-name</a:t>
            </a:r>
            <a:r>
              <a:rPr dirty="0" sz="1200" spc="4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addresses,</a:t>
            </a:r>
            <a:r>
              <a:rPr dirty="0" sz="1200" spc="4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such</a:t>
            </a:r>
            <a:r>
              <a:rPr dirty="0" sz="1200" spc="47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michael.lin,</a:t>
            </a:r>
            <a:r>
              <a:rPr dirty="0" sz="1200" spc="1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9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 spc="19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register</a:t>
            </a:r>
            <a:r>
              <a:rPr dirty="0" sz="1200" spc="19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some</a:t>
            </a:r>
            <a:r>
              <a:rPr dirty="0" sz="1200" spc="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anonymous</a:t>
            </a:r>
            <a:r>
              <a:rPr dirty="0" sz="1200" spc="1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addresses</a:t>
            </a:r>
            <a:r>
              <a:rPr dirty="0" sz="1200" spc="19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such</a:t>
            </a:r>
            <a:r>
              <a:rPr dirty="0" sz="1200" spc="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9322799"/>
            <a:ext cx="6060209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john.smith</a:t>
            </a:r>
            <a:r>
              <a:rPr dirty="0" sz="1200" spc="3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3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some</a:t>
            </a:r>
            <a:r>
              <a:rPr dirty="0" sz="1200" spc="3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anonymous</a:t>
            </a:r>
            <a:r>
              <a:rPr dirty="0" sz="1200" spc="3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social</a:t>
            </a:r>
            <a:r>
              <a:rPr dirty="0" sz="1200" spc="3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activities.</a:t>
            </a:r>
            <a:r>
              <a:rPr dirty="0" sz="1200" spc="3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3">
                <a:solidFill>
                  <a:srgbClr val="000000"/>
                </a:solidFill>
                <a:latin typeface="GSHKQL+MicrosoftYaHei"/>
                <a:cs typeface="GSHKQL+MicrosoftYaHei"/>
              </a:rPr>
              <a:t>We</a:t>
            </a:r>
            <a:r>
              <a:rPr dirty="0" sz="1200" spc="4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3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make</a:t>
            </a:r>
            <a:r>
              <a:rPr dirty="0" sz="1200" spc="4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41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67198" cy="28075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  <a:r>
              <a:rPr dirty="0" sz="1200" spc="3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35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used</a:t>
            </a:r>
            <a:r>
              <a:rPr dirty="0" sz="1200" spc="3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3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3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 spc="3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account,</a:t>
            </a:r>
            <a:r>
              <a:rPr dirty="0" sz="1200" spc="3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social</a:t>
            </a:r>
            <a:r>
              <a:rPr dirty="0" sz="1200" spc="3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account,</a:t>
            </a:r>
            <a:r>
              <a:rPr dirty="0" sz="1200" spc="3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bank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account,</a:t>
            </a:r>
            <a:r>
              <a:rPr dirty="0" sz="1200" spc="1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personal</a:t>
            </a:r>
            <a:r>
              <a:rPr dirty="0" sz="1200" spc="1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cloud</a:t>
            </a:r>
            <a:r>
              <a:rPr dirty="0" sz="1200" spc="1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account,</a:t>
            </a:r>
            <a:r>
              <a:rPr dirty="0" sz="1200" spc="1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</a:t>
            </a:r>
            <a:r>
              <a:rPr dirty="0" sz="1200" spc="1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immutability</a:t>
            </a:r>
            <a:r>
              <a:rPr dirty="0" sz="1200" spc="1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9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16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make</a:t>
            </a:r>
            <a:r>
              <a:rPr dirty="0" sz="1200" spc="1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1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1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facilitate</a:t>
            </a:r>
            <a:r>
              <a:rPr dirty="0" sz="1200" spc="1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establishment</a:t>
            </a:r>
            <a:r>
              <a:rPr dirty="0" sz="1200" spc="1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identity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reputation</a:t>
            </a:r>
            <a:r>
              <a:rPr dirty="0" sz="1200" spc="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certificates.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Therefore,</a:t>
            </a:r>
            <a:r>
              <a:rPr dirty="0" sz="1200" spc="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long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 spc="1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5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 spc="1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7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address-based</a:t>
            </a:r>
            <a:r>
              <a:rPr dirty="0" sz="1200" spc="1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1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5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1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realized,</a:t>
            </a:r>
            <a:r>
              <a:rPr dirty="0" sz="1200" spc="1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these</a:t>
            </a:r>
            <a:r>
              <a:rPr dirty="0" sz="1200" spc="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functions</a:t>
            </a:r>
            <a:r>
              <a:rPr dirty="0" sz="1200" spc="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integrated</a:t>
            </a:r>
            <a:r>
              <a:rPr dirty="0" sz="1200" spc="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into</a:t>
            </a:r>
            <a:r>
              <a:rPr dirty="0" sz="1200" spc="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one</a:t>
            </a:r>
            <a:r>
              <a:rPr dirty="0" sz="1200" spc="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address,</a:t>
            </a:r>
            <a:r>
              <a:rPr dirty="0" sz="1200" spc="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 spc="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plays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role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3774855"/>
            <a:ext cx="6064910" cy="3996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Address-based</a:t>
            </a:r>
            <a:r>
              <a:rPr dirty="0" sz="1200" spc="9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92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 spc="93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9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control</a:t>
            </a:r>
            <a:r>
              <a:rPr dirty="0" sz="1200" spc="9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 spc="9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makes</a:t>
            </a:r>
            <a:r>
              <a:rPr dirty="0" sz="1200" spc="9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authentication</a:t>
            </a:r>
            <a:r>
              <a:rPr dirty="0" sz="1200" spc="4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4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flow</a:t>
            </a:r>
            <a:r>
              <a:rPr dirty="0" sz="1200" spc="43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sharing</a:t>
            </a:r>
            <a:r>
              <a:rPr dirty="0" sz="1200" spc="4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extremely</a:t>
            </a:r>
            <a:r>
              <a:rPr dirty="0" sz="1200" spc="4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convenient.</a:t>
            </a:r>
            <a:r>
              <a:rPr dirty="0" sz="1200" spc="4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Because</a:t>
            </a:r>
            <a:r>
              <a:rPr dirty="0" sz="1200" spc="4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addresses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different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DApps</a:t>
            </a:r>
            <a:r>
              <a:rPr dirty="0" sz="1200" spc="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related</a:t>
            </a:r>
            <a:r>
              <a:rPr dirty="0" sz="1200" spc="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addresses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 spc="1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 spc="1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</a:t>
            </a:r>
            <a:r>
              <a:rPr dirty="0" sz="1200" spc="1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15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addresses,</a:t>
            </a:r>
            <a:r>
              <a:rPr dirty="0" sz="1200" spc="1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15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is,</a:t>
            </a:r>
            <a:r>
              <a:rPr dirty="0" sz="1200" spc="1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these</a:t>
            </a:r>
            <a:r>
              <a:rPr dirty="0" sz="1200" spc="1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1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6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stored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user's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space.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way,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generated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</a:t>
            </a:r>
            <a:r>
              <a:rPr dirty="0" sz="1200" spc="1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uses</a:t>
            </a:r>
            <a:r>
              <a:rPr dirty="0" sz="1200" spc="1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DApp</a:t>
            </a:r>
            <a:r>
              <a:rPr dirty="0" sz="1200" spc="1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1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confirmed</a:t>
            </a:r>
            <a:r>
              <a:rPr dirty="0" sz="1200" spc="1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 spc="1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11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1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generated,</a:t>
            </a:r>
            <a:r>
              <a:rPr dirty="0" sz="1200" spc="12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 spc="1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makes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value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 spc="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big,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 spc="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allows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different</a:t>
            </a:r>
            <a:r>
              <a:rPr dirty="0" sz="1200" spc="1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DApps</a:t>
            </a:r>
            <a:r>
              <a:rPr dirty="0" sz="1200" spc="1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read</a:t>
            </a:r>
            <a:r>
              <a:rPr dirty="0" sz="1200" spc="11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1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1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3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 spc="10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user,</a:t>
            </a:r>
            <a:r>
              <a:rPr dirty="0" sz="1200" spc="1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 spc="11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makes</a:t>
            </a:r>
            <a:r>
              <a:rPr dirty="0" sz="1200" spc="1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traffic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sharing</a:t>
            </a:r>
            <a:r>
              <a:rPr dirty="0" sz="1200" spc="3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possible.</a:t>
            </a:r>
            <a:r>
              <a:rPr dirty="0" sz="1200" spc="32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Doing</a:t>
            </a:r>
            <a:r>
              <a:rPr dirty="0" sz="1200" spc="3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 spc="3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 spc="3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gives</a:t>
            </a:r>
            <a:r>
              <a:rPr dirty="0" sz="1200" spc="3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DApp</a:t>
            </a:r>
            <a:r>
              <a:rPr dirty="0" sz="1200" spc="3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ability</a:t>
            </a:r>
            <a:r>
              <a:rPr dirty="0" sz="1200" spc="3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challenge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original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7737509"/>
            <a:ext cx="6063742" cy="1618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continues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occupy</a:t>
            </a:r>
            <a:r>
              <a:rPr dirty="0" sz="1200" spc="-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 spc="-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"overlord</a:t>
            </a:r>
            <a:r>
              <a:rPr dirty="0" sz="1200" spc="-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clause"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enable</a:t>
            </a:r>
            <a:r>
              <a:rPr dirty="0" sz="1200" spc="-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itself</a:t>
            </a:r>
            <a:r>
              <a:rPr dirty="0" sz="1200" spc="-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-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earn</a:t>
            </a:r>
            <a:r>
              <a:rPr dirty="0" sz="1200" spc="-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income</a:t>
            </a:r>
            <a:r>
              <a:rPr dirty="0" sz="1200" spc="-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mainly</a:t>
            </a:r>
            <a:r>
              <a:rPr dirty="0" sz="1200" spc="-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rather</a:t>
            </a:r>
            <a:r>
              <a:rPr dirty="0" sz="1200" spc="-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than</a:t>
            </a:r>
            <a:r>
              <a:rPr dirty="0" sz="1200" spc="-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services,</a:t>
            </a:r>
            <a:r>
              <a:rPr dirty="0" sz="1200" spc="-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5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new</a:t>
            </a:r>
            <a:r>
              <a:rPr dirty="0" sz="1200" spc="3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DApp</a:t>
            </a:r>
            <a:r>
              <a:rPr dirty="0" sz="1200" spc="37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3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</a:t>
            </a:r>
            <a:r>
              <a:rPr dirty="0" sz="1200" spc="3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traffic</a:t>
            </a:r>
            <a:r>
              <a:rPr dirty="0" sz="1200" spc="3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3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5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original</a:t>
            </a:r>
            <a:r>
              <a:rPr dirty="0" sz="1200" spc="3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DApp</a:t>
            </a:r>
            <a:r>
              <a:rPr dirty="0" sz="1200" spc="3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 spc="3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34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developed</a:t>
            </a:r>
            <a:r>
              <a:rPr dirty="0" sz="1200" spc="1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1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DNC,</a:t>
            </a:r>
            <a:r>
              <a:rPr dirty="0" sz="1200" spc="1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new</a:t>
            </a:r>
            <a:r>
              <a:rPr dirty="0" sz="1200" spc="1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DApp</a:t>
            </a:r>
            <a:r>
              <a:rPr dirty="0" sz="1200" spc="1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1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 spc="1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bring</a:t>
            </a:r>
            <a:r>
              <a:rPr dirty="0" sz="1200" spc="1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traffic</a:t>
            </a:r>
            <a:r>
              <a:rPr dirty="0" sz="1200" spc="1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9322799"/>
            <a:ext cx="5114738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original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DApp.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about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DApp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shown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below: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42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1696085" y="1331341"/>
            <a:ext cx="4293870" cy="2238375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48053" y="3677319"/>
            <a:ext cx="4429326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Figure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Customer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between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DApps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4073559"/>
            <a:ext cx="5961683" cy="2411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implementing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enables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DApp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ability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give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exchange,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value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interaction,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identity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verification,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etc.,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individual,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even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intelligent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program,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8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Conveniently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relationships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any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subject.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6451254"/>
            <a:ext cx="6050277" cy="32038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accumulation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core,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possible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credible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proof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"good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money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drives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bad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money"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make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toward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virtuous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circle.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perspective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subject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transaction,</a:t>
            </a:r>
          </a:p>
          <a:p>
            <a:pPr marL="0" marR="0">
              <a:lnSpc>
                <a:spcPts val="1583"/>
              </a:lnSpc>
              <a:spcBef>
                <a:spcPts val="158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ability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operate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subject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individuals,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intelligent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programs.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world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world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dominated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43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5954498" cy="24109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making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individuals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rise,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future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intelligent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programs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become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important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subjects,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fact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necessary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distinguish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between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people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intelligent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programs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behind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individuals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long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achieve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equal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exchanges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between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subjects.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3378615"/>
            <a:ext cx="5982377" cy="3203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According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Metcalfe's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law,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participants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progress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promoted.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Participants,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individuals,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businesses,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smart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programs,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underlying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code,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freely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express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their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views,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products,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purchase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products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without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restrictions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geography,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institutions,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make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automated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smart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contracts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intelligent,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 spc="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gradually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large-scale,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automated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deep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6945029"/>
            <a:ext cx="5891479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2.2.4: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Data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sharing</a:t>
            </a:r>
            <a:r>
              <a:rPr dirty="0" sz="1200" spc="-12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based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on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data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routing: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information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exchange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fully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supported</a:t>
            </a:r>
            <a:r>
              <a:rPr dirty="0" sz="1200" spc="-1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by</a:t>
            </a:r>
            <a:r>
              <a:rPr dirty="0" sz="1200" spc="-1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the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protocol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7737509"/>
            <a:ext cx="5972167" cy="1618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enables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routing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acquired.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special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routing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allows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accessed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enables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exchange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between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any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addresses.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9322799"/>
            <a:ext cx="5975120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order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achieve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smooth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experience,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solutions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44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5976523" cy="1618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routing.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DNC's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specially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optimized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chat.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Using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specially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readable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writable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database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achieve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chat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without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going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server.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2585754"/>
            <a:ext cx="5991362" cy="28075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exchange,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two-person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conversation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multi-person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conversation,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text,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voice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video,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extremely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important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before,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during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after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event.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characteristic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interaction,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value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characterized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value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interaction,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new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break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boundary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integrate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interaction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value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interaction.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5359815"/>
            <a:ext cx="6023610" cy="39965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protocol-level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support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DApps,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everyone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encrypt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decentralize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free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world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owned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producer.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Anyone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peer-to-peer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media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multi-person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transfer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interact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smart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contracts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during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exchange.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important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integrate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before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transaction,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you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contact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negotiate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you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easily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smart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session;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during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two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transaction-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9322799"/>
            <a:ext cx="6050949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situation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delivery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situation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modify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45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5582419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smart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contract;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after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objects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been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traded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divided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different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facilitate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customer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relationship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management.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2189514"/>
            <a:ext cx="5752421" cy="1618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support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sub-real-time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protocol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layer,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while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DApp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Email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point-to-point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point-to-multipoint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relationship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conduct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point-to-point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4171095"/>
            <a:ext cx="5866164" cy="2807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2.2.5: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The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system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is</a:t>
            </a:r>
            <a:r>
              <a:rPr dirty="0" sz="1200" spc="-1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fully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distributed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and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infinitely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scalable</a:t>
            </a:r>
          </a:p>
          <a:p>
            <a:pPr marL="304749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V2.0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completely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V2.0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similar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Bitcoin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Ethereum,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election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anyone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mining,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opportunity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receive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mining</a:t>
            </a:r>
          </a:p>
          <a:p>
            <a:pPr marL="0" marR="0">
              <a:lnSpc>
                <a:spcPts val="1583"/>
              </a:lnSpc>
              <a:spcBef>
                <a:spcPts val="158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rewards.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Participants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choose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obtain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resources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applying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sub-chain.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6945029"/>
            <a:ext cx="5869863" cy="28075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Whether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Windows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Pingguo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Android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you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disks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software,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greatly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expands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scalability.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infinitely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scalable.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so-called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infinite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scalability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means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continue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increase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support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sharding</a:t>
            </a:r>
          </a:p>
          <a:p>
            <a:pPr marL="0" marR="0">
              <a:lnSpc>
                <a:spcPts val="1583"/>
              </a:lnSpc>
              <a:spcBef>
                <a:spcPts val="153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miners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increases,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46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3336024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continuously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expanded.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1793275"/>
            <a:ext cx="2793924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2.3: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Address-based</a:t>
            </a:r>
            <a:r>
              <a:rPr dirty="0" sz="1200" spc="1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data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2189514"/>
            <a:ext cx="5594865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2.3.1: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Credit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verification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based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on</a:t>
            </a:r>
            <a:r>
              <a:rPr dirty="0" sz="1200" spc="-1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personal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cloud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space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identity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verification,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circle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friends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records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2981994"/>
            <a:ext cx="5974908" cy="3996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People-to-people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exchanges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inseparable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reputation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Because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people's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often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know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object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symmetrical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order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reach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efficiently.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well-functioning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market,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credibility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important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"good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money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drives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money".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should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interface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reputation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people's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reputation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change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dynamically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over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promote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maintain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their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reputation.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6945029"/>
            <a:ext cx="6025381" cy="24113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Reputation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actually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evaluation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(including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identity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information)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owner.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36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end,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much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possible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should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integrated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core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easy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pass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variety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Proof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reputation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(PoR).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People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record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their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relationship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world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voluntary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disclosure,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304" y="9322799"/>
            <a:ext cx="6057668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adopt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third-party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identity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verification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47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37134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their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credibility.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Different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ways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proving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effectiveness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different.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proposes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three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types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proofs: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weak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proof,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semi-strong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proof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strong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proof: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2189514"/>
            <a:ext cx="6029917" cy="20150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Weak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proof: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publishing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yourself,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virtual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world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world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continue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contact,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yourself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dynamic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your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life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continuously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deposited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timeline.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mainly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achieved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social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4171095"/>
            <a:ext cx="5622134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Semi-strong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proof: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yourself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transaction-related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(including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comments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party).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5359815"/>
            <a:ext cx="6021124" cy="39965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3: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Strong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proof: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credible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association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between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your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address-related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real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world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yourself.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method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achieved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publishing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relationship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trusted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channel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third-party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verification.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example,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publish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official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website,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person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special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verification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agency,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agency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publish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identity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real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person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corresponding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release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channel.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publish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relevant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facilitate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9322799"/>
            <a:ext cx="1874882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trusted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subjects.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48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5953474" cy="20147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order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complete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credibility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certification,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individuals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choose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personal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life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dynamic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databases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their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authorize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different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people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future,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people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deposit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private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identified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2981994"/>
            <a:ext cx="5941702" cy="1618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book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Give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permission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book,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authorize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relevant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personnel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help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transfer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new</a:t>
            </a:r>
            <a:r>
              <a:rPr dirty="0" sz="1200" spc="-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emergency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situations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private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keys;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4567335"/>
            <a:ext cx="5990718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09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Life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dynamic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endow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ability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publish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immutable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life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dynamic;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5359815"/>
            <a:ext cx="5908944" cy="12224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3: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Multimedia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give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ability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publish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text,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pictures,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voice,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video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media,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give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ability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customize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tags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custom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tamperable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attributes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6548789"/>
            <a:ext cx="5878700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4: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Product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Give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ability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publish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products,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including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resources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shared,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product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database;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304" y="7737509"/>
            <a:ext cx="5987914" cy="1618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5: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Give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ability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save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file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exists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object,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define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database,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paves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establishment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DApp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databases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48053" y="9322799"/>
            <a:ext cx="5410045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6: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Multi-currency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wallet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Give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ability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map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49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62398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network.</a:t>
            </a:r>
          </a:p>
          <a:p>
            <a:pPr marL="304749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 spc="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</a:t>
            </a:r>
            <a:r>
              <a:rPr dirty="0" sz="1200" spc="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SpaceX</a:t>
            </a:r>
            <a:r>
              <a:rPr dirty="0" sz="1200" spc="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successfully</a:t>
            </a:r>
            <a:r>
              <a:rPr dirty="0" sz="1200" spc="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launched</a:t>
            </a:r>
            <a:r>
              <a:rPr dirty="0" sz="1200" spc="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400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Starlink</a:t>
            </a:r>
            <a:r>
              <a:rPr dirty="0" sz="1200" spc="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satellites.</a:t>
            </a:r>
            <a:r>
              <a:rPr dirty="0" sz="1200" spc="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1793275"/>
            <a:ext cx="6067072" cy="28075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live</a:t>
            </a:r>
            <a:r>
              <a:rPr dirty="0" sz="1200" spc="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webcast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about</a:t>
            </a:r>
            <a:r>
              <a:rPr dirty="0" sz="1200" spc="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launch,</a:t>
            </a:r>
            <a:r>
              <a:rPr dirty="0" sz="1200" spc="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SpaceX</a:t>
            </a:r>
            <a:r>
              <a:rPr dirty="0" sz="1200" spc="9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revealed</a:t>
            </a:r>
            <a:r>
              <a:rPr dirty="0" sz="1200" spc="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series</a:t>
            </a:r>
            <a:r>
              <a:rPr dirty="0" sz="1200" spc="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upgrade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details</a:t>
            </a:r>
            <a:r>
              <a:rPr dirty="0" sz="1200" spc="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these</a:t>
            </a:r>
            <a:r>
              <a:rPr dirty="0" sz="1200" spc="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satellites,</a:t>
            </a:r>
            <a:r>
              <a:rPr dirty="0" sz="1200" spc="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including</a:t>
            </a:r>
            <a:r>
              <a:rPr dirty="0" sz="1200" spc="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increased</a:t>
            </a:r>
            <a:r>
              <a:rPr dirty="0" sz="1200" spc="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bandwidth</a:t>
            </a:r>
            <a:r>
              <a:rPr dirty="0" sz="1200" spc="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complete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decomposition.</a:t>
            </a:r>
            <a:r>
              <a:rPr dirty="0" sz="1200" spc="20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 spc="22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inherited</a:t>
            </a:r>
            <a:r>
              <a:rPr dirty="0" sz="1200" spc="2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2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initial</a:t>
            </a:r>
            <a:r>
              <a:rPr dirty="0" sz="1200" spc="20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</a:t>
            </a:r>
            <a:r>
              <a:rPr dirty="0" sz="1200" spc="20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ideas</a:t>
            </a:r>
            <a:r>
              <a:rPr dirty="0" sz="1200" spc="2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1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creating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personal</a:t>
            </a:r>
            <a:r>
              <a:rPr dirty="0" sz="1200" spc="-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free</a:t>
            </a:r>
            <a:r>
              <a:rPr dirty="0" sz="1200" spc="-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platform,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resisting</a:t>
            </a:r>
            <a:r>
              <a:rPr dirty="0" sz="1200" spc="-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oligopoly</a:t>
            </a:r>
            <a:r>
              <a:rPr dirty="0" sz="1200" spc="-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8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creating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private</a:t>
            </a:r>
            <a:r>
              <a:rPr dirty="0" sz="1200" spc="-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safe</a:t>
            </a:r>
            <a:r>
              <a:rPr dirty="0" sz="1200" spc="-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Cyber</a:t>
            </a:r>
            <a:r>
              <a:rPr dirty="0" sz="1200" spc="-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Space.</a:t>
            </a:r>
            <a:r>
              <a:rPr dirty="0" sz="1200" spc="-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domain</a:t>
            </a:r>
            <a:r>
              <a:rPr dirty="0" sz="1200" spc="-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name</a:t>
            </a:r>
            <a:r>
              <a:rPr dirty="0" sz="1200" spc="-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unique,</a:t>
            </a:r>
            <a:r>
              <a:rPr dirty="0" sz="1200" spc="-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personal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identity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 spc="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unique,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connecting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online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offline,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on-chain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off-chain.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4567335"/>
            <a:ext cx="6063622" cy="1618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cross-chain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hybrid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structure,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covering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DPOS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+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PBFT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+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</a:t>
            </a:r>
            <a:r>
              <a:rPr dirty="0" sz="1200" spc="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</a:t>
            </a:r>
            <a:r>
              <a:rPr dirty="0" sz="1200" spc="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algorithms,</a:t>
            </a:r>
            <a:r>
              <a:rPr dirty="0" sz="1200" spc="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perfectly</a:t>
            </a:r>
            <a:r>
              <a:rPr dirty="0" sz="1200" spc="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docking</a:t>
            </a:r>
            <a:r>
              <a:rPr dirty="0" sz="1200" spc="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 spc="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sharding</a:t>
            </a:r>
            <a:r>
              <a:rPr dirty="0" sz="1200" spc="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 spc="1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sharding,</a:t>
            </a:r>
            <a:r>
              <a:rPr dirty="0" sz="1200" spc="18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providing</a:t>
            </a:r>
            <a:r>
              <a:rPr dirty="0" sz="1200" spc="1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</a:t>
            </a:r>
            <a:r>
              <a:rPr dirty="0" sz="1200" spc="1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stable</a:t>
            </a:r>
            <a:r>
              <a:rPr dirty="0" sz="1200" spc="1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cloud</a:t>
            </a:r>
            <a:r>
              <a:rPr dirty="0" sz="1200" spc="1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VMs</a:t>
            </a:r>
            <a:r>
              <a:rPr dirty="0" sz="1200" spc="1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 spc="1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9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bottom</a:t>
            </a:r>
            <a:r>
              <a:rPr dirty="0" sz="1200" spc="1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worldwide.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6152549"/>
            <a:ext cx="6065795" cy="32038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general</a:t>
            </a:r>
            <a:r>
              <a:rPr dirty="0" sz="1200" spc="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trend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future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development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 spc="-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-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 spc="-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development.</a:t>
            </a:r>
            <a:r>
              <a:rPr dirty="0" sz="1200" spc="-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emergence</a:t>
            </a:r>
            <a:r>
              <a:rPr dirty="0" sz="1200" spc="-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-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-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greatly</a:t>
            </a:r>
            <a:r>
              <a:rPr dirty="0" sz="1200" spc="1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promoted</a:t>
            </a:r>
            <a:r>
              <a:rPr dirty="0" sz="1200" spc="1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</a:t>
            </a:r>
            <a:r>
              <a:rPr dirty="0" sz="1200" spc="1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7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 spc="1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resource</a:t>
            </a:r>
            <a:r>
              <a:rPr dirty="0" sz="1200" spc="1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providers</a:t>
            </a:r>
            <a:r>
              <a:rPr dirty="0" sz="1200" spc="15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storage,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bandwidth,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payment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 spc="-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services.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Due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7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lack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0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readable</a:t>
            </a:r>
            <a:r>
              <a:rPr dirty="0" sz="1200" spc="28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2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writable</a:t>
            </a:r>
            <a:r>
              <a:rPr dirty="0" sz="1200" spc="2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 spc="2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 spc="28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2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scalable</a:t>
            </a:r>
            <a:r>
              <a:rPr dirty="0" sz="1200" spc="27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accounting,</a:t>
            </a:r>
            <a:r>
              <a:rPr dirty="0" sz="1200" spc="1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</a:t>
            </a:r>
            <a:r>
              <a:rPr dirty="0" sz="1200" spc="1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1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applications</a:t>
            </a:r>
            <a:r>
              <a:rPr dirty="0" sz="1200" spc="1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18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greatly</a:t>
            </a:r>
            <a:r>
              <a:rPr dirty="0" sz="1200" spc="1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limited</a:t>
            </a:r>
            <a:r>
              <a:rPr dirty="0" sz="1200" spc="1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their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</a:t>
            </a:r>
            <a:r>
              <a:rPr dirty="0" sz="1200" spc="2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scope.</a:t>
            </a:r>
            <a:r>
              <a:rPr dirty="0" sz="1200" spc="24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</a:t>
            </a:r>
            <a:r>
              <a:rPr dirty="0" sz="1200" spc="2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2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2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mainly</a:t>
            </a:r>
            <a:r>
              <a:rPr dirty="0" sz="1200" spc="24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used</a:t>
            </a:r>
            <a:r>
              <a:rPr dirty="0" sz="1200" spc="2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2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transfers,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deposits,</a:t>
            </a:r>
            <a:r>
              <a:rPr dirty="0" sz="1200" spc="13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gambling,</a:t>
            </a:r>
            <a:r>
              <a:rPr dirty="0" sz="1200" spc="1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etc.</a:t>
            </a:r>
            <a:r>
              <a:rPr dirty="0" sz="1200" spc="1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addition</a:t>
            </a:r>
            <a:r>
              <a:rPr dirty="0" sz="1200" spc="13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inefficient</a:t>
            </a:r>
            <a:r>
              <a:rPr dirty="0" sz="1200" spc="1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</a:t>
            </a:r>
            <a:r>
              <a:rPr dirty="0" sz="1200" spc="1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3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world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9322799"/>
            <a:ext cx="6063585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state</a:t>
            </a:r>
            <a:r>
              <a:rPr dirty="0" sz="1200" spc="32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(transaction</a:t>
            </a:r>
            <a:r>
              <a:rPr dirty="0" sz="1200" spc="31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3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saved</a:t>
            </a:r>
            <a:r>
              <a:rPr dirty="0" sz="1200" spc="31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 spc="30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 spc="30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miners),</a:t>
            </a:r>
            <a:r>
              <a:rPr dirty="0" sz="1200" spc="31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 spc="3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30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accounting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08878" y="9760273"/>
            <a:ext cx="582302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5</a:t>
            </a:r>
            <a:r>
              <a:rPr dirty="0" sz="900" spc="234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1143000" y="4552696"/>
            <a:ext cx="5274309" cy="319912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3304" y="1000794"/>
            <a:ext cx="5981926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tokens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cross-chain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multi-currency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wallet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database;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1793275"/>
            <a:ext cx="5824662" cy="1222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7: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issuing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giving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ability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issue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coins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click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relevant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coin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issuing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database;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2981994"/>
            <a:ext cx="6016601" cy="12226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8: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Smart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contract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Give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ability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generate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smart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contracts,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save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relevant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smart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contract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database.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7936010"/>
            <a:ext cx="5993348" cy="1618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6006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Reliable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privacy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protection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permission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control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stored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private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after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generated,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solves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problems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privacy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protection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confirmation,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paves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50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5799964" cy="24109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disclosed.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selectively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specified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sharing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circle.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example,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life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dynamic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specified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friends.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set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limit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view,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types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exchanges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3378615"/>
            <a:ext cx="5961716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future,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specialized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second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traffickers,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constantly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acquiring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types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desensitized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individuals,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thus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making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truly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industry.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4963575"/>
            <a:ext cx="5542636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2.3.2: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Address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alias,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communication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account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and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help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recovery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function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5756309"/>
            <a:ext cx="5931479" cy="20147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user-oriented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memory-friendly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44">
                <a:solidFill>
                  <a:srgbClr val="000000"/>
                </a:solidFill>
                <a:latin typeface="GSHKQL+MicrosoftYaHei"/>
                <a:cs typeface="GSHKQL+MicrosoftYaHei"/>
              </a:rPr>
              <a:t>ID,</a:t>
            </a:r>
            <a:r>
              <a:rPr dirty="0" sz="1200" spc="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rather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boring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binary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strings.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aliases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friendly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interface.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7737509"/>
            <a:ext cx="5927187" cy="1618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party's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key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encryption,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7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special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account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account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world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state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encrypted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48053" y="9322799"/>
            <a:ext cx="5618727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you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private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key,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you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everything,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you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lose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51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5951673" cy="24109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private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key,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you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lose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everything.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8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avoid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tragedy,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7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specify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join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multi-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signature,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private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key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lost,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private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key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lost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after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certain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period.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help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authorize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ability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transfer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account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balances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addresses.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2.4: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Design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goals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3378615"/>
            <a:ext cx="5963529" cy="4392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Although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considered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potential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subvert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existing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business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model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years,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underlying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technology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enough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support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large-scale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commercial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prominent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technical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problem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performance.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Taking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Ethereum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example,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running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entire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about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10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second,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daily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activity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10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million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levels,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peak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TPS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generally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around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2000-3000,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1.0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2.0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represented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Bitcoin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Ethereum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completely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support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large-scale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commercial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7737509"/>
            <a:ext cx="6047913" cy="1618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break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limitation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TPS?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Just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like</a:t>
            </a:r>
            <a:r>
              <a:rPr dirty="0" sz="1200" spc="12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“impossible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triangle”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problem</a:t>
            </a:r>
            <a:r>
              <a:rPr dirty="0" sz="1200" spc="1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all</a:t>
            </a:r>
            <a:r>
              <a:rPr dirty="0" sz="1200" spc="4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face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face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their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impossible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triangle: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decentralization,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security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high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performance.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48053" y="9322799"/>
            <a:ext cx="4902616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decentralized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challenge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how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ensure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52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46250" cy="55814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decentralization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peer-to-peer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status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machines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equal,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special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order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ensure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decentralization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without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access,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everyone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join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controlled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centers;</a:t>
            </a:r>
          </a:p>
          <a:p>
            <a:pPr marL="304749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challenge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security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ensure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enough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easily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destroyed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economically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linked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good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people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machines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join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network,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people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trying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profit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destroying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So,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how</a:t>
            </a:r>
            <a:r>
              <a:rPr dirty="0" sz="1200" spc="-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ensure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security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people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inside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broken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traditional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security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architecture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challenge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security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6548789"/>
            <a:ext cx="5925551" cy="16184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3: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high-performance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challenge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lies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ensuring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adequately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decentralized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secure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possible,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ensuring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performance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lowest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energy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consumption.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8134130"/>
            <a:ext cx="5986890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impossible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triangle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Bitcoin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Ethereum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chosen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enough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decentralization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security,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EOS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biased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efficiency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sacrificed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decentralization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security.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53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1143000" y="988441"/>
            <a:ext cx="5274309" cy="279146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3304" y="3972976"/>
            <a:ext cx="5945823" cy="32036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65581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friendly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smart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contract</a:t>
            </a:r>
          </a:p>
          <a:p>
            <a:pPr marL="304749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goal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build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technology.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platform,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assets,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multiple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tokens,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goods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interact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freely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smart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contracts,</a:t>
            </a:r>
          </a:p>
          <a:p>
            <a:pPr marL="0" marR="0">
              <a:lnSpc>
                <a:spcPts val="1583"/>
              </a:lnSpc>
              <a:spcBef>
                <a:spcPts val="158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balancing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three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corners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impossible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triangle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good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balance.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Under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circumstances,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realize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value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intercommunication.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Specifically,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includes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following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technical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requirements: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System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functions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7143150"/>
            <a:ext cx="5619139" cy="825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infinitely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scalable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Turing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smart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48053" y="7936010"/>
            <a:ext cx="3177064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convenient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saving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8332251"/>
            <a:ext cx="5082258" cy="825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convenient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asynchronous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System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characteristics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48053" y="9124730"/>
            <a:ext cx="3608030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stable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highly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concurrent.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54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9953" y="1000794"/>
            <a:ext cx="5376215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easy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deploy.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modular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possible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facilitate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upgrades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maintenance.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2189514"/>
            <a:ext cx="1007566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Scalability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09953" y="2585754"/>
            <a:ext cx="5710973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large-scale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3378615"/>
            <a:ext cx="5454567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maintain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reasonable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energy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efficiency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ratio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reaches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scale.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4171095"/>
            <a:ext cx="6032914" cy="2014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expansion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system's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scale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scale,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efficiency,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efficiency,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maintained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well.</a:t>
            </a:r>
          </a:p>
          <a:p>
            <a:pPr marL="304749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addition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resources,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infinitely</a:t>
            </a:r>
          </a:p>
          <a:p>
            <a:pPr marL="0" marR="0">
              <a:lnSpc>
                <a:spcPts val="1583"/>
              </a:lnSpc>
              <a:spcBef>
                <a:spcPts val="158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scalable.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304" y="6152549"/>
            <a:ext cx="709389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Safety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48053" y="6548789"/>
            <a:ext cx="2934417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prevent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double-flower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attacks.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48053" y="6945029"/>
            <a:ext cx="2188423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prevent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witch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attacks.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48053" y="7341269"/>
            <a:ext cx="5682757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prevent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attacks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reduce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efficiency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paralysis.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43304" y="8134130"/>
            <a:ext cx="2109785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2.5.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spc="-1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System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architecture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43304" y="8530370"/>
            <a:ext cx="5823605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above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analysis,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least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subnet,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sub-chain,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coordinating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43304" y="9322799"/>
            <a:ext cx="5897967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smart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contracts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running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address-centric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55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1924050" y="1817116"/>
            <a:ext cx="3522345" cy="3151504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3304" y="1000794"/>
            <a:ext cx="5383645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support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following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diagram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summarize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architecture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5463447"/>
            <a:ext cx="2560203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Figure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3.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spc="-1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System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architecture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5859941"/>
            <a:ext cx="5941790" cy="20147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following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chapters,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terms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technology,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mainly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discuss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how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implement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space-based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how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implement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sharding,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how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implement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personal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cloud-based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economic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model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discuss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token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economic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model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future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56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7214" y="3394125"/>
            <a:ext cx="3794862" cy="7871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98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03</a:t>
            </a:r>
            <a:r>
              <a:rPr dirty="0" sz="2200" spc="-368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Space-based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storage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57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984049"/>
            <a:ext cx="2382996" cy="502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3.</a:t>
            </a:r>
            <a:r>
              <a:rPr dirty="0" sz="14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4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Space-based</a:t>
            </a:r>
            <a:r>
              <a:rPr dirty="0" sz="14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4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storage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1397034"/>
            <a:ext cx="3860339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3.1.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Storage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based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on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peer-to-peer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network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1793275"/>
            <a:ext cx="3429654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3.1.1.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Architecture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spc="-3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of</a:t>
            </a:r>
            <a:r>
              <a:rPr dirty="0" sz="1200" spc="34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the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storage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chain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2189514"/>
            <a:ext cx="6062222" cy="1618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Traditional</a:t>
            </a:r>
            <a:r>
              <a:rPr dirty="0" sz="1200" spc="3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blockchains</a:t>
            </a:r>
            <a:r>
              <a:rPr dirty="0" sz="1200" spc="3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mostly</a:t>
            </a:r>
            <a:r>
              <a:rPr dirty="0" sz="1200" spc="39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belong</a:t>
            </a:r>
            <a:r>
              <a:rPr dirty="0" sz="1200" spc="3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40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9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status</a:t>
            </a:r>
            <a:r>
              <a:rPr dirty="0" sz="1200" spc="3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 spc="3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(Status</a:t>
            </a:r>
            <a:r>
              <a:rPr dirty="0" sz="1200" spc="1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BlockChain),</a:t>
            </a:r>
            <a:r>
              <a:rPr dirty="0" sz="1200" spc="1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1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single</a:t>
            </a:r>
            <a:r>
              <a:rPr dirty="0" sz="1200" spc="1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state</a:t>
            </a:r>
            <a:r>
              <a:rPr dirty="0" sz="1200" spc="1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 spc="14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7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bitcoins</a:t>
            </a:r>
            <a:r>
              <a:rPr dirty="0" sz="1200" spc="1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Bitcoin,</a:t>
            </a:r>
            <a:r>
              <a:rPr dirty="0" sz="1200" spc="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state</a:t>
            </a:r>
            <a:r>
              <a:rPr dirty="0" sz="1200" spc="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9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smart</a:t>
            </a:r>
            <a:r>
              <a:rPr dirty="0" sz="1200" spc="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contract</a:t>
            </a:r>
            <a:r>
              <a:rPr dirty="0" sz="1200" spc="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world</a:t>
            </a:r>
            <a:r>
              <a:rPr dirty="0" sz="1200" spc="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9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ethereum.</a:t>
            </a:r>
            <a:r>
              <a:rPr dirty="0" sz="1200" spc="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 spc="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follow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logic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state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3774855"/>
            <a:ext cx="6107792" cy="2807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Starting</a:t>
            </a:r>
            <a:r>
              <a:rPr dirty="0" sz="1200" spc="-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-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IPFS,</a:t>
            </a:r>
            <a:r>
              <a:rPr dirty="0" sz="1200" spc="-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-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 spc="-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 spc="-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(Data</a:t>
            </a:r>
            <a:r>
              <a:rPr dirty="0" sz="1200" spc="-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BlockChain)</a:t>
            </a:r>
            <a:r>
              <a:rPr dirty="0" sz="1200" spc="-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 spc="-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emerged.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1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 spc="15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 spc="1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uses</a:t>
            </a:r>
            <a:r>
              <a:rPr dirty="0" sz="1200" spc="1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attributes</a:t>
            </a:r>
            <a:r>
              <a:rPr dirty="0" sz="1200" spc="1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9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1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13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1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state</a:t>
            </a:r>
            <a:r>
              <a:rPr dirty="0" sz="1200" spc="1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7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9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conduct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</a:t>
            </a:r>
            <a:r>
              <a:rPr dirty="0" sz="1200" spc="1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storage.</a:t>
            </a:r>
            <a:r>
              <a:rPr dirty="0" sz="1200" spc="1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12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1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 spc="1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perspective,</a:t>
            </a:r>
            <a:r>
              <a:rPr dirty="0" sz="1200" spc="1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IPFS</a:t>
            </a:r>
            <a:r>
              <a:rPr dirty="0" sz="1200" spc="1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implements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object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object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file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.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Two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kinds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miners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proposed,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one</a:t>
            </a:r>
            <a:r>
              <a:rPr dirty="0" sz="1200" spc="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</a:t>
            </a:r>
            <a:r>
              <a:rPr dirty="0" sz="1200" spc="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save</a:t>
            </a:r>
            <a:r>
              <a:rPr dirty="0" sz="1200" spc="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file</a:t>
            </a:r>
            <a:r>
              <a:rPr dirty="0" sz="1200" spc="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data;</a:t>
            </a:r>
            <a:r>
              <a:rPr dirty="0" sz="1200" spc="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one</a:t>
            </a:r>
            <a:r>
              <a:rPr dirty="0" sz="1200" spc="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 spc="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index</a:t>
            </a:r>
            <a:r>
              <a:rPr dirty="0" sz="1200" spc="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miner,</a:t>
            </a:r>
            <a:r>
              <a:rPr dirty="0" sz="1200" spc="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mainly</a:t>
            </a:r>
            <a:r>
              <a:rPr dirty="0" sz="1200" spc="1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used</a:t>
            </a:r>
            <a:r>
              <a:rPr dirty="0" sz="1200" spc="1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save</a:t>
            </a:r>
            <a:r>
              <a:rPr dirty="0" sz="1200" spc="1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file</a:t>
            </a:r>
            <a:r>
              <a:rPr dirty="0" sz="1200" spc="1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description</a:t>
            </a:r>
            <a:r>
              <a:rPr dirty="0" sz="1200" spc="1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 spc="1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(file</a:t>
            </a:r>
            <a:r>
              <a:rPr dirty="0" sz="1200" spc="1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owner,</a:t>
            </a:r>
            <a:r>
              <a:rPr dirty="0" sz="1200" spc="1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 spc="1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attributes)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304" y="6548789"/>
            <a:ext cx="6066049" cy="20150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concept</a:t>
            </a:r>
            <a:r>
              <a:rPr dirty="0" sz="1200" spc="2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proposed</a:t>
            </a:r>
            <a:r>
              <a:rPr dirty="0" sz="1200" spc="2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 spc="24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 spc="2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2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 spc="2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object</a:t>
            </a:r>
            <a:r>
              <a:rPr dirty="0" sz="1200" spc="2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storage,</a:t>
            </a:r>
            <a:r>
              <a:rPr dirty="0" sz="1200" spc="24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 spc="2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2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pure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spatial</a:t>
            </a:r>
            <a:r>
              <a:rPr dirty="0" sz="1200" spc="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storage.</a:t>
            </a:r>
            <a:r>
              <a:rPr dirty="0" sz="1200" spc="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does</a:t>
            </a:r>
            <a:r>
              <a:rPr dirty="0" sz="1200" spc="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 spc="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target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specific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 spc="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objects,</a:t>
            </a:r>
            <a:r>
              <a:rPr dirty="0" sz="1200" spc="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available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like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local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hard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disk</a:t>
            </a:r>
            <a:r>
              <a:rPr dirty="0" sz="1200" spc="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</a:t>
            </a:r>
            <a:r>
              <a:rPr dirty="0" sz="1200" spc="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store</a:t>
            </a:r>
            <a:r>
              <a:rPr dirty="0" sz="1200" spc="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objects,</a:t>
            </a:r>
            <a:r>
              <a:rPr dirty="0" sz="1200" spc="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provided</a:t>
            </a:r>
          </a:p>
          <a:p>
            <a:pPr marL="0" marR="0">
              <a:lnSpc>
                <a:spcPts val="1583"/>
              </a:lnSpc>
              <a:spcBef>
                <a:spcPts val="158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58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1152525" y="1493265"/>
            <a:ext cx="5091429" cy="4067175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3304" y="1000794"/>
            <a:ext cx="5368516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following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figure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architecture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DNC's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subnet: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04795" y="5669441"/>
            <a:ext cx="2594936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Figure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4.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6064157"/>
            <a:ext cx="6016615" cy="36000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shown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figure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above,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contributors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miners)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their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hosts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free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resources.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aggregates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miners'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resources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large-scale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cloud.</a:t>
            </a:r>
          </a:p>
          <a:p>
            <a:pPr marL="304749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large-capacity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cloud,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wallet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(terminal)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extract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virtual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(such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1GB)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cloud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their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cloud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disk.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files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themselves,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save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large-volume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files.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example,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audio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video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save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files.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uploading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downloading,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addressing,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using,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managing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maintaining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59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65829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cannot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handle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large-scale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big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greatly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limits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popularity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1793275"/>
            <a:ext cx="6061071" cy="825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 spc="2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planning</a:t>
            </a:r>
            <a:r>
              <a:rPr dirty="0" sz="1200" spc="2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2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integration</a:t>
            </a:r>
            <a:r>
              <a:rPr dirty="0" sz="1200" spc="2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 spc="2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ledger,</a:t>
            </a:r>
            <a:r>
              <a:rPr dirty="0" sz="1200" spc="25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2585754"/>
            <a:ext cx="6067451" cy="28075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Any</a:t>
            </a:r>
            <a:r>
              <a:rPr dirty="0" sz="1200" spc="20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</a:t>
            </a:r>
            <a:r>
              <a:rPr dirty="0" sz="1200" spc="20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20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</a:t>
            </a:r>
            <a:r>
              <a:rPr dirty="0" sz="1200" spc="1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private</a:t>
            </a:r>
            <a:r>
              <a:rPr dirty="0" sz="1200" spc="2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key</a:t>
            </a:r>
            <a:r>
              <a:rPr dirty="0" sz="1200" spc="22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control</a:t>
            </a:r>
            <a:r>
              <a:rPr dirty="0" sz="1200" spc="21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their</a:t>
            </a:r>
            <a:r>
              <a:rPr dirty="0" sz="1200" spc="19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</a:t>
            </a:r>
            <a:r>
              <a:rPr dirty="0" sz="1200" spc="19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cloud</a:t>
            </a:r>
            <a:r>
              <a:rPr dirty="0" sz="1200" spc="22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space,</a:t>
            </a:r>
            <a:r>
              <a:rPr dirty="0" sz="1200" spc="2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2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build</a:t>
            </a:r>
            <a:r>
              <a:rPr dirty="0" sz="1200" spc="2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their</a:t>
            </a:r>
            <a:r>
              <a:rPr dirty="0" sz="1200" spc="22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</a:t>
            </a:r>
            <a:r>
              <a:rPr dirty="0" sz="1200" spc="22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file</a:t>
            </a:r>
            <a:r>
              <a:rPr dirty="0" sz="1200" spc="2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2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23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file-based</a:t>
            </a:r>
            <a:r>
              <a:rPr dirty="0" sz="1200" spc="2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database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it,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 spc="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</a:t>
            </a:r>
            <a:r>
              <a:rPr dirty="0" sz="1200" spc="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"missing</a:t>
            </a:r>
            <a:r>
              <a:rPr dirty="0" sz="1200" spc="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hard</a:t>
            </a:r>
            <a:r>
              <a:rPr dirty="0" sz="1200" spc="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disk"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make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Developers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build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variety</a:t>
            </a:r>
            <a:r>
              <a:rPr dirty="0" sz="1200" spc="3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practical</a:t>
            </a:r>
            <a:r>
              <a:rPr dirty="0" sz="1200" spc="30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DApps.</a:t>
            </a:r>
            <a:r>
              <a:rPr dirty="0" sz="1200" spc="30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29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may</a:t>
            </a:r>
            <a:r>
              <a:rPr dirty="0" sz="1200" spc="3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 spc="30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30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3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major</a:t>
            </a:r>
            <a:r>
              <a:rPr dirty="0" sz="1200" spc="30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change</a:t>
            </a:r>
            <a:r>
              <a:rPr dirty="0" sz="1200" spc="30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Internet's</a:t>
            </a:r>
            <a:r>
              <a:rPr dirty="0" sz="1200" spc="41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infrastructure,</a:t>
            </a:r>
            <a:r>
              <a:rPr dirty="0" sz="1200" spc="41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 spc="4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 spc="4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 spc="4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40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profound</a:t>
            </a:r>
            <a:r>
              <a:rPr dirty="0" sz="1200" spc="4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impact</a:t>
            </a:r>
            <a:r>
              <a:rPr dirty="0" sz="1200" spc="4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4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5359815"/>
            <a:ext cx="6067421" cy="39965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 spc="5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 spc="5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58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 spc="5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5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</a:t>
            </a:r>
            <a:r>
              <a:rPr dirty="0" sz="1200" spc="5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5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systems</a:t>
            </a:r>
            <a:r>
              <a:rPr dirty="0" sz="1200" spc="19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must</a:t>
            </a:r>
            <a:r>
              <a:rPr dirty="0" sz="1200" spc="1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have.</a:t>
            </a:r>
            <a:r>
              <a:rPr dirty="0" sz="1200" spc="18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 spc="19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exchange,</a:t>
            </a:r>
            <a:r>
              <a:rPr dirty="0" sz="1200" spc="19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whether</a:t>
            </a:r>
            <a:r>
              <a:rPr dirty="0" sz="1200" spc="1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1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1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19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two-person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conversation</a:t>
            </a:r>
            <a:r>
              <a:rPr dirty="0" sz="1200" spc="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 spc="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multi-person</a:t>
            </a:r>
            <a:r>
              <a:rPr dirty="0" sz="1200" spc="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conversation,</a:t>
            </a:r>
            <a:r>
              <a:rPr dirty="0" sz="1200" spc="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whether</a:t>
            </a:r>
            <a:r>
              <a:rPr dirty="0" sz="1200" spc="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text,</a:t>
            </a:r>
            <a:r>
              <a:rPr dirty="0" sz="1200" spc="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voice</a:t>
            </a:r>
            <a:r>
              <a:rPr dirty="0" sz="1200" spc="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video,</a:t>
            </a:r>
            <a:r>
              <a:rPr dirty="0" sz="1200" spc="1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1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extremely</a:t>
            </a:r>
            <a:r>
              <a:rPr dirty="0" sz="1200" spc="1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important</a:t>
            </a:r>
            <a:r>
              <a:rPr dirty="0" sz="1200" spc="1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2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  <a:r>
              <a:rPr dirty="0" sz="1200" spc="1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types</a:t>
            </a:r>
            <a:r>
              <a:rPr dirty="0" sz="1200" spc="1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0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</a:t>
            </a:r>
            <a:r>
              <a:rPr dirty="0" sz="1200" spc="1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before,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during</a:t>
            </a:r>
            <a:r>
              <a:rPr dirty="0" sz="1200" spc="1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after</a:t>
            </a:r>
            <a:r>
              <a:rPr dirty="0" sz="1200" spc="1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3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event.</a:t>
            </a:r>
            <a:r>
              <a:rPr dirty="0" sz="1200" spc="14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traditional</a:t>
            </a:r>
            <a:r>
              <a:rPr dirty="0" sz="1200" spc="1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14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lacks</a:t>
            </a:r>
            <a:r>
              <a:rPr dirty="0" sz="1200" spc="1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1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readable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4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writable</a:t>
            </a:r>
            <a:r>
              <a:rPr dirty="0" sz="1200" spc="4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 spc="4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 spc="46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space,</a:t>
            </a:r>
            <a:r>
              <a:rPr dirty="0" sz="1200" spc="4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 spc="4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makes</a:t>
            </a:r>
            <a:r>
              <a:rPr dirty="0" sz="1200" spc="4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45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</a:t>
            </a:r>
            <a:r>
              <a:rPr dirty="0" sz="1200" spc="4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</a:t>
            </a:r>
            <a:r>
              <a:rPr dirty="0" sz="1200" spc="5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5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 spc="5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 spc="58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system.</a:t>
            </a:r>
            <a:r>
              <a:rPr dirty="0" sz="1200" spc="5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</a:t>
            </a:r>
            <a:r>
              <a:rPr dirty="0" sz="1200" spc="59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 spc="5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 spc="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 spc="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cloud</a:t>
            </a:r>
            <a:r>
              <a:rPr dirty="0" sz="1200" spc="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achieve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true</a:t>
            </a:r>
            <a:r>
              <a:rPr dirty="0" sz="1200" spc="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point-to-point</a:t>
            </a:r>
            <a:r>
              <a:rPr dirty="0" sz="1200" spc="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48053" y="9322799"/>
            <a:ext cx="5715150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Bitcoin,</a:t>
            </a:r>
            <a:r>
              <a:rPr dirty="0" sz="1200" spc="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implements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peer-to-peer</a:t>
            </a:r>
            <a:r>
              <a:rPr dirty="0" sz="1200" spc="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transfer</a:t>
            </a:r>
            <a:r>
              <a:rPr dirty="0" sz="1200" spc="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function,</a:t>
            </a:r>
            <a:r>
              <a:rPr dirty="0" sz="1200" spc="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08878" y="9760273"/>
            <a:ext cx="582302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6</a:t>
            </a:r>
            <a:r>
              <a:rPr dirty="0" sz="900" spc="234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5952521" cy="32038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files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planned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themselves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virtual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cloud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disk.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perform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complex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market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like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IPFS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files.</a:t>
            </a:r>
          </a:p>
          <a:p>
            <a:pPr marL="304749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addition,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cloud,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we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construct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complex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it,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such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rooms,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instant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messaging,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audio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video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traditional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services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opportunity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achieve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decentralization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after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solving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points.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4171095"/>
            <a:ext cx="5762153" cy="16184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task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maintain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maintain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physical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virtual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mapping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management,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continue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online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continuously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obtain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income.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5756309"/>
            <a:ext cx="4166787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role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sub-chain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shown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below: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6548789"/>
            <a:ext cx="6064472" cy="20150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17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above</a:t>
            </a:r>
            <a:r>
              <a:rPr dirty="0" sz="1200" spc="1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figure</a:t>
            </a:r>
            <a:r>
              <a:rPr dirty="0" sz="1200" spc="19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we</a:t>
            </a:r>
            <a:r>
              <a:rPr dirty="0" sz="1200" spc="1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see</a:t>
            </a:r>
            <a:r>
              <a:rPr dirty="0" sz="1200" spc="1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four</a:t>
            </a:r>
            <a:r>
              <a:rPr dirty="0" sz="1200" spc="16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roles,</a:t>
            </a:r>
            <a:r>
              <a:rPr dirty="0" sz="1200" spc="17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Wallet</a:t>
            </a:r>
            <a:r>
              <a:rPr dirty="0" sz="1200" spc="17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means</a:t>
            </a:r>
            <a:r>
              <a:rPr dirty="0" sz="1200" spc="1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front</a:t>
            </a:r>
            <a:r>
              <a:rPr dirty="0" sz="1200" spc="1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end,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Farmers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means</a:t>
            </a:r>
            <a:r>
              <a:rPr dirty="0" sz="1200" spc="-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-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 spc="-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provider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(also</a:t>
            </a:r>
            <a:r>
              <a:rPr dirty="0" sz="1200" spc="-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known</a:t>
            </a:r>
            <a:r>
              <a:rPr dirty="0" sz="1200" spc="-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landowner,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ie</a:t>
            </a:r>
            <a:r>
              <a:rPr dirty="0" sz="1200" spc="1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landowner),</a:t>
            </a:r>
            <a:r>
              <a:rPr dirty="0" sz="1200" spc="19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Miners</a:t>
            </a:r>
            <a:r>
              <a:rPr dirty="0" sz="1200" spc="1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means</a:t>
            </a:r>
            <a:r>
              <a:rPr dirty="0" sz="1200" spc="1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1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 spc="1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provider,</a:t>
            </a:r>
            <a:r>
              <a:rPr dirty="0" sz="1200" spc="19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 spc="19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 spc="-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important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role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"Data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Gateway",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known</a:t>
            </a:r>
            <a:r>
              <a:rPr dirty="0" sz="1200" spc="-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agent,</a:t>
            </a:r>
          </a:p>
          <a:p>
            <a:pPr marL="0" marR="0">
              <a:lnSpc>
                <a:spcPts val="1583"/>
              </a:lnSpc>
              <a:spcBef>
                <a:spcPts val="158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routing.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8530370"/>
            <a:ext cx="1531324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3.1.2.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Data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agent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48053" y="8926610"/>
            <a:ext cx="5713257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 spc="-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 spc="-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agent,</a:t>
            </a:r>
            <a:r>
              <a:rPr dirty="0" sz="1200" spc="-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users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want</a:t>
            </a:r>
            <a:r>
              <a:rPr dirty="0" sz="1200" spc="-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write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data,</a:t>
            </a:r>
            <a:r>
              <a:rPr dirty="0" sz="1200" spc="-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</a:t>
            </a:r>
            <a:r>
              <a:rPr dirty="0" sz="1200" spc="-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3304" y="9322799"/>
            <a:ext cx="6062310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take</a:t>
            </a:r>
            <a:r>
              <a:rPr dirty="0" sz="1200" spc="11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9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complicated</a:t>
            </a:r>
            <a:r>
              <a:rPr dirty="0" sz="1200" spc="1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</a:t>
            </a:r>
            <a:r>
              <a:rPr dirty="0" sz="1200" spc="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path</a:t>
            </a:r>
            <a:r>
              <a:rPr dirty="0" sz="1200" spc="9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</a:t>
            </a:r>
            <a:r>
              <a:rPr dirty="0" sz="1200" spc="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 spc="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query</a:t>
            </a:r>
            <a:r>
              <a:rPr dirty="0" sz="1200" spc="9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before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60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66167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start</a:t>
            </a:r>
            <a:r>
              <a:rPr dirty="0" sz="1200" spc="-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transmission.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 spc="-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undoubtedly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bring</a:t>
            </a:r>
            <a:r>
              <a:rPr dirty="0" sz="1200" spc="-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very</a:t>
            </a:r>
            <a:r>
              <a:rPr dirty="0" sz="1200" spc="-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severe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test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experience.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order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make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take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shortcuts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1793275"/>
            <a:ext cx="6068152" cy="32038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(Shortcut),</a:t>
            </a:r>
            <a:r>
              <a:rPr dirty="0" sz="1200" spc="-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you</a:t>
            </a:r>
            <a:r>
              <a:rPr dirty="0" sz="1200" spc="-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</a:t>
            </a:r>
            <a:r>
              <a:rPr dirty="0" sz="1200" spc="-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help</a:t>
            </a:r>
            <a:r>
              <a:rPr dirty="0" sz="1200" spc="-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agent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complete</a:t>
            </a:r>
            <a:r>
              <a:rPr dirty="0" sz="1200" spc="-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advance,</a:t>
            </a:r>
            <a:r>
              <a:rPr dirty="0" sz="1200" spc="-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every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visit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future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familiar.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agent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prepares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queries</a:t>
            </a:r>
            <a:r>
              <a:rPr dirty="0" sz="1200" spc="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paths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9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objects</a:t>
            </a:r>
            <a:r>
              <a:rPr dirty="0" sz="1200" spc="9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frequently</a:t>
            </a:r>
            <a:r>
              <a:rPr dirty="0" sz="1200" spc="9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accessed</a:t>
            </a:r>
            <a:r>
              <a:rPr dirty="0" sz="1200" spc="1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 spc="1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7">
                <a:solidFill>
                  <a:srgbClr val="000000"/>
                </a:solidFill>
                <a:latin typeface="GSHKQL+MicrosoftYaHei"/>
                <a:cs typeface="GSHKQL+MicrosoftYaHei"/>
              </a:rPr>
              <a:t>user.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 spc="45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4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</a:t>
            </a:r>
            <a:r>
              <a:rPr dirty="0" sz="1200" spc="4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makes</a:t>
            </a:r>
            <a:r>
              <a:rPr dirty="0" sz="1200" spc="46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4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request,</a:t>
            </a:r>
            <a:r>
              <a:rPr dirty="0" sz="1200" spc="4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4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waiting</a:t>
            </a:r>
            <a:r>
              <a:rPr dirty="0" sz="1200" spc="45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</a:t>
            </a:r>
            <a:r>
              <a:rPr dirty="0" sz="1200" spc="45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 spc="46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47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greatly</a:t>
            </a:r>
          </a:p>
          <a:p>
            <a:pPr marL="0" marR="0">
              <a:lnSpc>
                <a:spcPts val="1583"/>
              </a:lnSpc>
              <a:spcBef>
                <a:spcPts val="158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shortened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experience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greatly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improved.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Taking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Email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 spc="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example,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agent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</a:t>
            </a:r>
            <a:r>
              <a:rPr dirty="0" sz="1200" spc="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reading</a:t>
            </a:r>
            <a:r>
              <a:rPr dirty="0" sz="1200" spc="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writing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mailing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list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belonging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user,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greatly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speeding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delivery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mail.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4963575"/>
            <a:ext cx="6063058" cy="2411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Therefore,</a:t>
            </a:r>
            <a:r>
              <a:rPr dirty="0" sz="1200" spc="3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35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"centralized"</a:t>
            </a:r>
            <a:r>
              <a:rPr dirty="0" sz="1200" spc="3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private</a:t>
            </a:r>
            <a:r>
              <a:rPr dirty="0" sz="1200" spc="38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employment</a:t>
            </a:r>
            <a:r>
              <a:rPr dirty="0" sz="1200" spc="3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 spc="3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3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formed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between</a:t>
            </a:r>
            <a:r>
              <a:rPr dirty="0" sz="1200" spc="1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</a:t>
            </a:r>
            <a:r>
              <a:rPr dirty="0" sz="1200" spc="1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2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agent,</a:t>
            </a:r>
            <a:r>
              <a:rPr dirty="0" sz="1200" spc="1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 spc="1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1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equivalent</a:t>
            </a:r>
            <a:r>
              <a:rPr dirty="0" sz="1200" spc="12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3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</a:t>
            </a:r>
            <a:r>
              <a:rPr dirty="0" sz="1200" spc="12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being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able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find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 spc="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provider</a:t>
            </a:r>
            <a:r>
              <a:rPr dirty="0" sz="1200" spc="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providing</a:t>
            </a:r>
            <a:r>
              <a:rPr dirty="0" sz="1200" spc="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exclusive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services</a:t>
            </a:r>
            <a:r>
              <a:rPr dirty="0" sz="1200" spc="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</a:t>
            </a:r>
            <a:r>
              <a:rPr dirty="0" sz="1200" spc="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 spc="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</a:t>
            </a:r>
            <a:r>
              <a:rPr dirty="0" sz="1200" spc="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(spending</a:t>
            </a:r>
            <a:r>
              <a:rPr dirty="0" sz="1200" spc="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currency).</a:t>
            </a:r>
            <a:r>
              <a:rPr dirty="0" sz="1200" spc="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provider</a:t>
            </a:r>
            <a:r>
              <a:rPr dirty="0" sz="1200" spc="27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2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mainly</a:t>
            </a:r>
            <a:r>
              <a:rPr dirty="0" sz="1200" spc="2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responsible</a:t>
            </a:r>
            <a:r>
              <a:rPr dirty="0" sz="1200" spc="2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2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construction,</a:t>
            </a:r>
            <a:r>
              <a:rPr dirty="0" sz="1200" spc="2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transmission</a:t>
            </a:r>
            <a:r>
              <a:rPr dirty="0" sz="1200" spc="2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simple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management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path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employer.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7737509"/>
            <a:ext cx="2533129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3.1.3.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Storage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miners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mining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8134130"/>
            <a:ext cx="6062076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divides</a:t>
            </a:r>
            <a:r>
              <a:rPr dirty="0" sz="1200" spc="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virtual</a:t>
            </a:r>
            <a:r>
              <a:rPr dirty="0" sz="1200" spc="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into</a:t>
            </a:r>
            <a:r>
              <a:rPr dirty="0" sz="1200" spc="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Chunk.</a:t>
            </a:r>
            <a:r>
              <a:rPr dirty="0" sz="1200" spc="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After</a:t>
            </a:r>
            <a:r>
              <a:rPr dirty="0" sz="1200" spc="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</a:t>
            </a:r>
            <a:r>
              <a:rPr dirty="0" sz="1200" spc="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determines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</a:t>
            </a:r>
            <a:r>
              <a:rPr dirty="0" sz="1200" spc="9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certain</a:t>
            </a:r>
            <a:r>
              <a:rPr dirty="0" sz="1200" spc="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amount</a:t>
            </a:r>
            <a:r>
              <a:rPr dirty="0" sz="1200" spc="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storage,</a:t>
            </a:r>
            <a:r>
              <a:rPr dirty="0" sz="1200" spc="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he</a:t>
            </a:r>
            <a:r>
              <a:rPr dirty="0" sz="1200" spc="9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claim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Chunk</a:t>
            </a:r>
            <a:r>
              <a:rPr dirty="0" sz="1200" spc="2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28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provides</a:t>
            </a:r>
            <a:r>
              <a:rPr dirty="0" sz="1200" spc="27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space.</a:t>
            </a:r>
            <a:r>
              <a:rPr dirty="0" sz="1200" spc="2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2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example,</a:t>
            </a:r>
            <a:r>
              <a:rPr dirty="0" sz="1200" spc="27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</a:t>
            </a:r>
            <a:r>
              <a:rPr dirty="0" sz="1200" spc="2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2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determines</a:t>
            </a:r>
            <a:r>
              <a:rPr dirty="0" sz="1200" spc="2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304" y="9322799"/>
            <a:ext cx="5109774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1GB,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allocated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Chunk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algorithm.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61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1143000" y="986536"/>
            <a:ext cx="5218810" cy="220217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3304" y="3378615"/>
            <a:ext cx="5821533" cy="24109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6288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Figure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6.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Schematic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diagram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mining</a:t>
            </a:r>
          </a:p>
          <a:p>
            <a:pPr marL="304749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example,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Chunk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3GB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4GB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range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virtual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space).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claiming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Chunk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copies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other,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we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copy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(Chunk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Copy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Group).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shown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above,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claiming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43">
                <a:solidFill>
                  <a:srgbClr val="000000"/>
                </a:solidFill>
                <a:latin typeface="GSHKQL+MicrosoftYaHei"/>
                <a:cs typeface="GSHKQL+MicrosoftYaHei"/>
              </a:rPr>
              <a:t>A,</a:t>
            </a:r>
            <a:r>
              <a:rPr dirty="0" sz="1200" spc="-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C,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J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different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virtual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ChunkN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ChunkR's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two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copy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5756309"/>
            <a:ext cx="6038227" cy="36000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Time1,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four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ABCD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ChunkN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copy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mutually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verify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Chunk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on-chip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offset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size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calculation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associated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their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hash,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verification.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Sign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continue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after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verification,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discard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passed.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signatures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reaches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2/3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authentication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considered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passed.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figure,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three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41">
                <a:solidFill>
                  <a:srgbClr val="000000"/>
                </a:solidFill>
                <a:latin typeface="GSHKQL+MicrosoftYaHei"/>
                <a:cs typeface="GSHKQL+MicrosoftYaHei"/>
              </a:rPr>
              <a:t>A,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ChunkN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other's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successfully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sign.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signature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packaged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into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"spatial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verification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9322799"/>
            <a:ext cx="5283165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transaction".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Broadcast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among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62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1323339" y="4053585"/>
            <a:ext cx="4822825" cy="4105275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65224" y="1000794"/>
            <a:ext cx="5785810" cy="28075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18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In</a:t>
            </a:r>
            <a:r>
              <a:rPr dirty="0" sz="1200" spc="11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end,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IROMLW+MicrosoftYaHei"/>
                <a:cs typeface="IROMLW+MicrosoftYaHei"/>
              </a:rPr>
              <a:t>“spatial</a:t>
            </a:r>
            <a:r>
              <a:rPr dirty="0" sz="1200" spc="17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verification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transaction”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packaged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the</a:t>
            </a:r>
          </a:p>
          <a:p>
            <a:pPr marL="10617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determined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RPOW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packages</a:t>
            </a:r>
          </a:p>
          <a:p>
            <a:pPr marL="95961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into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broadcasts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whole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receives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new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rewards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tokens</a:t>
            </a:r>
          </a:p>
          <a:p>
            <a:pPr marL="24333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accounts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associated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three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43">
                <a:solidFill>
                  <a:srgbClr val="000000"/>
                </a:solidFill>
                <a:latin typeface="GSHKQL+MicrosoftYaHei"/>
                <a:cs typeface="GSHKQL+MicrosoftYaHei"/>
              </a:rPr>
              <a:t>A,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C,</a:t>
            </a:r>
          </a:p>
          <a:p>
            <a:pPr marL="57861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included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</a:p>
          <a:p>
            <a:pPr marL="478485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keeping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online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revenue.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45817" y="8266718"/>
            <a:ext cx="4801839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Figure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7.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Schematic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diagram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verification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9059198"/>
            <a:ext cx="3223723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3.1.4.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Fragmentation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and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encryption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48053" y="9455387"/>
            <a:ext cx="5401495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adopts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spatial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mode,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63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4989779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different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file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today: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1397034"/>
            <a:ext cx="5999102" cy="5185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traditionally,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divided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several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equal-length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fragments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downloading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reading,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parallel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local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splicing.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advantage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method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simple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straightforward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implement,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Merkle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integration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file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fragment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ensure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consistency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file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Multi-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segment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downloading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downloads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improves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speed;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fragments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relatively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maintain;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size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fixed,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mode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limited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read-only.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Generally,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modification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supported,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7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archive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scenarios.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perspective,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description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equivalent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consistent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traditional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P2P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model.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benchmarking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similar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52">
                <a:solidFill>
                  <a:srgbClr val="000000"/>
                </a:solidFill>
                <a:latin typeface="GSHKQL+MicrosoftYaHei"/>
                <a:cs typeface="GSHKQL+MicrosoftYaHei"/>
              </a:rPr>
              <a:t>FTP.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6548789"/>
            <a:ext cx="5837803" cy="28075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aim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files,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proposes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obtain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tokens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free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disk.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Different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idea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IPFS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products,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matter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upload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</a:p>
          <a:p>
            <a:pPr marL="0" marR="0">
              <a:lnSpc>
                <a:spcPts val="1583"/>
              </a:lnSpc>
              <a:spcBef>
                <a:spcPts val="158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value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Countless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together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builds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virtual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disk.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Divided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spatial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slice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Chunk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collections,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resources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associated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9322799"/>
            <a:ext cx="5984061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Chunk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pool.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Why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pool?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64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1143000" y="3476370"/>
            <a:ext cx="5351779" cy="2695575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3304" y="1000794"/>
            <a:ext cx="6007600" cy="24109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virtual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cloud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pool,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allocate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304749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want,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freely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write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files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perspective,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like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cloud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FTP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server.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(Block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Device)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we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construct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simple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terminal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83230" y="6676805"/>
            <a:ext cx="3332080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Figure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8.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Fragmentation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encryption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7469285"/>
            <a:ext cx="5990296" cy="20150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shown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figure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above,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chunks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16PB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virtual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chunk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fixed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capacity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(such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1MB).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contribute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contribute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copies.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chunk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figure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composed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copies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contributed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multiple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Chunk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logical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concept,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represents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9450816"/>
            <a:ext cx="6060451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segment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virtual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example,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Chunk1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represents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0-1MB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65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1143000" y="6556756"/>
            <a:ext cx="5187315" cy="2819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3304" y="1000794"/>
            <a:ext cx="5937654" cy="1618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segment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virtual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Chunk2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represents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1MB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virtual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-2MB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2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RKNFDI+MS-Gothic"/>
                <a:cs typeface="RKNFDI+MS-Gothic"/>
              </a:rPr>
              <a:t>⋯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;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chunk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constructed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1MB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multiple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copies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scalable,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different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claim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strategies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according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different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thresholds.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2981994"/>
            <a:ext cx="2249225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3.1.5.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Grouping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spc="-21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of</a:t>
            </a:r>
            <a:r>
              <a:rPr dirty="0" sz="1200" spc="17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miners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48053" y="3378615"/>
            <a:ext cx="3658854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involves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two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levels: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3774855"/>
            <a:ext cx="5836577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Chunk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management,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gather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involved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maintaining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same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together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become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Chunk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maintenance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304" y="4963575"/>
            <a:ext cx="5940806" cy="1618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order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ensure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high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availability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Chunk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copies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relatively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means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Chunk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management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occupy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relatively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management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(memory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83230" y="9475199"/>
            <a:ext cx="3332080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Figure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9.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Fragmentation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encryption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66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5889650" cy="20147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carrier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chunk.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participates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chunk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copy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claims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(provides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space).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synchronizes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chunk.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Maintain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high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availability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same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chunk.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2981994"/>
            <a:ext cx="6001410" cy="28075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chunk,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necessary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record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status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their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replica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nodes.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According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correspondence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between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ChunkId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NodeId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divides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Chunks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handed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over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recording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management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allows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management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Chunk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sharding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5756309"/>
            <a:ext cx="6024378" cy="1222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improve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overall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efficiency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processed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parallel.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7341269"/>
            <a:ext cx="1867842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3.1.6.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Data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download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7737509"/>
            <a:ext cx="5934430" cy="12226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download,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request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Chunks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requests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(from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direct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access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upper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layer).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48053" y="8926610"/>
            <a:ext cx="5548975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Chunk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Copy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requesting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3304" y="9322799"/>
            <a:ext cx="5741442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sends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request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status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67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1143000" y="2941066"/>
            <a:ext cx="5120004" cy="2857373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3304" y="1000794"/>
            <a:ext cx="5975237" cy="20147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update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block.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After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request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successful,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largest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equal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status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"status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online"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classified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divides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download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request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different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fragment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requests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according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7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size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requested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chunk.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initiate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transmission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connection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them.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44419" y="5954429"/>
            <a:ext cx="2154584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Figure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10.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download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6350669"/>
            <a:ext cx="1627131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3.1.7.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Data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upload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6746909"/>
            <a:ext cx="6060451" cy="28075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shown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figure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above,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chunks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16PB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virtual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chunk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fixed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capacity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(such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1MB).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contribute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contribute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copies.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chunk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figure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composed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copies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contributed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multiple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Chunk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logical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concept,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represents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segment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virtual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example,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Chunk1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represents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0-1MB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segment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virtual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Chunk2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represents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1MB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virtual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68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771525" y="2201926"/>
            <a:ext cx="5580379" cy="268605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1143000" y="7331075"/>
            <a:ext cx="5267325" cy="2047747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43304" y="1000794"/>
            <a:ext cx="5882789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-2MB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2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RKNFDI+MS-Gothic"/>
                <a:cs typeface="RKNFDI+MS-Gothic"/>
              </a:rPr>
              <a:t>⋯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;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chunk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constructed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1MB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multiple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copies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scalable,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different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claim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strategies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according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different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thresholds.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4986435"/>
            <a:ext cx="3984854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09318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Figure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11.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upload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Data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writing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process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description: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5779169"/>
            <a:ext cx="5884949" cy="1618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33">
                <a:solidFill>
                  <a:srgbClr val="000000"/>
                </a:solidFill>
                <a:latin typeface="GSHKQL+MicrosoftYaHei"/>
                <a:cs typeface="GSHKQL+MicrosoftYaHei"/>
              </a:rPr>
              <a:t>We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divide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Chunk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into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several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slices,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slice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unit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user-side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operation.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Slice's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OwnerId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tenant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slice.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authority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update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write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slice.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model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like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69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65204" cy="32038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first-generation</a:t>
            </a:r>
            <a:r>
              <a:rPr dirty="0" sz="1200" spc="-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blockchain.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mainly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builds</a:t>
            </a:r>
            <a:r>
              <a:rPr dirty="0" sz="1200" spc="-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 spc="2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incentive</a:t>
            </a:r>
            <a:r>
              <a:rPr dirty="0" sz="1200" spc="25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mechanism;</a:t>
            </a:r>
            <a:r>
              <a:rPr dirty="0" sz="1200" spc="2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Ethereum,</a:t>
            </a:r>
            <a:r>
              <a:rPr dirty="0" sz="1200" spc="2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 spc="2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implements</a:t>
            </a:r>
            <a:r>
              <a:rPr dirty="0" sz="1200" spc="2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smart</a:t>
            </a:r>
            <a:r>
              <a:rPr dirty="0" sz="1200" spc="2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contract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functions,</a:t>
            </a:r>
            <a:r>
              <a:rPr dirty="0" sz="1200" spc="52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5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second-generation</a:t>
            </a:r>
            <a:r>
              <a:rPr dirty="0" sz="1200" spc="5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blockchain,</a:t>
            </a:r>
            <a:r>
              <a:rPr dirty="0" sz="1200" spc="5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 spc="5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mainly</a:t>
            </a:r>
            <a:r>
              <a:rPr dirty="0" sz="1200" spc="5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Turing-complete</a:t>
            </a:r>
            <a:r>
              <a:rPr dirty="0" sz="1200" spc="30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virtual</a:t>
            </a:r>
            <a:r>
              <a:rPr dirty="0" sz="1200" spc="3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9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machine</a:t>
            </a:r>
            <a:r>
              <a:rPr dirty="0" sz="1200" spc="29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realizes</a:t>
            </a:r>
            <a:r>
              <a:rPr dirty="0" sz="1200" spc="3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programmable</a:t>
            </a:r>
            <a:r>
              <a:rPr dirty="0" sz="1200" spc="30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transfer;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DNC-like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functions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such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 spc="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infinitely</a:t>
            </a:r>
            <a:r>
              <a:rPr dirty="0" sz="1200" spc="2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scalable</a:t>
            </a:r>
            <a:r>
              <a:rPr dirty="0" sz="1200" spc="2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transactions,</a:t>
            </a:r>
            <a:r>
              <a:rPr dirty="0" sz="1200" spc="2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24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 spc="2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communication.</a:t>
            </a:r>
            <a:r>
              <a:rPr dirty="0" sz="1200" spc="2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24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2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fully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DApp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built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considered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third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generation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4171095"/>
            <a:ext cx="6069070" cy="32036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Starlink</a:t>
            </a:r>
            <a:r>
              <a:rPr dirty="0" sz="1200" spc="20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2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new</a:t>
            </a:r>
            <a:r>
              <a:rPr dirty="0" sz="1200" spc="20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company</a:t>
            </a:r>
            <a:r>
              <a:rPr dirty="0" sz="1200" spc="2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independent</a:t>
            </a:r>
            <a:r>
              <a:rPr dirty="0" sz="1200" spc="1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2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American</a:t>
            </a:r>
            <a:r>
              <a:rPr dirty="0" sz="1200" spc="19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exploration</a:t>
            </a:r>
            <a:r>
              <a:rPr dirty="0" sz="1200" spc="3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technology</a:t>
            </a:r>
            <a:r>
              <a:rPr dirty="0" sz="1200" spc="3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company</a:t>
            </a:r>
            <a:r>
              <a:rPr dirty="0" sz="1200" spc="3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SpaceX.</a:t>
            </a:r>
            <a:r>
              <a:rPr dirty="0" sz="1200" spc="3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3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34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 spc="3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industry</a:t>
            </a:r>
            <a:r>
              <a:rPr dirty="0" sz="1200" spc="3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leader</a:t>
            </a:r>
            <a:r>
              <a:rPr dirty="0" sz="1200" spc="3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recycling</a:t>
            </a:r>
            <a:r>
              <a:rPr dirty="0" sz="1200" spc="1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technology,</a:t>
            </a:r>
            <a:r>
              <a:rPr dirty="0" sz="1200" spc="10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 spc="10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much</a:t>
            </a:r>
            <a:r>
              <a:rPr dirty="0" sz="1200" spc="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higher</a:t>
            </a:r>
            <a:r>
              <a:rPr dirty="0" sz="1200" spc="1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than</a:t>
            </a:r>
            <a:r>
              <a:rPr dirty="0" sz="1200" spc="1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industry</a:t>
            </a:r>
            <a:r>
              <a:rPr dirty="0" sz="1200" spc="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standard.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 spc="2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 spc="2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life</a:t>
            </a:r>
            <a:r>
              <a:rPr dirty="0" sz="1200" spc="2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2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reached,</a:t>
            </a:r>
            <a:r>
              <a:rPr dirty="0" sz="1200" spc="2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satellite</a:t>
            </a:r>
            <a:r>
              <a:rPr dirty="0" sz="1200" spc="2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 spc="25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</a:t>
            </a:r>
            <a:r>
              <a:rPr dirty="0" sz="1200" spc="2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integrated</a:t>
            </a:r>
          </a:p>
          <a:p>
            <a:pPr marL="0" marR="0">
              <a:lnSpc>
                <a:spcPts val="1583"/>
              </a:lnSpc>
              <a:spcBef>
                <a:spcPts val="158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propulsion</a:t>
            </a:r>
            <a:r>
              <a:rPr dirty="0" sz="1200" spc="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9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get</a:t>
            </a:r>
            <a:r>
              <a:rPr dirty="0" sz="1200" spc="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out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9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orbit.</a:t>
            </a:r>
            <a:r>
              <a:rPr dirty="0" sz="1200" spc="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Even</a:t>
            </a:r>
            <a:r>
              <a:rPr dirty="0" sz="1200" spc="9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extreme</a:t>
            </a:r>
            <a:r>
              <a:rPr dirty="0" sz="1200" spc="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cases</a:t>
            </a:r>
            <a:r>
              <a:rPr dirty="0" sz="1200" spc="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where</a:t>
            </a:r>
            <a:r>
              <a:rPr dirty="0" sz="1200" spc="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propulsion</a:t>
            </a:r>
            <a:r>
              <a:rPr dirty="0" sz="1200" spc="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fails,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satellite</a:t>
            </a:r>
            <a:r>
              <a:rPr dirty="0" sz="1200" spc="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atmospheric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friction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self-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destruct,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much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high-orbit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satellites.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(Everyone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knows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high-orbit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satellites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make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lot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junk)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7341269"/>
            <a:ext cx="6065757" cy="12226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Share</a:t>
            </a:r>
            <a:r>
              <a:rPr dirty="0" sz="1200" spc="3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35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Russell's</a:t>
            </a:r>
            <a:r>
              <a:rPr dirty="0" sz="1200" spc="3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poem,</a:t>
            </a:r>
            <a:r>
              <a:rPr dirty="0" sz="1200" spc="3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 spc="3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coincides</a:t>
            </a:r>
            <a:r>
              <a:rPr dirty="0" sz="1200" spc="3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 spc="3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DNC's</a:t>
            </a:r>
            <a:r>
              <a:rPr dirty="0" sz="1200" spc="3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vision,</a:t>
            </a:r>
            <a:r>
              <a:rPr dirty="0" sz="1200" spc="3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worship</a:t>
            </a:r>
            <a:r>
              <a:rPr dirty="0" sz="1200" spc="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power</a:t>
            </a:r>
            <a:r>
              <a:rPr dirty="0" sz="1200" spc="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admired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 spc="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Pythagoras-that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is,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digital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control</a:t>
            </a:r>
            <a:r>
              <a:rPr dirty="0" sz="1200" spc="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ten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thousand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logistics.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8530370"/>
            <a:ext cx="6067218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</a:t>
            </a:r>
            <a:r>
              <a:rPr dirty="0" sz="1200" spc="-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 spc="-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wished</a:t>
            </a:r>
            <a:r>
              <a:rPr dirty="0" sz="1200" spc="-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-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understand</a:t>
            </a:r>
            <a:r>
              <a:rPr dirty="0" sz="1200" spc="-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hearts</a:t>
            </a:r>
            <a:r>
              <a:rPr dirty="0" sz="1200" spc="-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-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men.</a:t>
            </a:r>
            <a:r>
              <a:rPr dirty="0" sz="1200" spc="-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</a:t>
            </a:r>
            <a:r>
              <a:rPr dirty="0" sz="1200" spc="-9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 spc="-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wished</a:t>
            </a:r>
            <a:r>
              <a:rPr dirty="0" sz="1200" spc="-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-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know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why</a:t>
            </a:r>
            <a:r>
              <a:rPr dirty="0" sz="1200" spc="1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stars</a:t>
            </a:r>
            <a:r>
              <a:rPr dirty="0" sz="1200" spc="1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shine.</a:t>
            </a:r>
            <a:r>
              <a:rPr dirty="0" sz="1200" spc="1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</a:t>
            </a:r>
            <a:r>
              <a:rPr dirty="0" sz="1200" spc="1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 spc="1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tried</a:t>
            </a:r>
            <a:r>
              <a:rPr dirty="0" sz="1200" spc="1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comprehend</a:t>
            </a:r>
            <a:r>
              <a:rPr dirty="0" sz="1200" spc="1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Pythagorean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9322799"/>
            <a:ext cx="4209871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hold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sway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above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flux.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08878" y="9760273"/>
            <a:ext cx="582302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7</a:t>
            </a:r>
            <a:r>
              <a:rPr dirty="0" sz="900" spc="234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1217930" y="4827015"/>
            <a:ext cx="5123814" cy="219075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1238250" y="1523745"/>
            <a:ext cx="5128895" cy="161925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44191" y="1000794"/>
            <a:ext cx="2920120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Figure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12.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upload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(continued)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52623" y="3241455"/>
            <a:ext cx="1902035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Figure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13.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writing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3637695"/>
            <a:ext cx="6062311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1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Chunk,</a:t>
            </a:r>
            <a:r>
              <a:rPr dirty="0" sz="1200" spc="1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users</a:t>
            </a:r>
            <a:r>
              <a:rPr dirty="0" sz="1200" spc="1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directly</a:t>
            </a:r>
            <a:r>
              <a:rPr dirty="0" sz="1200" spc="1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access</a:t>
            </a:r>
            <a:r>
              <a:rPr dirty="0" sz="1200" spc="1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slice</a:t>
            </a:r>
            <a:r>
              <a:rPr dirty="0" sz="1200" spc="1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17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 spc="1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node,</a:t>
            </a:r>
            <a:r>
              <a:rPr dirty="0" sz="1200" spc="17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 spc="1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1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</a:t>
            </a:r>
            <a:r>
              <a:rPr dirty="0" sz="1200" spc="1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obstacles</a:t>
            </a:r>
            <a:r>
              <a:rPr dirty="0" sz="1200" spc="1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deception.</a:t>
            </a:r>
            <a:r>
              <a:rPr dirty="0" sz="1200" spc="1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1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</a:t>
            </a:r>
            <a:r>
              <a:rPr dirty="0" sz="1200" spc="13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services,</a:t>
            </a:r>
            <a:r>
              <a:rPr dirty="0" sz="1200" spc="1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model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becomes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follows: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17570" y="7115717"/>
            <a:ext cx="2335146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Figure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14.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access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3304" y="7511957"/>
            <a:ext cx="6065541" cy="1618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79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shown</a:t>
            </a:r>
            <a:r>
              <a:rPr dirty="0" sz="1200" spc="7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79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7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figure,</a:t>
            </a:r>
            <a:r>
              <a:rPr dirty="0" sz="1200" spc="78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 spc="7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users</a:t>
            </a:r>
            <a:r>
              <a:rPr dirty="0" sz="1200" spc="7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must</a:t>
            </a:r>
            <a:r>
              <a:rPr dirty="0" sz="1200" spc="79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communicate</a:t>
            </a:r>
            <a:r>
              <a:rPr dirty="0" sz="1200" spc="8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channel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file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submitted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relying</a:t>
            </a:r>
            <a:r>
              <a:rPr dirty="0" sz="1200" spc="-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48053" y="9097298"/>
            <a:ext cx="5717165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</a:t>
            </a:r>
            <a:r>
              <a:rPr dirty="0" sz="1200" spc="3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 spc="2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 spc="3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29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3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 spc="3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randomly</a:t>
            </a:r>
            <a:r>
              <a:rPr dirty="0" sz="1200" spc="30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selected</a:t>
            </a:r>
            <a:r>
              <a:rPr dirty="0" sz="1200" spc="31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31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43304" y="9493487"/>
            <a:ext cx="6060996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channel</a:t>
            </a:r>
            <a:r>
              <a:rPr dirty="0" sz="1200" spc="4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4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</a:t>
            </a:r>
            <a:r>
              <a:rPr dirty="0" sz="1200" spc="45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4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dynamic</a:t>
            </a:r>
            <a:r>
              <a:rPr dirty="0" sz="1200" spc="4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routing,</a:t>
            </a:r>
            <a:r>
              <a:rPr dirty="0" sz="1200" spc="4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4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 spc="4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behavior</a:t>
            </a:r>
            <a:r>
              <a:rPr dirty="0" sz="1200" spc="43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70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66021" cy="1618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unpredictable,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 spc="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we</a:t>
            </a:r>
            <a:r>
              <a:rPr dirty="0" sz="1200" spc="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cannot</a:t>
            </a:r>
            <a:r>
              <a:rPr dirty="0" sz="1200" spc="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fully</a:t>
            </a:r>
            <a:r>
              <a:rPr dirty="0" sz="1200" spc="9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trust</a:t>
            </a:r>
            <a:r>
              <a:rPr dirty="0" sz="1200" spc="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 spc="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 spc="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do</a:t>
            </a:r>
            <a:r>
              <a:rPr dirty="0" sz="1200" spc="10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evil.</a:t>
            </a:r>
            <a:r>
              <a:rPr dirty="0" sz="1200" spc="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Although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</a:t>
            </a:r>
            <a:r>
              <a:rPr dirty="0" sz="1200" spc="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content</a:t>
            </a:r>
            <a:r>
              <a:rPr dirty="0" sz="1200" spc="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transmitted</a:t>
            </a:r>
            <a:r>
              <a:rPr dirty="0" sz="1200" spc="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encrypted,</a:t>
            </a:r>
            <a:r>
              <a:rPr dirty="0" sz="1200" spc="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although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cannot</a:t>
            </a:r>
            <a:r>
              <a:rPr dirty="0" sz="1200" spc="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spy</a:t>
            </a:r>
            <a:r>
              <a:rPr dirty="0" sz="1200" spc="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</a:t>
            </a:r>
            <a:r>
              <a:rPr dirty="0" sz="1200" spc="1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content,</a:t>
            </a:r>
            <a:r>
              <a:rPr dirty="0" sz="1200" spc="1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1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maliciously</a:t>
            </a:r>
            <a:r>
              <a:rPr dirty="0" sz="1200" spc="13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destroy</a:t>
            </a:r>
            <a:r>
              <a:rPr dirty="0" sz="1200" spc="1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3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</a:t>
            </a:r>
            <a:r>
              <a:rPr dirty="0" sz="1200" spc="1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1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1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writing.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2585754"/>
            <a:ext cx="6067333" cy="47890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requesting</a:t>
            </a:r>
            <a:r>
              <a:rPr dirty="0" sz="1200" spc="1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end</a:t>
            </a:r>
            <a:r>
              <a:rPr dirty="0" sz="1200" spc="12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broadcasts</a:t>
            </a:r>
            <a:r>
              <a:rPr dirty="0" sz="1200" spc="1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member</a:t>
            </a:r>
            <a:r>
              <a:rPr dirty="0" sz="1200" spc="1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 spc="14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7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same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 spc="10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replication</a:t>
            </a:r>
            <a:r>
              <a:rPr dirty="0" sz="1200" spc="10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</a:t>
            </a:r>
            <a:r>
              <a:rPr dirty="0" sz="1200" spc="1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 spc="1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constructing</a:t>
            </a:r>
            <a:r>
              <a:rPr dirty="0" sz="1200" spc="1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 spc="1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initiating</a:t>
            </a:r>
            <a:r>
              <a:rPr dirty="0" sz="1200" spc="1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inquiry</a:t>
            </a:r>
            <a:r>
              <a:rPr dirty="0" sz="1200" spc="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instruction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broadcast,</a:t>
            </a:r>
            <a:r>
              <a:rPr dirty="0" sz="1200" spc="1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notifies</a:t>
            </a:r>
            <a:r>
              <a:rPr dirty="0" sz="1200" spc="1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them</a:t>
            </a:r>
            <a:r>
              <a:rPr dirty="0" sz="1200" spc="1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3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operator</a:t>
            </a:r>
            <a:r>
              <a:rPr dirty="0" sz="1200" spc="1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Id.</a:t>
            </a:r>
            <a:r>
              <a:rPr dirty="0" sz="1200" spc="1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 spc="1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 spc="1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receives</a:t>
            </a:r>
            <a:r>
              <a:rPr dirty="0" sz="1200" spc="1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instruction,</a:t>
            </a:r>
            <a:r>
              <a:rPr dirty="0" sz="1200" spc="-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 spc="-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</a:t>
            </a:r>
            <a:r>
              <a:rPr dirty="0" sz="1200" spc="-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one</a:t>
            </a:r>
            <a:r>
              <a:rPr dirty="0" sz="1200" spc="-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currently</a:t>
            </a:r>
            <a:r>
              <a:rPr dirty="0" sz="1200" spc="-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using</a:t>
            </a:r>
            <a:r>
              <a:rPr dirty="0" sz="1200" spc="-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 spc="-9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most</a:t>
            </a:r>
            <a:r>
              <a:rPr dirty="0" sz="1200" spc="-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recent</a:t>
            </a:r>
            <a:r>
              <a:rPr dirty="0" sz="1200" spc="-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operation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out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signature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accepted.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signed</a:t>
            </a:r>
            <a:r>
              <a:rPr dirty="0" sz="1200" spc="2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response</a:t>
            </a:r>
            <a:r>
              <a:rPr dirty="0" sz="1200" spc="2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message</a:t>
            </a:r>
            <a:r>
              <a:rPr dirty="0" sz="1200" spc="2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requesting</a:t>
            </a:r>
            <a:r>
              <a:rPr dirty="0" sz="1200" spc="2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end</a:t>
            </a:r>
            <a:r>
              <a:rPr dirty="0" sz="1200" spc="2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 spc="2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active</a:t>
            </a:r>
            <a:r>
              <a:rPr dirty="0" sz="1200" spc="2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path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finding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return</a:t>
            </a:r>
            <a:r>
              <a:rPr dirty="0" sz="1200" spc="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requesting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end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according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original</a:t>
            </a:r>
            <a:r>
              <a:rPr dirty="0" sz="1200" spc="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path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broadcast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path.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After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receiving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sufficient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 spc="-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signatures,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requesting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end</a:t>
            </a:r>
            <a:r>
              <a:rPr dirty="0" sz="1200" spc="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packs</a:t>
            </a:r>
            <a:r>
              <a:rPr dirty="0" sz="1200" spc="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signatures</a:t>
            </a:r>
            <a:r>
              <a:rPr dirty="0" sz="1200" spc="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7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</a:t>
            </a:r>
            <a:r>
              <a:rPr dirty="0" sz="1200" spc="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 spc="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Open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command</a:t>
            </a:r>
            <a:r>
              <a:rPr dirty="0" sz="1200" spc="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broadcasts</a:t>
            </a:r>
            <a:r>
              <a:rPr dirty="0" sz="1200" spc="4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again.</a:t>
            </a:r>
            <a:r>
              <a:rPr dirty="0" sz="1200" spc="45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 spc="46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 spc="45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checks</a:t>
            </a:r>
            <a:r>
              <a:rPr dirty="0" sz="1200" spc="45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4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verification</a:t>
            </a:r>
            <a:r>
              <a:rPr dirty="0" sz="1200" spc="46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signature</a:t>
            </a:r>
            <a:r>
              <a:rPr dirty="0" sz="1200" spc="46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confirm</a:t>
            </a:r>
            <a:r>
              <a:rPr dirty="0" sz="1200" spc="1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quantity,</a:t>
            </a:r>
            <a:r>
              <a:rPr dirty="0" sz="1200" spc="9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 spc="1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you</a:t>
            </a:r>
            <a:r>
              <a:rPr dirty="0" sz="1200" spc="1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agree</a:t>
            </a:r>
            <a:r>
              <a:rPr dirty="0" sz="1200" spc="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2/3,</a:t>
            </a:r>
            <a:r>
              <a:rPr dirty="0" sz="1200" spc="1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then</a:t>
            </a:r>
            <a:r>
              <a:rPr dirty="0" sz="1200" spc="9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set</a:t>
            </a:r>
            <a:r>
              <a:rPr dirty="0" sz="1200" spc="9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operator</a:t>
            </a:r>
            <a:r>
              <a:rPr dirty="0" sz="1200" spc="1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</a:t>
            </a:r>
            <a:r>
              <a:rPr dirty="0" sz="1200" spc="10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memory.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7341269"/>
            <a:ext cx="6065844" cy="20150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copy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synchronization: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treat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 spc="-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participating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same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micro-blockchain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block.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3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uses</a:t>
            </a:r>
            <a:r>
              <a:rPr dirty="0" sz="1200" spc="3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34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semi-cached</a:t>
            </a:r>
            <a:r>
              <a:rPr dirty="0" sz="1200" spc="3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synchronization</a:t>
            </a:r>
            <a:r>
              <a:rPr dirty="0" sz="1200" spc="3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strategy.</a:t>
            </a:r>
            <a:r>
              <a:rPr dirty="0" sz="1200" spc="3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 spc="3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 spc="-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-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-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collected</a:t>
            </a:r>
            <a:r>
              <a:rPr dirty="0" sz="1200" spc="-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-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 spc="-7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Wop</a:t>
            </a:r>
            <a:r>
              <a:rPr dirty="0" sz="1200" spc="-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request</a:t>
            </a:r>
            <a:r>
              <a:rPr dirty="0" sz="1200" spc="-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-7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requesting</a:t>
            </a:r>
            <a:r>
              <a:rPr dirty="0" sz="1200" spc="-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end,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after</a:t>
            </a:r>
            <a:r>
              <a:rPr dirty="0" sz="1200" spc="-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collection,</a:t>
            </a:r>
            <a:r>
              <a:rPr dirty="0" sz="1200" spc="-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starts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broadcasting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these</a:t>
            </a:r>
            <a:r>
              <a:rPr dirty="0" sz="1200" spc="-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Wops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execution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9322799"/>
            <a:ext cx="6069118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block;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after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execution</a:t>
            </a:r>
            <a:r>
              <a:rPr dirty="0" sz="1200" spc="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 spc="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collects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request,</a:t>
            </a:r>
            <a:r>
              <a:rPr dirty="0" sz="1200" spc="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packs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71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1143000" y="7723505"/>
            <a:ext cx="5194934" cy="1019175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3304" y="1000794"/>
            <a:ext cx="6063012" cy="1618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them</a:t>
            </a:r>
            <a:r>
              <a:rPr dirty="0" sz="1200" spc="36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into</a:t>
            </a:r>
            <a:r>
              <a:rPr dirty="0" sz="1200" spc="3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operation</a:t>
            </a:r>
            <a:r>
              <a:rPr dirty="0" sz="1200" spc="3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blocks</a:t>
            </a:r>
            <a:r>
              <a:rPr dirty="0" sz="1200" spc="35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according</a:t>
            </a:r>
            <a:r>
              <a:rPr dirty="0" sz="1200" spc="3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receiving</a:t>
            </a:r>
            <a:r>
              <a:rPr dirty="0" sz="1200" spc="3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order</a:t>
            </a:r>
            <a:r>
              <a:rPr dirty="0" sz="1200" spc="3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(using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sorting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eliminate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possibility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multiple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may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same</a:t>
            </a:r>
            <a:r>
              <a:rPr dirty="0" sz="1200" spc="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virtual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write</a:t>
            </a:r>
            <a:r>
              <a:rPr dirty="0" sz="1200" spc="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Conflict),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packing</a:t>
            </a:r>
            <a:r>
              <a:rPr dirty="0" sz="1200" spc="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filtering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out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operations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permission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setting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2585754"/>
            <a:ext cx="6066752" cy="28075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 spc="-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</a:t>
            </a:r>
            <a:r>
              <a:rPr dirty="0" sz="1200" spc="-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 spc="-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-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-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called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copy</a:t>
            </a:r>
            <a:r>
              <a:rPr dirty="0" sz="1200" spc="-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1">
                <a:solidFill>
                  <a:srgbClr val="000000"/>
                </a:solidFill>
                <a:latin typeface="GSHKQL+MicrosoftYaHei"/>
                <a:cs typeface="GSHKQL+MicrosoftYaHei"/>
              </a:rPr>
              <a:t>miner.</a:t>
            </a:r>
            <a:r>
              <a:rPr dirty="0" sz="1200" spc="-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collects</a:t>
            </a:r>
            <a:r>
              <a:rPr dirty="0" sz="1200" spc="-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Wop</a:t>
            </a:r>
            <a:r>
              <a:rPr dirty="0" sz="1200" spc="-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requests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3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 spc="3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</a:t>
            </a:r>
            <a:r>
              <a:rPr dirty="0" sz="1200" spc="3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nodes.</a:t>
            </a:r>
            <a:r>
              <a:rPr dirty="0" sz="1200" spc="3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 spc="3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3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 spc="32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Wops</a:t>
            </a:r>
            <a:r>
              <a:rPr dirty="0" sz="1200" spc="3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meets</a:t>
            </a:r>
            <a:r>
              <a:rPr dirty="0" sz="1200" spc="32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certain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requirements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(N&gt;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0)</a:t>
            </a:r>
            <a:r>
              <a:rPr dirty="0" sz="1200" spc="-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collection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meets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certain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requirements,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sends</a:t>
            </a:r>
            <a:r>
              <a:rPr dirty="0" sz="1200" spc="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original</a:t>
            </a:r>
            <a:r>
              <a:rPr dirty="0" sz="1200" spc="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Or,</a:t>
            </a:r>
            <a:r>
              <a:rPr dirty="0" sz="1200" spc="1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Ids</a:t>
            </a:r>
            <a:r>
              <a:rPr dirty="0" sz="1200" spc="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9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9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Wops</a:t>
            </a:r>
            <a:r>
              <a:rPr dirty="0" sz="1200" spc="1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received</a:t>
            </a:r>
            <a:r>
              <a:rPr dirty="0" sz="1200" spc="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 spc="7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packaged</a:t>
            </a:r>
            <a:r>
              <a:rPr dirty="0" sz="1200" spc="-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into</a:t>
            </a:r>
            <a:r>
              <a:rPr dirty="0" sz="1200" spc="-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 spc="-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broadcasts</a:t>
            </a:r>
            <a:r>
              <a:rPr dirty="0" sz="1200" spc="-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-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 spc="-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nodes,</a:t>
            </a:r>
            <a:r>
              <a:rPr dirty="0" sz="1200" spc="-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 spc="-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same</a:t>
            </a:r>
            <a:r>
              <a:rPr dirty="0" sz="1200" spc="-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Wop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executed</a:t>
            </a:r>
            <a:r>
              <a:rPr dirty="0" sz="1200" spc="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locally</a:t>
            </a:r>
            <a:r>
              <a:rPr dirty="0" sz="1200" spc="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according</a:t>
            </a:r>
            <a:r>
              <a:rPr dirty="0" sz="1200" spc="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8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order</a:t>
            </a:r>
            <a:r>
              <a:rPr dirty="0" sz="1200" spc="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Wops</a:t>
            </a:r>
            <a:r>
              <a:rPr dirty="0" sz="1200" spc="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block.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5359815"/>
            <a:ext cx="6064211" cy="2411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 spc="9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</a:t>
            </a:r>
            <a:r>
              <a:rPr dirty="0" sz="1200" spc="8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 spc="9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creates</a:t>
            </a:r>
            <a:r>
              <a:rPr dirty="0" sz="1200" spc="9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executes</a:t>
            </a:r>
            <a:r>
              <a:rPr dirty="0" sz="1200" spc="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 spc="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</a:t>
            </a:r>
            <a:r>
              <a:rPr dirty="0" sz="1200" spc="8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generated</a:t>
            </a:r>
            <a:r>
              <a:rPr dirty="0" sz="1200" spc="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block,</a:t>
            </a:r>
            <a:r>
              <a:rPr dirty="0" sz="1200" spc="8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then</a:t>
            </a:r>
            <a:r>
              <a:rPr dirty="0" sz="1200" spc="18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receives</a:t>
            </a:r>
            <a:r>
              <a:rPr dirty="0" sz="1200" spc="20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19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broadcast</a:t>
            </a:r>
            <a:r>
              <a:rPr dirty="0" sz="1200" spc="19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 spc="1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19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 spc="18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</a:t>
            </a:r>
            <a:r>
              <a:rPr dirty="0" sz="1200" spc="18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node,</a:t>
            </a:r>
            <a:r>
              <a:rPr dirty="0" sz="1200" spc="17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17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 spc="19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first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determine</a:t>
            </a:r>
            <a:r>
              <a:rPr dirty="0" sz="1200" spc="2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 spc="2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</a:t>
            </a:r>
            <a:r>
              <a:rPr dirty="0" sz="1200" spc="2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priority.</a:t>
            </a:r>
            <a:r>
              <a:rPr dirty="0" sz="1200" spc="2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 spc="2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2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 spc="2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2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down,</a:t>
            </a:r>
            <a:r>
              <a:rPr dirty="0" sz="1200" spc="26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then</a:t>
            </a:r>
            <a:r>
              <a:rPr dirty="0" sz="1200" spc="2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</a:t>
            </a:r>
            <a:r>
              <a:rPr dirty="0" sz="1200" spc="2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 spc="26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2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generated</a:t>
            </a:r>
            <a:r>
              <a:rPr dirty="0" sz="1200" spc="5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within</a:t>
            </a:r>
            <a:r>
              <a:rPr dirty="0" sz="1200" spc="5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 spc="5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</a:t>
            </a:r>
            <a:r>
              <a:rPr dirty="0" sz="1200" spc="53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window</a:t>
            </a:r>
            <a:r>
              <a:rPr dirty="0" sz="1200" spc="53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5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 spc="53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execution</a:t>
            </a:r>
            <a:r>
              <a:rPr dirty="0" sz="1200" spc="5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node,</a:t>
            </a:r>
            <a:r>
              <a:rPr dirty="0" sz="1200" spc="5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53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operations</a:t>
            </a:r>
            <a:r>
              <a:rPr dirty="0" sz="1200" spc="6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 spc="63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 spc="64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6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certain</a:t>
            </a:r>
            <a:r>
              <a:rPr dirty="0" sz="1200" spc="6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delay.</a:t>
            </a:r>
            <a:r>
              <a:rPr dirty="0" sz="1200" spc="6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Aiming</a:t>
            </a:r>
            <a:r>
              <a:rPr dirty="0" sz="1200" spc="6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 spc="63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6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high</a:t>
            </a:r>
            <a:r>
              <a:rPr dirty="0" sz="1200" spc="6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delay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characteristic.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38679" y="8926610"/>
            <a:ext cx="2623855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Figure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15.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Sequential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execution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48053" y="9322799"/>
            <a:ext cx="5203362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upper-layer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should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first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buffer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before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72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5893742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loading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try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reduce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loading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merge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most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operations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together.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1793275"/>
            <a:ext cx="6032167" cy="36000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newly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download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process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required.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selects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smooth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starts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download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chunk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beginning;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same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Join</a:t>
            </a:r>
          </a:p>
          <a:p>
            <a:pPr marL="0" marR="0">
              <a:lnSpc>
                <a:spcPts val="1583"/>
              </a:lnSpc>
              <a:spcBef>
                <a:spcPts val="158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cluster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become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quasi-cluster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member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(semi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node).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save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download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process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while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downloading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After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downloading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execute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locally,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overall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synchronization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keep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up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rhythm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replica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5359815"/>
            <a:ext cx="5984390" cy="39965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implementation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election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rules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particular,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may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number,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32.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simple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round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robin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strategy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adopted,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cases,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receives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request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few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bound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7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chunk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may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multiple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tenants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operator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unique);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leader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elected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execution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replica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synchronization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Election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process: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tenant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writes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virtual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disk,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first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method.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method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query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replica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nodeIds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participating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Chunk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located,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messages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chunk,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9322799"/>
            <a:ext cx="5816438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slice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),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finds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corresponding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local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record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73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61837" cy="4392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local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according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(Chunk,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slice)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carried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message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compares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attributes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(read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write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permission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attributes,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etc.).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Action;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successful,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execution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(Chunk-Slice),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make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message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known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7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members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execution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slice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rotate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out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success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division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labor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broadcast: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broadcast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query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delivery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mode,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because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involves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bandwidth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traffic,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before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sending,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instead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directly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throwing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node,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try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select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1-2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subordinate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transmission,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further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transmission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lower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5359815"/>
            <a:ext cx="5724011" cy="12224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above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description,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write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process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complicated,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layer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uses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synchronous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waiting,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make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efficiency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6548789"/>
            <a:ext cx="5998713" cy="16184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layer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should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cache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method.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After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submitting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cache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operations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once,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hand,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continues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wait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new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instructions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cache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area.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Zone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cleared.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8530370"/>
            <a:ext cx="6026734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3.2.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Proof</a:t>
            </a:r>
            <a:r>
              <a:rPr dirty="0" sz="1200" spc="11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spc="-18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of</a:t>
            </a:r>
            <a:r>
              <a:rPr dirty="0" sz="1200" spc="11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space-time,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proof</a:t>
            </a:r>
            <a:r>
              <a:rPr dirty="0" sz="1200" spc="11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spc="-18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of</a:t>
            </a:r>
            <a:r>
              <a:rPr dirty="0" sz="1200" spc="11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existence,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and</a:t>
            </a:r>
            <a:r>
              <a:rPr dirty="0" sz="1200" spc="-17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proof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spc="-18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of</a:t>
            </a:r>
            <a:r>
              <a:rPr dirty="0" sz="1200" spc="23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availability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3.2.1.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Proof</a:t>
            </a:r>
            <a:r>
              <a:rPr dirty="0" sz="1200" spc="12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spc="-18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of</a:t>
            </a:r>
            <a:r>
              <a:rPr dirty="0" sz="1200" spc="23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space-time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and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existence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95653" y="9322799"/>
            <a:ext cx="5587241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atial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synchronization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divided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three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types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synchronization: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74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5954907" cy="1618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7426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space-time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proof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used.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case,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exists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resource,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rented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been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written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yet,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verified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certain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set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Self-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2585754"/>
            <a:ext cx="6060384" cy="1618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space-time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certificate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already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indicates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already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indicating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Chunk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leased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submitted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(file)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synchronization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4171095"/>
            <a:ext cx="6038110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3: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written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written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recognized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after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majority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updated.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5359815"/>
            <a:ext cx="5987986" cy="20149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provided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filled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automatically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periodically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initiate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example,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every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20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blocks)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random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spot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check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allow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mutual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majority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considered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trusted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receive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rewards.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7737509"/>
            <a:ext cx="2250727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3.2.2.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Proof</a:t>
            </a:r>
            <a:r>
              <a:rPr dirty="0" sz="1200" spc="12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spc="-18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of</a:t>
            </a:r>
            <a:r>
              <a:rPr dirty="0" sz="1200" spc="12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availability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304" y="8134130"/>
            <a:ext cx="5992850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submit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during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agent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every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completed,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write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world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state.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mainnet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automatically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blacklist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miners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3304" y="9322799"/>
            <a:ext cx="5724059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experience.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worse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quality,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faster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75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36198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submission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quality,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quicker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black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sheep.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Over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untrusted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cause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harm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2585754"/>
            <a:ext cx="4495407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3.3.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Incentive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mechanism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and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payment</a:t>
            </a:r>
            <a:r>
              <a:rPr dirty="0" sz="1200" spc="-12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mechanism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3.3.1.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Space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usage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mechanism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3378615"/>
            <a:ext cx="3670758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The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space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usage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mechanism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is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as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follows: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3774855"/>
            <a:ext cx="6050013" cy="2807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First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usage: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pay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their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objects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according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length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size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according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built-in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formula,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deposit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pool,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confirm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object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expiration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stamp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packed.</a:t>
            </a:r>
          </a:p>
          <a:p>
            <a:pPr marL="304749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Spatial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adjustment: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object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expands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shrinks,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timestamp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changed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according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pricing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formula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according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object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change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additional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6548789"/>
            <a:ext cx="6024104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3: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lock: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After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timestamp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expires,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right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automatically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locked,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mark.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304" y="7737509"/>
            <a:ext cx="5829284" cy="1618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4: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reclamation: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claimed,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free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first,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expires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earlier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used.</a:t>
            </a:r>
          </a:p>
          <a:p>
            <a:pPr marL="304749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5: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unlock: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applies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renewal,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original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recovered,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recovered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again,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cost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3304" y="9322799"/>
            <a:ext cx="4753382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expiration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7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4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paid.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76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5989529" cy="1618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6: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Landlord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Reward: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Multiply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amount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purchased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cancel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obtain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total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reward,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confirm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verified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landlord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random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2981994"/>
            <a:ext cx="3161805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3.3.2.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Relevant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variable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conventions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3378615"/>
            <a:ext cx="6048178" cy="24109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paid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purchases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special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algorithms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recorded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payment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go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special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account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called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"fund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pool".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pool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records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purchase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behavior.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following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mega-days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(MD)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unit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measurement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rights.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Mega-days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represent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usage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rights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mega-space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day.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5756309"/>
            <a:ext cx="3190720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2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Variable</a:t>
            </a:r>
            <a:r>
              <a:rPr dirty="0" sz="1200" spc="12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assumptions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are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as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follows: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6152549"/>
            <a:ext cx="6036548" cy="20147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Assume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total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world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hard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41">
                <a:solidFill>
                  <a:srgbClr val="000000"/>
                </a:solidFill>
                <a:latin typeface="GSHKQL+MicrosoftYaHei"/>
                <a:cs typeface="GSHKQL+MicrosoftYaHei"/>
              </a:rPr>
              <a:t>WD,</a:t>
            </a:r>
            <a:r>
              <a:rPr dirty="0" sz="1200" spc="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MB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bytes.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corrected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once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recorded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header.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Worlddisk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first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1">
                <a:solidFill>
                  <a:srgbClr val="000000"/>
                </a:solidFill>
                <a:latin typeface="GSHKQL+MicrosoftYaHei"/>
                <a:cs typeface="GSHKQL+MicrosoftYaHei"/>
              </a:rPr>
              <a:t>letter.</a:t>
            </a:r>
          </a:p>
          <a:p>
            <a:pPr marL="304749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2: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t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T−1: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Represent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timestamp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IROMLW+MicrosoftYaHei"/>
                <a:cs typeface="IROMLW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timestamp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previous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respectively.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304" y="8134130"/>
            <a:ext cx="5967641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3: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T: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total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trillion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days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Here,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maximum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period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object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within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365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days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maximum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3304" y="9322799"/>
            <a:ext cx="5892079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megadays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cycle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365W.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44">
                <a:solidFill>
                  <a:srgbClr val="000000"/>
                </a:solidFill>
                <a:latin typeface="GSHKQL+MicrosoftYaHei"/>
                <a:cs typeface="GSHKQL+MicrosoftYaHei"/>
              </a:rPr>
              <a:t>We</a:t>
            </a:r>
            <a:r>
              <a:rPr dirty="0" sz="1200" spc="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77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5924064" cy="24109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000000"/>
                </a:solidFill>
                <a:latin typeface="IROMLW+MicrosoftYaHei"/>
                <a:cs typeface="IROMLW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represent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right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IROMLW+MicrosoftYaHei"/>
                <a:cs typeface="IROMLW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use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space.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correction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once.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T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=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T−1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+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(W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−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W−1)</a:t>
            </a:r>
            <a:r>
              <a:rPr dirty="0" sz="1200" spc="243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RKNFDI+MS-Gothic"/>
                <a:cs typeface="RKNFDI+MS-Gothic"/>
              </a:rPr>
              <a:t>∗</a:t>
            </a:r>
            <a:r>
              <a:rPr dirty="0" sz="1200" spc="3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(t</a:t>
            </a:r>
            <a:r>
              <a:rPr dirty="0" sz="1200" spc="2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−</a:t>
            </a:r>
            <a:r>
              <a:rPr dirty="0" sz="1200" spc="243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−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1)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/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(24</a:t>
            </a:r>
            <a:r>
              <a:rPr dirty="0" sz="1200" spc="2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RKNFDI+MS-Gothic"/>
                <a:cs typeface="RKNFDI+MS-Gothic"/>
              </a:rPr>
              <a:t>∗</a:t>
            </a:r>
            <a:r>
              <a:rPr dirty="0" sz="1200" spc="3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60</a:t>
            </a:r>
            <a:r>
              <a:rPr dirty="0" sz="1200" spc="2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RKNFDI+MS-Gothic"/>
                <a:cs typeface="RKNFDI+MS-Gothic"/>
              </a:rPr>
              <a:t>∗</a:t>
            </a:r>
            <a:r>
              <a:rPr dirty="0" sz="1200" spc="3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60).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−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total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mega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days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previous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W</a:t>
            </a:r>
            <a:r>
              <a:rPr dirty="0" sz="1200" spc="-14">
                <a:solidFill>
                  <a:srgbClr val="000000"/>
                </a:solidFill>
                <a:latin typeface="IROMLW+MicrosoftYaHei"/>
                <a:cs typeface="IROMLW+MicrosoftYaHei"/>
              </a:rPr>
              <a:t>−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total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world</a:t>
            </a:r>
            <a:r>
              <a:rPr dirty="0" sz="1200" spc="2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’s</a:t>
            </a:r>
            <a:r>
              <a:rPr dirty="0" sz="1200" spc="-1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hard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drives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previous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block.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(W0</a:t>
            </a:r>
            <a:r>
              <a:rPr dirty="0" sz="1200" spc="1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−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W−1)</a:t>
            </a:r>
            <a:r>
              <a:rPr dirty="0" sz="1200" spc="269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RKNFDI+MS-Gothic"/>
                <a:cs typeface="RKNFDI+MS-Gothic"/>
              </a:rPr>
              <a:t>∗</a:t>
            </a:r>
            <a:r>
              <a:rPr dirty="0" sz="1200" spc="3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(t</a:t>
            </a:r>
            <a:r>
              <a:rPr dirty="0" sz="1200" spc="2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−</a:t>
            </a:r>
            <a:r>
              <a:rPr dirty="0" sz="1200" spc="243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−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1)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/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(24</a:t>
            </a:r>
            <a:r>
              <a:rPr dirty="0" sz="1200" spc="2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RKNFDI+MS-Gothic"/>
                <a:cs typeface="RKNFDI+MS-Gothic"/>
              </a:rPr>
              <a:t>∗</a:t>
            </a:r>
            <a:r>
              <a:rPr dirty="0" sz="1200" spc="3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60</a:t>
            </a:r>
            <a:r>
              <a:rPr dirty="0" sz="1200" spc="24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RKNFDI+MS-Gothic"/>
                <a:cs typeface="RKNFDI+MS-Gothic"/>
              </a:rPr>
              <a:t>∗</a:t>
            </a:r>
            <a:r>
              <a:rPr dirty="0" sz="1200" spc="3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60)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subtracts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mega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days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first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letter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Total.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3378615"/>
            <a:ext cx="6047430" cy="3996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4: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mega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days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been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purchased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usable.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corrected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recorded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 spc="-17">
                <a:solidFill>
                  <a:srgbClr val="000000"/>
                </a:solidFill>
                <a:latin typeface="IROMLW+MicrosoftYaHei"/>
                <a:cs typeface="IROMLW+MicrosoftYaHei"/>
              </a:rPr>
              <a:t>header.</a:t>
            </a:r>
            <a:r>
              <a:rPr dirty="0" sz="1200" spc="2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B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=</a:t>
            </a:r>
            <a:r>
              <a:rPr dirty="0" sz="1200" spc="-1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B−1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−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B−1</a:t>
            </a:r>
            <a:r>
              <a:rPr dirty="0" sz="1200" spc="273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RKNFDI+MS-Gothic"/>
                <a:cs typeface="RKNFDI+MS-Gothic"/>
              </a:rPr>
              <a:t>∗</a:t>
            </a:r>
            <a:r>
              <a:rPr dirty="0" sz="1200" spc="3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(t</a:t>
            </a:r>
            <a:r>
              <a:rPr dirty="0" sz="1200" spc="2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−</a:t>
            </a:r>
            <a:r>
              <a:rPr dirty="0" sz="1200" spc="243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−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1)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/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(24</a:t>
            </a:r>
            <a:r>
              <a:rPr dirty="0" sz="1200" spc="2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RKNFDI+MS-Gothic"/>
                <a:cs typeface="RKNFDI+MS-Gothic"/>
              </a:rPr>
              <a:t>∗</a:t>
            </a:r>
            <a:r>
              <a:rPr dirty="0" sz="1200" spc="3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60</a:t>
            </a:r>
            <a:r>
              <a:rPr dirty="0" sz="1200" spc="24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RKNFDI+MS-Gothic"/>
                <a:cs typeface="RKNFDI+MS-Gothic"/>
              </a:rPr>
              <a:t>∗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60)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+</a:t>
            </a:r>
            <a:r>
              <a:rPr dirty="0" sz="1200" spc="2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∆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B0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mega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days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been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purchased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available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block,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−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mega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days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purchased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still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available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previous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block,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B−1</a:t>
            </a:r>
            <a:r>
              <a:rPr dirty="0" sz="1200" spc="264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RKNFDI+MS-Gothic"/>
                <a:cs typeface="RKNFDI+MS-Gothic"/>
              </a:rPr>
              <a:t>∗</a:t>
            </a:r>
            <a:r>
              <a:rPr dirty="0" sz="1200" spc="3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(t</a:t>
            </a:r>
            <a:r>
              <a:rPr dirty="0" sz="1200" spc="2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−</a:t>
            </a:r>
            <a:r>
              <a:rPr dirty="0" sz="1200" spc="243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−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1)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/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(24</a:t>
            </a:r>
            <a:r>
              <a:rPr dirty="0" sz="1200" spc="2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RKNFDI+MS-Gothic"/>
                <a:cs typeface="RKNFDI+MS-Gothic"/>
              </a:rPr>
              <a:t>∗</a:t>
            </a:r>
            <a:r>
              <a:rPr dirty="0" sz="1200" spc="3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60</a:t>
            </a:r>
            <a:r>
              <a:rPr dirty="0" sz="1200" spc="24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RKNFDI+MS-Gothic"/>
                <a:cs typeface="RKNFDI+MS-Gothic"/>
              </a:rPr>
              <a:t>∗</a:t>
            </a:r>
            <a:r>
              <a:rPr dirty="0" sz="1200" spc="3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60)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indicates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megadays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cancelled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block.</a:t>
            </a:r>
            <a:r>
              <a:rPr dirty="0" sz="1200" spc="2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∆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new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purchases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block.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initial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letter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Bought.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7341269"/>
            <a:ext cx="6038730" cy="12226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5: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indicates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enough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trillion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days,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including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free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expired.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Residual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initials.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=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T-B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8530370"/>
            <a:ext cx="5993451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6: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indicates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tokens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pool.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48053" y="9322799"/>
            <a:ext cx="5654911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7: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indicates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price,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78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5922513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trillion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days,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unit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here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represents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hard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7">
                <a:solidFill>
                  <a:srgbClr val="000000"/>
                </a:solidFill>
                <a:latin typeface="GSHKQL+MicrosoftYaHei"/>
                <a:cs typeface="GSHKQL+MicrosoftYaHei"/>
              </a:rPr>
              <a:t>user,</a:t>
            </a:r>
            <a:r>
              <a:rPr dirty="0" sz="1200" spc="3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"citizen"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"rent"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fee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trillion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days.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1793275"/>
            <a:ext cx="6007776" cy="1222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8: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44">
                <a:solidFill>
                  <a:srgbClr val="000000"/>
                </a:solidFill>
                <a:latin typeface="GSHKQL+MicrosoftYaHei"/>
                <a:cs typeface="GSHKQL+MicrosoftYaHei"/>
              </a:rPr>
              <a:t>r:</a:t>
            </a:r>
            <a:r>
              <a:rPr dirty="0" sz="1200" spc="-4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Represents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block,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rental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income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mega-day,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here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represents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hard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provider,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is,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“landlord”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income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IROMLW+MicrosoftYaHei"/>
                <a:cs typeface="IROMLW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“rental”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per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mega</a:t>
            </a:r>
            <a:r>
              <a:rPr dirty="0" sz="1200" spc="-21">
                <a:solidFill>
                  <a:srgbClr val="000000"/>
                </a:solidFill>
                <a:latin typeface="GSHKQL+MicrosoftYaHei"/>
                <a:cs typeface="GSHKQL+MicrosoftYaHei"/>
              </a:rPr>
              <a:t>-day.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3378615"/>
            <a:ext cx="5957860" cy="3203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3.3.3.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Requirements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for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the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price</a:t>
            </a:r>
            <a:r>
              <a:rPr dirty="0" sz="1200" spc="-1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function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spc="-2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of</a:t>
            </a:r>
            <a:r>
              <a:rPr dirty="0" sz="1200" spc="25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space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use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rights</a:t>
            </a:r>
          </a:p>
          <a:p>
            <a:pPr marL="304749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Terabytes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key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adjust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adjustment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should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satisfied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following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conditions:</a:t>
            </a:r>
          </a:p>
          <a:p>
            <a:pPr marL="304749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demand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increases,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prices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continue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increase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non-linear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manner,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always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surplus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state.</a:t>
            </a:r>
          </a:p>
          <a:p>
            <a:pPr marL="304749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demand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increases,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rewards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space-time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increase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7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encourage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landlords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stay.</a:t>
            </a:r>
          </a:p>
          <a:p>
            <a:pPr marL="304749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3: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rental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price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reasonable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range.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48053" y="6548789"/>
            <a:ext cx="4413699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4: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rental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price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relatively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state.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7341269"/>
            <a:ext cx="3026494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3.3.4.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Bancor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payment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mechanism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304" y="7737509"/>
            <a:ext cx="5944063" cy="1618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object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store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unlimited,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inflow.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stipulated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object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365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days,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excess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renewed,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total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mega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days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purchased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=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365W.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3304" y="9322799"/>
            <a:ext cx="5196535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fixed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total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mega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days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79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1143000" y="4509134"/>
            <a:ext cx="5274309" cy="4079875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3304" y="1000794"/>
            <a:ext cx="6064401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Love</a:t>
            </a:r>
            <a:r>
              <a:rPr dirty="0" sz="1200" spc="-5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knowledge,</a:t>
            </a:r>
            <a:r>
              <a:rPr dirty="0" sz="1200" spc="-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 spc="-6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far</a:t>
            </a:r>
            <a:r>
              <a:rPr dirty="0" sz="1200" spc="-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-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  <a:r>
              <a:rPr dirty="0" sz="1200" spc="-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were</a:t>
            </a:r>
            <a:r>
              <a:rPr dirty="0" sz="1200" spc="-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possible,</a:t>
            </a:r>
            <a:r>
              <a:rPr dirty="0" sz="1200" spc="-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led</a:t>
            </a:r>
            <a:r>
              <a:rPr dirty="0" sz="1200" spc="-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upward</a:t>
            </a:r>
            <a:r>
              <a:rPr dirty="0" sz="1200" spc="-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toward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heavens.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1793275"/>
            <a:ext cx="6062222" cy="825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 spc="15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always</a:t>
            </a:r>
            <a:r>
              <a:rPr dirty="0" sz="1200" spc="1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pity</a:t>
            </a:r>
            <a:r>
              <a:rPr dirty="0" sz="1200" spc="15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brought</a:t>
            </a:r>
            <a:r>
              <a:rPr dirty="0" sz="1200" spc="1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</a:t>
            </a:r>
            <a:r>
              <a:rPr dirty="0" sz="1200" spc="15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back</a:t>
            </a:r>
            <a:r>
              <a:rPr dirty="0" sz="1200" spc="1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7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earth.</a:t>
            </a:r>
            <a:r>
              <a:rPr dirty="0" sz="1200" spc="15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Echoes</a:t>
            </a:r>
            <a:r>
              <a:rPr dirty="0" sz="1200" spc="15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9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cries</a:t>
            </a:r>
            <a:r>
              <a:rPr dirty="0" sz="1200" spc="1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7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pain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reverberate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my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heart.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2585754"/>
            <a:ext cx="6064444" cy="1618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Children</a:t>
            </a:r>
            <a:r>
              <a:rPr dirty="0" sz="1200" spc="3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3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famine,</a:t>
            </a:r>
            <a:r>
              <a:rPr dirty="0" sz="1200" spc="3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victims</a:t>
            </a:r>
            <a:r>
              <a:rPr dirty="0" sz="1200" spc="35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tortured</a:t>
            </a:r>
            <a:r>
              <a:rPr dirty="0" sz="1200" spc="3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 spc="36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oppressors,</a:t>
            </a:r>
            <a:r>
              <a:rPr dirty="0" sz="1200" spc="35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helpless</a:t>
            </a:r>
            <a:r>
              <a:rPr dirty="0" sz="1200" spc="37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old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people</a:t>
            </a:r>
            <a:r>
              <a:rPr dirty="0" sz="1200" spc="-5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burden</a:t>
            </a:r>
            <a:r>
              <a:rPr dirty="0" sz="1200" spc="-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-4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their</a:t>
            </a:r>
            <a:r>
              <a:rPr dirty="0" sz="1200" spc="-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sons,</a:t>
            </a:r>
            <a:r>
              <a:rPr dirty="0" sz="1200" spc="-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whole</a:t>
            </a:r>
            <a:r>
              <a:rPr dirty="0" sz="1200" spc="-6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world</a:t>
            </a:r>
            <a:r>
              <a:rPr dirty="0" sz="1200" spc="-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loneliness,</a:t>
            </a:r>
            <a:r>
              <a:rPr dirty="0" sz="1200" spc="-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poverty,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6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pain</a:t>
            </a:r>
            <a:r>
              <a:rPr dirty="0" sz="1200" spc="-7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make</a:t>
            </a:r>
            <a:r>
              <a:rPr dirty="0" sz="1200" spc="-5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mockery</a:t>
            </a:r>
            <a:r>
              <a:rPr dirty="0" sz="1200" spc="-5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-4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what</a:t>
            </a:r>
            <a:r>
              <a:rPr dirty="0" sz="1200" spc="-7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 spc="-6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life</a:t>
            </a:r>
            <a:r>
              <a:rPr dirty="0" sz="1200" spc="-6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should</a:t>
            </a:r>
            <a:r>
              <a:rPr dirty="0" sz="1200" spc="-6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be.</a:t>
            </a:r>
            <a:r>
              <a:rPr dirty="0" sz="1200" spc="-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</a:t>
            </a:r>
            <a:r>
              <a:rPr dirty="0" sz="1200" spc="-8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long</a:t>
            </a:r>
            <a:r>
              <a:rPr dirty="0" sz="1200" spc="-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7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-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alleviate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evil,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cannot,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suffer.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48053" y="4171095"/>
            <a:ext cx="1493537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–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Bertrand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Russell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71851" y="8728490"/>
            <a:ext cx="2089119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Figure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Bertrand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Russell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08878" y="9760273"/>
            <a:ext cx="582302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8</a:t>
            </a:r>
            <a:r>
              <a:rPr dirty="0" sz="900" spc="234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5904548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cycle,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possible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Bancor-like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price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mega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days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cycle.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1793275"/>
            <a:ext cx="6010784" cy="32038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Bancor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Ethereum,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currency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continuous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liquidity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digital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currencies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smart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contracts.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Bancor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solves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liquidity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digital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currencies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volume.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third-party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institutions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second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parties,</a:t>
            </a:r>
          </a:p>
          <a:p>
            <a:pPr marL="0" marR="0">
              <a:lnSpc>
                <a:spcPts val="1583"/>
              </a:lnSpc>
              <a:spcBef>
                <a:spcPts val="158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buy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sell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tokens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smart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contracts.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same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Bancor's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automatic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adjustment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makes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automatic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price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discovery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autonomous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flow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possible,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makes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never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out.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4963575"/>
            <a:ext cx="5951754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following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Bancor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price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trillion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days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certain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generation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cycle.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48053" y="5756309"/>
            <a:ext cx="4037666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Bancor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constant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term: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=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/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(p</a:t>
            </a:r>
            <a:r>
              <a:rPr dirty="0" sz="1200" spc="269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RKNFDI+MS-Gothic"/>
                <a:cs typeface="RKNFDI+MS-Gothic"/>
              </a:rPr>
              <a:t>∗</a:t>
            </a:r>
            <a:r>
              <a:rPr dirty="0" sz="1200" spc="3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6152549"/>
            <a:ext cx="5902294" cy="825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formula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deduced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above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two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formulas: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=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/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304" y="6945029"/>
            <a:ext cx="5848584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value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parameter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different,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curve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changes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follows: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80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1162050" y="1079245"/>
            <a:ext cx="5256530" cy="3284854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26233" y="4462179"/>
            <a:ext cx="3878310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Figure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16.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charts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different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constants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5254659"/>
            <a:ext cx="2789039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represents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constant: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5651153"/>
            <a:ext cx="5836959" cy="16184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•</a:t>
            </a:r>
            <a:r>
              <a:rPr dirty="0" sz="1200" spc="246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=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100%,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considered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issued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token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alias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connector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token.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matter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how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demand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changes,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issued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token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always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equal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connector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token.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7236113"/>
            <a:ext cx="5654677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•</a:t>
            </a:r>
            <a:r>
              <a:rPr dirty="0" sz="1200" spc="246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=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50%: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issued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tokens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linear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relationship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their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supply.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304" y="8028975"/>
            <a:ext cx="6014641" cy="825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•</a:t>
            </a:r>
            <a:r>
              <a:rPr dirty="0" sz="1200" spc="246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&lt;50%,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CW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=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10%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figure,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supply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increases,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increases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rapidly.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3304" y="8821454"/>
            <a:ext cx="6018322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•</a:t>
            </a:r>
            <a:r>
              <a:rPr dirty="0" sz="1200" spc="246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CW&gt;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50%,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CW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=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90%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graph,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supply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increases,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changes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little.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81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54660" cy="1618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33">
                <a:solidFill>
                  <a:srgbClr val="000000"/>
                </a:solidFill>
                <a:latin typeface="GSHKQL+MicrosoftYaHei"/>
                <a:cs typeface="GSHKQL+MicrosoftYaHei"/>
              </a:rPr>
              <a:t>We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constant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reference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Bancor,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package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about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20%,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few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people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cheap,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expensive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increases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nonlinearly.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2585754"/>
            <a:ext cx="5858689" cy="12226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every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purchase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mega-day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Bancor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protocol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cause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changes,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we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simplified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algorithm,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every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produced.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4171095"/>
            <a:ext cx="5302123" cy="825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3.3.5.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Landlord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rent,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landlord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spc="-1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subsidy,</a:t>
            </a:r>
            <a:r>
              <a:rPr dirty="0" sz="1200" spc="15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and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donation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channel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Landlord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rent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4963575"/>
            <a:ext cx="5974447" cy="1222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world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hard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utilization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rate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/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87">
                <a:solidFill>
                  <a:srgbClr val="000000"/>
                </a:solidFill>
                <a:latin typeface="GSHKQL+MicrosoftYaHei"/>
                <a:cs typeface="GSHKQL+MicrosoftYaHei"/>
              </a:rPr>
              <a:t>T,</a:t>
            </a:r>
            <a:r>
              <a:rPr dirty="0" sz="1200" spc="9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cost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entire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hard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borne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real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should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paid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pool.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6152549"/>
            <a:ext cx="5815783" cy="16456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freely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destroyed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expired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right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according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stamp,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destroyed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should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paid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hard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provider.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mega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days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pay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is:</a:t>
            </a:r>
          </a:p>
          <a:p>
            <a:pPr marL="1632534" marR="0">
              <a:lnSpc>
                <a:spcPts val="1843"/>
              </a:lnSpc>
              <a:spcBef>
                <a:spcPts val="127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r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=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(t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−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t−1)/(24</a:t>
            </a:r>
            <a:r>
              <a:rPr dirty="0" sz="1200" spc="15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ROMQWF+LucidaSansUnicode"/>
                <a:cs typeface="ROMQWF+LucidaSansUnicode"/>
              </a:rPr>
              <a:t>∗</a:t>
            </a:r>
            <a:r>
              <a:rPr dirty="0" sz="1200" spc="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60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ROMQWF+LucidaSansUnicode"/>
                <a:cs typeface="ROMQWF+LucidaSansUnicode"/>
              </a:rPr>
              <a:t>∗</a:t>
            </a:r>
            <a:r>
              <a:rPr dirty="0" sz="12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60)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304" y="7737509"/>
            <a:ext cx="6017154" cy="1618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liquidation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previous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megabytes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sold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previous</a:t>
            </a:r>
            <a:r>
              <a:rPr dirty="0" sz="1200" spc="-1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are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B−1,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tokens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have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been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earned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are</a:t>
            </a:r>
            <a:r>
              <a:rPr dirty="0" sz="1200" spc="14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M−1,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megabytes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should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paid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proportionally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asset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pool,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should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rental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31389" y="9316921"/>
            <a:ext cx="3563139" cy="4627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r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=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M−1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ROMQWF+LucidaSansUnicode"/>
                <a:cs typeface="ROMQWF+LucidaSansUnicode"/>
              </a:rPr>
              <a:t>∗</a:t>
            </a:r>
            <a:r>
              <a:rPr dirty="0" sz="1200" spc="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((t</a:t>
            </a:r>
            <a:r>
              <a:rPr dirty="0" sz="1200" spc="24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−</a:t>
            </a:r>
            <a:r>
              <a:rPr dirty="0" sz="1200" spc="243">
                <a:solidFill>
                  <a:srgbClr val="000000"/>
                </a:solidFill>
                <a:latin typeface="IROMLW+MicrosoftYaHei"/>
                <a:cs typeface="IROMLW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−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1)/(24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ROMQWF+LucidaSansUnicode"/>
                <a:cs typeface="ROMQWF+LucidaSansUnicode"/>
              </a:rPr>
              <a:t>∗</a:t>
            </a:r>
            <a:r>
              <a:rPr dirty="0" sz="12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60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ROMQWF+LucidaSansUnicode"/>
                <a:cs typeface="ROMQWF+LucidaSansUnicode"/>
              </a:rPr>
              <a:t>∗</a:t>
            </a:r>
            <a:r>
              <a:rPr dirty="0" sz="1200" spc="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60))/B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−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82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05597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fees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reward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verified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andlord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wallets.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1793275"/>
            <a:ext cx="1662478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Landlord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subsidies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2189514"/>
            <a:ext cx="6013126" cy="20150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order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make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always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certain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surplus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make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early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relatively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cheap,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certain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period,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certain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amount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capital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regularly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capital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pool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entire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ecology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subsidize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landlord.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Donation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channel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4171095"/>
            <a:ext cx="5922621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foundation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project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dream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people.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3">
                <a:solidFill>
                  <a:srgbClr val="000000"/>
                </a:solidFill>
                <a:latin typeface="GSHKQL+MicrosoftYaHei"/>
                <a:cs typeface="GSHKQL+MicrosoftYaHei"/>
              </a:rPr>
              <a:t>We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donation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channel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currency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holders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donate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pool.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83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9128" y="2601264"/>
            <a:ext cx="5931310" cy="13819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98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04</a:t>
            </a:r>
            <a:r>
              <a:rPr dirty="0" sz="2200" spc="-368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Distributed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communication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based</a:t>
            </a:r>
          </a:p>
          <a:p>
            <a:pPr marL="2008962" marR="0">
              <a:lnSpc>
                <a:spcPts val="2898"/>
              </a:lnSpc>
              <a:spcBef>
                <a:spcPts val="1784"/>
              </a:spcBef>
              <a:spcAft>
                <a:spcPts val="0"/>
              </a:spcAft>
            </a:pP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on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distributed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storage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84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5233941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4.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Distributed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communication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based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on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distributed</a:t>
            </a:r>
            <a:r>
              <a:rPr dirty="0" sz="1200" spc="21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storage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4.1.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Asynchronous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communication: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Email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1793275"/>
            <a:ext cx="6008670" cy="39962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Email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uploads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short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messages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(currently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defined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1k)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state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world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transactions,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messages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attachments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downloaded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personal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cloud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recipient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sender.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download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8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divided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free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paid,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encrypted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protected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key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recipient.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payment,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paying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fee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access.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way,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realized.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Because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know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key,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additional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email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email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alias,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write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key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into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world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5756309"/>
            <a:ext cx="2746947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4.2.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Framework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spc="-3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of</a:t>
            </a:r>
            <a:r>
              <a:rPr dirty="0" sz="1200" spc="34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data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routing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6152549"/>
            <a:ext cx="6050348" cy="32038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social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networking,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name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implies,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mainly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manifested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instant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messaging.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oldest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instant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messaging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appeared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1990s.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peer-to-peer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technology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conversations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between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does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server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forwarding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middle,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we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often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mention.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36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2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point-to-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point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technology.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serves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bridge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between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users'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computers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locate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3">
                <a:solidFill>
                  <a:srgbClr val="000000"/>
                </a:solidFill>
                <a:latin typeface="GSHKQL+MicrosoftYaHei"/>
                <a:cs typeface="GSHKQL+MicrosoftYaHei"/>
              </a:rPr>
              <a:t>other.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Although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instant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messaging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implemented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DApps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9322799"/>
            <a:ext cx="5328758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ability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85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1143000" y="3744976"/>
            <a:ext cx="5211190" cy="2435225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3304" y="1000794"/>
            <a:ext cx="3588575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because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1397034"/>
            <a:ext cx="6010582" cy="24113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shown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figure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above,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transfers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IP: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Port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logging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Server.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obtains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direct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communication.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advantage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between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two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independent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server,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privacy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disclosure.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20494" y="6350669"/>
            <a:ext cx="4277735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Figure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17.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routing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framework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86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8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1228725" y="1340865"/>
            <a:ext cx="4824095" cy="4429125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93542" y="5878229"/>
            <a:ext cx="2852014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Figure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18.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Point-to-point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dialogue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6274469"/>
            <a:ext cx="5929959" cy="35999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shortcomings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model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obvious,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is,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impossible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conversation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multiple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people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simultaneous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multiple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people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complex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mesh</a:t>
            </a:r>
          </a:p>
          <a:p>
            <a:pPr marL="0" marR="0">
              <a:lnSpc>
                <a:spcPts val="1583"/>
              </a:lnSpc>
              <a:spcBef>
                <a:spcPts val="158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structure.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structure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certain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goes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offline,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connection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re-established.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Moreover,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purely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relying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conducive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preservation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participants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conversation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preservation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conversation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87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8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1076325" y="3512566"/>
            <a:ext cx="5577840" cy="4448175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3304" y="1000794"/>
            <a:ext cx="5741208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content.</a:t>
            </a:r>
          </a:p>
          <a:p>
            <a:pPr marL="304749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instant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messaging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returned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1793275"/>
            <a:ext cx="5796296" cy="1618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room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model.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online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service,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relays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conversation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content,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saves,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manages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manager.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These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powerful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technologies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experience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advantages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unmatched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peer-to-peer.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8068598"/>
            <a:ext cx="5891710" cy="16184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78941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Figure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19.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conversation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</a:p>
          <a:p>
            <a:pPr marL="304749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channel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availability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make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very</a:t>
            </a:r>
          </a:p>
          <a:p>
            <a:pPr marL="0" marR="0">
              <a:lnSpc>
                <a:spcPts val="1583"/>
              </a:lnSpc>
              <a:spcBef>
                <a:spcPts val="153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reliable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powerful.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88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8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19451" cy="55814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Comparing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above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two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modes,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we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experience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normal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two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necessary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conditions: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maintenance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session;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2.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high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availability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channel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service;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two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conditions,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peer-to-peer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difficult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meet,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instability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online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causes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instability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topology.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Keeping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configuration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complicated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ordinary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(if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themselves,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face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complex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synchronization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problems)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Both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perfectly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solved.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Therefore,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traditional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server.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advantages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logical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processing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coordinated,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uniform,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cluster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efficient,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easy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implement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complex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large-scale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processing.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8053" y="6548789"/>
            <a:ext cx="4422083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clusters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inherent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6945029"/>
            <a:ext cx="6055253" cy="20150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disadvantages: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rights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hands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institutions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handled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independently;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2.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provision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affected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regional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problems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technical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maintenance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issues;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3.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subject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institutional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supervision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even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private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monitoring.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48053" y="8926610"/>
            <a:ext cx="5372808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believes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means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9322799"/>
            <a:ext cx="5404297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between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world,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should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free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tool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under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own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89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3248610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1: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Project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endorsement,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goals,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vision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1397034"/>
            <a:ext cx="6061548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1.1:</a:t>
            </a:r>
            <a:r>
              <a:rPr dirty="0" sz="1200" spc="642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The</a:t>
            </a:r>
            <a:r>
              <a:rPr dirty="0" sz="1200" spc="636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driving</a:t>
            </a:r>
            <a:r>
              <a:rPr dirty="0" sz="1200" spc="634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force,</a:t>
            </a:r>
            <a:r>
              <a:rPr dirty="0" sz="1200" spc="644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current</a:t>
            </a:r>
            <a:r>
              <a:rPr dirty="0" sz="1200" spc="634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situation</a:t>
            </a:r>
            <a:r>
              <a:rPr dirty="0" sz="1200" spc="64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and</a:t>
            </a:r>
            <a:r>
              <a:rPr dirty="0" sz="1200" spc="63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dilemma</a:t>
            </a:r>
            <a:r>
              <a:rPr dirty="0" sz="1200" spc="626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spc="-2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of</a:t>
            </a:r>
            <a:r>
              <a:rPr dirty="0" sz="1200" spc="663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development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spc="-2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of</a:t>
            </a:r>
            <a:r>
              <a:rPr dirty="0" sz="1200" spc="25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human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civilization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2189514"/>
            <a:ext cx="6045050" cy="28075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power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single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person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insignificant,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progress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civilization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stems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breadth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depth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progress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benefits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institutional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progress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technological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progress.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mainly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refers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related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technology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refers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technology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exchanges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4963575"/>
            <a:ext cx="6018022" cy="43927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method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market.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Social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division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labor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markets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natural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method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ingenuity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market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mechanisms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praised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Adam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"invisible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hand".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However,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faces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obstacles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such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opaque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asymmetric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conflicting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concepts,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program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interfaces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brain.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market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limited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capabilities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solving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trust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issues.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Therefore,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society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invented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various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Resolve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trust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issues.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present,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human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built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around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organizations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(states,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religions,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enterprises,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etc.).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development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9322799"/>
            <a:ext cx="6033746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Internet,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people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08878" y="9760273"/>
            <a:ext cx="582302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9</a:t>
            </a:r>
            <a:r>
              <a:rPr dirty="0" sz="900" spc="234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192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9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1143000" y="4960366"/>
            <a:ext cx="4744339" cy="2776854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3304" y="1000794"/>
            <a:ext cx="5893887" cy="39962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control.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constructs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completely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conversation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place,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decentralized,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 spc="-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several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opportunity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become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bridge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(communication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routing)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between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terminals.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key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encryption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makes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routing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channel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unaware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content.</a:t>
            </a:r>
          </a:p>
          <a:p>
            <a:pPr marL="304749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Adhering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advantages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conceptually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separates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channels.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architecture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channel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cooperate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other: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7936010"/>
            <a:ext cx="5710447" cy="1618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2958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Figure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20.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routing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framework</a:t>
            </a:r>
          </a:p>
          <a:p>
            <a:pPr marL="304749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Comparing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above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figure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diagram,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we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replaced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diagram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two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90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9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60429" cy="4392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composed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highly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available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construct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highly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available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network;</a:t>
            </a:r>
          </a:p>
          <a:p>
            <a:pPr marL="304749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channel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composed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highly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available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dynamic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routing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help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construct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connection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topology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members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members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connect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participating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continuously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save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loaded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online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future.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5359815"/>
            <a:ext cx="6042798" cy="20149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Terminal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(wallet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terminal),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interface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experience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gets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different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completely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evolved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into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decentralized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system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technology.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4.3.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Session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related</a:t>
            </a:r>
            <a:r>
              <a:rPr dirty="0" sz="1200" spc="-15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storage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definition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48053" y="7341269"/>
            <a:ext cx="710491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Group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48053" y="7737509"/>
            <a:ext cx="4323891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concept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6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conversation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our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daily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8134130"/>
            <a:ext cx="5882904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communication.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frequently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maintain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temporarily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public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body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called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called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members.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304" y="9322799"/>
            <a:ext cx="5606411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users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before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closed,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otherwise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91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9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1189591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remain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open.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1397034"/>
            <a:ext cx="5863103" cy="1222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concept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maintaining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core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instant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messaging.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elements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contained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48053" y="2585754"/>
            <a:ext cx="1451085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list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48053" y="2981994"/>
            <a:ext cx="2713427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Their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history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48053" y="3378615"/>
            <a:ext cx="3391224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files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304" y="3774855"/>
            <a:ext cx="6005878" cy="20147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elements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regardless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4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members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online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always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keep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online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established.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puts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forward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requirements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these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encryption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mechanism,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3304" y="6152549"/>
            <a:ext cx="5881413" cy="16184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guaranteed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plaintext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known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intermediate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support.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following,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we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introduce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establishment,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encryption,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members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43304" y="7737509"/>
            <a:ext cx="5878503" cy="8263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&lt;Jiatu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represents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account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contact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space,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account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conversation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list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space,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conversation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space&gt;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43304" y="8530370"/>
            <a:ext cx="5701393" cy="82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introduced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much.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previous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description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shown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figure,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we</a:t>
            </a:r>
            <a:r>
              <a:rPr dirty="0" sz="1200" spc="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43304" y="9322799"/>
            <a:ext cx="5650558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predefined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virtual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space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huge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cloud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92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9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5958120" cy="20147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account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pre-defined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facilitate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DNC's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executed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quickly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managed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conveniently.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these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resources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dynamically,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execution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efficiency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cause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experience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problems.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8053" y="2981994"/>
            <a:ext cx="1845234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4.4.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Dynamic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routing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48053" y="3378615"/>
            <a:ext cx="4370053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Completely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quality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3774855"/>
            <a:ext cx="5944391" cy="2411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chances.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may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offline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affect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quality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because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even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addresses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ports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may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guarantee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stability.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Under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condition,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terminal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dynamic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routing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guarantee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requesting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execute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process.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48053" y="6548789"/>
            <a:ext cx="3923836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4.5.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Design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spc="-2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of</a:t>
            </a:r>
            <a:r>
              <a:rPr dirty="0" sz="1200" spc="25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session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establishment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1200" b="1">
                <a:solidFill>
                  <a:srgbClr val="4472c4"/>
                </a:solidFill>
                <a:latin typeface="TNBRQD+MicrosoftYaHei-Bold"/>
                <a:cs typeface="TNBRQD+MicrosoftYaHei-Bold"/>
              </a:rPr>
              <a:t>process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304" y="6945029"/>
            <a:ext cx="5935043" cy="24113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requests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request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obtains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qualification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broadcasting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channel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(specifically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forward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hop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limit).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Miners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perform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management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broadcast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several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match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current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BlockHash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recommends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resources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3304" y="9322799"/>
            <a:ext cx="5683241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SessionId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information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recorded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local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shards,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93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9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1143000" y="4602226"/>
            <a:ext cx="5335904" cy="3800347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3304" y="1000794"/>
            <a:ext cx="5978507" cy="32038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promises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collects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self-recommended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selects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resources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support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same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sharding</a:t>
            </a:r>
          </a:p>
          <a:p>
            <a:pPr marL="304749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group,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package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their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NodeId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3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recommended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SessionId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TxNodeId,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broadcast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SessionId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RPOW.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Decide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determine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final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assigned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SessionId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48053" y="8897654"/>
            <a:ext cx="5717428" cy="11912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17116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Figure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21.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</a:t>
            </a:r>
          </a:p>
          <a:p>
            <a:pPr marL="0" marR="0">
              <a:lnSpc>
                <a:spcPts val="1583"/>
              </a:lnSpc>
              <a:spcBef>
                <a:spcPts val="153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selects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Executor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</a:p>
          <a:p>
            <a:pPr marL="4496816" marR="0">
              <a:lnSpc>
                <a:spcPts val="937"/>
              </a:lnSpc>
              <a:spcBef>
                <a:spcPts val="2194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94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9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6063571" cy="32038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random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algorithm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(such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(NodeId%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BlockHash)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&amp;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0xff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take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minimum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value),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which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responsible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write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operations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SessionId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5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blockchain.</a:t>
            </a:r>
          </a:p>
          <a:p>
            <a:pPr marL="304749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above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establishment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process,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establishing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applying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resources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3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determining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sharding,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RPOW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final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synchronous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selection,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series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0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operations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relatively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time-consuming.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steps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basically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inevitable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distributed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4171095"/>
            <a:ext cx="6014810" cy="825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order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affect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experience.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3">
                <a:solidFill>
                  <a:srgbClr val="000000"/>
                </a:solidFill>
                <a:latin typeface="GSHKQL+MicrosoftYaHei"/>
                <a:cs typeface="GSHKQL+MicrosoftYaHei"/>
              </a:rPr>
              <a:t>We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optimize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some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steps.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4963575"/>
            <a:ext cx="6018437" cy="43927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36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4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considers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select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high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score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self-reported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resources)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after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selecting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first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step.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successfully,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defined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(Executor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node)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start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providing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directly.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forwarding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Executor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directly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contacts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group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list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involved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transaction,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simultaneously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encapsulates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message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broadcast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target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ids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lists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participants.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After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participants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(wallets)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terminal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receive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message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Just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20">
                <a:solidFill>
                  <a:srgbClr val="000000"/>
                </a:solidFill>
                <a:latin typeface="GSHKQL+MicrosoftYaHei"/>
                <a:cs typeface="GSHKQL+MicrosoftYaHei"/>
              </a:rPr>
              <a:t>try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connect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conversation.</a:t>
            </a:r>
          </a:p>
          <a:p>
            <a:pPr marL="304749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process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constructing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RPOW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9322799"/>
            <a:ext cx="5648873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SessionId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process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connecting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95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9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1400175" y="3280156"/>
            <a:ext cx="5226050" cy="3619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3304" y="1000794"/>
            <a:ext cx="5897043" cy="24109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slowly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 spc="-1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Executor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background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initial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does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read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content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from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chain,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directly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Memory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construction).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greatly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improve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user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experience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session.</a:t>
            </a:r>
          </a:p>
          <a:p>
            <a:pPr marL="304749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topology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diagram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after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successfully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established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follows</a:t>
            </a:r>
            <a:r>
              <a:rPr dirty="0" sz="1200">
                <a:solidFill>
                  <a:srgbClr val="000000"/>
                </a:solidFill>
                <a:latin typeface="IROMLW+MicrosoftYaHei"/>
                <a:cs typeface="IROMLW+MicrosoftYaHei"/>
              </a:rPr>
              <a:t>：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96947" y="7394609"/>
            <a:ext cx="2950027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Figure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22.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Session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topology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8187470"/>
            <a:ext cx="5834008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special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design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here: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we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choose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3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conversation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servers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participate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Mainly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one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them,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rest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exist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signature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supervisors.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signature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304" y="9376140"/>
            <a:ext cx="5970346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supervision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proposed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here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monitoring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96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9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871228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function.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04" y="1397034"/>
            <a:ext cx="5939295" cy="36000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1.0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2.0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basically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state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synchronization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mechanisms.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states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across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trust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relationship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between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nodes.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operations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self-calculated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authenticated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unified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consensus.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beautiful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complete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enough;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limitations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very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strong,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impossible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realize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business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scenarios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high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complexity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large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throughput;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scenario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efficiently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coordinated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centralized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(cluster)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realization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also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point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blockchain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application.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304" y="5359815"/>
            <a:ext cx="6019611" cy="39965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49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order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achieve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complex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storage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communication</a:t>
            </a:r>
          </a:p>
          <a:p>
            <a:pPr marL="0" marR="0">
              <a:lnSpc>
                <a:spcPts val="1583"/>
              </a:lnSpc>
              <a:spcBef>
                <a:spcPts val="153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services,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DNC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uses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range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verification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between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mutual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trust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between</a:t>
            </a:r>
            <a:r>
              <a:rPr dirty="0" sz="1200" spc="1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added,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that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small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number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engaged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highly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transactional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data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processing.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These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verify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sign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each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other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small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range,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signature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results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agreed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miner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 spc="-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entire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network.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model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 spc="12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suitable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for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performing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small-area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transactions.</a:t>
            </a:r>
          </a:p>
          <a:p>
            <a:pPr marL="0" marR="0">
              <a:lnSpc>
                <a:spcPts val="1583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In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order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prevent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witch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attacks,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members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who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make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up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small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circle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</a:t>
            </a:r>
            <a:r>
              <a:rPr dirty="0" sz="1200" spc="-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adopt</a:t>
            </a:r>
            <a:r>
              <a:rPr dirty="0" sz="1200" spc="-2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sufficiently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random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entry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mechanism.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best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randomly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change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composition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members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according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304" y="9322799"/>
            <a:ext cx="5654641" cy="429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passage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27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time.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If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business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composition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dynamically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97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9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04" y="1000794"/>
            <a:ext cx="5896897" cy="12222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changed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due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GSHKQL+MicrosoftYaHei"/>
                <a:cs typeface="GSHKQL+MicrosoftYaHei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certain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business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needs.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remuneration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model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obtained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transaction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they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signed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together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(other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nodes</a:t>
            </a:r>
            <a:r>
              <a:rPr dirty="0" sz="1200" spc="-11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are</a:t>
            </a:r>
            <a:r>
              <a:rPr dirty="0" sz="1200" spc="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aware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of</a:t>
            </a:r>
            <a:r>
              <a:rPr dirty="0" sz="1200" spc="-268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)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can</a:t>
            </a:r>
            <a:r>
              <a:rPr dirty="0" sz="1200" spc="1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not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be</a:t>
            </a:r>
            <a:r>
              <a:rPr dirty="0" sz="1200" spc="-1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fixed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calculable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(time)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and</a:t>
            </a:r>
            <a:r>
              <a:rPr dirty="0" sz="1200" spc="34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quantity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 </a:t>
            </a:r>
            <a:r>
              <a:rPr dirty="0" sz="1200">
                <a:solidFill>
                  <a:srgbClr val="000000"/>
                </a:solidFill>
                <a:latin typeface="GSHKQL+MicrosoftYaHei"/>
                <a:cs typeface="GSHKQL+MicrosoftYaHei"/>
              </a:rPr>
              <a:t>model.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98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slides/slide9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4230" y="3394125"/>
            <a:ext cx="4083819" cy="7871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98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05</a:t>
            </a:r>
            <a:r>
              <a:rPr dirty="0" sz="2200" spc="-368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Consensus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 </a:t>
            </a:r>
            <a:r>
              <a:rPr dirty="0" sz="2200" b="1">
                <a:solidFill>
                  <a:srgbClr val="0070c0"/>
                </a:solidFill>
                <a:latin typeface="TNBRQD+MicrosoftYaHei-Bold"/>
                <a:cs typeface="TNBRQD+MicrosoftYaHei-Bold"/>
              </a:rPr>
              <a:t>mechanism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44870" y="9760273"/>
            <a:ext cx="64631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99</a:t>
            </a:r>
            <a:r>
              <a:rPr dirty="0" sz="900" spc="2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DengXian"/>
                <a:cs typeface="DengXian"/>
              </a:rPr>
              <a:t>/</a:t>
            </a:r>
            <a:r>
              <a:rPr dirty="0" sz="900" spc="204">
                <a:solidFill>
                  <a:srgbClr val="000000"/>
                </a:solidFill>
                <a:latin typeface="DengXian"/>
                <a:cs typeface="DengXian"/>
              </a:rPr>
              <a:t> </a:t>
            </a:r>
            <a:r>
              <a:rPr dirty="0" sz="900" b="1">
                <a:solidFill>
                  <a:srgbClr val="000000"/>
                </a:solidFill>
                <a:latin typeface="DengXian"/>
                <a:cs typeface="DengXian"/>
              </a:rPr>
              <a:t>163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Administrator</cp:lastModifiedBy>
  <cp:revision>1</cp:revision>
  <dcterms:modified xsi:type="dcterms:W3CDTF">2020-05-20T15:26:53+08:00</dcterms:modified>
</cp:coreProperties>
</file>