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Inconsolat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gUAlH6b8gWyO2z7w3SltCOcf+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Inconsolata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Inconsolat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358365e8b_3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0358365e8b_3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10358365e8b_3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358365e8b_3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358365e8b_3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0358365e8b_3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358365e8b_3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358365e8b_3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0358365e8b_3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358365e8b_5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358365e8b_5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0358365e8b_5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358365e8b_3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358365e8b_3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0358365e8b_3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358365e8b_3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358365e8b_3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0358365e8b_3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358365e8b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358365e8b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0358365e8b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a7978bbf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fa7978bbf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fa7978bbf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358365e8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10358365e8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10358365e8b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358365e8b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0358365e8b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0358365e8b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a7978bbff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fa7978bbff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fa7978bbff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a7978bbff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fa7978bbff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fa7978bbff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358365e8b_3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0358365e8b_3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10358365e8b_3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358365e8b_3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0358365e8b_3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10358365e8b_3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358365e8b_3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0358365e8b_3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10358365e8b_3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73405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Impact"/>
              <a:buNone/>
              <a:defRPr sz="6000">
                <a:latin typeface="Impact"/>
                <a:ea typeface="Impact"/>
                <a:cs typeface="Impact"/>
                <a:sym typeface="Impac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31393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838200" y="5991633"/>
            <a:ext cx="25878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South Carolina logo." id="19" name="Google Shape;1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9370" y="4429919"/>
            <a:ext cx="3173260" cy="2115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mpac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38200" y="6004323"/>
            <a:ext cx="26768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838200" y="1825625"/>
            <a:ext cx="5181600" cy="4043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6172200" y="1825625"/>
            <a:ext cx="5181600" cy="4043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1" type="ftr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2" type="sldNum"/>
          </p:nvPr>
        </p:nvSpPr>
        <p:spPr>
          <a:xfrm>
            <a:off x="838200" y="6004323"/>
            <a:ext cx="2688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/>
          <p:nvPr>
            <p:ph type="title"/>
          </p:nvPr>
        </p:nvSpPr>
        <p:spPr>
          <a:xfrm>
            <a:off x="831850" y="1656521"/>
            <a:ext cx="10515600" cy="2187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831850" y="4867949"/>
            <a:ext cx="5493794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University of South Carolina logo." id="29" name="Google Shape;2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5947" y="5555415"/>
            <a:ext cx="2892287" cy="120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839788" y="2505075"/>
            <a:ext cx="5157787" cy="3392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9"/>
          <p:cNvSpPr txBox="1"/>
          <p:nvPr>
            <p:ph idx="4" type="body"/>
          </p:nvPr>
        </p:nvSpPr>
        <p:spPr>
          <a:xfrm>
            <a:off x="6172200" y="2505075"/>
            <a:ext cx="5183188" cy="3392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1" type="ftr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38200" y="6004323"/>
            <a:ext cx="2682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38200" y="6004323"/>
            <a:ext cx="26353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Impact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831850" y="4589463"/>
            <a:ext cx="10515600" cy="120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1" type="ftr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38200" y="6004322"/>
            <a:ext cx="26650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1" type="ftr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38200" y="6005974"/>
            <a:ext cx="26709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0" y="-15388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38200" y="6004322"/>
            <a:ext cx="26056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mpac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38200" y="6004323"/>
            <a:ext cx="26709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b="0" i="0" sz="4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1" type="ftr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South Carolina logo." id="14" name="Google Shape;14;p6"/>
          <p:cNvPicPr preferRelativeResize="0"/>
          <p:nvPr/>
        </p:nvPicPr>
        <p:blipFill rotWithShape="1">
          <a:blip r:embed="rId2">
            <a:alphaModFix/>
          </a:blip>
          <a:srcRect b="30325" l="6753" r="7080" t="32285"/>
          <a:stretch/>
        </p:blipFill>
        <p:spPr>
          <a:xfrm>
            <a:off x="9022846" y="5946775"/>
            <a:ext cx="2695388" cy="48728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Relationship Id="rId9" Type="http://schemas.openxmlformats.org/officeDocument/2006/relationships/image" Target="../media/image16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897000" y="1840773"/>
            <a:ext cx="1039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mpact"/>
              <a:buNone/>
            </a:pPr>
            <a:r>
              <a:rPr lang="en-US"/>
              <a:t>LSTM Acceleration with Singular Value Decomposition</a:t>
            </a:r>
            <a:endParaRPr/>
          </a:p>
        </p:txBody>
      </p:sp>
      <p:sp>
        <p:nvSpPr>
          <p:cNvPr id="73" name="Google Shape;73;p1"/>
          <p:cNvSpPr txBox="1"/>
          <p:nvPr/>
        </p:nvSpPr>
        <p:spPr>
          <a:xfrm>
            <a:off x="3505050" y="3364775"/>
            <a:ext cx="51819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Daniel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Coble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dncoble@email.sc.edu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University of South Carolina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Department of Mechanical Engineering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10358365e8b_3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5550" y="983925"/>
            <a:ext cx="5538401" cy="460000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10358365e8b_3_2"/>
          <p:cNvSpPr txBox="1"/>
          <p:nvPr/>
        </p:nvSpPr>
        <p:spPr>
          <a:xfrm>
            <a:off x="1082325" y="373900"/>
            <a:ext cx="50031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0358365e8b_3_2"/>
          <p:cNvSpPr txBox="1"/>
          <p:nvPr/>
        </p:nvSpPr>
        <p:spPr>
          <a:xfrm>
            <a:off x="432925" y="1235375"/>
            <a:ext cx="5480400" cy="51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I created an LSTM model with the shape given in the figure trained on the DROPBEAR dataset. LSTM layers 2 and 3 were transformed to reduced cells, and I measured the timing and error. Models are implemented using </a:t>
            </a:r>
            <a:r>
              <a:rPr lang="en-US" sz="2700">
                <a:latin typeface="Inconsolata"/>
                <a:ea typeface="Inconsolata"/>
                <a:cs typeface="Inconsolata"/>
                <a:sym typeface="Inconsolata"/>
              </a:rPr>
              <a:t>tensorflow.keras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 and linear algebra is performed with </a:t>
            </a:r>
            <a:r>
              <a:rPr lang="en-US" sz="2700">
                <a:latin typeface="Inconsolata"/>
                <a:ea typeface="Inconsolata"/>
                <a:cs typeface="Inconsolata"/>
                <a:sym typeface="Inconsolata"/>
              </a:rPr>
              <a:t>numpy.linalg.</a:t>
            </a:r>
            <a:endParaRPr sz="27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358365e8b_3_65"/>
          <p:cNvSpPr txBox="1"/>
          <p:nvPr/>
        </p:nvSpPr>
        <p:spPr>
          <a:xfrm>
            <a:off x="1082325" y="373900"/>
            <a:ext cx="50031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Results - Timing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g10358365e8b_3_65"/>
          <p:cNvPicPr preferRelativeResize="0"/>
          <p:nvPr/>
        </p:nvPicPr>
        <p:blipFill rotWithShape="1">
          <a:blip r:embed="rId3">
            <a:alphaModFix/>
          </a:blip>
          <a:srcRect b="0" l="0" r="1903" t="0"/>
          <a:stretch/>
        </p:blipFill>
        <p:spPr>
          <a:xfrm>
            <a:off x="1345825" y="1121800"/>
            <a:ext cx="7674926" cy="52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358365e8b_3_70"/>
          <p:cNvSpPr txBox="1"/>
          <p:nvPr/>
        </p:nvSpPr>
        <p:spPr>
          <a:xfrm>
            <a:off x="1082325" y="373900"/>
            <a:ext cx="50031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Results - Error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g10358365e8b_3_70"/>
          <p:cNvPicPr preferRelativeResize="0"/>
          <p:nvPr/>
        </p:nvPicPr>
        <p:blipFill rotWithShape="1">
          <a:blip r:embed="rId3">
            <a:alphaModFix/>
          </a:blip>
          <a:srcRect b="0" l="0" r="2400" t="0"/>
          <a:stretch/>
        </p:blipFill>
        <p:spPr>
          <a:xfrm>
            <a:off x="1407775" y="1121800"/>
            <a:ext cx="7668101" cy="52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358365e8b_5_30"/>
          <p:cNvSpPr txBox="1"/>
          <p:nvPr/>
        </p:nvSpPr>
        <p:spPr>
          <a:xfrm>
            <a:off x="1082325" y="373900"/>
            <a:ext cx="50031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Results - Error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0358365e8b_5_30"/>
          <p:cNvSpPr txBox="1"/>
          <p:nvPr/>
        </p:nvSpPr>
        <p:spPr>
          <a:xfrm>
            <a:off x="432925" y="1235375"/>
            <a:ext cx="10987500" cy="26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Inconsolata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Model error remains constant until 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 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 15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total amount of weights in cells 2 and 3 are 15260 for the full model and 13460 in the reduced model.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corresponds to a decrease in size of 31.6%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358365e8b_3_57"/>
          <p:cNvSpPr txBox="1"/>
          <p:nvPr/>
        </p:nvSpPr>
        <p:spPr>
          <a:xfrm>
            <a:off x="1082325" y="373900"/>
            <a:ext cx="50031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Results - Error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g10358365e8b_3_57"/>
          <p:cNvPicPr preferRelativeResize="0"/>
          <p:nvPr/>
        </p:nvPicPr>
        <p:blipFill rotWithShape="1">
          <a:blip r:embed="rId3">
            <a:alphaModFix/>
          </a:blip>
          <a:srcRect b="3328" l="0" r="0" t="3682"/>
          <a:stretch/>
        </p:blipFill>
        <p:spPr>
          <a:xfrm>
            <a:off x="864338" y="1250125"/>
            <a:ext cx="10463320" cy="458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358365e8b_3_75"/>
          <p:cNvSpPr txBox="1"/>
          <p:nvPr/>
        </p:nvSpPr>
        <p:spPr>
          <a:xfrm>
            <a:off x="1082325" y="373900"/>
            <a:ext cx="24894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0358365e8b_3_75"/>
          <p:cNvSpPr txBox="1"/>
          <p:nvPr/>
        </p:nvSpPr>
        <p:spPr>
          <a:xfrm>
            <a:off x="855475" y="1431475"/>
            <a:ext cx="10179900" cy="4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Using this method, an LSTM cell can be significantly reduced before 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 is adversely 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affected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This results in a modest decrease in model size.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The python model was not able to show a timing improvement with reduced models.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Future work: All matrices in all cells can be reduced by different amounts. Using different </a:t>
            </a:r>
            <a:r>
              <a:rPr i="1" lang="en-US" sz="2700"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s for each matrix could result in much better reductions to the model.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358365e8b_1_2"/>
          <p:cNvSpPr txBox="1"/>
          <p:nvPr>
            <p:ph type="title"/>
          </p:nvPr>
        </p:nvSpPr>
        <p:spPr>
          <a:xfrm>
            <a:off x="456500" y="1464600"/>
            <a:ext cx="11085000" cy="361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All of this work is on GitHub</a:t>
            </a: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https://github.com/dncoble/LSTM-acceleration-with-singular-value-decomposition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"/>
          <p:cNvSpPr txBox="1"/>
          <p:nvPr>
            <p:ph type="title"/>
          </p:nvPr>
        </p:nvSpPr>
        <p:spPr>
          <a:xfrm>
            <a:off x="844140" y="2332489"/>
            <a:ext cx="10515600" cy="21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</a:pPr>
            <a:r>
              <a:rPr lang="en-US">
                <a:latin typeface="Impact"/>
                <a:ea typeface="Impact"/>
                <a:cs typeface="Impact"/>
                <a:sym typeface="Impact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a7978bbff_0_0"/>
          <p:cNvSpPr txBox="1"/>
          <p:nvPr/>
        </p:nvSpPr>
        <p:spPr>
          <a:xfrm>
            <a:off x="1082325" y="373900"/>
            <a:ext cx="26958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fa7978bbff_0_0"/>
          <p:cNvSpPr txBox="1"/>
          <p:nvPr/>
        </p:nvSpPr>
        <p:spPr>
          <a:xfrm>
            <a:off x="432925" y="1235375"/>
            <a:ext cx="11325000" cy="1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Long-short term memory cells are a type of </a:t>
            </a: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recurrent</a:t>
            </a: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 neural network governed by the below equations:</a:t>
            </a:r>
            <a:endParaRPr b="0" i="0" sz="2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gfa7978bbf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050" y="2503875"/>
            <a:ext cx="4329383" cy="383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fa7978bbf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0850" y="2825750"/>
            <a:ext cx="5480500" cy="29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358365e8b_0_6"/>
          <p:cNvSpPr txBox="1"/>
          <p:nvPr/>
        </p:nvSpPr>
        <p:spPr>
          <a:xfrm>
            <a:off x="1082325" y="373900"/>
            <a:ext cx="26958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g10358365e8b_0_6"/>
          <p:cNvPicPr preferRelativeResize="0"/>
          <p:nvPr/>
        </p:nvPicPr>
        <p:blipFill rotWithShape="1">
          <a:blip r:embed="rId3">
            <a:alphaModFix/>
          </a:blip>
          <a:srcRect b="30867" l="0" r="0" t="0"/>
          <a:stretch/>
        </p:blipFill>
        <p:spPr>
          <a:xfrm>
            <a:off x="2677625" y="1121800"/>
            <a:ext cx="5387099" cy="33012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0358365e8b_0_6"/>
          <p:cNvSpPr/>
          <p:nvPr/>
        </p:nvSpPr>
        <p:spPr>
          <a:xfrm>
            <a:off x="7579400" y="1235125"/>
            <a:ext cx="1787700" cy="511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0358365e8b_0_6"/>
          <p:cNvSpPr/>
          <p:nvPr/>
        </p:nvSpPr>
        <p:spPr>
          <a:xfrm>
            <a:off x="7869550" y="2061513"/>
            <a:ext cx="1787700" cy="511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0358365e8b_0_6"/>
          <p:cNvSpPr/>
          <p:nvPr/>
        </p:nvSpPr>
        <p:spPr>
          <a:xfrm>
            <a:off x="8064725" y="2887900"/>
            <a:ext cx="1787700" cy="511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0358365e8b_0_6"/>
          <p:cNvSpPr/>
          <p:nvPr/>
        </p:nvSpPr>
        <p:spPr>
          <a:xfrm>
            <a:off x="7731800" y="3689700"/>
            <a:ext cx="1787700" cy="511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g10358365e8b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4025" y="4648950"/>
            <a:ext cx="5141151" cy="12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358365e8b_0_24"/>
          <p:cNvSpPr txBox="1"/>
          <p:nvPr/>
        </p:nvSpPr>
        <p:spPr>
          <a:xfrm>
            <a:off x="1082325" y="373900"/>
            <a:ext cx="26958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g10358365e8b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025" y="1254375"/>
            <a:ext cx="5141151" cy="12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0358365e8b_0_24"/>
          <p:cNvSpPr txBox="1"/>
          <p:nvPr/>
        </p:nvSpPr>
        <p:spPr>
          <a:xfrm>
            <a:off x="1564450" y="2632575"/>
            <a:ext cx="5878500" cy="3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00"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: an </a:t>
            </a:r>
            <a:r>
              <a:rPr i="1" lang="en-US" sz="2900">
                <a:latin typeface="Cambria"/>
                <a:ea typeface="Cambria"/>
                <a:cs typeface="Cambria"/>
                <a:sym typeface="Cambria"/>
              </a:rPr>
              <a:t>n </a:t>
            </a:r>
            <a:r>
              <a:rPr lang="en-US" sz="2900">
                <a:latin typeface="Cambria"/>
                <a:ea typeface="Cambria"/>
                <a:cs typeface="Cambria"/>
                <a:sym typeface="Cambria"/>
              </a:rPr>
              <a:t>× </a:t>
            </a:r>
            <a:r>
              <a:rPr i="1" lang="en-US" sz="2900">
                <a:latin typeface="Cambria"/>
                <a:ea typeface="Cambria"/>
                <a:cs typeface="Cambria"/>
                <a:sym typeface="Cambria"/>
              </a:rPr>
              <a:t>m</a:t>
            </a: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 matrix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00"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</a:t>
            </a: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input vector</a:t>
            </a:r>
            <a:endParaRPr sz="29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00">
                <a:latin typeface="Cambria"/>
                <a:ea typeface="Cambria"/>
                <a:cs typeface="Cambria"/>
                <a:sym typeface="Cambria"/>
              </a:rPr>
              <a:t>U</a:t>
            </a: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an 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 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× 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matrix</a:t>
            </a:r>
            <a:endParaRPr sz="29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00">
                <a:latin typeface="Cambria"/>
                <a:ea typeface="Cambria"/>
                <a:cs typeface="Cambria"/>
                <a:sym typeface="Cambria"/>
              </a:rPr>
              <a:t>h</a:t>
            </a: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‘hidden state’ or output vector</a:t>
            </a:r>
            <a:endParaRPr sz="29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00"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 vector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units of the cell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a7978bbff_0_18"/>
          <p:cNvSpPr txBox="1"/>
          <p:nvPr/>
        </p:nvSpPr>
        <p:spPr>
          <a:xfrm>
            <a:off x="6168600" y="4653325"/>
            <a:ext cx="27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σ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" name="Google Shape;109;gfa7978bbff_0_18"/>
          <p:cNvSpPr txBox="1"/>
          <p:nvPr/>
        </p:nvSpPr>
        <p:spPr>
          <a:xfrm>
            <a:off x="5254200" y="3738925"/>
            <a:ext cx="27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σ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Google Shape;110;gfa7978bbff_0_18"/>
          <p:cNvSpPr txBox="1"/>
          <p:nvPr/>
        </p:nvSpPr>
        <p:spPr>
          <a:xfrm>
            <a:off x="5367350" y="3923400"/>
            <a:ext cx="22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gfa7978bbff_0_18"/>
          <p:cNvSpPr txBox="1"/>
          <p:nvPr/>
        </p:nvSpPr>
        <p:spPr>
          <a:xfrm>
            <a:off x="432925" y="1235375"/>
            <a:ext cx="11325000" cy="23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The singular value decomposition is a decomposition of the matrix </a:t>
            </a:r>
            <a:r>
              <a:rPr i="1" lang="en-US" sz="2900"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 into A = UΣV     where </a:t>
            </a:r>
            <a:r>
              <a:rPr i="1" lang="en-US" sz="2900">
                <a:latin typeface="Cambria"/>
                <a:ea typeface="Cambria"/>
                <a:cs typeface="Cambria"/>
                <a:sym typeface="Cambria"/>
              </a:rPr>
              <a:t>U</a:t>
            </a: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en-US" sz="29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 are orthogonal matrices and </a:t>
            </a:r>
            <a:r>
              <a:rPr lang="en-US" sz="2900">
                <a:latin typeface="Cambria"/>
                <a:ea typeface="Cambria"/>
                <a:cs typeface="Cambria"/>
                <a:sym typeface="Cambria"/>
              </a:rPr>
              <a:t>Σ</a:t>
            </a: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 is a diagonal matrix. It has the property that deleting trailing values in </a:t>
            </a:r>
            <a:r>
              <a:rPr lang="en-US" sz="2900">
                <a:latin typeface="Cambria"/>
                <a:ea typeface="Cambria"/>
                <a:cs typeface="Cambria"/>
                <a:sym typeface="Cambria"/>
              </a:rPr>
              <a:t>Σ</a:t>
            </a: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 will produce a matrix  A  that is the ‘closest’ matrix to </a:t>
            </a:r>
            <a:r>
              <a:rPr i="1" lang="en-US" sz="2900"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 with rank reduced by 1.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fa7978bbff_0_18"/>
          <p:cNvSpPr txBox="1"/>
          <p:nvPr/>
        </p:nvSpPr>
        <p:spPr>
          <a:xfrm>
            <a:off x="1082325" y="373900"/>
            <a:ext cx="26958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gfa7978bbff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550" y="2802275"/>
            <a:ext cx="397450" cy="565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gfa7978bbff_0_18"/>
          <p:cNvGrpSpPr/>
          <p:nvPr/>
        </p:nvGrpSpPr>
        <p:grpSpPr>
          <a:xfrm>
            <a:off x="3208575" y="3439575"/>
            <a:ext cx="5793600" cy="2355900"/>
            <a:chOff x="1151175" y="3439575"/>
            <a:chExt cx="5793600" cy="2355900"/>
          </a:xfrm>
        </p:grpSpPr>
        <p:sp>
          <p:nvSpPr>
            <p:cNvPr id="115" name="Google Shape;115;gfa7978bbff_0_18"/>
            <p:cNvSpPr/>
            <p:nvPr/>
          </p:nvSpPr>
          <p:spPr>
            <a:xfrm>
              <a:off x="1151175" y="3439575"/>
              <a:ext cx="78600" cy="2355900"/>
            </a:xfrm>
            <a:prstGeom prst="leftBracket">
              <a:avLst>
                <a:gd fmla="val 8333" name="adj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fa7978bbff_0_18"/>
            <p:cNvSpPr/>
            <p:nvPr/>
          </p:nvSpPr>
          <p:spPr>
            <a:xfrm rot="10800000">
              <a:off x="2751375" y="3439575"/>
              <a:ext cx="78600" cy="2355900"/>
            </a:xfrm>
            <a:prstGeom prst="leftBracket">
              <a:avLst>
                <a:gd fmla="val 8333" name="adj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fa7978bbff_0_18"/>
            <p:cNvSpPr/>
            <p:nvPr/>
          </p:nvSpPr>
          <p:spPr>
            <a:xfrm>
              <a:off x="3132375" y="3850025"/>
              <a:ext cx="78600" cy="1350000"/>
            </a:xfrm>
            <a:prstGeom prst="leftBracket">
              <a:avLst>
                <a:gd fmla="val 8333" name="adj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fa7978bbff_0_18"/>
            <p:cNvSpPr/>
            <p:nvPr/>
          </p:nvSpPr>
          <p:spPr>
            <a:xfrm rot="10800000">
              <a:off x="4503975" y="3850075"/>
              <a:ext cx="78600" cy="1350000"/>
            </a:xfrm>
            <a:prstGeom prst="leftBracket">
              <a:avLst>
                <a:gd fmla="val 8333" name="adj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fa7978bbff_0_18"/>
            <p:cNvSpPr/>
            <p:nvPr/>
          </p:nvSpPr>
          <p:spPr>
            <a:xfrm>
              <a:off x="4884975" y="3850025"/>
              <a:ext cx="78600" cy="1325400"/>
            </a:xfrm>
            <a:prstGeom prst="leftBracket">
              <a:avLst>
                <a:gd fmla="val 8333" name="adj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fa7978bbff_0_18"/>
            <p:cNvSpPr/>
            <p:nvPr/>
          </p:nvSpPr>
          <p:spPr>
            <a:xfrm rot="10800000">
              <a:off x="6866175" y="3850075"/>
              <a:ext cx="78600" cy="1325400"/>
            </a:xfrm>
            <a:prstGeom prst="leftBracket">
              <a:avLst>
                <a:gd fmla="val 8333" name="adj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1" name="Google Shape;121;gfa7978bbff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99" y="1864400"/>
            <a:ext cx="1591299" cy="4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fa7978bbff_0_18"/>
          <p:cNvPicPr preferRelativeResize="0"/>
          <p:nvPr/>
        </p:nvPicPr>
        <p:blipFill rotWithShape="1">
          <a:blip r:embed="rId4">
            <a:alphaModFix/>
          </a:blip>
          <a:srcRect b="0" l="0" r="55199" t="0"/>
          <a:stretch/>
        </p:blipFill>
        <p:spPr>
          <a:xfrm>
            <a:off x="1225401" y="4029550"/>
            <a:ext cx="1591299" cy="97904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fa7978bbff_0_18"/>
          <p:cNvSpPr txBox="1"/>
          <p:nvPr/>
        </p:nvSpPr>
        <p:spPr>
          <a:xfrm>
            <a:off x="5482800" y="3967525"/>
            <a:ext cx="27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σ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gfa7978bbff_0_18"/>
          <p:cNvSpPr txBox="1"/>
          <p:nvPr/>
        </p:nvSpPr>
        <p:spPr>
          <a:xfrm>
            <a:off x="5711400" y="4196125"/>
            <a:ext cx="27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σ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5" name="Google Shape;125;gfa7978bbff_0_18"/>
          <p:cNvSpPr txBox="1"/>
          <p:nvPr/>
        </p:nvSpPr>
        <p:spPr>
          <a:xfrm>
            <a:off x="5595950" y="4152000"/>
            <a:ext cx="22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" name="Google Shape;126;gfa7978bbff_0_18"/>
          <p:cNvSpPr txBox="1"/>
          <p:nvPr/>
        </p:nvSpPr>
        <p:spPr>
          <a:xfrm>
            <a:off x="5824550" y="4380600"/>
            <a:ext cx="22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" name="Google Shape;127;gfa7978bbff_0_18"/>
          <p:cNvSpPr/>
          <p:nvPr/>
        </p:nvSpPr>
        <p:spPr>
          <a:xfrm>
            <a:off x="6045650" y="4644325"/>
            <a:ext cx="51600" cy="56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fa7978bbff_0_18"/>
          <p:cNvSpPr/>
          <p:nvPr/>
        </p:nvSpPr>
        <p:spPr>
          <a:xfrm>
            <a:off x="6121850" y="4720525"/>
            <a:ext cx="51600" cy="56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fa7978bbff_0_18"/>
          <p:cNvSpPr/>
          <p:nvPr/>
        </p:nvSpPr>
        <p:spPr>
          <a:xfrm>
            <a:off x="6198050" y="4796725"/>
            <a:ext cx="51600" cy="56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fa7978bbff_0_18"/>
          <p:cNvSpPr txBox="1"/>
          <p:nvPr/>
        </p:nvSpPr>
        <p:spPr>
          <a:xfrm>
            <a:off x="6281750" y="4837800"/>
            <a:ext cx="22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mbria"/>
                <a:ea typeface="Cambria"/>
                <a:cs typeface="Cambria"/>
                <a:sym typeface="Cambria"/>
              </a:rPr>
              <a:t>r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" name="Google Shape;131;gfa7978bbff_0_18"/>
          <p:cNvSpPr txBox="1"/>
          <p:nvPr/>
        </p:nvSpPr>
        <p:spPr>
          <a:xfrm>
            <a:off x="3273000" y="4272325"/>
            <a:ext cx="27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u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" name="Google Shape;132;gfa7978bbff_0_18"/>
          <p:cNvSpPr txBox="1"/>
          <p:nvPr/>
        </p:nvSpPr>
        <p:spPr>
          <a:xfrm>
            <a:off x="3501600" y="4272325"/>
            <a:ext cx="27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u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gfa7978bbff_0_18"/>
          <p:cNvSpPr txBox="1"/>
          <p:nvPr/>
        </p:nvSpPr>
        <p:spPr>
          <a:xfrm>
            <a:off x="3730200" y="4272325"/>
            <a:ext cx="27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u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" name="Google Shape;134;gfa7978bbff_0_18"/>
          <p:cNvSpPr/>
          <p:nvPr/>
        </p:nvSpPr>
        <p:spPr>
          <a:xfrm>
            <a:off x="4079100" y="4523850"/>
            <a:ext cx="51600" cy="56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fa7978bbff_0_18"/>
          <p:cNvSpPr/>
          <p:nvPr/>
        </p:nvSpPr>
        <p:spPr>
          <a:xfrm>
            <a:off x="4231500" y="4523850"/>
            <a:ext cx="51600" cy="56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fa7978bbff_0_18"/>
          <p:cNvSpPr/>
          <p:nvPr/>
        </p:nvSpPr>
        <p:spPr>
          <a:xfrm>
            <a:off x="4383900" y="4523850"/>
            <a:ext cx="51600" cy="56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fa7978bbff_0_18"/>
          <p:cNvSpPr txBox="1"/>
          <p:nvPr/>
        </p:nvSpPr>
        <p:spPr>
          <a:xfrm>
            <a:off x="4416000" y="4272325"/>
            <a:ext cx="27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u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8" name="Google Shape;138;gfa7978bbff_0_18"/>
          <p:cNvCxnSpPr/>
          <p:nvPr/>
        </p:nvCxnSpPr>
        <p:spPr>
          <a:xfrm>
            <a:off x="3433925" y="3426975"/>
            <a:ext cx="7500" cy="2381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gfa7978bbff_0_18"/>
          <p:cNvCxnSpPr/>
          <p:nvPr/>
        </p:nvCxnSpPr>
        <p:spPr>
          <a:xfrm>
            <a:off x="3662525" y="3426975"/>
            <a:ext cx="7500" cy="2381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gfa7978bbff_0_18"/>
          <p:cNvCxnSpPr/>
          <p:nvPr/>
        </p:nvCxnSpPr>
        <p:spPr>
          <a:xfrm>
            <a:off x="3891125" y="3426975"/>
            <a:ext cx="7500" cy="2381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gfa7978bbff_0_18"/>
          <p:cNvCxnSpPr/>
          <p:nvPr/>
        </p:nvCxnSpPr>
        <p:spPr>
          <a:xfrm>
            <a:off x="4576925" y="3426975"/>
            <a:ext cx="7500" cy="2381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gfa7978bbff_0_18"/>
          <p:cNvSpPr txBox="1"/>
          <p:nvPr/>
        </p:nvSpPr>
        <p:spPr>
          <a:xfrm>
            <a:off x="7776150" y="3671550"/>
            <a:ext cx="27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v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43" name="Google Shape;143;gfa7978bbff_0_18"/>
          <p:cNvCxnSpPr/>
          <p:nvPr/>
        </p:nvCxnSpPr>
        <p:spPr>
          <a:xfrm>
            <a:off x="7041950" y="3945525"/>
            <a:ext cx="1869900" cy="2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gfa7978bbff_0_18"/>
          <p:cNvSpPr txBox="1"/>
          <p:nvPr/>
        </p:nvSpPr>
        <p:spPr>
          <a:xfrm>
            <a:off x="7776150" y="3900150"/>
            <a:ext cx="27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v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" name="Google Shape;145;gfa7978bbff_0_18"/>
          <p:cNvSpPr txBox="1"/>
          <p:nvPr/>
        </p:nvSpPr>
        <p:spPr>
          <a:xfrm>
            <a:off x="7776150" y="4128750"/>
            <a:ext cx="27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v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6" name="Google Shape;146;gfa7978bbff_0_18"/>
          <p:cNvSpPr/>
          <p:nvPr/>
        </p:nvSpPr>
        <p:spPr>
          <a:xfrm>
            <a:off x="7908850" y="4543525"/>
            <a:ext cx="51600" cy="56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fa7978bbff_0_18"/>
          <p:cNvSpPr/>
          <p:nvPr/>
        </p:nvSpPr>
        <p:spPr>
          <a:xfrm>
            <a:off x="7908850" y="4695925"/>
            <a:ext cx="51600" cy="56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fa7978bbff_0_18"/>
          <p:cNvSpPr/>
          <p:nvPr/>
        </p:nvSpPr>
        <p:spPr>
          <a:xfrm>
            <a:off x="7908850" y="4848325"/>
            <a:ext cx="51600" cy="56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fa7978bbff_0_18"/>
          <p:cNvSpPr txBox="1"/>
          <p:nvPr/>
        </p:nvSpPr>
        <p:spPr>
          <a:xfrm>
            <a:off x="7776150" y="4738350"/>
            <a:ext cx="27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v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50" name="Google Shape;150;gfa7978bbff_0_18"/>
          <p:cNvCxnSpPr/>
          <p:nvPr/>
        </p:nvCxnSpPr>
        <p:spPr>
          <a:xfrm>
            <a:off x="7041950" y="4174125"/>
            <a:ext cx="1869900" cy="2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gfa7978bbff_0_18"/>
          <p:cNvCxnSpPr/>
          <p:nvPr/>
        </p:nvCxnSpPr>
        <p:spPr>
          <a:xfrm>
            <a:off x="7041950" y="4402725"/>
            <a:ext cx="1869900" cy="2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gfa7978bbff_0_18"/>
          <p:cNvCxnSpPr/>
          <p:nvPr/>
        </p:nvCxnSpPr>
        <p:spPr>
          <a:xfrm>
            <a:off x="7041950" y="5012325"/>
            <a:ext cx="1869900" cy="2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gfa7978bbff_0_18"/>
          <p:cNvSpPr txBox="1"/>
          <p:nvPr/>
        </p:nvSpPr>
        <p:spPr>
          <a:xfrm>
            <a:off x="3491225" y="5808075"/>
            <a:ext cx="10359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00">
                <a:latin typeface="Cambria"/>
                <a:ea typeface="Cambria"/>
                <a:cs typeface="Cambria"/>
                <a:sym typeface="Cambria"/>
              </a:rPr>
              <a:t>m 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× </a:t>
            </a:r>
            <a:r>
              <a:rPr i="1" lang="en-US" sz="2900">
                <a:latin typeface="Cambria"/>
                <a:ea typeface="Cambria"/>
                <a:cs typeface="Cambria"/>
                <a:sym typeface="Cambria"/>
              </a:rPr>
              <a:t>r</a:t>
            </a:r>
            <a:endParaRPr i="1" sz="29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4" name="Google Shape;154;gfa7978bbff_0_18"/>
          <p:cNvSpPr txBox="1"/>
          <p:nvPr/>
        </p:nvSpPr>
        <p:spPr>
          <a:xfrm>
            <a:off x="5412825" y="5293575"/>
            <a:ext cx="9609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00"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i="1" lang="en-US" sz="29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× </a:t>
            </a:r>
            <a:r>
              <a:rPr i="1" lang="en-US" sz="2900">
                <a:latin typeface="Cambria"/>
                <a:ea typeface="Cambria"/>
                <a:cs typeface="Cambria"/>
                <a:sym typeface="Cambria"/>
              </a:rPr>
              <a:t>r</a:t>
            </a:r>
            <a:endParaRPr i="1" sz="29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" name="Google Shape;155;gfa7978bbff_0_18"/>
          <p:cNvSpPr txBox="1"/>
          <p:nvPr/>
        </p:nvSpPr>
        <p:spPr>
          <a:xfrm>
            <a:off x="7555475" y="5122325"/>
            <a:ext cx="9609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00">
                <a:latin typeface="Cambria"/>
                <a:ea typeface="Cambria"/>
                <a:cs typeface="Cambria"/>
                <a:sym typeface="Cambria"/>
              </a:rPr>
              <a:t>r 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× </a:t>
            </a:r>
            <a:r>
              <a:rPr i="1" lang="en-US" sz="2900">
                <a:latin typeface="Cambria"/>
                <a:ea typeface="Cambria"/>
                <a:cs typeface="Cambria"/>
                <a:sym typeface="Cambria"/>
              </a:rPr>
              <a:t>n</a:t>
            </a:r>
            <a:endParaRPr i="1" sz="29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a7978bbff_0_11"/>
          <p:cNvSpPr/>
          <p:nvPr/>
        </p:nvSpPr>
        <p:spPr>
          <a:xfrm>
            <a:off x="8875050" y="5647775"/>
            <a:ext cx="2883000" cy="81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fa7978bbff_0_11"/>
          <p:cNvSpPr txBox="1"/>
          <p:nvPr/>
        </p:nvSpPr>
        <p:spPr>
          <a:xfrm>
            <a:off x="1082325" y="373900"/>
            <a:ext cx="50031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fa7978bbff_0_11"/>
          <p:cNvSpPr txBox="1"/>
          <p:nvPr/>
        </p:nvSpPr>
        <p:spPr>
          <a:xfrm>
            <a:off x="433500" y="1187700"/>
            <a:ext cx="11325000" cy="18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We want to create a method which utilizes a rank reduction to improve the timing and reduce the size of the model. This is done by replacing matrix-vector multiplication with a two-step process.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gfa7978bbff_0_11"/>
          <p:cNvPicPr preferRelativeResize="0"/>
          <p:nvPr/>
        </p:nvPicPr>
        <p:blipFill rotWithShape="1">
          <a:blip r:embed="rId3">
            <a:alphaModFix/>
          </a:blip>
          <a:srcRect b="0" l="793" r="0" t="0"/>
          <a:stretch/>
        </p:blipFill>
        <p:spPr>
          <a:xfrm>
            <a:off x="837675" y="3108400"/>
            <a:ext cx="4910688" cy="18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fa7978bbff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9958" y="2887200"/>
            <a:ext cx="420052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fa7978bbff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3000" y="5029100"/>
            <a:ext cx="28575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fa7978bbff_0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0313" y="4321400"/>
            <a:ext cx="33909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fa7978bbff_0_11"/>
          <p:cNvPicPr preferRelativeResize="0"/>
          <p:nvPr/>
        </p:nvPicPr>
        <p:blipFill rotWithShape="1">
          <a:blip r:embed="rId3">
            <a:alphaModFix/>
          </a:blip>
          <a:srcRect b="8809" l="72824" r="5284" t="0"/>
          <a:stretch/>
        </p:blipFill>
        <p:spPr>
          <a:xfrm>
            <a:off x="8907375" y="4868450"/>
            <a:ext cx="1083600" cy="16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fa7978bbff_0_11"/>
          <p:cNvSpPr txBox="1"/>
          <p:nvPr/>
        </p:nvSpPr>
        <p:spPr>
          <a:xfrm>
            <a:off x="7814925" y="4952800"/>
            <a:ext cx="974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⇒</a:t>
            </a:r>
            <a:endParaRPr sz="8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358365e8b_3_36"/>
          <p:cNvSpPr txBox="1"/>
          <p:nvPr/>
        </p:nvSpPr>
        <p:spPr>
          <a:xfrm>
            <a:off x="1053800" y="373900"/>
            <a:ext cx="50031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g10358365e8b_3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75" y="4472400"/>
            <a:ext cx="2955600" cy="92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0358365e8b_3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250" y="5395275"/>
            <a:ext cx="2955599" cy="873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10358365e8b_3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1962" y="2179285"/>
            <a:ext cx="2715826" cy="788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0358365e8b_3_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1950" y="2928190"/>
            <a:ext cx="2851050" cy="834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10358365e8b_3_36"/>
          <p:cNvPicPr preferRelativeResize="0"/>
          <p:nvPr/>
        </p:nvPicPr>
        <p:blipFill rotWithShape="1">
          <a:blip r:embed="rId7">
            <a:alphaModFix/>
          </a:blip>
          <a:srcRect b="0" l="0" r="0" t="8088"/>
          <a:stretch/>
        </p:blipFill>
        <p:spPr>
          <a:xfrm>
            <a:off x="7308400" y="3672773"/>
            <a:ext cx="3093350" cy="133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0358365e8b_3_36"/>
          <p:cNvSpPr txBox="1"/>
          <p:nvPr/>
        </p:nvSpPr>
        <p:spPr>
          <a:xfrm>
            <a:off x="3940400" y="5395275"/>
            <a:ext cx="24825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i="1" lang="en-US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(m - r) </a:t>
            </a:r>
            <a:r>
              <a:rPr lang="en-US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× </a:t>
            </a:r>
            <a:r>
              <a:rPr i="1" lang="en-US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0358365e8b_3_36"/>
          <p:cNvSpPr txBox="1"/>
          <p:nvPr/>
        </p:nvSpPr>
        <p:spPr>
          <a:xfrm>
            <a:off x="3934675" y="4483675"/>
            <a:ext cx="17400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i="1" lang="en-US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 </a:t>
            </a:r>
            <a:r>
              <a:rPr lang="en-US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× </a:t>
            </a:r>
            <a:r>
              <a:rPr i="1" lang="en-US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10358365e8b_3_36"/>
          <p:cNvSpPr txBox="1"/>
          <p:nvPr/>
        </p:nvSpPr>
        <p:spPr>
          <a:xfrm>
            <a:off x="365825" y="6115825"/>
            <a:ext cx="24825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i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</a:t>
            </a:r>
            <a:r>
              <a:rPr baseline="-25000" i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may not be invertible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0358365e8b_3_36"/>
          <p:cNvSpPr txBox="1"/>
          <p:nvPr/>
        </p:nvSpPr>
        <p:spPr>
          <a:xfrm>
            <a:off x="3775675" y="5307775"/>
            <a:ext cx="3279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g10358365e8b_3_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0475" y="2249813"/>
            <a:ext cx="3234100" cy="16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0358365e8b_3_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9500" y="1382349"/>
            <a:ext cx="2891250" cy="79691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0358365e8b_3_36"/>
          <p:cNvSpPr txBox="1"/>
          <p:nvPr/>
        </p:nvSpPr>
        <p:spPr>
          <a:xfrm>
            <a:off x="750475" y="3572075"/>
            <a:ext cx="35571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latin typeface="Cambria"/>
                <a:ea typeface="Cambria"/>
                <a:cs typeface="Cambria"/>
                <a:sym typeface="Cambria"/>
              </a:rPr>
              <a:t>U</a:t>
            </a:r>
            <a:r>
              <a:rPr baseline="-25000" i="1" lang="en-US" sz="32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is an </a:t>
            </a:r>
            <a:r>
              <a:rPr i="1" lang="en-US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 </a:t>
            </a:r>
            <a:r>
              <a:rPr lang="en-US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× </a:t>
            </a:r>
            <a:r>
              <a:rPr i="1" lang="en-US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matrix.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358365e8b_3_9"/>
          <p:cNvSpPr txBox="1"/>
          <p:nvPr/>
        </p:nvSpPr>
        <p:spPr>
          <a:xfrm>
            <a:off x="1082325" y="373900"/>
            <a:ext cx="8402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Methodology - Time Complexity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0358365e8b_3_9"/>
          <p:cNvSpPr txBox="1"/>
          <p:nvPr/>
        </p:nvSpPr>
        <p:spPr>
          <a:xfrm>
            <a:off x="703825" y="1540175"/>
            <a:ext cx="113250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We know that </a:t>
            </a: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multiplication of an 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 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× 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matrix with an 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 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× 1</a:t>
            </a: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vector is 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O(mn)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29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g10358365e8b_3_9"/>
          <p:cNvSpPr txBox="1"/>
          <p:nvPr/>
        </p:nvSpPr>
        <p:spPr>
          <a:xfrm>
            <a:off x="703825" y="2860950"/>
            <a:ext cx="113250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So the time complexity of a standard LSTM cell is</a:t>
            </a: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max(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m, n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).</a:t>
            </a:r>
            <a:endParaRPr sz="29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g10358365e8b_3_9"/>
          <p:cNvSpPr txBox="1"/>
          <p:nvPr/>
        </p:nvSpPr>
        <p:spPr>
          <a:xfrm>
            <a:off x="703825" y="3722338"/>
            <a:ext cx="113250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●"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And the time complexity of a reduced two-step cell is </a:t>
            </a: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(max(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m, n - r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).</a:t>
            </a:r>
            <a:endParaRPr sz="29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g10358365e8b_3_9"/>
          <p:cNvSpPr txBox="1"/>
          <p:nvPr/>
        </p:nvSpPr>
        <p:spPr>
          <a:xfrm>
            <a:off x="613400" y="5237425"/>
            <a:ext cx="64299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- </a:t>
            </a: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dimension. 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- </a:t>
            </a: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units. 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 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rank. 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358365e8b_3_15"/>
          <p:cNvSpPr txBox="1"/>
          <p:nvPr/>
        </p:nvSpPr>
        <p:spPr>
          <a:xfrm>
            <a:off x="1082325" y="373900"/>
            <a:ext cx="93474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Methodology - Model Size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358365e8b_3_15"/>
          <p:cNvSpPr txBox="1"/>
          <p:nvPr/>
        </p:nvSpPr>
        <p:spPr>
          <a:xfrm>
            <a:off x="714600" y="1493925"/>
            <a:ext cx="113250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standard LSTM cell has 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4(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mn 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 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baseline="30000"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+ 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weights.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0358365e8b_3_15"/>
          <p:cNvSpPr txBox="1"/>
          <p:nvPr/>
        </p:nvSpPr>
        <p:spPr>
          <a:xfrm>
            <a:off x="613400" y="5237425"/>
            <a:ext cx="11325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- </a:t>
            </a: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dimension. 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- </a:t>
            </a: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units. 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rank. 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 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 reduction. 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0358365e8b_3_15"/>
          <p:cNvSpPr txBox="1"/>
          <p:nvPr/>
        </p:nvSpPr>
        <p:spPr>
          <a:xfrm>
            <a:off x="714600" y="2758350"/>
            <a:ext cx="105348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reduced two-step cell has 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4(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+ 3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- 2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)+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weights if all matrices have the same rank. This is also 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4(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mn 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 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baseline="30000"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+ 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- 2</a:t>
            </a:r>
            <a:r>
              <a:rPr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baseline="30000" i="1"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ofSC Simple Theme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2021-04-19T15:10:31Z</dcterms:created>
  <dc:creator>OGUNNIYI, EMMANUEL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0x010100877ED87455F6DB40858A46E14E5F9850</vt:lpwstr>
  </property>
</Properties>
</file>