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Inconsolat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Inconsolata-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Inconsolat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b988f4b3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b988f4b3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b988f4b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988f4b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b988f4b3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b988f4b3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6b988f4b3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b988f4b3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b988f4b3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b988f4b3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b988f4b3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b988f4b3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latin typeface="Inconsolata"/>
                <a:ea typeface="Inconsolata"/>
                <a:cs typeface="Inconsolata"/>
                <a:sym typeface="Inconsolata"/>
              </a:rPr>
              <a:t>C++ Simulation </a:t>
            </a:r>
            <a:r>
              <a:rPr lang="en" sz="4000">
                <a:latin typeface="Inconsolata"/>
                <a:ea typeface="Inconsolata"/>
                <a:cs typeface="Inconsolata"/>
                <a:sym typeface="Inconsolata"/>
              </a:rPr>
              <a:t>SML Compiler</a:t>
            </a:r>
            <a:endParaRPr sz="4000">
              <a:latin typeface="Inconsolata"/>
              <a:ea typeface="Inconsolata"/>
              <a:cs typeface="Inconsolata"/>
              <a:sym typeface="Inconsolata"/>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Wolfgang Buchmaier &amp; Daniel Coble</a:t>
            </a:r>
            <a:endParaRPr>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The most basic “machine code” on which a computer operates looks like this:</a:t>
            </a:r>
            <a:endParaRPr>
              <a:solidFill>
                <a:srgbClr val="000000"/>
              </a:solidFill>
            </a:endParaRPr>
          </a:p>
          <a:p>
            <a:pPr indent="457200" lvl="0" marL="457200" rtl="0" algn="l">
              <a:lnSpc>
                <a:spcPct val="100000"/>
              </a:lnSpc>
              <a:spcBef>
                <a:spcPts val="0"/>
              </a:spcBef>
              <a:spcAft>
                <a:spcPts val="0"/>
              </a:spcAft>
              <a:buNone/>
            </a:pPr>
            <a:r>
              <a:rPr lang="en" sz="4800">
                <a:solidFill>
                  <a:srgbClr val="000000"/>
                </a:solidFill>
              </a:rPr>
              <a:t>20 	 98</a:t>
            </a:r>
            <a:endParaRPr sz="4800">
              <a:solidFill>
                <a:srgbClr val="000000"/>
              </a:solidFill>
            </a:endParaRPr>
          </a:p>
          <a:p>
            <a:pPr indent="0" lvl="0" marL="0" rtl="0" algn="l">
              <a:lnSpc>
                <a:spcPct val="100000"/>
              </a:lnSpc>
              <a:spcBef>
                <a:spcPts val="0"/>
              </a:spcBef>
              <a:spcAft>
                <a:spcPts val="0"/>
              </a:spcAft>
              <a:buNone/>
            </a:pPr>
            <a:r>
              <a:rPr lang="en">
                <a:solidFill>
                  <a:srgbClr val="000000"/>
                </a:solidFill>
              </a:rPr>
              <a:t>	     command    location</a:t>
            </a:r>
            <a:endParaRPr>
              <a:solidFill>
                <a:srgbClr val="000000"/>
              </a:solidFill>
            </a:endParaRPr>
          </a:p>
          <a:p>
            <a:pPr indent="-342900" lvl="0" marL="457200" rtl="0" algn="l">
              <a:lnSpc>
                <a:spcPct val="100000"/>
              </a:lnSpc>
              <a:spcBef>
                <a:spcPts val="1600"/>
              </a:spcBef>
              <a:spcAft>
                <a:spcPts val="0"/>
              </a:spcAft>
              <a:buClr>
                <a:srgbClr val="000000"/>
              </a:buClr>
              <a:buSzPts val="1800"/>
              <a:buChar char="●"/>
            </a:pPr>
            <a:r>
              <a:rPr lang="en">
                <a:solidFill>
                  <a:srgbClr val="000000"/>
                </a:solidFill>
              </a:rPr>
              <a:t>A computer’s hardware hardware directly interprets this code, but we had to create a C++ interpreter which runs these commands.</a:t>
            </a:r>
            <a:endParaRPr sz="900">
              <a:solidFill>
                <a:srgbClr val="000000"/>
              </a:solidFill>
            </a:endParaRPr>
          </a:p>
          <a:p>
            <a:pPr indent="-342900" lvl="0" marL="457200" rtl="0" algn="l">
              <a:lnSpc>
                <a:spcPct val="100000"/>
              </a:lnSpc>
              <a:spcBef>
                <a:spcPts val="1000"/>
              </a:spcBef>
              <a:spcAft>
                <a:spcPts val="0"/>
              </a:spcAft>
              <a:buClr>
                <a:srgbClr val="000000"/>
              </a:buClr>
              <a:buSzPts val="1800"/>
              <a:buChar char="●"/>
            </a:pPr>
            <a:r>
              <a:rPr lang="en">
                <a:solidFill>
                  <a:srgbClr val="000000"/>
                </a:solidFill>
              </a:rPr>
              <a:t>Goal: Create a compiler which converts “simple language” into our simulation machine code.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Simulation SML code</a:t>
            </a:r>
            <a:endParaRPr/>
          </a:p>
        </p:txBody>
      </p:sp>
      <p:sp>
        <p:nvSpPr>
          <p:cNvPr id="72" name="Google Shape;72;p15"/>
          <p:cNvSpPr txBox="1"/>
          <p:nvPr>
            <p:ph idx="1" type="body"/>
          </p:nvPr>
        </p:nvSpPr>
        <p:spPr>
          <a:xfrm>
            <a:off x="311700" y="1609675"/>
            <a:ext cx="10587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rgbClr val="000000"/>
                </a:solidFill>
                <a:latin typeface="Courier New"/>
                <a:ea typeface="Courier New"/>
                <a:cs typeface="Courier New"/>
                <a:sym typeface="Courier New"/>
              </a:rPr>
              <a:t>1099</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2099</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4207</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1199</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3108</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2199</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4002</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4300</a:t>
            </a:r>
            <a:endParaRPr>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a:solidFill>
                  <a:srgbClr val="000000"/>
                </a:solidFill>
                <a:latin typeface="Courier New"/>
                <a:ea typeface="Courier New"/>
                <a:cs typeface="Courier New"/>
                <a:sym typeface="Courier New"/>
              </a:rPr>
              <a:t>0001</a:t>
            </a:r>
            <a:endParaRPr>
              <a:solidFill>
                <a:srgbClr val="000000"/>
              </a:solidFill>
              <a:latin typeface="Inconsolata"/>
              <a:ea typeface="Inconsolata"/>
              <a:cs typeface="Inconsolata"/>
              <a:sym typeface="Inconsolata"/>
            </a:endParaRPr>
          </a:p>
        </p:txBody>
      </p:sp>
      <p:sp>
        <p:nvSpPr>
          <p:cNvPr id="73" name="Google Shape;73;p15"/>
          <p:cNvSpPr txBox="1"/>
          <p:nvPr>
            <p:ph idx="1" type="body"/>
          </p:nvPr>
        </p:nvSpPr>
        <p:spPr>
          <a:xfrm>
            <a:off x="1226100" y="1609675"/>
            <a:ext cx="29964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rgbClr val="000000"/>
                </a:solidFill>
                <a:latin typeface="Verdana"/>
                <a:ea typeface="Verdana"/>
                <a:cs typeface="Verdana"/>
                <a:sym typeface="Verdana"/>
              </a:rPr>
              <a:t>← </a:t>
            </a:r>
            <a:r>
              <a:rPr lang="en" sz="1600">
                <a:solidFill>
                  <a:srgbClr val="000000"/>
                </a:solidFill>
              </a:rPr>
              <a:t>Read from keyboard</a:t>
            </a:r>
            <a:endParaRPr sz="1600">
              <a:solidFill>
                <a:srgbClr val="000000"/>
              </a:solidFill>
            </a:endParaRPr>
          </a:p>
          <a:p>
            <a:pPr indent="0" lvl="0" marL="0" marR="0" rtl="0" algn="l">
              <a:spcBef>
                <a:spcPts val="0"/>
              </a:spcBef>
              <a:spcAft>
                <a:spcPts val="0"/>
              </a:spcAft>
              <a:buNone/>
            </a:pPr>
            <a:r>
              <a:rPr lang="en">
                <a:solidFill>
                  <a:srgbClr val="000000"/>
                </a:solidFill>
                <a:latin typeface="Verdana"/>
                <a:ea typeface="Verdana"/>
                <a:cs typeface="Verdana"/>
                <a:sym typeface="Verdana"/>
              </a:rPr>
              <a:t>← </a:t>
            </a:r>
            <a:r>
              <a:rPr lang="en" sz="1600">
                <a:solidFill>
                  <a:srgbClr val="000000"/>
                </a:solidFill>
              </a:rPr>
              <a:t>Load to memory</a:t>
            </a:r>
            <a:endParaRPr sz="1600">
              <a:solidFill>
                <a:srgbClr val="000000"/>
              </a:solidFill>
            </a:endParaRPr>
          </a:p>
          <a:p>
            <a:pPr indent="0" lvl="0" marL="0" marR="0" rtl="0" algn="l">
              <a:spcBef>
                <a:spcPts val="0"/>
              </a:spcBef>
              <a:spcAft>
                <a:spcPts val="0"/>
              </a:spcAft>
              <a:buNone/>
            </a:pPr>
            <a:r>
              <a:rPr lang="en">
                <a:solidFill>
                  <a:srgbClr val="000000"/>
                </a:solidFill>
                <a:latin typeface="Verdana"/>
                <a:ea typeface="Verdana"/>
                <a:cs typeface="Verdana"/>
                <a:sym typeface="Verdana"/>
              </a:rPr>
              <a:t>← </a:t>
            </a:r>
            <a:r>
              <a:rPr lang="en" sz="1600">
                <a:solidFill>
                  <a:srgbClr val="000000"/>
                </a:solidFill>
              </a:rPr>
              <a:t>Branch if zero</a:t>
            </a:r>
            <a:endParaRPr sz="1600">
              <a:solidFill>
                <a:srgbClr val="000000"/>
              </a:solidFill>
            </a:endParaRPr>
          </a:p>
          <a:p>
            <a:pPr indent="0" lvl="0" marL="0" marR="0" rtl="0" algn="l">
              <a:spcBef>
                <a:spcPts val="0"/>
              </a:spcBef>
              <a:spcAft>
                <a:spcPts val="0"/>
              </a:spcAft>
              <a:buNone/>
            </a:pPr>
            <a:r>
              <a:rPr lang="en">
                <a:solidFill>
                  <a:srgbClr val="000000"/>
                </a:solidFill>
                <a:latin typeface="Verdana"/>
                <a:ea typeface="Verdana"/>
                <a:cs typeface="Verdana"/>
                <a:sym typeface="Verdana"/>
              </a:rPr>
              <a:t>← </a:t>
            </a:r>
            <a:r>
              <a:rPr lang="en" sz="1600">
                <a:solidFill>
                  <a:srgbClr val="000000"/>
                </a:solidFill>
              </a:rPr>
              <a:t>Write to screen</a:t>
            </a:r>
            <a:endParaRPr>
              <a:solidFill>
                <a:srgbClr val="000000"/>
              </a:solidFill>
              <a:latin typeface="Verdana"/>
              <a:ea typeface="Verdana"/>
              <a:cs typeface="Verdana"/>
              <a:sym typeface="Verdana"/>
            </a:endParaRPr>
          </a:p>
          <a:p>
            <a:pPr indent="0" lvl="0" marL="0" marR="0" rtl="0" algn="l">
              <a:spcBef>
                <a:spcPts val="0"/>
              </a:spcBef>
              <a:spcAft>
                <a:spcPts val="0"/>
              </a:spcAft>
              <a:buNone/>
            </a:pPr>
            <a:r>
              <a:rPr lang="en">
                <a:solidFill>
                  <a:srgbClr val="000000"/>
                </a:solidFill>
                <a:latin typeface="Verdana"/>
                <a:ea typeface="Verdana"/>
                <a:cs typeface="Verdana"/>
                <a:sym typeface="Verdana"/>
              </a:rPr>
              <a:t>← </a:t>
            </a:r>
            <a:r>
              <a:rPr lang="en" sz="1600">
                <a:solidFill>
                  <a:srgbClr val="000000"/>
                </a:solidFill>
              </a:rPr>
              <a:t>Subtract from memory</a:t>
            </a:r>
            <a:endParaRPr sz="1600">
              <a:solidFill>
                <a:srgbClr val="000000"/>
              </a:solidFill>
            </a:endParaRPr>
          </a:p>
          <a:p>
            <a:pPr indent="0" lvl="0" marL="0" marR="0" rtl="0" algn="l">
              <a:spcBef>
                <a:spcPts val="0"/>
              </a:spcBef>
              <a:spcAft>
                <a:spcPts val="0"/>
              </a:spcAft>
              <a:buNone/>
            </a:pPr>
            <a:r>
              <a:rPr lang="en">
                <a:solidFill>
                  <a:srgbClr val="000000"/>
                </a:solidFill>
                <a:latin typeface="Verdana"/>
                <a:ea typeface="Verdana"/>
                <a:cs typeface="Verdana"/>
                <a:sym typeface="Verdana"/>
              </a:rPr>
              <a:t>← </a:t>
            </a:r>
            <a:r>
              <a:rPr lang="en" sz="1600">
                <a:solidFill>
                  <a:srgbClr val="000000"/>
                </a:solidFill>
              </a:rPr>
              <a:t>Store to memory</a:t>
            </a:r>
            <a:endParaRPr sz="1600">
              <a:solidFill>
                <a:srgbClr val="000000"/>
              </a:solidFill>
            </a:endParaRPr>
          </a:p>
          <a:p>
            <a:pPr indent="0" lvl="0" marL="0" marR="0" rtl="0" algn="l">
              <a:spcBef>
                <a:spcPts val="0"/>
              </a:spcBef>
              <a:spcAft>
                <a:spcPts val="0"/>
              </a:spcAft>
              <a:buNone/>
            </a:pPr>
            <a:r>
              <a:rPr lang="en">
                <a:solidFill>
                  <a:srgbClr val="000000"/>
                </a:solidFill>
                <a:latin typeface="Verdana"/>
                <a:ea typeface="Verdana"/>
                <a:cs typeface="Verdana"/>
                <a:sym typeface="Verdana"/>
              </a:rPr>
              <a:t>←</a:t>
            </a:r>
            <a:r>
              <a:rPr lang="en">
                <a:solidFill>
                  <a:srgbClr val="000000"/>
                </a:solidFill>
              </a:rPr>
              <a:t> </a:t>
            </a:r>
            <a:r>
              <a:rPr lang="en" sz="1600">
                <a:solidFill>
                  <a:srgbClr val="000000"/>
                </a:solidFill>
              </a:rPr>
              <a:t>Branch</a:t>
            </a:r>
            <a:endParaRPr sz="1600">
              <a:solidFill>
                <a:srgbClr val="000000"/>
              </a:solidFill>
            </a:endParaRPr>
          </a:p>
          <a:p>
            <a:pPr indent="0" lvl="0" marL="0" marR="0" rtl="0" algn="l">
              <a:spcBef>
                <a:spcPts val="0"/>
              </a:spcBef>
              <a:spcAft>
                <a:spcPts val="0"/>
              </a:spcAft>
              <a:buNone/>
            </a:pPr>
            <a:r>
              <a:rPr lang="en">
                <a:solidFill>
                  <a:srgbClr val="000000"/>
                </a:solidFill>
                <a:latin typeface="Verdana"/>
                <a:ea typeface="Verdana"/>
                <a:cs typeface="Verdana"/>
                <a:sym typeface="Verdana"/>
              </a:rPr>
              <a:t>← </a:t>
            </a:r>
            <a:r>
              <a:rPr lang="en" sz="1600">
                <a:solidFill>
                  <a:srgbClr val="000000"/>
                </a:solidFill>
              </a:rPr>
              <a:t>Halt</a:t>
            </a:r>
            <a:endParaRPr sz="1600">
              <a:solidFill>
                <a:srgbClr val="000000"/>
              </a:solidFill>
            </a:endParaRPr>
          </a:p>
          <a:p>
            <a:pPr indent="0" lvl="0" marL="0" marR="0" rtl="0" algn="l">
              <a:spcBef>
                <a:spcPts val="0"/>
              </a:spcBef>
              <a:spcAft>
                <a:spcPts val="0"/>
              </a:spcAft>
              <a:buNone/>
            </a:pPr>
            <a:r>
              <a:t/>
            </a:r>
            <a:endParaRPr>
              <a:solidFill>
                <a:srgbClr val="000000"/>
              </a:solidFill>
              <a:latin typeface="Verdana"/>
              <a:ea typeface="Verdana"/>
              <a:cs typeface="Verdana"/>
              <a:sym typeface="Verdana"/>
            </a:endParaRPr>
          </a:p>
        </p:txBody>
      </p:sp>
      <p:sp>
        <p:nvSpPr>
          <p:cNvPr id="74" name="Google Shape;74;p15"/>
          <p:cNvSpPr txBox="1"/>
          <p:nvPr>
            <p:ph idx="1" type="body"/>
          </p:nvPr>
        </p:nvSpPr>
        <p:spPr>
          <a:xfrm>
            <a:off x="3520675" y="4034125"/>
            <a:ext cx="5074500" cy="6867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2400">
                <a:solidFill>
                  <a:srgbClr val="000000"/>
                </a:solidFill>
              </a:rPr>
              <a:t>Can you guess what this code does?</a:t>
            </a:r>
            <a:endParaRPr sz="2400">
              <a:solidFill>
                <a:srgbClr val="000000"/>
              </a:solidFill>
            </a:endParaRPr>
          </a:p>
        </p:txBody>
      </p:sp>
      <p:sp>
        <p:nvSpPr>
          <p:cNvPr id="75" name="Google Shape;75;p15"/>
          <p:cNvSpPr txBox="1"/>
          <p:nvPr>
            <p:ph idx="1" type="body"/>
          </p:nvPr>
        </p:nvSpPr>
        <p:spPr>
          <a:xfrm>
            <a:off x="229475" y="1202475"/>
            <a:ext cx="7701000" cy="524100"/>
          </a:xfrm>
          <a:prstGeom prst="rect">
            <a:avLst/>
          </a:prstGeom>
        </p:spPr>
        <p:txBody>
          <a:bodyPr anchorCtr="0" anchor="t" bIns="91425" lIns="91425" spcFirstLastPara="1" rIns="91425" wrap="square" tIns="91425">
            <a:noAutofit/>
          </a:bodyPr>
          <a:lstStyle/>
          <a:p>
            <a:pPr indent="-355600" lvl="0" marL="457200" marR="0" rtl="0" algn="l">
              <a:spcBef>
                <a:spcPts val="0"/>
              </a:spcBef>
              <a:spcAft>
                <a:spcPts val="0"/>
              </a:spcAft>
              <a:buClr>
                <a:srgbClr val="000000"/>
              </a:buClr>
              <a:buSzPts val="2000"/>
              <a:buChar char="●"/>
            </a:pPr>
            <a:r>
              <a:rPr lang="en" sz="2000">
                <a:solidFill>
                  <a:srgbClr val="000000"/>
                </a:solidFill>
              </a:rPr>
              <a:t>Accumulator: The computer can only hold one number at a time.</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Language</a:t>
            </a:r>
            <a:endParaRPr/>
          </a:p>
        </p:txBody>
      </p:sp>
      <p:sp>
        <p:nvSpPr>
          <p:cNvPr id="81" name="Google Shape;81;p16"/>
          <p:cNvSpPr txBox="1"/>
          <p:nvPr>
            <p:ph idx="1" type="body"/>
          </p:nvPr>
        </p:nvSpPr>
        <p:spPr>
          <a:xfrm>
            <a:off x="311700" y="1152475"/>
            <a:ext cx="1448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Keywords:</a:t>
            </a:r>
            <a:endParaRPr>
              <a:solidFill>
                <a:srgbClr val="000000"/>
              </a:solidFill>
            </a:endParaRPr>
          </a:p>
          <a:p>
            <a:pPr indent="0" lvl="0" marL="0" rtl="0" algn="l">
              <a:spcBef>
                <a:spcPts val="0"/>
              </a:spcBef>
              <a:spcAft>
                <a:spcPts val="0"/>
              </a:spcAft>
              <a:buNone/>
            </a:pPr>
            <a:r>
              <a:rPr lang="en">
                <a:solidFill>
                  <a:srgbClr val="000000"/>
                </a:solidFill>
              </a:rPr>
              <a:t>	rem</a:t>
            </a:r>
            <a:endParaRPr>
              <a:solidFill>
                <a:srgbClr val="000000"/>
              </a:solidFill>
            </a:endParaRPr>
          </a:p>
          <a:p>
            <a:pPr indent="0" lvl="0" marL="0" rtl="0" algn="l">
              <a:spcBef>
                <a:spcPts val="0"/>
              </a:spcBef>
              <a:spcAft>
                <a:spcPts val="0"/>
              </a:spcAft>
              <a:buNone/>
            </a:pPr>
            <a:r>
              <a:rPr lang="en">
                <a:solidFill>
                  <a:srgbClr val="000000"/>
                </a:solidFill>
              </a:rPr>
              <a:t>	input</a:t>
            </a:r>
            <a:endParaRPr>
              <a:solidFill>
                <a:srgbClr val="000000"/>
              </a:solidFill>
            </a:endParaRPr>
          </a:p>
          <a:p>
            <a:pPr indent="0" lvl="0" marL="0" rtl="0" algn="l">
              <a:spcBef>
                <a:spcPts val="0"/>
              </a:spcBef>
              <a:spcAft>
                <a:spcPts val="0"/>
              </a:spcAft>
              <a:buNone/>
            </a:pPr>
            <a:r>
              <a:rPr lang="en">
                <a:solidFill>
                  <a:srgbClr val="000000"/>
                </a:solidFill>
              </a:rPr>
              <a:t>	print</a:t>
            </a:r>
            <a:endParaRPr>
              <a:solidFill>
                <a:srgbClr val="000000"/>
              </a:solidFill>
            </a:endParaRPr>
          </a:p>
          <a:p>
            <a:pPr indent="0" lvl="0" marL="0" rtl="0" algn="l">
              <a:spcBef>
                <a:spcPts val="0"/>
              </a:spcBef>
              <a:spcAft>
                <a:spcPts val="0"/>
              </a:spcAft>
              <a:buNone/>
            </a:pPr>
            <a:r>
              <a:rPr lang="en">
                <a:solidFill>
                  <a:srgbClr val="000000"/>
                </a:solidFill>
              </a:rPr>
              <a:t>	let</a:t>
            </a:r>
            <a:endParaRPr>
              <a:solidFill>
                <a:srgbClr val="000000"/>
              </a:solidFill>
            </a:endParaRPr>
          </a:p>
          <a:p>
            <a:pPr indent="0" lvl="0" marL="0" rtl="0" algn="l">
              <a:spcBef>
                <a:spcPts val="0"/>
              </a:spcBef>
              <a:spcAft>
                <a:spcPts val="0"/>
              </a:spcAft>
              <a:buNone/>
            </a:pPr>
            <a:r>
              <a:rPr lang="en">
                <a:solidFill>
                  <a:srgbClr val="000000"/>
                </a:solidFill>
              </a:rPr>
              <a:t>	goto</a:t>
            </a:r>
            <a:endParaRPr>
              <a:solidFill>
                <a:srgbClr val="000000"/>
              </a:solidFill>
            </a:endParaRPr>
          </a:p>
          <a:p>
            <a:pPr indent="0" lvl="0" marL="0" rtl="0" algn="l">
              <a:spcBef>
                <a:spcPts val="0"/>
              </a:spcBef>
              <a:spcAft>
                <a:spcPts val="0"/>
              </a:spcAft>
              <a:buNone/>
            </a:pPr>
            <a:r>
              <a:rPr lang="en">
                <a:solidFill>
                  <a:srgbClr val="000000"/>
                </a:solidFill>
              </a:rPr>
              <a:t>	if</a:t>
            </a:r>
            <a:endParaRPr>
              <a:solidFill>
                <a:srgbClr val="000000"/>
              </a:solidFill>
            </a:endParaRPr>
          </a:p>
          <a:p>
            <a:pPr indent="0" lvl="0" marL="0" rtl="0" algn="l">
              <a:spcBef>
                <a:spcPts val="0"/>
              </a:spcBef>
              <a:spcAft>
                <a:spcPts val="0"/>
              </a:spcAft>
              <a:buNone/>
            </a:pPr>
            <a:r>
              <a:rPr lang="en">
                <a:solidFill>
                  <a:srgbClr val="000000"/>
                </a:solidFill>
              </a:rPr>
              <a:t>	end</a:t>
            </a:r>
            <a:endParaRPr>
              <a:solidFill>
                <a:srgbClr val="000000"/>
              </a:solidFill>
            </a:endParaRPr>
          </a:p>
        </p:txBody>
      </p:sp>
      <p:sp>
        <p:nvSpPr>
          <p:cNvPr id="82" name="Google Shape;82;p16"/>
          <p:cNvSpPr txBox="1"/>
          <p:nvPr>
            <p:ph idx="1" type="body"/>
          </p:nvPr>
        </p:nvSpPr>
        <p:spPr>
          <a:xfrm>
            <a:off x="1509400" y="1152475"/>
            <a:ext cx="36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Analogous SML</a:t>
            </a: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	</a:t>
            </a:r>
            <a:endParaRPr>
              <a:solidFill>
                <a:srgbClr val="000000"/>
              </a:solidFill>
            </a:endParaRPr>
          </a:p>
          <a:p>
            <a:pPr indent="0" lvl="0" marL="0" rtl="0" algn="l">
              <a:spcBef>
                <a:spcPts val="0"/>
              </a:spcBef>
              <a:spcAft>
                <a:spcPts val="0"/>
              </a:spcAft>
              <a:buNone/>
            </a:pPr>
            <a:r>
              <a:rPr lang="en">
                <a:solidFill>
                  <a:srgbClr val="000000"/>
                </a:solidFill>
              </a:rPr>
              <a:t>	10 (read)</a:t>
            </a:r>
            <a:endParaRPr>
              <a:solidFill>
                <a:srgbClr val="000000"/>
              </a:solidFill>
            </a:endParaRPr>
          </a:p>
          <a:p>
            <a:pPr indent="0" lvl="0" marL="0" rtl="0" algn="l">
              <a:spcBef>
                <a:spcPts val="0"/>
              </a:spcBef>
              <a:spcAft>
                <a:spcPts val="0"/>
              </a:spcAft>
              <a:buNone/>
            </a:pPr>
            <a:r>
              <a:rPr lang="en">
                <a:solidFill>
                  <a:srgbClr val="000000"/>
                </a:solidFill>
              </a:rPr>
              <a:t>	11 (write)</a:t>
            </a:r>
            <a:endParaRPr>
              <a:solidFill>
                <a:srgbClr val="000000"/>
              </a:solidFill>
            </a:endParaRPr>
          </a:p>
          <a:p>
            <a:pPr indent="0" lvl="0" marL="0" rtl="0" algn="l">
              <a:spcBef>
                <a:spcPts val="0"/>
              </a:spcBef>
              <a:spcAft>
                <a:spcPts val="0"/>
              </a:spcAft>
              <a:buNone/>
            </a:pPr>
            <a:r>
              <a:rPr lang="en">
                <a:solidFill>
                  <a:srgbClr val="000000"/>
                </a:solidFill>
              </a:rPr>
              <a:t>	21 (store)</a:t>
            </a:r>
            <a:endParaRPr>
              <a:solidFill>
                <a:srgbClr val="000000"/>
              </a:solidFill>
            </a:endParaRPr>
          </a:p>
          <a:p>
            <a:pPr indent="0" lvl="0" marL="0" rtl="0" algn="l">
              <a:spcBef>
                <a:spcPts val="0"/>
              </a:spcBef>
              <a:spcAft>
                <a:spcPts val="0"/>
              </a:spcAft>
              <a:buNone/>
            </a:pPr>
            <a:r>
              <a:rPr lang="en">
                <a:solidFill>
                  <a:srgbClr val="000000"/>
                </a:solidFill>
              </a:rPr>
              <a:t>	40 (branch)</a:t>
            </a:r>
            <a:endParaRPr>
              <a:solidFill>
                <a:srgbClr val="000000"/>
              </a:solidFill>
            </a:endParaRPr>
          </a:p>
          <a:p>
            <a:pPr indent="0" lvl="0" marL="0" rtl="0" algn="l">
              <a:spcBef>
                <a:spcPts val="0"/>
              </a:spcBef>
              <a:spcAft>
                <a:spcPts val="0"/>
              </a:spcAft>
              <a:buNone/>
            </a:pPr>
            <a:r>
              <a:rPr lang="en">
                <a:solidFill>
                  <a:srgbClr val="000000"/>
                </a:solidFill>
              </a:rPr>
              <a:t>	41 (branch neg), 42 (branch </a:t>
            </a:r>
            <a:r>
              <a:rPr lang="en">
                <a:solidFill>
                  <a:srgbClr val="000000"/>
                </a:solidFill>
                <a:latin typeface="Inconsolata"/>
                <a:ea typeface="Inconsolata"/>
                <a:cs typeface="Inconsolata"/>
                <a:sym typeface="Inconsolata"/>
              </a:rPr>
              <a:t>0</a:t>
            </a: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	43 (halt)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 when Writing</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Assigning variables a location in memory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Forward ‘goto’</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Parsing complex expressions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Error handling</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Layout: Four passes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rgbClr val="000000"/>
                </a:solidFill>
              </a:rPr>
              <a:t>Pass 1: Error checking</a:t>
            </a:r>
            <a:endParaRPr sz="2400">
              <a:solidFill>
                <a:srgbClr val="000000"/>
              </a:solidFill>
            </a:endParaRPr>
          </a:p>
          <a:p>
            <a:pPr indent="0" lvl="0" marL="0" rtl="0" algn="l">
              <a:lnSpc>
                <a:spcPct val="150000"/>
              </a:lnSpc>
              <a:spcBef>
                <a:spcPts val="0"/>
              </a:spcBef>
              <a:spcAft>
                <a:spcPts val="0"/>
              </a:spcAft>
              <a:buNone/>
            </a:pPr>
            <a:r>
              <a:rPr lang="en" sz="2400">
                <a:solidFill>
                  <a:srgbClr val="000000"/>
                </a:solidFill>
              </a:rPr>
              <a:t>Pass 2: Locate variables</a:t>
            </a:r>
            <a:endParaRPr sz="2400">
              <a:solidFill>
                <a:srgbClr val="000000"/>
              </a:solidFill>
            </a:endParaRPr>
          </a:p>
          <a:p>
            <a:pPr indent="0" lvl="0" marL="0" rtl="0" algn="l">
              <a:lnSpc>
                <a:spcPct val="150000"/>
              </a:lnSpc>
              <a:spcBef>
                <a:spcPts val="0"/>
              </a:spcBef>
              <a:spcAft>
                <a:spcPts val="0"/>
              </a:spcAft>
              <a:buNone/>
            </a:pPr>
            <a:r>
              <a:rPr lang="en" sz="2400">
                <a:solidFill>
                  <a:srgbClr val="000000"/>
                </a:solidFill>
              </a:rPr>
              <a:t>Pass 3: Compile into machine code</a:t>
            </a:r>
            <a:endParaRPr sz="2400">
              <a:solidFill>
                <a:srgbClr val="000000"/>
              </a:solidFill>
            </a:endParaRPr>
          </a:p>
          <a:p>
            <a:pPr indent="0" lvl="0" marL="0" rtl="0" algn="l">
              <a:lnSpc>
                <a:spcPct val="150000"/>
              </a:lnSpc>
              <a:spcBef>
                <a:spcPts val="0"/>
              </a:spcBef>
              <a:spcAft>
                <a:spcPts val="0"/>
              </a:spcAft>
              <a:buNone/>
            </a:pPr>
            <a:r>
              <a:rPr lang="en" sz="2400">
                <a:solidFill>
                  <a:srgbClr val="000000"/>
                </a:solidFill>
              </a:rPr>
              <a:t>Pass 4: Link ‘goto’s</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code: FizzBuzz</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Write a program that prints the numbers from 1 to 100. But for multiples of three print “Fizz” instead of the number and for the multiples of five print “Buzz”. For numbers which are multiples of both three and five print “FizzBuzz”</a:t>
            </a:r>
            <a:endParaRPr>
              <a:solidFill>
                <a:srgbClr val="000000"/>
              </a:solidFill>
            </a:endParaRPr>
          </a:p>
          <a:p>
            <a:pPr indent="-342900" lvl="0" marL="457200" rtl="0" algn="l">
              <a:lnSpc>
                <a:spcPct val="150000"/>
              </a:lnSpc>
              <a:spcBef>
                <a:spcPts val="1000"/>
              </a:spcBef>
              <a:spcAft>
                <a:spcPts val="0"/>
              </a:spcAft>
              <a:buClr>
                <a:srgbClr val="000000"/>
              </a:buClr>
              <a:buSzPts val="1800"/>
              <a:buChar char="●"/>
            </a:pPr>
            <a:r>
              <a:rPr lang="en">
                <a:solidFill>
                  <a:srgbClr val="000000"/>
                </a:solidFill>
              </a:rPr>
              <a:t>Our language can’t print character strings, so it will print 1 and 2 to instead.</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