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24" r:id="rId3"/>
  </p:sldMasterIdLst>
  <p:notesMasterIdLst>
    <p:notesMasterId r:id="rId30"/>
  </p:notesMasterIdLst>
  <p:handoutMasterIdLst>
    <p:handoutMasterId r:id="rId31"/>
  </p:handoutMasterIdLst>
  <p:sldIdLst>
    <p:sldId id="257" r:id="rId4"/>
    <p:sldId id="294" r:id="rId5"/>
    <p:sldId id="259" r:id="rId6"/>
    <p:sldId id="293" r:id="rId7"/>
    <p:sldId id="263" r:id="rId8"/>
    <p:sldId id="300" r:id="rId9"/>
    <p:sldId id="296" r:id="rId10"/>
    <p:sldId id="297" r:id="rId11"/>
    <p:sldId id="295" r:id="rId12"/>
    <p:sldId id="277" r:id="rId13"/>
    <p:sldId id="283" r:id="rId14"/>
    <p:sldId id="286" r:id="rId15"/>
    <p:sldId id="288" r:id="rId16"/>
    <p:sldId id="298" r:id="rId17"/>
    <p:sldId id="292" r:id="rId18"/>
    <p:sldId id="290" r:id="rId19"/>
    <p:sldId id="291" r:id="rId20"/>
    <p:sldId id="264" r:id="rId21"/>
    <p:sldId id="265" r:id="rId22"/>
    <p:sldId id="266" r:id="rId23"/>
    <p:sldId id="268" r:id="rId24"/>
    <p:sldId id="269" r:id="rId25"/>
    <p:sldId id="271" r:id="rId26"/>
    <p:sldId id="301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447B6-A4DC-F8A3-8B90-C3DD567D2E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9E654-65FB-62B8-820F-684F9990DA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2C5D3-8BA8-4510-B062-48CF29DD09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5909C-8F0D-1C71-E027-C030CF07F3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12CC-9E2C-54AB-8212-B75834C23F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22430-BF35-4DE0-86F7-82A716530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4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7B72-7ECA-4CAC-90B5-CC7AD7F4FE6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A7BFB-1F9A-4B95-970A-00F2B1D6E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5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79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78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26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3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517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35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7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3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513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f31fdcabd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f31fdcabd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76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886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f31fdcabd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f31fdcabd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047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f31fdcabd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f31fdcabd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11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224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f31fdcabd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f31fdcabd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663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f31fdcabd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f31fdcabd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941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f1d74a861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f1d74a861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39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37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f31fdcabd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f31fdcabd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0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29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f1d74a861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f1d74a861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25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f1d74a861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f1d74a861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31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f1d74a861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f1d74a861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97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f1d74a861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f1d74a861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6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800" y="1555500"/>
            <a:ext cx="6186800" cy="297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791" y="4531899"/>
            <a:ext cx="5643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4836" y="603612"/>
            <a:ext cx="309824" cy="1298245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45281" y="5682273"/>
            <a:ext cx="691025" cy="437473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42750" y="460866"/>
            <a:ext cx="5576236" cy="5569223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2285637" y="5682237"/>
            <a:ext cx="1695296" cy="83351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694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>
            <a:spLocks noGrp="1"/>
          </p:cNvSpPr>
          <p:nvPr>
            <p:ph type="title" hasCustomPrompt="1"/>
          </p:nvPr>
        </p:nvSpPr>
        <p:spPr>
          <a:xfrm>
            <a:off x="942199" y="1461833"/>
            <a:ext cx="7530800" cy="1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113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>
            <a:spLocks noGrp="1"/>
          </p:cNvSpPr>
          <p:nvPr>
            <p:ph type="subTitle" idx="1"/>
          </p:nvPr>
        </p:nvSpPr>
        <p:spPr>
          <a:xfrm>
            <a:off x="942199" y="3133472"/>
            <a:ext cx="75308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382" name="Google Shape;382;p11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942217" y="6022636"/>
            <a:ext cx="608311" cy="447003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262011" y="3653191"/>
            <a:ext cx="309824" cy="1299271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6285114" y="258273"/>
            <a:ext cx="5291885" cy="145691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avLst/>
              <a:gdLst/>
              <a:ahLst/>
              <a:cxnLst/>
              <a:rect l="l" t="t" r="r" b="b"/>
              <a:pathLst>
                <a:path w="2670" h="2636" extrusionOk="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3432960" y="5473795"/>
            <a:ext cx="3830865" cy="1120967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avLst/>
              <a:gdLst/>
              <a:ahLst/>
              <a:cxnLst/>
              <a:rect l="l" t="t" r="r" b="b"/>
              <a:pathLst>
                <a:path w="5372" h="4704" extrusionOk="0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avLst/>
              <a:gdLst/>
              <a:ahLst/>
              <a:cxnLst/>
              <a:rect l="l" t="t" r="r" b="b"/>
              <a:pathLst>
                <a:path w="4504" h="3942" extrusionOk="0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avLst/>
              <a:gdLst/>
              <a:ahLst/>
              <a:cxnLst/>
              <a:rect l="l" t="t" r="r" b="b"/>
              <a:pathLst>
                <a:path w="4371" h="12607" extrusionOk="0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avLst/>
              <a:gdLst/>
              <a:ahLst/>
              <a:cxnLst/>
              <a:rect l="l" t="t" r="r" b="b"/>
              <a:pathLst>
                <a:path w="4771" h="4242" extrusionOk="0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avLst/>
              <a:gdLst/>
              <a:ahLst/>
              <a:cxnLst/>
              <a:rect l="l" t="t" r="r" b="b"/>
              <a:pathLst>
                <a:path w="434" h="5772" extrusionOk="0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avLst/>
              <a:gdLst/>
              <a:ahLst/>
              <a:cxnLst/>
              <a:rect l="l" t="t" r="r" b="b"/>
              <a:pathLst>
                <a:path w="5739" h="435" extrusionOk="0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avLst/>
              <a:gdLst/>
              <a:ahLst/>
              <a:cxnLst/>
              <a:rect l="l" t="t" r="r" b="b"/>
              <a:pathLst>
                <a:path w="4232" h="4310" extrusionOk="0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7038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25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>
            <a:spLocks noGrp="1"/>
          </p:cNvSpPr>
          <p:nvPr>
            <p:ph type="body" idx="1"/>
          </p:nvPr>
        </p:nvSpPr>
        <p:spPr>
          <a:xfrm>
            <a:off x="950800" y="1611600"/>
            <a:ext cx="5145200" cy="2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14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14"/>
          <p:cNvGrpSpPr/>
          <p:nvPr/>
        </p:nvGrpSpPr>
        <p:grpSpPr>
          <a:xfrm>
            <a:off x="5629408" y="-4632813"/>
            <a:ext cx="10724633" cy="10724633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345528" y="3318358"/>
            <a:ext cx="473091" cy="3243388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1209216" y="260332"/>
            <a:ext cx="812720" cy="778099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11536817" y="6307624"/>
            <a:ext cx="305977" cy="293675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1887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960633" y="4946800"/>
            <a:ext cx="5554800" cy="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960633" y="1272267"/>
            <a:ext cx="5554800" cy="36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320233" y="345229"/>
            <a:ext cx="714219" cy="423633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88736" y="405979"/>
            <a:ext cx="309824" cy="1298245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509067" y="6153391"/>
            <a:ext cx="554127" cy="362071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4797861" y="5880666"/>
            <a:ext cx="473091" cy="536996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41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6918000" y="1114176"/>
            <a:ext cx="4317600" cy="27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6918000" y="3870333"/>
            <a:ext cx="43176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6285114" y="258272"/>
            <a:ext cx="5601721" cy="6443949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290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>
            <a:spLocks noGrp="1"/>
          </p:cNvSpPr>
          <p:nvPr>
            <p:ph type="title"/>
          </p:nvPr>
        </p:nvSpPr>
        <p:spPr>
          <a:xfrm>
            <a:off x="7245600" y="2221351"/>
            <a:ext cx="39956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7"/>
          <p:cNvSpPr txBox="1">
            <a:spLocks noGrp="1"/>
          </p:cNvSpPr>
          <p:nvPr>
            <p:ph type="subTitle" idx="1"/>
          </p:nvPr>
        </p:nvSpPr>
        <p:spPr>
          <a:xfrm>
            <a:off x="7245600" y="2897851"/>
            <a:ext cx="39956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17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11063412" y="5787413"/>
            <a:ext cx="864408" cy="865708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3932114" y="634556"/>
            <a:ext cx="487825" cy="437473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259769" y="4788746"/>
            <a:ext cx="309824" cy="1298245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746371" y="5915070"/>
            <a:ext cx="842547" cy="610385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94810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6096000" y="2424533"/>
            <a:ext cx="43572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6096000" y="3101033"/>
            <a:ext cx="43572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91528" y="258273"/>
            <a:ext cx="11595307" cy="6377615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420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746369" y="2424533"/>
            <a:ext cx="43572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746369" y="3101033"/>
            <a:ext cx="43572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746371" y="5915070"/>
            <a:ext cx="842547" cy="610385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3932114" y="634556"/>
            <a:ext cx="487825" cy="437473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557774" y="365249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259769" y="4788746"/>
            <a:ext cx="309824" cy="1298245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11063412" y="5787413"/>
            <a:ext cx="864408" cy="865708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58322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>
            <a:spLocks noGrp="1"/>
          </p:cNvSpPr>
          <p:nvPr>
            <p:ph type="title"/>
          </p:nvPr>
        </p:nvSpPr>
        <p:spPr>
          <a:xfrm>
            <a:off x="6922291" y="445832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768" name="Google Shape;768;p20"/>
          <p:cNvSpPr txBox="1">
            <a:spLocks noGrp="1"/>
          </p:cNvSpPr>
          <p:nvPr>
            <p:ph type="subTitle" idx="1"/>
          </p:nvPr>
        </p:nvSpPr>
        <p:spPr>
          <a:xfrm>
            <a:off x="6922291" y="5161943"/>
            <a:ext cx="2593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0"/>
          <p:cNvSpPr txBox="1">
            <a:spLocks noGrp="1"/>
          </p:cNvSpPr>
          <p:nvPr>
            <p:ph type="title" idx="2"/>
          </p:nvPr>
        </p:nvSpPr>
        <p:spPr>
          <a:xfrm>
            <a:off x="2676509" y="445834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770" name="Google Shape;770;p20"/>
          <p:cNvSpPr txBox="1">
            <a:spLocks noGrp="1"/>
          </p:cNvSpPr>
          <p:nvPr>
            <p:ph type="subTitle" idx="3"/>
          </p:nvPr>
        </p:nvSpPr>
        <p:spPr>
          <a:xfrm>
            <a:off x="2676509" y="5161940"/>
            <a:ext cx="2593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0"/>
          <p:cNvSpPr txBox="1">
            <a:spLocks noGrp="1"/>
          </p:cNvSpPr>
          <p:nvPr>
            <p:ph type="title" idx="4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2" name="Google Shape;772;p20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11585644" y="983025"/>
            <a:ext cx="309824" cy="1299271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10376779" y="5770179"/>
            <a:ext cx="864408" cy="865708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407426" y="4545435"/>
            <a:ext cx="616479" cy="616509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9" name="Google Shape;799;p20"/>
          <p:cNvSpPr/>
          <p:nvPr/>
        </p:nvSpPr>
        <p:spPr>
          <a:xfrm>
            <a:off x="11542408" y="4841681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91528" y="651849"/>
            <a:ext cx="474299" cy="2517616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1048283" y="5702783"/>
            <a:ext cx="812720" cy="778099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9636381" y="439640"/>
            <a:ext cx="691025" cy="437473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3645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1"/>
          <p:cNvSpPr txBox="1">
            <a:spLocks noGrp="1"/>
          </p:cNvSpPr>
          <p:nvPr>
            <p:ph type="body" idx="1"/>
          </p:nvPr>
        </p:nvSpPr>
        <p:spPr>
          <a:xfrm>
            <a:off x="960000" y="1468600"/>
            <a:ext cx="5136000" cy="4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body" idx="2"/>
          </p:nvPr>
        </p:nvSpPr>
        <p:spPr>
          <a:xfrm>
            <a:off x="6096000" y="2061949"/>
            <a:ext cx="5136000" cy="3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822" name="Google Shape;822;p21"/>
          <p:cNvGrpSpPr/>
          <p:nvPr/>
        </p:nvGrpSpPr>
        <p:grpSpPr>
          <a:xfrm>
            <a:off x="6096008" y="-4439079"/>
            <a:ext cx="10724633" cy="10724633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11679885" y="6545257"/>
            <a:ext cx="113079" cy="114331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21"/>
          <p:cNvSpPr/>
          <p:nvPr/>
        </p:nvSpPr>
        <p:spPr>
          <a:xfrm>
            <a:off x="11515274" y="608424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388695" y="535765"/>
            <a:ext cx="473091" cy="5613683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4835983" y="5767183"/>
            <a:ext cx="812720" cy="778099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2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60006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4799397" y="4376684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4799403" y="5080307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960000" y="345643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960033" y="4160033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8648000" y="345643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8648009" y="4160033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6475874" y="-6676146"/>
            <a:ext cx="10724633" cy="10724633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259783" y="219658"/>
            <a:ext cx="11737613" cy="6506575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812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xfrm>
            <a:off x="4799397" y="3563884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24" name="Google Shape;924;p23"/>
          <p:cNvSpPr txBox="1">
            <a:spLocks noGrp="1"/>
          </p:cNvSpPr>
          <p:nvPr>
            <p:ph type="subTitle" idx="1"/>
          </p:nvPr>
        </p:nvSpPr>
        <p:spPr>
          <a:xfrm>
            <a:off x="4799403" y="4267509"/>
            <a:ext cx="2593200" cy="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3"/>
          <p:cNvSpPr txBox="1">
            <a:spLocks noGrp="1"/>
          </p:cNvSpPr>
          <p:nvPr>
            <p:ph type="title" idx="2"/>
          </p:nvPr>
        </p:nvSpPr>
        <p:spPr>
          <a:xfrm>
            <a:off x="960000" y="356390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26" name="Google Shape;926;p23"/>
          <p:cNvSpPr txBox="1">
            <a:spLocks noGrp="1"/>
          </p:cNvSpPr>
          <p:nvPr>
            <p:ph type="subTitle" idx="3"/>
          </p:nvPr>
        </p:nvSpPr>
        <p:spPr>
          <a:xfrm>
            <a:off x="960033" y="4267500"/>
            <a:ext cx="2593200" cy="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23"/>
          <p:cNvSpPr txBox="1">
            <a:spLocks noGrp="1"/>
          </p:cNvSpPr>
          <p:nvPr>
            <p:ph type="title" idx="4"/>
          </p:nvPr>
        </p:nvSpPr>
        <p:spPr>
          <a:xfrm>
            <a:off x="8648000" y="356390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28" name="Google Shape;928;p23"/>
          <p:cNvSpPr txBox="1">
            <a:spLocks noGrp="1"/>
          </p:cNvSpPr>
          <p:nvPr>
            <p:ph type="subTitle" idx="5"/>
          </p:nvPr>
        </p:nvSpPr>
        <p:spPr>
          <a:xfrm>
            <a:off x="8648009" y="4267500"/>
            <a:ext cx="2593200" cy="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3"/>
          <p:cNvSpPr txBox="1">
            <a:spLocks noGrp="1"/>
          </p:cNvSpPr>
          <p:nvPr>
            <p:ph type="title" idx="6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30" name="Google Shape;930;p23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1032737" y="5915070"/>
            <a:ext cx="842547" cy="610385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7718779" y="5735846"/>
            <a:ext cx="864408" cy="865708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225369" y="2310512"/>
            <a:ext cx="309824" cy="1298245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4058433" y="6307891"/>
            <a:ext cx="305977" cy="293675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5807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>
            <a:spLocks noGrp="1"/>
          </p:cNvSpPr>
          <p:nvPr>
            <p:ph type="title"/>
          </p:nvPr>
        </p:nvSpPr>
        <p:spPr>
          <a:xfrm>
            <a:off x="2898900" y="17154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47" name="Google Shape;1047;p25"/>
          <p:cNvSpPr txBox="1">
            <a:spLocks noGrp="1"/>
          </p:cNvSpPr>
          <p:nvPr>
            <p:ph type="subTitle" idx="1"/>
          </p:nvPr>
        </p:nvSpPr>
        <p:spPr>
          <a:xfrm>
            <a:off x="2898900" y="2419051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5"/>
          <p:cNvSpPr txBox="1">
            <a:spLocks noGrp="1"/>
          </p:cNvSpPr>
          <p:nvPr>
            <p:ph type="title" idx="2"/>
          </p:nvPr>
        </p:nvSpPr>
        <p:spPr>
          <a:xfrm>
            <a:off x="8193464" y="1715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49" name="Google Shape;1049;p25"/>
          <p:cNvSpPr txBox="1">
            <a:spLocks noGrp="1"/>
          </p:cNvSpPr>
          <p:nvPr>
            <p:ph type="subTitle" idx="3"/>
          </p:nvPr>
        </p:nvSpPr>
        <p:spPr>
          <a:xfrm>
            <a:off x="8193533" y="2419067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5"/>
          <p:cNvSpPr txBox="1">
            <a:spLocks noGrp="1"/>
          </p:cNvSpPr>
          <p:nvPr>
            <p:ph type="title" idx="4"/>
          </p:nvPr>
        </p:nvSpPr>
        <p:spPr>
          <a:xfrm>
            <a:off x="2898900" y="481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1" name="Google Shape;1051;p25"/>
          <p:cNvSpPr txBox="1">
            <a:spLocks noGrp="1"/>
          </p:cNvSpPr>
          <p:nvPr>
            <p:ph type="subTitle" idx="5"/>
          </p:nvPr>
        </p:nvSpPr>
        <p:spPr>
          <a:xfrm>
            <a:off x="2898900" y="5518800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5"/>
          <p:cNvSpPr txBox="1">
            <a:spLocks noGrp="1"/>
          </p:cNvSpPr>
          <p:nvPr>
            <p:ph type="title" idx="6"/>
          </p:nvPr>
        </p:nvSpPr>
        <p:spPr>
          <a:xfrm>
            <a:off x="8193464" y="481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3" name="Google Shape;1053;p25"/>
          <p:cNvSpPr txBox="1">
            <a:spLocks noGrp="1"/>
          </p:cNvSpPr>
          <p:nvPr>
            <p:ph type="subTitle" idx="7"/>
          </p:nvPr>
        </p:nvSpPr>
        <p:spPr>
          <a:xfrm>
            <a:off x="8193463" y="5518800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5"/>
          <p:cNvSpPr txBox="1">
            <a:spLocks noGrp="1"/>
          </p:cNvSpPr>
          <p:nvPr>
            <p:ph type="title" idx="8"/>
          </p:nvPr>
        </p:nvSpPr>
        <p:spPr>
          <a:xfrm>
            <a:off x="2898903" y="32653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5" name="Google Shape;1055;p25"/>
          <p:cNvSpPr txBox="1">
            <a:spLocks noGrp="1"/>
          </p:cNvSpPr>
          <p:nvPr>
            <p:ph type="subTitle" idx="9"/>
          </p:nvPr>
        </p:nvSpPr>
        <p:spPr>
          <a:xfrm>
            <a:off x="2898900" y="3968933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5"/>
          <p:cNvSpPr txBox="1">
            <a:spLocks noGrp="1"/>
          </p:cNvSpPr>
          <p:nvPr>
            <p:ph type="title" idx="13"/>
          </p:nvPr>
        </p:nvSpPr>
        <p:spPr>
          <a:xfrm>
            <a:off x="8193469" y="32653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7" name="Google Shape;1057;p25"/>
          <p:cNvSpPr txBox="1">
            <a:spLocks noGrp="1"/>
          </p:cNvSpPr>
          <p:nvPr>
            <p:ph type="subTitle" idx="14"/>
          </p:nvPr>
        </p:nvSpPr>
        <p:spPr>
          <a:xfrm>
            <a:off x="8193467" y="3968933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25"/>
          <p:cNvSpPr txBox="1">
            <a:spLocks noGrp="1"/>
          </p:cNvSpPr>
          <p:nvPr>
            <p:ph type="title" idx="15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59" name="Google Shape;1059;p2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91528" y="623480"/>
            <a:ext cx="11595307" cy="6092465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654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6475874" y="-6676146"/>
            <a:ext cx="10724633" cy="10724633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11679885" y="6545257"/>
            <a:ext cx="113079" cy="114331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1" name="Google Shape;1121;p26"/>
          <p:cNvSpPr/>
          <p:nvPr/>
        </p:nvSpPr>
        <p:spPr>
          <a:xfrm>
            <a:off x="11515274" y="608424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345528" y="1046349"/>
            <a:ext cx="473091" cy="5613683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1087416" y="204316"/>
            <a:ext cx="812720" cy="778099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3495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>
            <a:spLocks noGrp="1"/>
          </p:cNvSpPr>
          <p:nvPr>
            <p:ph type="title" hasCustomPrompt="1"/>
          </p:nvPr>
        </p:nvSpPr>
        <p:spPr>
          <a:xfrm>
            <a:off x="950800" y="3878812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>
            <a:spLocks noGrp="1"/>
          </p:cNvSpPr>
          <p:nvPr>
            <p:ph type="subTitle" idx="1"/>
          </p:nvPr>
        </p:nvSpPr>
        <p:spPr>
          <a:xfrm>
            <a:off x="950800" y="4751456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1" name="Google Shape;1141;p27"/>
          <p:cNvSpPr txBox="1">
            <a:spLocks noGrp="1"/>
          </p:cNvSpPr>
          <p:nvPr>
            <p:ph type="title" idx="2" hasCustomPrompt="1"/>
          </p:nvPr>
        </p:nvSpPr>
        <p:spPr>
          <a:xfrm>
            <a:off x="4590600" y="3878801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>
            <a:spLocks noGrp="1"/>
          </p:cNvSpPr>
          <p:nvPr>
            <p:ph type="subTitle" idx="3"/>
          </p:nvPr>
        </p:nvSpPr>
        <p:spPr>
          <a:xfrm>
            <a:off x="4590600" y="4751431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3" name="Google Shape;1143;p27"/>
          <p:cNvSpPr txBox="1">
            <a:spLocks noGrp="1"/>
          </p:cNvSpPr>
          <p:nvPr>
            <p:ph type="title" idx="4" hasCustomPrompt="1"/>
          </p:nvPr>
        </p:nvSpPr>
        <p:spPr>
          <a:xfrm>
            <a:off x="8230400" y="3878808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>
            <a:spLocks noGrp="1"/>
          </p:cNvSpPr>
          <p:nvPr>
            <p:ph type="subTitle" idx="5"/>
          </p:nvPr>
        </p:nvSpPr>
        <p:spPr>
          <a:xfrm>
            <a:off x="8230400" y="4751427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5" name="Google Shape;1145;p27"/>
          <p:cNvSpPr txBox="1">
            <a:spLocks noGrp="1"/>
          </p:cNvSpPr>
          <p:nvPr>
            <p:ph type="title" idx="6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6" name="Google Shape;1146;p27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202144" y="258263"/>
            <a:ext cx="11734139" cy="6398891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3073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967993" y="960500"/>
            <a:ext cx="6318400" cy="1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7466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967993" y="2244233"/>
            <a:ext cx="4579600" cy="1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 flipH="1">
            <a:off x="950900" y="5606867"/>
            <a:ext cx="57124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79444" y="405958"/>
            <a:ext cx="309824" cy="1299271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230616" y="191249"/>
            <a:ext cx="5210469" cy="6047416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10344614" y="474206"/>
            <a:ext cx="691025" cy="437473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324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264836" y="603612"/>
            <a:ext cx="309824" cy="1298245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2458714" y="5592640"/>
            <a:ext cx="691025" cy="437473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42750" y="460866"/>
            <a:ext cx="5576236" cy="5569223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9545904" y="5258303"/>
            <a:ext cx="1695296" cy="83351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8535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91528" y="623480"/>
            <a:ext cx="11595307" cy="6092465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1031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202145" y="258263"/>
            <a:ext cx="11191505" cy="6398891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11678003" y="4401579"/>
            <a:ext cx="309824" cy="1298245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34762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9600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7454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9600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47146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54565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47146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84692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92111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84692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9600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7454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9600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47146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54565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47146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84692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92111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84692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6395253" y="-3881449"/>
            <a:ext cx="10724633" cy="10724633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259770" y="219666"/>
            <a:ext cx="11574393" cy="6506565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28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6542052" y="-6689966"/>
            <a:ext cx="10724633" cy="10724633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202837" y="5942804"/>
            <a:ext cx="842547" cy="610385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5567150" y="219665"/>
            <a:ext cx="6267013" cy="6451883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96104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800" y="1555500"/>
            <a:ext cx="6186800" cy="297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791" y="4531899"/>
            <a:ext cx="5643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4836" y="603612"/>
            <a:ext cx="309824" cy="1298245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45281" y="5682273"/>
            <a:ext cx="691025" cy="437473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42750" y="460866"/>
            <a:ext cx="5576236" cy="5569223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2285637" y="5682237"/>
            <a:ext cx="1695296" cy="83351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53549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6542052" y="-6689966"/>
            <a:ext cx="10724633" cy="10724633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202837" y="5942804"/>
            <a:ext cx="842547" cy="610385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5567150" y="219665"/>
            <a:ext cx="6267013" cy="6451883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92997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98737" y="6087004"/>
            <a:ext cx="842547" cy="610385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11421983" y="6048603"/>
            <a:ext cx="643404" cy="687168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98736" y="352179"/>
            <a:ext cx="309824" cy="1298245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9565083" y="258265"/>
            <a:ext cx="812720" cy="778099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633717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5892800" y="1787857"/>
            <a:ext cx="5145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950800" y="2682900"/>
            <a:ext cx="3673600" cy="1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373516" y="125069"/>
            <a:ext cx="11570544" cy="6498569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056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3262800" y="883500"/>
            <a:ext cx="7978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10912059" y="423434"/>
            <a:ext cx="664941" cy="636620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11138017" y="5476736"/>
            <a:ext cx="608311" cy="447003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6285114" y="258273"/>
            <a:ext cx="691025" cy="437473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11577011" y="2036758"/>
            <a:ext cx="309824" cy="1299271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5442571" y="6020437"/>
            <a:ext cx="842547" cy="610385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920196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950800" y="2247584"/>
            <a:ext cx="62600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950800" y="3125217"/>
            <a:ext cx="6260000" cy="1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5307316" y="-2785470"/>
            <a:ext cx="10724633" cy="10724633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4877171" y="5923737"/>
            <a:ext cx="842547" cy="610385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10912059" y="423434"/>
            <a:ext cx="664941" cy="636620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11138017" y="5476736"/>
            <a:ext cx="608311" cy="447003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11577011" y="2036758"/>
            <a:ext cx="309824" cy="1299271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6285114" y="258273"/>
            <a:ext cx="691025" cy="437473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975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1563400" y="4923900"/>
            <a:ext cx="9065200" cy="11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10"/>
          <p:cNvGrpSpPr/>
          <p:nvPr/>
        </p:nvGrpSpPr>
        <p:grpSpPr>
          <a:xfrm>
            <a:off x="402267" y="659529"/>
            <a:ext cx="714219" cy="423633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212814" y="3471189"/>
            <a:ext cx="487825" cy="437473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11445561" y="1864416"/>
            <a:ext cx="474299" cy="2517616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10905583" y="4760299"/>
            <a:ext cx="812720" cy="778099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0163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>
            <a:spLocks noGrp="1"/>
          </p:cNvSpPr>
          <p:nvPr>
            <p:ph type="title" hasCustomPrompt="1"/>
          </p:nvPr>
        </p:nvSpPr>
        <p:spPr>
          <a:xfrm>
            <a:off x="942199" y="1461833"/>
            <a:ext cx="7530800" cy="1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113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>
            <a:spLocks noGrp="1"/>
          </p:cNvSpPr>
          <p:nvPr>
            <p:ph type="subTitle" idx="1"/>
          </p:nvPr>
        </p:nvSpPr>
        <p:spPr>
          <a:xfrm>
            <a:off x="942199" y="3133472"/>
            <a:ext cx="75308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382" name="Google Shape;382;p11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942217" y="6022636"/>
            <a:ext cx="608311" cy="447003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262011" y="3653191"/>
            <a:ext cx="309824" cy="1299271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6285114" y="258273"/>
            <a:ext cx="5291885" cy="145691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avLst/>
              <a:gdLst/>
              <a:ahLst/>
              <a:cxnLst/>
              <a:rect l="l" t="t" r="r" b="b"/>
              <a:pathLst>
                <a:path w="2670" h="2636" extrusionOk="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3432960" y="5473795"/>
            <a:ext cx="3830865" cy="1120967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avLst/>
              <a:gdLst/>
              <a:ahLst/>
              <a:cxnLst/>
              <a:rect l="l" t="t" r="r" b="b"/>
              <a:pathLst>
                <a:path w="5372" h="4704" extrusionOk="0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avLst/>
              <a:gdLst/>
              <a:ahLst/>
              <a:cxnLst/>
              <a:rect l="l" t="t" r="r" b="b"/>
              <a:pathLst>
                <a:path w="4504" h="3942" extrusionOk="0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avLst/>
              <a:gdLst/>
              <a:ahLst/>
              <a:cxnLst/>
              <a:rect l="l" t="t" r="r" b="b"/>
              <a:pathLst>
                <a:path w="4371" h="12607" extrusionOk="0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avLst/>
              <a:gdLst/>
              <a:ahLst/>
              <a:cxnLst/>
              <a:rect l="l" t="t" r="r" b="b"/>
              <a:pathLst>
                <a:path w="4771" h="4242" extrusionOk="0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avLst/>
              <a:gdLst/>
              <a:ahLst/>
              <a:cxnLst/>
              <a:rect l="l" t="t" r="r" b="b"/>
              <a:pathLst>
                <a:path w="434" h="5772" extrusionOk="0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avLst/>
              <a:gdLst/>
              <a:ahLst/>
              <a:cxnLst/>
              <a:rect l="l" t="t" r="r" b="b"/>
              <a:pathLst>
                <a:path w="5739" h="435" extrusionOk="0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avLst/>
              <a:gdLst/>
              <a:ahLst/>
              <a:cxnLst/>
              <a:rect l="l" t="t" r="r" b="b"/>
              <a:pathLst>
                <a:path w="4232" h="4310" extrusionOk="0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76882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748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9600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7454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9600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47146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54565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47146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84692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92111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84692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9600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7454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9600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47146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54565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47146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84692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92111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84692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6395253" y="-3881449"/>
            <a:ext cx="10724633" cy="10724633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259770" y="219666"/>
            <a:ext cx="11574393" cy="6506565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76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950800" y="1680367"/>
            <a:ext cx="4714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2"/>
          </p:nvPr>
        </p:nvSpPr>
        <p:spPr>
          <a:xfrm>
            <a:off x="6527200" y="4260105"/>
            <a:ext cx="4714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6527200" y="5005305"/>
            <a:ext cx="4714000" cy="9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950800" y="2425567"/>
            <a:ext cx="4714000" cy="9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 idx="4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94303" y="258266"/>
            <a:ext cx="11633517" cy="6394855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4101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>
            <a:spLocks noGrp="1"/>
          </p:cNvSpPr>
          <p:nvPr>
            <p:ph type="body" idx="1"/>
          </p:nvPr>
        </p:nvSpPr>
        <p:spPr>
          <a:xfrm>
            <a:off x="950800" y="1611600"/>
            <a:ext cx="5145200" cy="2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14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14"/>
          <p:cNvGrpSpPr/>
          <p:nvPr/>
        </p:nvGrpSpPr>
        <p:grpSpPr>
          <a:xfrm>
            <a:off x="5629408" y="-4632813"/>
            <a:ext cx="10724633" cy="10724633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345528" y="3318358"/>
            <a:ext cx="473091" cy="3243388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1209216" y="260332"/>
            <a:ext cx="812720" cy="778099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11536817" y="6307624"/>
            <a:ext cx="305977" cy="293675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75423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960633" y="4946800"/>
            <a:ext cx="5554800" cy="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960633" y="1272267"/>
            <a:ext cx="5554800" cy="36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320233" y="345229"/>
            <a:ext cx="714219" cy="423633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88736" y="405979"/>
            <a:ext cx="309824" cy="1298245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509067" y="6153391"/>
            <a:ext cx="554127" cy="362071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4797861" y="5880666"/>
            <a:ext cx="473091" cy="536996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2006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6918000" y="1114176"/>
            <a:ext cx="4317600" cy="27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6918000" y="3870333"/>
            <a:ext cx="43176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6285114" y="258272"/>
            <a:ext cx="5601721" cy="6443949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68411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>
            <a:spLocks noGrp="1"/>
          </p:cNvSpPr>
          <p:nvPr>
            <p:ph type="title"/>
          </p:nvPr>
        </p:nvSpPr>
        <p:spPr>
          <a:xfrm>
            <a:off x="7245600" y="2221351"/>
            <a:ext cx="39956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7"/>
          <p:cNvSpPr txBox="1">
            <a:spLocks noGrp="1"/>
          </p:cNvSpPr>
          <p:nvPr>
            <p:ph type="subTitle" idx="1"/>
          </p:nvPr>
        </p:nvSpPr>
        <p:spPr>
          <a:xfrm>
            <a:off x="7245600" y="2897851"/>
            <a:ext cx="39956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17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11063412" y="5787413"/>
            <a:ext cx="864408" cy="865708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3932114" y="634556"/>
            <a:ext cx="487825" cy="437473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259769" y="4788746"/>
            <a:ext cx="309824" cy="1298245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746371" y="5915070"/>
            <a:ext cx="842547" cy="610385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0125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6096000" y="2424533"/>
            <a:ext cx="43572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6096000" y="3101033"/>
            <a:ext cx="43572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91528" y="258273"/>
            <a:ext cx="11595307" cy="6377615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196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746369" y="2424533"/>
            <a:ext cx="43572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746369" y="3101033"/>
            <a:ext cx="43572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746371" y="5915070"/>
            <a:ext cx="842547" cy="610385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3932114" y="634556"/>
            <a:ext cx="487825" cy="437473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557774" y="365249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259769" y="4788746"/>
            <a:ext cx="309824" cy="1298245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11063412" y="5787413"/>
            <a:ext cx="864408" cy="865708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979825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>
            <a:spLocks noGrp="1"/>
          </p:cNvSpPr>
          <p:nvPr>
            <p:ph type="title"/>
          </p:nvPr>
        </p:nvSpPr>
        <p:spPr>
          <a:xfrm>
            <a:off x="6922291" y="445832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768" name="Google Shape;768;p20"/>
          <p:cNvSpPr txBox="1">
            <a:spLocks noGrp="1"/>
          </p:cNvSpPr>
          <p:nvPr>
            <p:ph type="subTitle" idx="1"/>
          </p:nvPr>
        </p:nvSpPr>
        <p:spPr>
          <a:xfrm>
            <a:off x="6922291" y="5161943"/>
            <a:ext cx="2593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0"/>
          <p:cNvSpPr txBox="1">
            <a:spLocks noGrp="1"/>
          </p:cNvSpPr>
          <p:nvPr>
            <p:ph type="title" idx="2"/>
          </p:nvPr>
        </p:nvSpPr>
        <p:spPr>
          <a:xfrm>
            <a:off x="2676509" y="445834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770" name="Google Shape;770;p20"/>
          <p:cNvSpPr txBox="1">
            <a:spLocks noGrp="1"/>
          </p:cNvSpPr>
          <p:nvPr>
            <p:ph type="subTitle" idx="3"/>
          </p:nvPr>
        </p:nvSpPr>
        <p:spPr>
          <a:xfrm>
            <a:off x="2676509" y="5161940"/>
            <a:ext cx="2593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0"/>
          <p:cNvSpPr txBox="1">
            <a:spLocks noGrp="1"/>
          </p:cNvSpPr>
          <p:nvPr>
            <p:ph type="title" idx="4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2" name="Google Shape;772;p20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11585644" y="983025"/>
            <a:ext cx="309824" cy="1299271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10376779" y="5770179"/>
            <a:ext cx="864408" cy="865708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407426" y="4545435"/>
            <a:ext cx="616479" cy="616509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9" name="Google Shape;799;p20"/>
          <p:cNvSpPr/>
          <p:nvPr/>
        </p:nvSpPr>
        <p:spPr>
          <a:xfrm>
            <a:off x="11542408" y="4841681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91528" y="651849"/>
            <a:ext cx="474299" cy="2517616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1048283" y="5702783"/>
            <a:ext cx="812720" cy="778099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9636381" y="439640"/>
            <a:ext cx="691025" cy="437473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614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1"/>
          <p:cNvSpPr txBox="1">
            <a:spLocks noGrp="1"/>
          </p:cNvSpPr>
          <p:nvPr>
            <p:ph type="body" idx="1"/>
          </p:nvPr>
        </p:nvSpPr>
        <p:spPr>
          <a:xfrm>
            <a:off x="960000" y="1468600"/>
            <a:ext cx="5136000" cy="4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body" idx="2"/>
          </p:nvPr>
        </p:nvSpPr>
        <p:spPr>
          <a:xfrm>
            <a:off x="6096000" y="2061949"/>
            <a:ext cx="5136000" cy="3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822" name="Google Shape;822;p21"/>
          <p:cNvGrpSpPr/>
          <p:nvPr/>
        </p:nvGrpSpPr>
        <p:grpSpPr>
          <a:xfrm>
            <a:off x="6096008" y="-4439079"/>
            <a:ext cx="10724633" cy="10724633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11679885" y="6545257"/>
            <a:ext cx="113079" cy="114331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21"/>
          <p:cNvSpPr/>
          <p:nvPr/>
        </p:nvSpPr>
        <p:spPr>
          <a:xfrm>
            <a:off x="11515274" y="608424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388695" y="535765"/>
            <a:ext cx="473091" cy="5613683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4835983" y="5767183"/>
            <a:ext cx="812720" cy="778099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21680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>
            <a:spLocks noGrp="1"/>
          </p:cNvSpPr>
          <p:nvPr>
            <p:ph type="title"/>
          </p:nvPr>
        </p:nvSpPr>
        <p:spPr>
          <a:xfrm>
            <a:off x="2898900" y="17154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47" name="Google Shape;1047;p25"/>
          <p:cNvSpPr txBox="1">
            <a:spLocks noGrp="1"/>
          </p:cNvSpPr>
          <p:nvPr>
            <p:ph type="subTitle" idx="1"/>
          </p:nvPr>
        </p:nvSpPr>
        <p:spPr>
          <a:xfrm>
            <a:off x="2898900" y="2419051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5"/>
          <p:cNvSpPr txBox="1">
            <a:spLocks noGrp="1"/>
          </p:cNvSpPr>
          <p:nvPr>
            <p:ph type="title" idx="2"/>
          </p:nvPr>
        </p:nvSpPr>
        <p:spPr>
          <a:xfrm>
            <a:off x="8193464" y="1715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49" name="Google Shape;1049;p25"/>
          <p:cNvSpPr txBox="1">
            <a:spLocks noGrp="1"/>
          </p:cNvSpPr>
          <p:nvPr>
            <p:ph type="subTitle" idx="3"/>
          </p:nvPr>
        </p:nvSpPr>
        <p:spPr>
          <a:xfrm>
            <a:off x="8193533" y="2419067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5"/>
          <p:cNvSpPr txBox="1">
            <a:spLocks noGrp="1"/>
          </p:cNvSpPr>
          <p:nvPr>
            <p:ph type="title" idx="4"/>
          </p:nvPr>
        </p:nvSpPr>
        <p:spPr>
          <a:xfrm>
            <a:off x="2898900" y="481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1" name="Google Shape;1051;p25"/>
          <p:cNvSpPr txBox="1">
            <a:spLocks noGrp="1"/>
          </p:cNvSpPr>
          <p:nvPr>
            <p:ph type="subTitle" idx="5"/>
          </p:nvPr>
        </p:nvSpPr>
        <p:spPr>
          <a:xfrm>
            <a:off x="2898900" y="5518800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5"/>
          <p:cNvSpPr txBox="1">
            <a:spLocks noGrp="1"/>
          </p:cNvSpPr>
          <p:nvPr>
            <p:ph type="title" idx="6"/>
          </p:nvPr>
        </p:nvSpPr>
        <p:spPr>
          <a:xfrm>
            <a:off x="8193464" y="481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3" name="Google Shape;1053;p25"/>
          <p:cNvSpPr txBox="1">
            <a:spLocks noGrp="1"/>
          </p:cNvSpPr>
          <p:nvPr>
            <p:ph type="subTitle" idx="7"/>
          </p:nvPr>
        </p:nvSpPr>
        <p:spPr>
          <a:xfrm>
            <a:off x="8193463" y="5518800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5"/>
          <p:cNvSpPr txBox="1">
            <a:spLocks noGrp="1"/>
          </p:cNvSpPr>
          <p:nvPr>
            <p:ph type="title" idx="8"/>
          </p:nvPr>
        </p:nvSpPr>
        <p:spPr>
          <a:xfrm>
            <a:off x="2898903" y="32653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5" name="Google Shape;1055;p25"/>
          <p:cNvSpPr txBox="1">
            <a:spLocks noGrp="1"/>
          </p:cNvSpPr>
          <p:nvPr>
            <p:ph type="subTitle" idx="9"/>
          </p:nvPr>
        </p:nvSpPr>
        <p:spPr>
          <a:xfrm>
            <a:off x="2898900" y="3968933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5"/>
          <p:cNvSpPr txBox="1">
            <a:spLocks noGrp="1"/>
          </p:cNvSpPr>
          <p:nvPr>
            <p:ph type="title" idx="13"/>
          </p:nvPr>
        </p:nvSpPr>
        <p:spPr>
          <a:xfrm>
            <a:off x="8193469" y="32653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7" name="Google Shape;1057;p25"/>
          <p:cNvSpPr txBox="1">
            <a:spLocks noGrp="1"/>
          </p:cNvSpPr>
          <p:nvPr>
            <p:ph type="subTitle" idx="14"/>
          </p:nvPr>
        </p:nvSpPr>
        <p:spPr>
          <a:xfrm>
            <a:off x="8193467" y="3968933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25"/>
          <p:cNvSpPr txBox="1">
            <a:spLocks noGrp="1"/>
          </p:cNvSpPr>
          <p:nvPr>
            <p:ph type="title" idx="15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59" name="Google Shape;1059;p2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91528" y="623480"/>
            <a:ext cx="11595307" cy="6092465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450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6475874" y="-6676146"/>
            <a:ext cx="10724633" cy="10724633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11679885" y="6545257"/>
            <a:ext cx="113079" cy="114331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1" name="Google Shape;1121;p26"/>
          <p:cNvSpPr/>
          <p:nvPr/>
        </p:nvSpPr>
        <p:spPr>
          <a:xfrm>
            <a:off x="11515274" y="608424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345528" y="1046349"/>
            <a:ext cx="473091" cy="5613683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1087416" y="204316"/>
            <a:ext cx="812720" cy="778099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716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98737" y="6087004"/>
            <a:ext cx="842547" cy="610385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11421983" y="6048603"/>
            <a:ext cx="643404" cy="687168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98736" y="352179"/>
            <a:ext cx="309824" cy="1298245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9565083" y="258265"/>
            <a:ext cx="812720" cy="778099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579910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>
            <a:spLocks noGrp="1"/>
          </p:cNvSpPr>
          <p:nvPr>
            <p:ph type="title" hasCustomPrompt="1"/>
          </p:nvPr>
        </p:nvSpPr>
        <p:spPr>
          <a:xfrm>
            <a:off x="950800" y="3878812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>
            <a:spLocks noGrp="1"/>
          </p:cNvSpPr>
          <p:nvPr>
            <p:ph type="subTitle" idx="1"/>
          </p:nvPr>
        </p:nvSpPr>
        <p:spPr>
          <a:xfrm>
            <a:off x="950800" y="4751456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1" name="Google Shape;1141;p27"/>
          <p:cNvSpPr txBox="1">
            <a:spLocks noGrp="1"/>
          </p:cNvSpPr>
          <p:nvPr>
            <p:ph type="title" idx="2" hasCustomPrompt="1"/>
          </p:nvPr>
        </p:nvSpPr>
        <p:spPr>
          <a:xfrm>
            <a:off x="4590600" y="3878801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>
            <a:spLocks noGrp="1"/>
          </p:cNvSpPr>
          <p:nvPr>
            <p:ph type="subTitle" idx="3"/>
          </p:nvPr>
        </p:nvSpPr>
        <p:spPr>
          <a:xfrm>
            <a:off x="4590600" y="4751431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3" name="Google Shape;1143;p27"/>
          <p:cNvSpPr txBox="1">
            <a:spLocks noGrp="1"/>
          </p:cNvSpPr>
          <p:nvPr>
            <p:ph type="title" idx="4" hasCustomPrompt="1"/>
          </p:nvPr>
        </p:nvSpPr>
        <p:spPr>
          <a:xfrm>
            <a:off x="8230400" y="3878808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>
            <a:spLocks noGrp="1"/>
          </p:cNvSpPr>
          <p:nvPr>
            <p:ph type="subTitle" idx="5"/>
          </p:nvPr>
        </p:nvSpPr>
        <p:spPr>
          <a:xfrm>
            <a:off x="8230400" y="4751427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5" name="Google Shape;1145;p27"/>
          <p:cNvSpPr txBox="1">
            <a:spLocks noGrp="1"/>
          </p:cNvSpPr>
          <p:nvPr>
            <p:ph type="title" idx="6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6" name="Google Shape;1146;p27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202144" y="258263"/>
            <a:ext cx="11734139" cy="6398891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668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967993" y="960500"/>
            <a:ext cx="6318400" cy="1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7466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967993" y="2244233"/>
            <a:ext cx="4579600" cy="1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 flipH="1">
            <a:off x="950900" y="5606867"/>
            <a:ext cx="57124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79444" y="405958"/>
            <a:ext cx="309824" cy="1299271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230616" y="191249"/>
            <a:ext cx="5210469" cy="6047416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10344614" y="474206"/>
            <a:ext cx="691025" cy="437473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81497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264836" y="603612"/>
            <a:ext cx="309824" cy="1298245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2458714" y="5592640"/>
            <a:ext cx="691025" cy="437473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42750" y="460866"/>
            <a:ext cx="5576236" cy="5569223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9545904" y="5258303"/>
            <a:ext cx="1695296" cy="83351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23544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91528" y="623480"/>
            <a:ext cx="11595307" cy="6092465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5678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202145" y="258263"/>
            <a:ext cx="11191505" cy="6398891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11678003" y="4401579"/>
            <a:ext cx="309824" cy="1298245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07327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411375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4799397" y="4376684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4799403" y="5080307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960000" y="345643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960033" y="4160033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8648000" y="345643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8648009" y="4160033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6475874" y="-6676146"/>
            <a:ext cx="10724633" cy="10724633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259783" y="219658"/>
            <a:ext cx="11737613" cy="6506575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81123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800" y="1555500"/>
            <a:ext cx="6186800" cy="297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791" y="4531899"/>
            <a:ext cx="5643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4836" y="603612"/>
            <a:ext cx="309824" cy="1298245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45281" y="5682273"/>
            <a:ext cx="691025" cy="437473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42750" y="460866"/>
            <a:ext cx="5576236" cy="5569223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2285637" y="5682237"/>
            <a:ext cx="1695296" cy="83351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988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5610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6542052" y="-6689966"/>
            <a:ext cx="10724633" cy="10724633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202837" y="5942804"/>
            <a:ext cx="842547" cy="610385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5567150" y="219665"/>
            <a:ext cx="6267013" cy="6451883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46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5892800" y="1787857"/>
            <a:ext cx="5145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950800" y="2682900"/>
            <a:ext cx="3673600" cy="1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373516" y="125069"/>
            <a:ext cx="11570544" cy="6498569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89289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950800" y="1680367"/>
            <a:ext cx="4714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2"/>
          </p:nvPr>
        </p:nvSpPr>
        <p:spPr>
          <a:xfrm>
            <a:off x="6527200" y="4260105"/>
            <a:ext cx="4714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6527200" y="5005305"/>
            <a:ext cx="4714000" cy="9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950800" y="2425567"/>
            <a:ext cx="4714000" cy="9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 idx="4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94303" y="258266"/>
            <a:ext cx="11633517" cy="6394855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7004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98737" y="6087004"/>
            <a:ext cx="842547" cy="610385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11421983" y="6048603"/>
            <a:ext cx="643404" cy="687168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98736" y="352179"/>
            <a:ext cx="309824" cy="1298245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9565083" y="258265"/>
            <a:ext cx="812720" cy="778099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7643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5892800" y="1787857"/>
            <a:ext cx="5145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950800" y="2682900"/>
            <a:ext cx="3673600" cy="1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373516" y="125069"/>
            <a:ext cx="11570544" cy="6498569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766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3262800" y="883500"/>
            <a:ext cx="7978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10912059" y="423434"/>
            <a:ext cx="664941" cy="636620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11138017" y="5476736"/>
            <a:ext cx="608311" cy="447003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6285114" y="258273"/>
            <a:ext cx="691025" cy="437473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11577011" y="2036758"/>
            <a:ext cx="309824" cy="1299271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5442571" y="6020437"/>
            <a:ext cx="842547" cy="610385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1888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950800" y="2247584"/>
            <a:ext cx="62600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950800" y="3125217"/>
            <a:ext cx="6260000" cy="1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5307316" y="-2785470"/>
            <a:ext cx="10724633" cy="10724633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4877171" y="5923737"/>
            <a:ext cx="842547" cy="610385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10912059" y="423434"/>
            <a:ext cx="664941" cy="636620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11138017" y="5476736"/>
            <a:ext cx="608311" cy="447003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11577011" y="2036758"/>
            <a:ext cx="309824" cy="1299271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6285114" y="258273"/>
            <a:ext cx="691025" cy="437473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29477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1563400" y="4923900"/>
            <a:ext cx="9065200" cy="11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10"/>
          <p:cNvGrpSpPr/>
          <p:nvPr/>
        </p:nvGrpSpPr>
        <p:grpSpPr>
          <a:xfrm>
            <a:off x="402267" y="659529"/>
            <a:ext cx="714219" cy="423633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212814" y="3471189"/>
            <a:ext cx="487825" cy="437473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11445561" y="1864416"/>
            <a:ext cx="474299" cy="2517616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10905583" y="4760299"/>
            <a:ext cx="812720" cy="778099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6381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>
            <a:spLocks noGrp="1"/>
          </p:cNvSpPr>
          <p:nvPr>
            <p:ph type="title" hasCustomPrompt="1"/>
          </p:nvPr>
        </p:nvSpPr>
        <p:spPr>
          <a:xfrm>
            <a:off x="942199" y="1461833"/>
            <a:ext cx="7530800" cy="1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113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>
            <a:spLocks noGrp="1"/>
          </p:cNvSpPr>
          <p:nvPr>
            <p:ph type="subTitle" idx="1"/>
          </p:nvPr>
        </p:nvSpPr>
        <p:spPr>
          <a:xfrm>
            <a:off x="942199" y="3133472"/>
            <a:ext cx="75308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382" name="Google Shape;382;p11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942217" y="6022636"/>
            <a:ext cx="608311" cy="447003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262011" y="3653191"/>
            <a:ext cx="309824" cy="1299271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6285114" y="258273"/>
            <a:ext cx="5291885" cy="145691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avLst/>
              <a:gdLst/>
              <a:ahLst/>
              <a:cxnLst/>
              <a:rect l="l" t="t" r="r" b="b"/>
              <a:pathLst>
                <a:path w="2670" h="2636" extrusionOk="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3432960" y="5473795"/>
            <a:ext cx="3830865" cy="1120967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avLst/>
              <a:gdLst/>
              <a:ahLst/>
              <a:cxnLst/>
              <a:rect l="l" t="t" r="r" b="b"/>
              <a:pathLst>
                <a:path w="5372" h="4704" extrusionOk="0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avLst/>
              <a:gdLst/>
              <a:ahLst/>
              <a:cxnLst/>
              <a:rect l="l" t="t" r="r" b="b"/>
              <a:pathLst>
                <a:path w="4504" h="3942" extrusionOk="0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avLst/>
              <a:gdLst/>
              <a:ahLst/>
              <a:cxnLst/>
              <a:rect l="l" t="t" r="r" b="b"/>
              <a:pathLst>
                <a:path w="4371" h="12607" extrusionOk="0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avLst/>
              <a:gdLst/>
              <a:ahLst/>
              <a:cxnLst/>
              <a:rect l="l" t="t" r="r" b="b"/>
              <a:pathLst>
                <a:path w="4771" h="4242" extrusionOk="0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avLst/>
              <a:gdLst/>
              <a:ahLst/>
              <a:cxnLst/>
              <a:rect l="l" t="t" r="r" b="b"/>
              <a:pathLst>
                <a:path w="434" h="5772" extrusionOk="0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avLst/>
              <a:gdLst/>
              <a:ahLst/>
              <a:cxnLst/>
              <a:rect l="l" t="t" r="r" b="b"/>
              <a:pathLst>
                <a:path w="5739" h="435" extrusionOk="0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avLst/>
              <a:gdLst/>
              <a:ahLst/>
              <a:cxnLst/>
              <a:rect l="l" t="t" r="r" b="b"/>
              <a:pathLst>
                <a:path w="4232" h="4310" extrusionOk="0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0091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5978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9600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7454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9600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47146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54565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47146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84692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92111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84692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9600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7454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9600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47146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54565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47146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84692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92111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84692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6395253" y="-3881449"/>
            <a:ext cx="10724633" cy="10724633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259770" y="219666"/>
            <a:ext cx="11574393" cy="6506565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54075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>
            <a:spLocks noGrp="1"/>
          </p:cNvSpPr>
          <p:nvPr>
            <p:ph type="body" idx="1"/>
          </p:nvPr>
        </p:nvSpPr>
        <p:spPr>
          <a:xfrm>
            <a:off x="950800" y="1611600"/>
            <a:ext cx="5145200" cy="2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14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14"/>
          <p:cNvGrpSpPr/>
          <p:nvPr/>
        </p:nvGrpSpPr>
        <p:grpSpPr>
          <a:xfrm>
            <a:off x="5629408" y="-4632813"/>
            <a:ext cx="10724633" cy="10724633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345528" y="3318358"/>
            <a:ext cx="473091" cy="3243388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1209216" y="260332"/>
            <a:ext cx="812720" cy="778099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11536817" y="6307624"/>
            <a:ext cx="305977" cy="293675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49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3262800" y="883500"/>
            <a:ext cx="7978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10912059" y="423434"/>
            <a:ext cx="664941" cy="636620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11138017" y="5476736"/>
            <a:ext cx="608311" cy="447003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6285114" y="258273"/>
            <a:ext cx="691025" cy="437473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11577011" y="2036758"/>
            <a:ext cx="309824" cy="1299271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5442571" y="6020437"/>
            <a:ext cx="842547" cy="610385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865104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960633" y="4946800"/>
            <a:ext cx="5554800" cy="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960633" y="1272267"/>
            <a:ext cx="5554800" cy="36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320233" y="345229"/>
            <a:ext cx="714219" cy="423633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88736" y="405979"/>
            <a:ext cx="309824" cy="1298245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509067" y="6153391"/>
            <a:ext cx="554127" cy="362071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4797861" y="5880666"/>
            <a:ext cx="473091" cy="536996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7933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6918000" y="1114176"/>
            <a:ext cx="4317600" cy="27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6918000" y="3870333"/>
            <a:ext cx="43176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6285114" y="258272"/>
            <a:ext cx="5601721" cy="6443949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2278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>
            <a:spLocks noGrp="1"/>
          </p:cNvSpPr>
          <p:nvPr>
            <p:ph type="title"/>
          </p:nvPr>
        </p:nvSpPr>
        <p:spPr>
          <a:xfrm>
            <a:off x="7245600" y="2221351"/>
            <a:ext cx="39956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7"/>
          <p:cNvSpPr txBox="1">
            <a:spLocks noGrp="1"/>
          </p:cNvSpPr>
          <p:nvPr>
            <p:ph type="subTitle" idx="1"/>
          </p:nvPr>
        </p:nvSpPr>
        <p:spPr>
          <a:xfrm>
            <a:off x="7245600" y="2897851"/>
            <a:ext cx="39956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17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11063412" y="5787413"/>
            <a:ext cx="864408" cy="865708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3932114" y="634556"/>
            <a:ext cx="487825" cy="437473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259769" y="4788746"/>
            <a:ext cx="309824" cy="1298245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746371" y="5915070"/>
            <a:ext cx="842547" cy="610385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9924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6096000" y="2424533"/>
            <a:ext cx="43572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6096000" y="3101033"/>
            <a:ext cx="43572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91528" y="258273"/>
            <a:ext cx="11595307" cy="6377615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28388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746369" y="2424533"/>
            <a:ext cx="43572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746369" y="3101033"/>
            <a:ext cx="43572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746371" y="5915070"/>
            <a:ext cx="842547" cy="610385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3932114" y="634556"/>
            <a:ext cx="487825" cy="437473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557774" y="365249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42" name="Google Shape;742;p19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259769" y="4788746"/>
            <a:ext cx="309824" cy="1298245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11063412" y="5787413"/>
            <a:ext cx="864408" cy="865708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3754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>
            <a:spLocks noGrp="1"/>
          </p:cNvSpPr>
          <p:nvPr>
            <p:ph type="title"/>
          </p:nvPr>
        </p:nvSpPr>
        <p:spPr>
          <a:xfrm>
            <a:off x="6922291" y="445832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768" name="Google Shape;768;p20"/>
          <p:cNvSpPr txBox="1">
            <a:spLocks noGrp="1"/>
          </p:cNvSpPr>
          <p:nvPr>
            <p:ph type="subTitle" idx="1"/>
          </p:nvPr>
        </p:nvSpPr>
        <p:spPr>
          <a:xfrm>
            <a:off x="6922291" y="5161943"/>
            <a:ext cx="2593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0"/>
          <p:cNvSpPr txBox="1">
            <a:spLocks noGrp="1"/>
          </p:cNvSpPr>
          <p:nvPr>
            <p:ph type="title" idx="2"/>
          </p:nvPr>
        </p:nvSpPr>
        <p:spPr>
          <a:xfrm>
            <a:off x="2676509" y="445834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770" name="Google Shape;770;p20"/>
          <p:cNvSpPr txBox="1">
            <a:spLocks noGrp="1"/>
          </p:cNvSpPr>
          <p:nvPr>
            <p:ph type="subTitle" idx="3"/>
          </p:nvPr>
        </p:nvSpPr>
        <p:spPr>
          <a:xfrm>
            <a:off x="2676509" y="5161940"/>
            <a:ext cx="2593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0"/>
          <p:cNvSpPr txBox="1">
            <a:spLocks noGrp="1"/>
          </p:cNvSpPr>
          <p:nvPr>
            <p:ph type="title" idx="4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2" name="Google Shape;772;p20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11585644" y="983025"/>
            <a:ext cx="309824" cy="1299271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10376779" y="5770179"/>
            <a:ext cx="864408" cy="865708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407426" y="4545435"/>
            <a:ext cx="616479" cy="616509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9" name="Google Shape;799;p20"/>
          <p:cNvSpPr/>
          <p:nvPr/>
        </p:nvSpPr>
        <p:spPr>
          <a:xfrm>
            <a:off x="11542408" y="4841681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91528" y="651849"/>
            <a:ext cx="474299" cy="2517616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1048283" y="5702783"/>
            <a:ext cx="812720" cy="778099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9636381" y="439640"/>
            <a:ext cx="691025" cy="437473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495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1"/>
          <p:cNvSpPr txBox="1">
            <a:spLocks noGrp="1"/>
          </p:cNvSpPr>
          <p:nvPr>
            <p:ph type="body" idx="1"/>
          </p:nvPr>
        </p:nvSpPr>
        <p:spPr>
          <a:xfrm>
            <a:off x="960000" y="1468600"/>
            <a:ext cx="5136000" cy="4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1"/>
          <p:cNvSpPr txBox="1">
            <a:spLocks noGrp="1"/>
          </p:cNvSpPr>
          <p:nvPr>
            <p:ph type="body" idx="2"/>
          </p:nvPr>
        </p:nvSpPr>
        <p:spPr>
          <a:xfrm>
            <a:off x="6096000" y="2061949"/>
            <a:ext cx="5136000" cy="3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822" name="Google Shape;822;p21"/>
          <p:cNvGrpSpPr/>
          <p:nvPr/>
        </p:nvGrpSpPr>
        <p:grpSpPr>
          <a:xfrm>
            <a:off x="6096008" y="-4439079"/>
            <a:ext cx="10724633" cy="10724633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11679885" y="6545257"/>
            <a:ext cx="113079" cy="114331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1" name="Google Shape;831;p21"/>
          <p:cNvSpPr/>
          <p:nvPr/>
        </p:nvSpPr>
        <p:spPr>
          <a:xfrm>
            <a:off x="11515274" y="608424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32" name="Google Shape;832;p21"/>
          <p:cNvGrpSpPr/>
          <p:nvPr/>
        </p:nvGrpSpPr>
        <p:grpSpPr>
          <a:xfrm>
            <a:off x="388695" y="535765"/>
            <a:ext cx="473091" cy="5613683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4835983" y="5767183"/>
            <a:ext cx="812720" cy="778099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2610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4799397" y="4376684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4799403" y="5080307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960000" y="345643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960033" y="4160033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8648000" y="345643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8648009" y="4160033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6475874" y="-6676146"/>
            <a:ext cx="10724633" cy="10724633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259783" y="219658"/>
            <a:ext cx="11737613" cy="6506575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18240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xfrm>
            <a:off x="4799397" y="3563884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24" name="Google Shape;924;p23"/>
          <p:cNvSpPr txBox="1">
            <a:spLocks noGrp="1"/>
          </p:cNvSpPr>
          <p:nvPr>
            <p:ph type="subTitle" idx="1"/>
          </p:nvPr>
        </p:nvSpPr>
        <p:spPr>
          <a:xfrm>
            <a:off x="4799403" y="4267509"/>
            <a:ext cx="2593200" cy="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3"/>
          <p:cNvSpPr txBox="1">
            <a:spLocks noGrp="1"/>
          </p:cNvSpPr>
          <p:nvPr>
            <p:ph type="title" idx="2"/>
          </p:nvPr>
        </p:nvSpPr>
        <p:spPr>
          <a:xfrm>
            <a:off x="960000" y="356390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26" name="Google Shape;926;p23"/>
          <p:cNvSpPr txBox="1">
            <a:spLocks noGrp="1"/>
          </p:cNvSpPr>
          <p:nvPr>
            <p:ph type="subTitle" idx="3"/>
          </p:nvPr>
        </p:nvSpPr>
        <p:spPr>
          <a:xfrm>
            <a:off x="960033" y="4267500"/>
            <a:ext cx="2593200" cy="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23"/>
          <p:cNvSpPr txBox="1">
            <a:spLocks noGrp="1"/>
          </p:cNvSpPr>
          <p:nvPr>
            <p:ph type="title" idx="4"/>
          </p:nvPr>
        </p:nvSpPr>
        <p:spPr>
          <a:xfrm>
            <a:off x="8648000" y="356390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28" name="Google Shape;928;p23"/>
          <p:cNvSpPr txBox="1">
            <a:spLocks noGrp="1"/>
          </p:cNvSpPr>
          <p:nvPr>
            <p:ph type="subTitle" idx="5"/>
          </p:nvPr>
        </p:nvSpPr>
        <p:spPr>
          <a:xfrm>
            <a:off x="8648009" y="4267500"/>
            <a:ext cx="2593200" cy="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3"/>
          <p:cNvSpPr txBox="1">
            <a:spLocks noGrp="1"/>
          </p:cNvSpPr>
          <p:nvPr>
            <p:ph type="title" idx="6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30" name="Google Shape;930;p23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1032737" y="5915070"/>
            <a:ext cx="842547" cy="610385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7718779" y="5735846"/>
            <a:ext cx="864408" cy="865708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225369" y="2310512"/>
            <a:ext cx="309824" cy="1298245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4058433" y="6307891"/>
            <a:ext cx="305977" cy="293675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4995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1153984" y="2012112"/>
            <a:ext cx="2637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1153984" y="2724415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8400393" y="2012112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8400384" y="2724415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1153984" y="4120645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1153984" y="4832948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8400393" y="4120645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8400384" y="4832948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78380" y="219658"/>
            <a:ext cx="11719016" cy="6517924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66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950800" y="2247584"/>
            <a:ext cx="62600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950800" y="3125217"/>
            <a:ext cx="6260000" cy="1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5307316" y="-2785470"/>
            <a:ext cx="10724633" cy="10724633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4877171" y="5923737"/>
            <a:ext cx="842547" cy="610385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10912059" y="423434"/>
            <a:ext cx="664941" cy="636620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11138017" y="5476736"/>
            <a:ext cx="608311" cy="447003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11577011" y="2036758"/>
            <a:ext cx="309824" cy="1299271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6285114" y="258273"/>
            <a:ext cx="691025" cy="437473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2647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>
            <a:spLocks noGrp="1"/>
          </p:cNvSpPr>
          <p:nvPr>
            <p:ph type="title"/>
          </p:nvPr>
        </p:nvSpPr>
        <p:spPr>
          <a:xfrm>
            <a:off x="2898900" y="17154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47" name="Google Shape;1047;p25"/>
          <p:cNvSpPr txBox="1">
            <a:spLocks noGrp="1"/>
          </p:cNvSpPr>
          <p:nvPr>
            <p:ph type="subTitle" idx="1"/>
          </p:nvPr>
        </p:nvSpPr>
        <p:spPr>
          <a:xfrm>
            <a:off x="2898900" y="2419051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5"/>
          <p:cNvSpPr txBox="1">
            <a:spLocks noGrp="1"/>
          </p:cNvSpPr>
          <p:nvPr>
            <p:ph type="title" idx="2"/>
          </p:nvPr>
        </p:nvSpPr>
        <p:spPr>
          <a:xfrm>
            <a:off x="8193464" y="1715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49" name="Google Shape;1049;p25"/>
          <p:cNvSpPr txBox="1">
            <a:spLocks noGrp="1"/>
          </p:cNvSpPr>
          <p:nvPr>
            <p:ph type="subTitle" idx="3"/>
          </p:nvPr>
        </p:nvSpPr>
        <p:spPr>
          <a:xfrm>
            <a:off x="8193533" y="2419067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5"/>
          <p:cNvSpPr txBox="1">
            <a:spLocks noGrp="1"/>
          </p:cNvSpPr>
          <p:nvPr>
            <p:ph type="title" idx="4"/>
          </p:nvPr>
        </p:nvSpPr>
        <p:spPr>
          <a:xfrm>
            <a:off x="2898900" y="481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1" name="Google Shape;1051;p25"/>
          <p:cNvSpPr txBox="1">
            <a:spLocks noGrp="1"/>
          </p:cNvSpPr>
          <p:nvPr>
            <p:ph type="subTitle" idx="5"/>
          </p:nvPr>
        </p:nvSpPr>
        <p:spPr>
          <a:xfrm>
            <a:off x="2898900" y="5518800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5"/>
          <p:cNvSpPr txBox="1">
            <a:spLocks noGrp="1"/>
          </p:cNvSpPr>
          <p:nvPr>
            <p:ph type="title" idx="6"/>
          </p:nvPr>
        </p:nvSpPr>
        <p:spPr>
          <a:xfrm>
            <a:off x="8193464" y="481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3" name="Google Shape;1053;p25"/>
          <p:cNvSpPr txBox="1">
            <a:spLocks noGrp="1"/>
          </p:cNvSpPr>
          <p:nvPr>
            <p:ph type="subTitle" idx="7"/>
          </p:nvPr>
        </p:nvSpPr>
        <p:spPr>
          <a:xfrm>
            <a:off x="8193463" y="5518800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5"/>
          <p:cNvSpPr txBox="1">
            <a:spLocks noGrp="1"/>
          </p:cNvSpPr>
          <p:nvPr>
            <p:ph type="title" idx="8"/>
          </p:nvPr>
        </p:nvSpPr>
        <p:spPr>
          <a:xfrm>
            <a:off x="2898903" y="32653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5" name="Google Shape;1055;p25"/>
          <p:cNvSpPr txBox="1">
            <a:spLocks noGrp="1"/>
          </p:cNvSpPr>
          <p:nvPr>
            <p:ph type="subTitle" idx="9"/>
          </p:nvPr>
        </p:nvSpPr>
        <p:spPr>
          <a:xfrm>
            <a:off x="2898900" y="3968933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5"/>
          <p:cNvSpPr txBox="1">
            <a:spLocks noGrp="1"/>
          </p:cNvSpPr>
          <p:nvPr>
            <p:ph type="title" idx="13"/>
          </p:nvPr>
        </p:nvSpPr>
        <p:spPr>
          <a:xfrm>
            <a:off x="8193469" y="32653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57" name="Google Shape;1057;p25"/>
          <p:cNvSpPr txBox="1">
            <a:spLocks noGrp="1"/>
          </p:cNvSpPr>
          <p:nvPr>
            <p:ph type="subTitle" idx="14"/>
          </p:nvPr>
        </p:nvSpPr>
        <p:spPr>
          <a:xfrm>
            <a:off x="8193467" y="3968933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25"/>
          <p:cNvSpPr txBox="1">
            <a:spLocks noGrp="1"/>
          </p:cNvSpPr>
          <p:nvPr>
            <p:ph type="title" idx="15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59" name="Google Shape;1059;p2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91528" y="623480"/>
            <a:ext cx="11595307" cy="6092465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3846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6475874" y="-6676146"/>
            <a:ext cx="10724633" cy="10724633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11679885" y="6545257"/>
            <a:ext cx="113079" cy="114331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1" name="Google Shape;1121;p26"/>
          <p:cNvSpPr/>
          <p:nvPr/>
        </p:nvSpPr>
        <p:spPr>
          <a:xfrm>
            <a:off x="11515274" y="608424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345528" y="1046349"/>
            <a:ext cx="473091" cy="5613683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1087416" y="204316"/>
            <a:ext cx="812720" cy="778099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4200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>
            <a:spLocks noGrp="1"/>
          </p:cNvSpPr>
          <p:nvPr>
            <p:ph type="title" hasCustomPrompt="1"/>
          </p:nvPr>
        </p:nvSpPr>
        <p:spPr>
          <a:xfrm>
            <a:off x="950800" y="3878812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>
            <a:spLocks noGrp="1"/>
          </p:cNvSpPr>
          <p:nvPr>
            <p:ph type="subTitle" idx="1"/>
          </p:nvPr>
        </p:nvSpPr>
        <p:spPr>
          <a:xfrm>
            <a:off x="950800" y="4751456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1" name="Google Shape;1141;p27"/>
          <p:cNvSpPr txBox="1">
            <a:spLocks noGrp="1"/>
          </p:cNvSpPr>
          <p:nvPr>
            <p:ph type="title" idx="2" hasCustomPrompt="1"/>
          </p:nvPr>
        </p:nvSpPr>
        <p:spPr>
          <a:xfrm>
            <a:off x="4590600" y="3878801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>
            <a:spLocks noGrp="1"/>
          </p:cNvSpPr>
          <p:nvPr>
            <p:ph type="subTitle" idx="3"/>
          </p:nvPr>
        </p:nvSpPr>
        <p:spPr>
          <a:xfrm>
            <a:off x="4590600" y="4751431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3" name="Google Shape;1143;p27"/>
          <p:cNvSpPr txBox="1">
            <a:spLocks noGrp="1"/>
          </p:cNvSpPr>
          <p:nvPr>
            <p:ph type="title" idx="4" hasCustomPrompt="1"/>
          </p:nvPr>
        </p:nvSpPr>
        <p:spPr>
          <a:xfrm>
            <a:off x="8230400" y="3878808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>
            <a:spLocks noGrp="1"/>
          </p:cNvSpPr>
          <p:nvPr>
            <p:ph type="subTitle" idx="5"/>
          </p:nvPr>
        </p:nvSpPr>
        <p:spPr>
          <a:xfrm>
            <a:off x="8230400" y="4751427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5" name="Google Shape;1145;p27"/>
          <p:cNvSpPr txBox="1">
            <a:spLocks noGrp="1"/>
          </p:cNvSpPr>
          <p:nvPr>
            <p:ph type="title" idx="6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6" name="Google Shape;1146;p27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202144" y="258263"/>
            <a:ext cx="11734139" cy="6398891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8173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967993" y="960500"/>
            <a:ext cx="6318400" cy="1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7466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967993" y="2244233"/>
            <a:ext cx="4579600" cy="1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 flipH="1">
            <a:off x="950900" y="5606867"/>
            <a:ext cx="57124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kumimoji="0" lang="en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79444" y="405958"/>
            <a:ext cx="309824" cy="1299271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230616" y="191249"/>
            <a:ext cx="5210469" cy="6047416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10344614" y="474206"/>
            <a:ext cx="691025" cy="437473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3962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264836" y="603612"/>
            <a:ext cx="309824" cy="1298245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2458714" y="5592640"/>
            <a:ext cx="691025" cy="437473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42750" y="460866"/>
            <a:ext cx="5576236" cy="5569223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9545904" y="5258303"/>
            <a:ext cx="1695296" cy="83351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3832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91528" y="623480"/>
            <a:ext cx="11595307" cy="6092465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88576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202145" y="258263"/>
            <a:ext cx="11191505" cy="6398891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11678003" y="4401579"/>
            <a:ext cx="309824" cy="1298245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24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1563400" y="4923900"/>
            <a:ext cx="9065200" cy="11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10"/>
          <p:cNvGrpSpPr/>
          <p:nvPr/>
        </p:nvGrpSpPr>
        <p:grpSpPr>
          <a:xfrm>
            <a:off x="402267" y="659529"/>
            <a:ext cx="714219" cy="423633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212814" y="3471189"/>
            <a:ext cx="487825" cy="437473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11445561" y="1864416"/>
            <a:ext cx="474299" cy="2517616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10905583" y="4760299"/>
            <a:ext cx="812720" cy="778099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402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6691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755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21435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55688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" Target="slide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hyperlink" Target="http://users.cecs.anu.edu.au/~Weifa.Liang/papers/GPXLJXYW20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developers.google.com/optimization/introduction" TargetMode="External"/><Relationship Id="rId5" Type="http://schemas.openxmlformats.org/officeDocument/2006/relationships/slide" Target="slide11.xml"/><Relationship Id="rId10" Type="http://schemas.openxmlformats.org/officeDocument/2006/relationships/hyperlink" Target="https://en.wikipedia.org/wiki/2-opt" TargetMode="External"/><Relationship Id="rId4" Type="http://schemas.openxmlformats.org/officeDocument/2006/relationships/hyperlink" Target="https://how-to.aimms.com/Articles/332/332-Explicit-Dantzig-Fulkerson-Johnson-formulation.html" TargetMode="External"/><Relationship Id="rId9" Type="http://schemas.openxmlformats.org/officeDocument/2006/relationships/hyperlink" Target="https://www.ieice.org/nolta/symposium/archive/2014/articles/B1L-C1-6137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970887" y="4079728"/>
            <a:ext cx="56436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- 20214927</a:t>
            </a:r>
          </a:p>
          <a:p>
            <a:pPr marL="0" indent="0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- 20210597</a:t>
            </a:r>
          </a:p>
          <a:p>
            <a:pPr marL="0" indent="0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- 20214929</a:t>
            </a:r>
          </a:p>
          <a:p>
            <a:pPr marL="0" indent="0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- 20214874</a:t>
            </a:r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950800" y="1555500"/>
            <a:ext cx="6186800" cy="29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BALANCED</a:t>
            </a:r>
            <a:br>
              <a:rPr lang="en-US" sz="4400" dirty="0"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4400" dirty="0">
                <a:latin typeface="Montserrat" panose="00000500000000000000" pitchFamily="2" charset="0"/>
                <a:cs typeface="Times New Roman" panose="02020603050405020304" pitchFamily="18" charset="0"/>
              </a:rPr>
              <a:t>STAFF 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ROUTING</a:t>
            </a:r>
            <a:br>
              <a:rPr lang="en-US" sz="4400" dirty="0">
                <a:latin typeface="Montserrat" panose="00000500000000000000" pitchFamily="2" charset="0"/>
                <a:cs typeface="Times New Roman" panose="02020603050405020304" pitchFamily="18" charset="0"/>
              </a:rPr>
            </a:br>
            <a:r>
              <a:rPr lang="en-US" sz="4400" dirty="0">
                <a:latin typeface="Montserrat" panose="00000500000000000000" pitchFamily="2" charset="0"/>
                <a:cs typeface="Times New Roman" panose="02020603050405020304" pitchFamily="18" charset="0"/>
              </a:rPr>
              <a:t>FOR 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MAINTENANCE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6751903" y="255778"/>
            <a:ext cx="5652391" cy="6572917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970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05" y="1072534"/>
            <a:ext cx="5409288" cy="455451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9578FF4-C7EE-5F97-E399-2E890D853521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8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 txBox="1">
            <a:spLocks noGrp="1"/>
          </p:cNvSpPr>
          <p:nvPr>
            <p:ph type="title"/>
          </p:nvPr>
        </p:nvSpPr>
        <p:spPr>
          <a:xfrm>
            <a:off x="-2818898" y="227978"/>
            <a:ext cx="102720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EXACT</a:t>
            </a:r>
            <a:r>
              <a:rPr lang="en" dirty="0">
                <a:solidFill>
                  <a:schemeClr val="accent1"/>
                </a:solidFill>
              </a:rPr>
              <a:t> ALGORITHMS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592" name="Google Shape;1592;p39"/>
          <p:cNvSpPr txBox="1">
            <a:spLocks noGrp="1"/>
          </p:cNvSpPr>
          <p:nvPr>
            <p:ph type="title" idx="2"/>
          </p:nvPr>
        </p:nvSpPr>
        <p:spPr>
          <a:xfrm>
            <a:off x="436760" y="2517309"/>
            <a:ext cx="2593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SCIP solver</a:t>
            </a:r>
            <a:endParaRPr dirty="0"/>
          </a:p>
        </p:txBody>
      </p:sp>
      <p:sp>
        <p:nvSpPr>
          <p:cNvPr id="1593" name="Google Shape;1593;p39"/>
          <p:cNvSpPr txBox="1">
            <a:spLocks noGrp="1"/>
          </p:cNvSpPr>
          <p:nvPr>
            <p:ph type="subTitle" idx="1"/>
          </p:nvPr>
        </p:nvSpPr>
        <p:spPr>
          <a:xfrm>
            <a:off x="2832031" y="1612113"/>
            <a:ext cx="5528199" cy="5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a combination of branching, cutting plane algorithms,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heuristics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[2]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6" name="Google Shape;1596;p39"/>
          <p:cNvSpPr txBox="1">
            <a:spLocks noGrp="1"/>
          </p:cNvSpPr>
          <p:nvPr>
            <p:ph type="title" idx="5"/>
          </p:nvPr>
        </p:nvSpPr>
        <p:spPr>
          <a:xfrm>
            <a:off x="492745" y="4775208"/>
            <a:ext cx="2600371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CP-SAT solver</a:t>
            </a:r>
            <a:endParaRPr dirty="0"/>
          </a:p>
        </p:txBody>
      </p:sp>
      <p:sp>
        <p:nvSpPr>
          <p:cNvPr id="1597" name="Google Shape;1597;p39"/>
          <p:cNvSpPr txBox="1">
            <a:spLocks noGrp="1"/>
          </p:cNvSpPr>
          <p:nvPr>
            <p:ph type="subTitle" idx="6"/>
          </p:nvPr>
        </p:nvSpPr>
        <p:spPr>
          <a:xfrm>
            <a:off x="3039290" y="4094717"/>
            <a:ext cx="5460898" cy="5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SAT (Satisfiability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method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[3]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63431" y="3657710"/>
            <a:ext cx="999729" cy="956665"/>
            <a:chOff x="9444716" y="2373830"/>
            <a:chExt cx="999729" cy="956665"/>
          </a:xfrm>
        </p:grpSpPr>
        <p:grpSp>
          <p:nvGrpSpPr>
            <p:cNvPr id="1613" name="Google Shape;1613;p39"/>
            <p:cNvGrpSpPr/>
            <p:nvPr/>
          </p:nvGrpSpPr>
          <p:grpSpPr>
            <a:xfrm>
              <a:off x="9444716" y="2373830"/>
              <a:ext cx="999729" cy="956665"/>
              <a:chOff x="1317586" y="1856572"/>
              <a:chExt cx="749797" cy="717499"/>
            </a:xfrm>
          </p:grpSpPr>
          <p:sp>
            <p:nvSpPr>
              <p:cNvPr id="1614" name="Google Shape;1614;p39"/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5" name="Google Shape;1615;p39"/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616" name="Google Shape;1616;p39"/>
            <p:cNvGrpSpPr/>
            <p:nvPr/>
          </p:nvGrpSpPr>
          <p:grpSpPr>
            <a:xfrm>
              <a:off x="9665812" y="2573439"/>
              <a:ext cx="557579" cy="557455"/>
              <a:chOff x="3844034" y="4190228"/>
              <a:chExt cx="418184" cy="418091"/>
            </a:xfrm>
          </p:grpSpPr>
          <p:sp>
            <p:nvSpPr>
              <p:cNvPr id="1617" name="Google Shape;1617;p39"/>
              <p:cNvSpPr/>
              <p:nvPr/>
            </p:nvSpPr>
            <p:spPr>
              <a:xfrm>
                <a:off x="3844034" y="4190259"/>
                <a:ext cx="144025" cy="143993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3" extrusionOk="0">
                    <a:moveTo>
                      <a:pt x="392" y="0"/>
                    </a:moveTo>
                    <a:cubicBezTo>
                      <a:pt x="175" y="0"/>
                      <a:pt x="1" y="176"/>
                      <a:pt x="1" y="391"/>
                    </a:cubicBezTo>
                    <a:lnTo>
                      <a:pt x="1" y="4212"/>
                    </a:lnTo>
                    <a:cubicBezTo>
                      <a:pt x="2" y="4427"/>
                      <a:pt x="177" y="4602"/>
                      <a:pt x="393" y="4602"/>
                    </a:cubicBezTo>
                    <a:cubicBezTo>
                      <a:pt x="609" y="4602"/>
                      <a:pt x="785" y="4427"/>
                      <a:pt x="785" y="4211"/>
                    </a:cubicBezTo>
                    <a:lnTo>
                      <a:pt x="785" y="782"/>
                    </a:lnTo>
                    <a:lnTo>
                      <a:pt x="4213" y="782"/>
                    </a:lnTo>
                    <a:cubicBezTo>
                      <a:pt x="4429" y="782"/>
                      <a:pt x="4604" y="607"/>
                      <a:pt x="4604" y="391"/>
                    </a:cubicBezTo>
                    <a:cubicBezTo>
                      <a:pt x="4604" y="176"/>
                      <a:pt x="4428" y="0"/>
                      <a:pt x="4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8" name="Google Shape;1618;p39"/>
              <p:cNvSpPr/>
              <p:nvPr/>
            </p:nvSpPr>
            <p:spPr>
              <a:xfrm>
                <a:off x="4118162" y="4190228"/>
                <a:ext cx="144025" cy="143993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3" extrusionOk="0">
                    <a:moveTo>
                      <a:pt x="392" y="0"/>
                    </a:moveTo>
                    <a:cubicBezTo>
                      <a:pt x="174" y="0"/>
                      <a:pt x="0" y="176"/>
                      <a:pt x="0" y="391"/>
                    </a:cubicBezTo>
                    <a:cubicBezTo>
                      <a:pt x="0" y="607"/>
                      <a:pt x="177" y="782"/>
                      <a:pt x="392" y="782"/>
                    </a:cubicBezTo>
                    <a:lnTo>
                      <a:pt x="3820" y="782"/>
                    </a:lnTo>
                    <a:lnTo>
                      <a:pt x="3820" y="4211"/>
                    </a:lnTo>
                    <a:cubicBezTo>
                      <a:pt x="3820" y="4428"/>
                      <a:pt x="3996" y="4602"/>
                      <a:pt x="4211" y="4602"/>
                    </a:cubicBezTo>
                    <a:cubicBezTo>
                      <a:pt x="4426" y="4602"/>
                      <a:pt x="4603" y="4427"/>
                      <a:pt x="4603" y="4211"/>
                    </a:cubicBezTo>
                    <a:lnTo>
                      <a:pt x="4603" y="390"/>
                    </a:lnTo>
                    <a:cubicBezTo>
                      <a:pt x="4604" y="176"/>
                      <a:pt x="4428" y="0"/>
                      <a:pt x="4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9" name="Google Shape;1619;p39"/>
              <p:cNvSpPr/>
              <p:nvPr/>
            </p:nvSpPr>
            <p:spPr>
              <a:xfrm>
                <a:off x="4118225" y="4464232"/>
                <a:ext cx="143993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4604" extrusionOk="0">
                    <a:moveTo>
                      <a:pt x="4211" y="1"/>
                    </a:moveTo>
                    <a:cubicBezTo>
                      <a:pt x="3994" y="1"/>
                      <a:pt x="3819" y="177"/>
                      <a:pt x="3819" y="393"/>
                    </a:cubicBezTo>
                    <a:lnTo>
                      <a:pt x="3819" y="3821"/>
                    </a:lnTo>
                    <a:lnTo>
                      <a:pt x="391" y="3821"/>
                    </a:lnTo>
                    <a:cubicBezTo>
                      <a:pt x="175" y="3821"/>
                      <a:pt x="0" y="3997"/>
                      <a:pt x="0" y="4212"/>
                    </a:cubicBezTo>
                    <a:cubicBezTo>
                      <a:pt x="0" y="4427"/>
                      <a:pt x="176" y="4603"/>
                      <a:pt x="391" y="4603"/>
                    </a:cubicBezTo>
                    <a:lnTo>
                      <a:pt x="4212" y="4603"/>
                    </a:lnTo>
                    <a:cubicBezTo>
                      <a:pt x="4428" y="4603"/>
                      <a:pt x="4603" y="4427"/>
                      <a:pt x="4603" y="4212"/>
                    </a:cubicBezTo>
                    <a:lnTo>
                      <a:pt x="4603" y="390"/>
                    </a:lnTo>
                    <a:cubicBezTo>
                      <a:pt x="4602" y="177"/>
                      <a:pt x="4426" y="1"/>
                      <a:pt x="4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0" name="Google Shape;1620;p39"/>
              <p:cNvSpPr/>
              <p:nvPr/>
            </p:nvSpPr>
            <p:spPr>
              <a:xfrm>
                <a:off x="3844096" y="4464294"/>
                <a:ext cx="144056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4604" extrusionOk="0">
                    <a:moveTo>
                      <a:pt x="393" y="1"/>
                    </a:moveTo>
                    <a:cubicBezTo>
                      <a:pt x="175" y="1"/>
                      <a:pt x="1" y="176"/>
                      <a:pt x="1" y="392"/>
                    </a:cubicBezTo>
                    <a:lnTo>
                      <a:pt x="1" y="4213"/>
                    </a:lnTo>
                    <a:cubicBezTo>
                      <a:pt x="1" y="4429"/>
                      <a:pt x="177" y="4603"/>
                      <a:pt x="393" y="4603"/>
                    </a:cubicBezTo>
                    <a:lnTo>
                      <a:pt x="4214" y="4603"/>
                    </a:lnTo>
                    <a:cubicBezTo>
                      <a:pt x="4430" y="4603"/>
                      <a:pt x="4605" y="4428"/>
                      <a:pt x="4605" y="4213"/>
                    </a:cubicBezTo>
                    <a:cubicBezTo>
                      <a:pt x="4605" y="3997"/>
                      <a:pt x="4429" y="3820"/>
                      <a:pt x="4212" y="3820"/>
                    </a:cubicBezTo>
                    <a:lnTo>
                      <a:pt x="784" y="3820"/>
                    </a:lnTo>
                    <a:lnTo>
                      <a:pt x="784" y="392"/>
                    </a:lnTo>
                    <a:cubicBezTo>
                      <a:pt x="784" y="175"/>
                      <a:pt x="608" y="1"/>
                      <a:pt x="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1" name="Google Shape;1621;p39"/>
              <p:cNvSpPr/>
              <p:nvPr/>
            </p:nvSpPr>
            <p:spPr>
              <a:xfrm>
                <a:off x="4028256" y="4371542"/>
                <a:ext cx="49770" cy="1548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495" extrusionOk="0">
                    <a:moveTo>
                      <a:pt x="796" y="0"/>
                    </a:moveTo>
                    <a:cubicBezTo>
                      <a:pt x="447" y="0"/>
                      <a:pt x="145" y="202"/>
                      <a:pt x="1" y="495"/>
                    </a:cubicBezTo>
                    <a:lnTo>
                      <a:pt x="1591" y="495"/>
                    </a:lnTo>
                    <a:cubicBezTo>
                      <a:pt x="1446" y="201"/>
                      <a:pt x="1144" y="0"/>
                      <a:pt x="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2" name="Google Shape;1622;p39"/>
              <p:cNvSpPr/>
              <p:nvPr/>
            </p:nvSpPr>
            <p:spPr>
              <a:xfrm>
                <a:off x="4028256" y="4411521"/>
                <a:ext cx="49770" cy="1548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495" extrusionOk="0">
                    <a:moveTo>
                      <a:pt x="1" y="0"/>
                    </a:moveTo>
                    <a:cubicBezTo>
                      <a:pt x="144" y="293"/>
                      <a:pt x="447" y="495"/>
                      <a:pt x="796" y="495"/>
                    </a:cubicBezTo>
                    <a:cubicBezTo>
                      <a:pt x="1145" y="495"/>
                      <a:pt x="1446" y="294"/>
                      <a:pt x="1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3" name="Google Shape;1623;p39"/>
              <p:cNvSpPr/>
              <p:nvPr/>
            </p:nvSpPr>
            <p:spPr>
              <a:xfrm>
                <a:off x="4119758" y="4306630"/>
                <a:ext cx="116559" cy="80427"/>
              </a:xfrm>
              <a:custGeom>
                <a:avLst/>
                <a:gdLst/>
                <a:ahLst/>
                <a:cxnLst/>
                <a:rect l="l" t="t" r="r" b="b"/>
                <a:pathLst>
                  <a:path w="3726" h="2571" extrusionOk="0">
                    <a:moveTo>
                      <a:pt x="0" y="1"/>
                    </a:moveTo>
                    <a:cubicBezTo>
                      <a:pt x="158" y="116"/>
                      <a:pt x="308" y="242"/>
                      <a:pt x="449" y="384"/>
                    </a:cubicBezTo>
                    <a:cubicBezTo>
                      <a:pt x="1045" y="979"/>
                      <a:pt x="1408" y="1744"/>
                      <a:pt x="1496" y="2571"/>
                    </a:cubicBezTo>
                    <a:lnTo>
                      <a:pt x="3725" y="2571"/>
                    </a:lnTo>
                    <a:cubicBezTo>
                      <a:pt x="3522" y="2278"/>
                      <a:pt x="3073" y="1709"/>
                      <a:pt x="2347" y="1160"/>
                    </a:cubicBezTo>
                    <a:cubicBezTo>
                      <a:pt x="1651" y="634"/>
                      <a:pt x="859" y="244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4" name="Google Shape;1624;p39"/>
              <p:cNvSpPr/>
              <p:nvPr/>
            </p:nvSpPr>
            <p:spPr>
              <a:xfrm>
                <a:off x="3964346" y="4411521"/>
                <a:ext cx="177497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2473" extrusionOk="0">
                    <a:moveTo>
                      <a:pt x="0" y="0"/>
                    </a:moveTo>
                    <a:cubicBezTo>
                      <a:pt x="191" y="1396"/>
                      <a:pt x="1388" y="2472"/>
                      <a:pt x="2837" y="2472"/>
                    </a:cubicBezTo>
                    <a:cubicBezTo>
                      <a:pt x="4285" y="2472"/>
                      <a:pt x="5481" y="1396"/>
                      <a:pt x="5673" y="0"/>
                    </a:cubicBezTo>
                    <a:lnTo>
                      <a:pt x="4461" y="0"/>
                    </a:lnTo>
                    <a:cubicBezTo>
                      <a:pt x="4284" y="733"/>
                      <a:pt x="3624" y="1278"/>
                      <a:pt x="2838" y="1278"/>
                    </a:cubicBezTo>
                    <a:cubicBezTo>
                      <a:pt x="2052" y="1278"/>
                      <a:pt x="1391" y="733"/>
                      <a:pt x="1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5" name="Google Shape;1625;p39"/>
              <p:cNvSpPr/>
              <p:nvPr/>
            </p:nvSpPr>
            <p:spPr>
              <a:xfrm>
                <a:off x="3964440" y="4309665"/>
                <a:ext cx="177497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2473" extrusionOk="0">
                    <a:moveTo>
                      <a:pt x="2837" y="0"/>
                    </a:moveTo>
                    <a:cubicBezTo>
                      <a:pt x="1388" y="0"/>
                      <a:pt x="190" y="1076"/>
                      <a:pt x="1" y="2473"/>
                    </a:cubicBezTo>
                    <a:lnTo>
                      <a:pt x="1213" y="2473"/>
                    </a:lnTo>
                    <a:cubicBezTo>
                      <a:pt x="1389" y="1740"/>
                      <a:pt x="2050" y="1194"/>
                      <a:pt x="2836" y="1194"/>
                    </a:cubicBezTo>
                    <a:cubicBezTo>
                      <a:pt x="3622" y="1194"/>
                      <a:pt x="4282" y="1740"/>
                      <a:pt x="4460" y="2473"/>
                    </a:cubicBezTo>
                    <a:lnTo>
                      <a:pt x="5673" y="2473"/>
                    </a:lnTo>
                    <a:cubicBezTo>
                      <a:pt x="5482" y="1076"/>
                      <a:pt x="4285" y="0"/>
                      <a:pt x="2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6" name="Google Shape;1626;p39"/>
              <p:cNvSpPr/>
              <p:nvPr/>
            </p:nvSpPr>
            <p:spPr>
              <a:xfrm>
                <a:off x="3869873" y="4305535"/>
                <a:ext cx="118185" cy="81522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2606" extrusionOk="0">
                    <a:moveTo>
                      <a:pt x="3778" y="0"/>
                    </a:moveTo>
                    <a:lnTo>
                      <a:pt x="3778" y="0"/>
                    </a:lnTo>
                    <a:cubicBezTo>
                      <a:pt x="3581" y="53"/>
                      <a:pt x="3386" y="115"/>
                      <a:pt x="3196" y="184"/>
                    </a:cubicBezTo>
                    <a:cubicBezTo>
                      <a:pt x="2539" y="423"/>
                      <a:pt x="1928" y="757"/>
                      <a:pt x="1377" y="1178"/>
                    </a:cubicBezTo>
                    <a:cubicBezTo>
                      <a:pt x="651" y="1733"/>
                      <a:pt x="207" y="2303"/>
                      <a:pt x="1" y="2606"/>
                    </a:cubicBezTo>
                    <a:lnTo>
                      <a:pt x="2234" y="2606"/>
                    </a:lnTo>
                    <a:cubicBezTo>
                      <a:pt x="2321" y="1780"/>
                      <a:pt x="2685" y="1015"/>
                      <a:pt x="3282" y="419"/>
                    </a:cubicBezTo>
                    <a:cubicBezTo>
                      <a:pt x="3436" y="262"/>
                      <a:pt x="3602" y="123"/>
                      <a:pt x="3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7" name="Google Shape;1627;p39"/>
              <p:cNvSpPr/>
              <p:nvPr/>
            </p:nvSpPr>
            <p:spPr>
              <a:xfrm>
                <a:off x="4118225" y="4411489"/>
                <a:ext cx="118217" cy="81522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2606" extrusionOk="0">
                    <a:moveTo>
                      <a:pt x="1546" y="0"/>
                    </a:moveTo>
                    <a:cubicBezTo>
                      <a:pt x="1458" y="827"/>
                      <a:pt x="1094" y="1592"/>
                      <a:pt x="499" y="2187"/>
                    </a:cubicBezTo>
                    <a:cubicBezTo>
                      <a:pt x="344" y="2342"/>
                      <a:pt x="177" y="2482"/>
                      <a:pt x="0" y="2606"/>
                    </a:cubicBezTo>
                    <a:cubicBezTo>
                      <a:pt x="197" y="2552"/>
                      <a:pt x="392" y="2491"/>
                      <a:pt x="583" y="2422"/>
                    </a:cubicBezTo>
                    <a:cubicBezTo>
                      <a:pt x="1239" y="2183"/>
                      <a:pt x="1852" y="1849"/>
                      <a:pt x="2402" y="1428"/>
                    </a:cubicBezTo>
                    <a:cubicBezTo>
                      <a:pt x="3129" y="873"/>
                      <a:pt x="3572" y="303"/>
                      <a:pt x="3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8" name="Google Shape;1628;p39"/>
              <p:cNvSpPr/>
              <p:nvPr/>
            </p:nvSpPr>
            <p:spPr>
              <a:xfrm>
                <a:off x="3869904" y="4411521"/>
                <a:ext cx="11665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2569" extrusionOk="0">
                    <a:moveTo>
                      <a:pt x="1" y="0"/>
                    </a:moveTo>
                    <a:cubicBezTo>
                      <a:pt x="206" y="292"/>
                      <a:pt x="655" y="859"/>
                      <a:pt x="1380" y="1410"/>
                    </a:cubicBezTo>
                    <a:cubicBezTo>
                      <a:pt x="2077" y="1938"/>
                      <a:pt x="2869" y="2326"/>
                      <a:pt x="3728" y="2569"/>
                    </a:cubicBezTo>
                    <a:cubicBezTo>
                      <a:pt x="3570" y="2454"/>
                      <a:pt x="3421" y="2328"/>
                      <a:pt x="3279" y="2186"/>
                    </a:cubicBezTo>
                    <a:cubicBezTo>
                      <a:pt x="2684" y="1591"/>
                      <a:pt x="2320" y="826"/>
                      <a:pt x="2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180612" y="1409037"/>
            <a:ext cx="999727" cy="956665"/>
            <a:chOff x="5600749" y="3294097"/>
            <a:chExt cx="999727" cy="956665"/>
          </a:xfrm>
        </p:grpSpPr>
        <p:grpSp>
          <p:nvGrpSpPr>
            <p:cNvPr id="5" name="Group 4"/>
            <p:cNvGrpSpPr/>
            <p:nvPr/>
          </p:nvGrpSpPr>
          <p:grpSpPr>
            <a:xfrm>
              <a:off x="5600749" y="3294097"/>
              <a:ext cx="999727" cy="956665"/>
              <a:chOff x="5600749" y="3294097"/>
              <a:chExt cx="999727" cy="956665"/>
            </a:xfrm>
          </p:grpSpPr>
          <p:sp>
            <p:nvSpPr>
              <p:cNvPr id="1611" name="Google Shape;1611;p39"/>
              <p:cNvSpPr/>
              <p:nvPr/>
            </p:nvSpPr>
            <p:spPr>
              <a:xfrm>
                <a:off x="5600749" y="3341184"/>
                <a:ext cx="947657" cy="909578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2" name="Google Shape;1612;p39"/>
              <p:cNvSpPr/>
              <p:nvPr/>
            </p:nvSpPr>
            <p:spPr>
              <a:xfrm>
                <a:off x="5652850" y="3294097"/>
                <a:ext cx="947626" cy="908588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821826" y="3493801"/>
              <a:ext cx="557537" cy="557288"/>
              <a:chOff x="5821826" y="3493801"/>
              <a:chExt cx="557537" cy="557288"/>
            </a:xfrm>
          </p:grpSpPr>
          <p:sp>
            <p:nvSpPr>
              <p:cNvPr id="1630" name="Google Shape;1630;p39"/>
              <p:cNvSpPr/>
              <p:nvPr/>
            </p:nvSpPr>
            <p:spPr>
              <a:xfrm>
                <a:off x="6304202" y="3634948"/>
                <a:ext cx="75161" cy="41242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9888" extrusionOk="0">
                    <a:moveTo>
                      <a:pt x="1802" y="0"/>
                    </a:moveTo>
                    <a:cubicBezTo>
                      <a:pt x="1415" y="271"/>
                      <a:pt x="872" y="531"/>
                      <a:pt x="118" y="759"/>
                    </a:cubicBezTo>
                    <a:cubicBezTo>
                      <a:pt x="48" y="780"/>
                      <a:pt x="1" y="843"/>
                      <a:pt x="1" y="915"/>
                    </a:cubicBezTo>
                    <a:lnTo>
                      <a:pt x="1" y="9658"/>
                    </a:lnTo>
                    <a:cubicBezTo>
                      <a:pt x="1" y="9789"/>
                      <a:pt x="108" y="9888"/>
                      <a:pt x="229" y="9888"/>
                    </a:cubicBezTo>
                    <a:cubicBezTo>
                      <a:pt x="256" y="9888"/>
                      <a:pt x="283" y="9883"/>
                      <a:pt x="310" y="9872"/>
                    </a:cubicBezTo>
                    <a:cubicBezTo>
                      <a:pt x="1258" y="9512"/>
                      <a:pt x="1802" y="8986"/>
                      <a:pt x="1802" y="8572"/>
                    </a:cubicBez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1" name="Google Shape;1631;p39"/>
              <p:cNvSpPr/>
              <p:nvPr/>
            </p:nvSpPr>
            <p:spPr>
              <a:xfrm>
                <a:off x="6069166" y="3570757"/>
                <a:ext cx="61648" cy="61731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80" extrusionOk="0">
                    <a:moveTo>
                      <a:pt x="739" y="0"/>
                    </a:moveTo>
                    <a:cubicBezTo>
                      <a:pt x="331" y="0"/>
                      <a:pt x="0" y="333"/>
                      <a:pt x="0" y="740"/>
                    </a:cubicBezTo>
                    <a:cubicBezTo>
                      <a:pt x="0" y="1148"/>
                      <a:pt x="331" y="1480"/>
                      <a:pt x="739" y="1480"/>
                    </a:cubicBezTo>
                    <a:cubicBezTo>
                      <a:pt x="1147" y="1480"/>
                      <a:pt x="1477" y="1148"/>
                      <a:pt x="1477" y="740"/>
                    </a:cubicBezTo>
                    <a:cubicBezTo>
                      <a:pt x="1477" y="333"/>
                      <a:pt x="1147" y="0"/>
                      <a:pt x="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2" name="Google Shape;1632;p39"/>
              <p:cNvSpPr/>
              <p:nvPr/>
            </p:nvSpPr>
            <p:spPr>
              <a:xfrm>
                <a:off x="5821826" y="3493801"/>
                <a:ext cx="557537" cy="398456"/>
              </a:xfrm>
              <a:custGeom>
                <a:avLst/>
                <a:gdLst/>
                <a:ahLst/>
                <a:cxnLst/>
                <a:rect l="l" t="t" r="r" b="b"/>
                <a:pathLst>
                  <a:path w="13367" h="9553" extrusionOk="0">
                    <a:moveTo>
                      <a:pt x="6669" y="959"/>
                    </a:moveTo>
                    <a:cubicBezTo>
                      <a:pt x="7565" y="959"/>
                      <a:pt x="8294" y="1690"/>
                      <a:pt x="8294" y="2587"/>
                    </a:cubicBezTo>
                    <a:cubicBezTo>
                      <a:pt x="8294" y="3483"/>
                      <a:pt x="7565" y="4214"/>
                      <a:pt x="6669" y="4214"/>
                    </a:cubicBezTo>
                    <a:cubicBezTo>
                      <a:pt x="5772" y="4214"/>
                      <a:pt x="5043" y="3485"/>
                      <a:pt x="5043" y="2587"/>
                    </a:cubicBezTo>
                    <a:cubicBezTo>
                      <a:pt x="5043" y="1690"/>
                      <a:pt x="5772" y="959"/>
                      <a:pt x="6669" y="959"/>
                    </a:cubicBezTo>
                    <a:close/>
                    <a:moveTo>
                      <a:pt x="6699" y="0"/>
                    </a:moveTo>
                    <a:cubicBezTo>
                      <a:pt x="4839" y="0"/>
                      <a:pt x="3096" y="241"/>
                      <a:pt x="1791" y="680"/>
                    </a:cubicBezTo>
                    <a:cubicBezTo>
                      <a:pt x="1192" y="881"/>
                      <a:pt x="710" y="1120"/>
                      <a:pt x="395" y="1369"/>
                    </a:cubicBezTo>
                    <a:cubicBezTo>
                      <a:pt x="215" y="1512"/>
                      <a:pt x="1" y="1731"/>
                      <a:pt x="1" y="1956"/>
                    </a:cubicBezTo>
                    <a:cubicBezTo>
                      <a:pt x="1" y="2359"/>
                      <a:pt x="621" y="2953"/>
                      <a:pt x="2356" y="3404"/>
                    </a:cubicBezTo>
                    <a:cubicBezTo>
                      <a:pt x="2539" y="3451"/>
                      <a:pt x="2693" y="3626"/>
                      <a:pt x="2689" y="3833"/>
                    </a:cubicBezTo>
                    <a:lnTo>
                      <a:pt x="2689" y="9550"/>
                    </a:lnTo>
                    <a:cubicBezTo>
                      <a:pt x="3132" y="9455"/>
                      <a:pt x="3609" y="9373"/>
                      <a:pt x="4105" y="9308"/>
                    </a:cubicBezTo>
                    <a:cubicBezTo>
                      <a:pt x="4067" y="9199"/>
                      <a:pt x="4042" y="9083"/>
                      <a:pt x="4031" y="8964"/>
                    </a:cubicBezTo>
                    <a:cubicBezTo>
                      <a:pt x="4031" y="8960"/>
                      <a:pt x="4029" y="8955"/>
                      <a:pt x="4029" y="8952"/>
                    </a:cubicBezTo>
                    <a:lnTo>
                      <a:pt x="3859" y="6090"/>
                    </a:lnTo>
                    <a:cubicBezTo>
                      <a:pt x="3832" y="5760"/>
                      <a:pt x="3944" y="5432"/>
                      <a:pt x="4167" y="5188"/>
                    </a:cubicBezTo>
                    <a:cubicBezTo>
                      <a:pt x="4391" y="4942"/>
                      <a:pt x="4710" y="4803"/>
                      <a:pt x="5044" y="4803"/>
                    </a:cubicBezTo>
                    <a:lnTo>
                      <a:pt x="8326" y="4803"/>
                    </a:lnTo>
                    <a:cubicBezTo>
                      <a:pt x="8650" y="4803"/>
                      <a:pt x="8965" y="4937"/>
                      <a:pt x="9188" y="5173"/>
                    </a:cubicBezTo>
                    <a:cubicBezTo>
                      <a:pt x="9409" y="5408"/>
                      <a:pt x="9529" y="5727"/>
                      <a:pt x="9514" y="6049"/>
                    </a:cubicBezTo>
                    <a:lnTo>
                      <a:pt x="9417" y="8906"/>
                    </a:lnTo>
                    <a:lnTo>
                      <a:pt x="9417" y="8913"/>
                    </a:lnTo>
                    <a:cubicBezTo>
                      <a:pt x="9408" y="9056"/>
                      <a:pt x="9381" y="9191"/>
                      <a:pt x="9335" y="9319"/>
                    </a:cubicBezTo>
                    <a:cubicBezTo>
                      <a:pt x="9801" y="9383"/>
                      <a:pt x="10254" y="9461"/>
                      <a:pt x="10678" y="9552"/>
                    </a:cubicBezTo>
                    <a:lnTo>
                      <a:pt x="10678" y="3841"/>
                    </a:lnTo>
                    <a:cubicBezTo>
                      <a:pt x="10678" y="3654"/>
                      <a:pt x="10810" y="3459"/>
                      <a:pt x="11012" y="3411"/>
                    </a:cubicBezTo>
                    <a:cubicBezTo>
                      <a:pt x="12747" y="2965"/>
                      <a:pt x="13366" y="2368"/>
                      <a:pt x="13366" y="1957"/>
                    </a:cubicBezTo>
                    <a:cubicBezTo>
                      <a:pt x="13367" y="1629"/>
                      <a:pt x="12900" y="1122"/>
                      <a:pt x="11592" y="680"/>
                    </a:cubicBezTo>
                    <a:cubicBezTo>
                      <a:pt x="10296" y="241"/>
                      <a:pt x="8558" y="0"/>
                      <a:pt x="6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3" name="Google Shape;1633;p39"/>
              <p:cNvSpPr/>
              <p:nvPr/>
            </p:nvSpPr>
            <p:spPr>
              <a:xfrm>
                <a:off x="5821867" y="3634532"/>
                <a:ext cx="75245" cy="41288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9899" extrusionOk="0">
                    <a:moveTo>
                      <a:pt x="1" y="1"/>
                    </a:moveTo>
                    <a:lnTo>
                      <a:pt x="1" y="8614"/>
                    </a:lnTo>
                    <a:cubicBezTo>
                      <a:pt x="1" y="9028"/>
                      <a:pt x="545" y="9528"/>
                      <a:pt x="1493" y="9883"/>
                    </a:cubicBezTo>
                    <a:cubicBezTo>
                      <a:pt x="1520" y="9893"/>
                      <a:pt x="1547" y="9898"/>
                      <a:pt x="1574" y="9898"/>
                    </a:cubicBezTo>
                    <a:cubicBezTo>
                      <a:pt x="1695" y="9898"/>
                      <a:pt x="1803" y="9799"/>
                      <a:pt x="1803" y="9668"/>
                    </a:cubicBezTo>
                    <a:lnTo>
                      <a:pt x="1803" y="918"/>
                    </a:lnTo>
                    <a:cubicBezTo>
                      <a:pt x="1803" y="846"/>
                      <a:pt x="1755" y="782"/>
                      <a:pt x="1686" y="761"/>
                    </a:cubicBezTo>
                    <a:cubicBezTo>
                      <a:pt x="932" y="532"/>
                      <a:pt x="389" y="27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4" name="Google Shape;1634;p39"/>
              <p:cNvSpPr/>
              <p:nvPr/>
            </p:nvSpPr>
            <p:spPr>
              <a:xfrm>
                <a:off x="6019281" y="3731173"/>
                <a:ext cx="162627" cy="319916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7670" extrusionOk="0">
                    <a:moveTo>
                      <a:pt x="313" y="0"/>
                    </a:moveTo>
                    <a:cubicBezTo>
                      <a:pt x="197" y="0"/>
                      <a:pt x="124" y="62"/>
                      <a:pt x="89" y="99"/>
                    </a:cubicBezTo>
                    <a:cubicBezTo>
                      <a:pt x="56" y="136"/>
                      <a:pt x="1" y="213"/>
                      <a:pt x="11" y="329"/>
                    </a:cubicBezTo>
                    <a:cubicBezTo>
                      <a:pt x="11" y="334"/>
                      <a:pt x="12" y="339"/>
                      <a:pt x="12" y="342"/>
                    </a:cubicBezTo>
                    <a:lnTo>
                      <a:pt x="184" y="3202"/>
                    </a:lnTo>
                    <a:cubicBezTo>
                      <a:pt x="200" y="3367"/>
                      <a:pt x="294" y="3505"/>
                      <a:pt x="430" y="3582"/>
                    </a:cubicBezTo>
                    <a:cubicBezTo>
                      <a:pt x="433" y="3583"/>
                      <a:pt x="436" y="3586"/>
                      <a:pt x="440" y="3587"/>
                    </a:cubicBezTo>
                    <a:cubicBezTo>
                      <a:pt x="510" y="3626"/>
                      <a:pt x="590" y="3648"/>
                      <a:pt x="676" y="3648"/>
                    </a:cubicBezTo>
                    <a:lnTo>
                      <a:pt x="759" y="3648"/>
                    </a:lnTo>
                    <a:cubicBezTo>
                      <a:pt x="1004" y="3648"/>
                      <a:pt x="1202" y="3847"/>
                      <a:pt x="1202" y="4091"/>
                    </a:cubicBezTo>
                    <a:lnTo>
                      <a:pt x="1202" y="6839"/>
                    </a:lnTo>
                    <a:cubicBezTo>
                      <a:pt x="1202" y="7297"/>
                      <a:pt x="1575" y="7670"/>
                      <a:pt x="2032" y="7670"/>
                    </a:cubicBezTo>
                    <a:cubicBezTo>
                      <a:pt x="2488" y="7669"/>
                      <a:pt x="2861" y="7296"/>
                      <a:pt x="2861" y="6839"/>
                    </a:cubicBezTo>
                    <a:lnTo>
                      <a:pt x="2861" y="4092"/>
                    </a:lnTo>
                    <a:cubicBezTo>
                      <a:pt x="2861" y="3847"/>
                      <a:pt x="3059" y="3648"/>
                      <a:pt x="3304" y="3648"/>
                    </a:cubicBezTo>
                    <a:cubicBezTo>
                      <a:pt x="3567" y="3648"/>
                      <a:pt x="3784" y="3443"/>
                      <a:pt x="3797" y="3180"/>
                    </a:cubicBezTo>
                    <a:lnTo>
                      <a:pt x="3895" y="324"/>
                    </a:lnTo>
                    <a:lnTo>
                      <a:pt x="3895" y="317"/>
                    </a:lnTo>
                    <a:cubicBezTo>
                      <a:pt x="3899" y="233"/>
                      <a:pt x="3869" y="154"/>
                      <a:pt x="3813" y="93"/>
                    </a:cubicBezTo>
                    <a:cubicBezTo>
                      <a:pt x="3755" y="33"/>
                      <a:pt x="3678" y="0"/>
                      <a:pt x="35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089563" y="297629"/>
            <a:ext cx="2949185" cy="532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22225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2 solvers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97A192-172B-D20F-21EE-68B2057EDA2E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1C1F5-8BE6-C7B7-7335-DE309328DCD8}"/>
              </a:ext>
            </a:extLst>
          </p:cNvPr>
          <p:cNvSpPr txBox="1"/>
          <p:nvPr/>
        </p:nvSpPr>
        <p:spPr>
          <a:xfrm>
            <a:off x="838054" y="5760151"/>
            <a:ext cx="891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=&gt; CP-SAT gives faster performance than SCIP solver</a:t>
            </a:r>
          </a:p>
        </p:txBody>
      </p:sp>
    </p:spTree>
    <p:extLst>
      <p:ext uri="{BB962C8B-B14F-4D97-AF65-F5344CB8AC3E}">
        <p14:creationId xmlns:p14="http://schemas.microsoft.com/office/powerpoint/2010/main" val="334634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Google Shape;2061;p49"/>
          <p:cNvGrpSpPr/>
          <p:nvPr/>
        </p:nvGrpSpPr>
        <p:grpSpPr>
          <a:xfrm>
            <a:off x="1751949" y="2481313"/>
            <a:ext cx="999729" cy="956665"/>
            <a:chOff x="1317586" y="1856572"/>
            <a:chExt cx="749797" cy="717499"/>
          </a:xfrm>
        </p:grpSpPr>
        <p:sp>
          <p:nvSpPr>
            <p:cNvPr id="2062" name="Google Shape;2062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64" name="Google Shape;2064;p49"/>
          <p:cNvGrpSpPr/>
          <p:nvPr/>
        </p:nvGrpSpPr>
        <p:grpSpPr>
          <a:xfrm>
            <a:off x="5603449" y="2481313"/>
            <a:ext cx="999729" cy="956665"/>
            <a:chOff x="1317586" y="1856572"/>
            <a:chExt cx="749797" cy="717499"/>
          </a:xfrm>
        </p:grpSpPr>
        <p:sp>
          <p:nvSpPr>
            <p:cNvPr id="2065" name="Google Shape;2065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67" name="Google Shape;2067;p49"/>
          <p:cNvGrpSpPr/>
          <p:nvPr/>
        </p:nvGrpSpPr>
        <p:grpSpPr>
          <a:xfrm>
            <a:off x="9419949" y="2481313"/>
            <a:ext cx="999729" cy="956665"/>
            <a:chOff x="1317586" y="1856572"/>
            <a:chExt cx="749797" cy="717499"/>
          </a:xfrm>
        </p:grpSpPr>
        <p:sp>
          <p:nvSpPr>
            <p:cNvPr id="2068" name="Google Shape;2068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70" name="Google Shape;2070;p49"/>
          <p:cNvSpPr txBox="1">
            <a:spLocks noGrp="1"/>
          </p:cNvSpPr>
          <p:nvPr>
            <p:ph type="title" idx="6"/>
          </p:nvPr>
        </p:nvSpPr>
        <p:spPr>
          <a:xfrm>
            <a:off x="4516516" y="919462"/>
            <a:ext cx="3003831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HEURISTICS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071" name="Google Shape;2071;p49"/>
          <p:cNvSpPr txBox="1">
            <a:spLocks noGrp="1"/>
          </p:cNvSpPr>
          <p:nvPr>
            <p:ph type="title"/>
          </p:nvPr>
        </p:nvSpPr>
        <p:spPr>
          <a:xfrm>
            <a:off x="4799397" y="3563884"/>
            <a:ext cx="2593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Method 2</a:t>
            </a:r>
            <a:endParaRPr dirty="0"/>
          </a:p>
        </p:txBody>
      </p:sp>
      <p:sp>
        <p:nvSpPr>
          <p:cNvPr id="2072" name="Google Shape;2072;p49"/>
          <p:cNvSpPr txBox="1">
            <a:spLocks noGrp="1"/>
          </p:cNvSpPr>
          <p:nvPr>
            <p:ph type="subTitle" idx="1"/>
          </p:nvPr>
        </p:nvSpPr>
        <p:spPr>
          <a:xfrm>
            <a:off x="4799402" y="4267509"/>
            <a:ext cx="2686619" cy="90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search algorithm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3" name="Google Shape;2073;p49"/>
          <p:cNvSpPr txBox="1">
            <a:spLocks noGrp="1"/>
          </p:cNvSpPr>
          <p:nvPr>
            <p:ph type="title" idx="2"/>
          </p:nvPr>
        </p:nvSpPr>
        <p:spPr>
          <a:xfrm>
            <a:off x="960000" y="3563900"/>
            <a:ext cx="2593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Method 1</a:t>
            </a:r>
            <a:endParaRPr dirty="0"/>
          </a:p>
        </p:txBody>
      </p:sp>
      <p:sp>
        <p:nvSpPr>
          <p:cNvPr id="2074" name="Google Shape;2074;p49"/>
          <p:cNvSpPr txBox="1">
            <a:spLocks noGrp="1"/>
          </p:cNvSpPr>
          <p:nvPr>
            <p:ph type="subTitle" idx="3"/>
          </p:nvPr>
        </p:nvSpPr>
        <p:spPr>
          <a:xfrm>
            <a:off x="960033" y="4267500"/>
            <a:ext cx="2593200" cy="90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5" name="Google Shape;2075;p49"/>
          <p:cNvSpPr txBox="1">
            <a:spLocks noGrp="1"/>
          </p:cNvSpPr>
          <p:nvPr>
            <p:ph type="title" idx="4"/>
          </p:nvPr>
        </p:nvSpPr>
        <p:spPr>
          <a:xfrm>
            <a:off x="8648000" y="3563900"/>
            <a:ext cx="2593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Method 3</a:t>
            </a:r>
            <a:endParaRPr dirty="0"/>
          </a:p>
        </p:txBody>
      </p:sp>
      <p:sp>
        <p:nvSpPr>
          <p:cNvPr id="2076" name="Google Shape;2076;p49"/>
          <p:cNvSpPr txBox="1">
            <a:spLocks noGrp="1"/>
          </p:cNvSpPr>
          <p:nvPr>
            <p:ph type="subTitle" idx="5"/>
          </p:nvPr>
        </p:nvSpPr>
        <p:spPr>
          <a:xfrm>
            <a:off x="8617864" y="4267500"/>
            <a:ext cx="2766919" cy="90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of Greedy and Local search algorithm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77" name="Google Shape;2077;p49"/>
          <p:cNvGrpSpPr/>
          <p:nvPr/>
        </p:nvGrpSpPr>
        <p:grpSpPr>
          <a:xfrm>
            <a:off x="9636187" y="2728976"/>
            <a:ext cx="565629" cy="461312"/>
            <a:chOff x="7297716" y="3531606"/>
            <a:chExt cx="424222" cy="345984"/>
          </a:xfrm>
        </p:grpSpPr>
        <p:sp>
          <p:nvSpPr>
            <p:cNvPr id="2078" name="Google Shape;2078;p49"/>
            <p:cNvSpPr/>
            <p:nvPr/>
          </p:nvSpPr>
          <p:spPr>
            <a:xfrm>
              <a:off x="7297716" y="3713983"/>
              <a:ext cx="217570" cy="163607"/>
            </a:xfrm>
            <a:custGeom>
              <a:avLst/>
              <a:gdLst/>
              <a:ahLst/>
              <a:cxnLst/>
              <a:rect l="l" t="t" r="r" b="b"/>
              <a:pathLst>
                <a:path w="6955" h="5230" extrusionOk="0">
                  <a:moveTo>
                    <a:pt x="1548" y="0"/>
                  </a:moveTo>
                  <a:cubicBezTo>
                    <a:pt x="1481" y="0"/>
                    <a:pt x="1414" y="17"/>
                    <a:pt x="1352" y="53"/>
                  </a:cubicBezTo>
                  <a:cubicBezTo>
                    <a:pt x="1338" y="60"/>
                    <a:pt x="1006" y="254"/>
                    <a:pt x="688" y="561"/>
                  </a:cubicBezTo>
                  <a:cubicBezTo>
                    <a:pt x="219" y="1012"/>
                    <a:pt x="0" y="1496"/>
                    <a:pt x="60" y="1961"/>
                  </a:cubicBezTo>
                  <a:cubicBezTo>
                    <a:pt x="159" y="2759"/>
                    <a:pt x="1009" y="3374"/>
                    <a:pt x="2656" y="3841"/>
                  </a:cubicBezTo>
                  <a:cubicBezTo>
                    <a:pt x="3372" y="4044"/>
                    <a:pt x="4485" y="4252"/>
                    <a:pt x="5475" y="4344"/>
                  </a:cubicBezTo>
                  <a:lnTo>
                    <a:pt x="5256" y="4552"/>
                  </a:lnTo>
                  <a:cubicBezTo>
                    <a:pt x="5101" y="4702"/>
                    <a:pt x="5093" y="4949"/>
                    <a:pt x="5242" y="5107"/>
                  </a:cubicBezTo>
                  <a:cubicBezTo>
                    <a:pt x="5319" y="5188"/>
                    <a:pt x="5424" y="5229"/>
                    <a:pt x="5527" y="5229"/>
                  </a:cubicBezTo>
                  <a:cubicBezTo>
                    <a:pt x="5625" y="5229"/>
                    <a:pt x="5722" y="5193"/>
                    <a:pt x="5798" y="5121"/>
                  </a:cubicBezTo>
                  <a:lnTo>
                    <a:pt x="6676" y="4285"/>
                  </a:lnTo>
                  <a:cubicBezTo>
                    <a:pt x="6954" y="4005"/>
                    <a:pt x="6702" y="3742"/>
                    <a:pt x="6702" y="3742"/>
                  </a:cubicBezTo>
                  <a:lnTo>
                    <a:pt x="5908" y="2830"/>
                  </a:lnTo>
                  <a:cubicBezTo>
                    <a:pt x="5830" y="2740"/>
                    <a:pt x="5722" y="2695"/>
                    <a:pt x="5612" y="2695"/>
                  </a:cubicBezTo>
                  <a:cubicBezTo>
                    <a:pt x="5521" y="2695"/>
                    <a:pt x="5429" y="2727"/>
                    <a:pt x="5354" y="2792"/>
                  </a:cubicBezTo>
                  <a:cubicBezTo>
                    <a:pt x="5190" y="2933"/>
                    <a:pt x="5173" y="3182"/>
                    <a:pt x="5316" y="3346"/>
                  </a:cubicBezTo>
                  <a:lnTo>
                    <a:pt x="5501" y="3557"/>
                  </a:lnTo>
                  <a:cubicBezTo>
                    <a:pt x="4574" y="3467"/>
                    <a:pt x="3524" y="3271"/>
                    <a:pt x="2869" y="3085"/>
                  </a:cubicBezTo>
                  <a:cubicBezTo>
                    <a:pt x="2284" y="2920"/>
                    <a:pt x="915" y="2468"/>
                    <a:pt x="838" y="1863"/>
                  </a:cubicBezTo>
                  <a:cubicBezTo>
                    <a:pt x="784" y="1439"/>
                    <a:pt x="1426" y="917"/>
                    <a:pt x="1744" y="732"/>
                  </a:cubicBezTo>
                  <a:cubicBezTo>
                    <a:pt x="1932" y="623"/>
                    <a:pt x="1995" y="383"/>
                    <a:pt x="1888" y="197"/>
                  </a:cubicBezTo>
                  <a:cubicBezTo>
                    <a:pt x="1815" y="71"/>
                    <a:pt x="1683" y="0"/>
                    <a:pt x="1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7588862" y="3714015"/>
              <a:ext cx="133076" cy="126413"/>
            </a:xfrm>
            <a:custGeom>
              <a:avLst/>
              <a:gdLst/>
              <a:ahLst/>
              <a:cxnLst/>
              <a:rect l="l" t="t" r="r" b="b"/>
              <a:pathLst>
                <a:path w="4254" h="4041" extrusionOk="0">
                  <a:moveTo>
                    <a:pt x="2834" y="0"/>
                  </a:moveTo>
                  <a:cubicBezTo>
                    <a:pt x="2702" y="0"/>
                    <a:pt x="2573" y="67"/>
                    <a:pt x="2499" y="188"/>
                  </a:cubicBezTo>
                  <a:cubicBezTo>
                    <a:pt x="2386" y="373"/>
                    <a:pt x="2444" y="616"/>
                    <a:pt x="2630" y="729"/>
                  </a:cubicBezTo>
                  <a:cubicBezTo>
                    <a:pt x="2632" y="730"/>
                    <a:pt x="2839" y="858"/>
                    <a:pt x="3030" y="1062"/>
                  </a:cubicBezTo>
                  <a:cubicBezTo>
                    <a:pt x="3182" y="1223"/>
                    <a:pt x="3357" y="1469"/>
                    <a:pt x="3319" y="1709"/>
                  </a:cubicBezTo>
                  <a:cubicBezTo>
                    <a:pt x="3278" y="1969"/>
                    <a:pt x="2905" y="2643"/>
                    <a:pt x="340" y="3266"/>
                  </a:cubicBezTo>
                  <a:cubicBezTo>
                    <a:pt x="130" y="3317"/>
                    <a:pt x="0" y="3529"/>
                    <a:pt x="52" y="3741"/>
                  </a:cubicBezTo>
                  <a:cubicBezTo>
                    <a:pt x="95" y="3920"/>
                    <a:pt x="256" y="4040"/>
                    <a:pt x="432" y="4040"/>
                  </a:cubicBezTo>
                  <a:cubicBezTo>
                    <a:pt x="463" y="4040"/>
                    <a:pt x="494" y="4036"/>
                    <a:pt x="524" y="4029"/>
                  </a:cubicBezTo>
                  <a:cubicBezTo>
                    <a:pt x="2780" y="3481"/>
                    <a:pt x="3947" y="2762"/>
                    <a:pt x="4093" y="1830"/>
                  </a:cubicBezTo>
                  <a:cubicBezTo>
                    <a:pt x="4253" y="812"/>
                    <a:pt x="3088" y="88"/>
                    <a:pt x="3039" y="58"/>
                  </a:cubicBezTo>
                  <a:cubicBezTo>
                    <a:pt x="2975" y="19"/>
                    <a:pt x="2904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7505650" y="3643473"/>
              <a:ext cx="63879" cy="63597"/>
            </a:xfrm>
            <a:custGeom>
              <a:avLst/>
              <a:gdLst/>
              <a:ahLst/>
              <a:cxnLst/>
              <a:rect l="l" t="t" r="r" b="b"/>
              <a:pathLst>
                <a:path w="2042" h="2033" extrusionOk="0">
                  <a:moveTo>
                    <a:pt x="1021" y="1"/>
                  </a:moveTo>
                  <a:cubicBezTo>
                    <a:pt x="459" y="1"/>
                    <a:pt x="0" y="456"/>
                    <a:pt x="0" y="1016"/>
                  </a:cubicBezTo>
                  <a:cubicBezTo>
                    <a:pt x="0" y="1577"/>
                    <a:pt x="459" y="2032"/>
                    <a:pt x="1021" y="2032"/>
                  </a:cubicBezTo>
                  <a:cubicBezTo>
                    <a:pt x="1584" y="2032"/>
                    <a:pt x="2042" y="1577"/>
                    <a:pt x="2042" y="1016"/>
                  </a:cubicBezTo>
                  <a:cubicBezTo>
                    <a:pt x="2042" y="456"/>
                    <a:pt x="1584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7388591" y="3680699"/>
              <a:ext cx="242189" cy="85339"/>
            </a:xfrm>
            <a:custGeom>
              <a:avLst/>
              <a:gdLst/>
              <a:ahLst/>
              <a:cxnLst/>
              <a:rect l="l" t="t" r="r" b="b"/>
              <a:pathLst>
                <a:path w="7742" h="2728" extrusionOk="0">
                  <a:moveTo>
                    <a:pt x="0" y="1"/>
                  </a:moveTo>
                  <a:lnTo>
                    <a:pt x="0" y="2207"/>
                  </a:lnTo>
                  <a:cubicBezTo>
                    <a:pt x="0" y="2494"/>
                    <a:pt x="233" y="2727"/>
                    <a:pt x="519" y="2727"/>
                  </a:cubicBezTo>
                  <a:lnTo>
                    <a:pt x="7223" y="2727"/>
                  </a:lnTo>
                  <a:cubicBezTo>
                    <a:pt x="7508" y="2727"/>
                    <a:pt x="7742" y="2494"/>
                    <a:pt x="7742" y="2207"/>
                  </a:cubicBezTo>
                  <a:lnTo>
                    <a:pt x="7742" y="1"/>
                  </a:lnTo>
                  <a:lnTo>
                    <a:pt x="6558" y="1"/>
                  </a:lnTo>
                  <a:cubicBezTo>
                    <a:pt x="6470" y="912"/>
                    <a:pt x="5698" y="1626"/>
                    <a:pt x="4762" y="1626"/>
                  </a:cubicBezTo>
                  <a:cubicBezTo>
                    <a:pt x="3826" y="1626"/>
                    <a:pt x="3054" y="912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7401667" y="3531606"/>
              <a:ext cx="78238" cy="28467"/>
            </a:xfrm>
            <a:custGeom>
              <a:avLst/>
              <a:gdLst/>
              <a:ahLst/>
              <a:cxnLst/>
              <a:rect l="l" t="t" r="r" b="b"/>
              <a:pathLst>
                <a:path w="2501" h="910" extrusionOk="0">
                  <a:moveTo>
                    <a:pt x="486" y="0"/>
                  </a:moveTo>
                  <a:cubicBezTo>
                    <a:pt x="218" y="0"/>
                    <a:pt x="1" y="216"/>
                    <a:pt x="1" y="484"/>
                  </a:cubicBezTo>
                  <a:lnTo>
                    <a:pt x="1" y="910"/>
                  </a:lnTo>
                  <a:cubicBezTo>
                    <a:pt x="35" y="908"/>
                    <a:pt x="67" y="906"/>
                    <a:pt x="100" y="906"/>
                  </a:cubicBezTo>
                  <a:lnTo>
                    <a:pt x="2501" y="906"/>
                  </a:lnTo>
                  <a:lnTo>
                    <a:pt x="2501" y="484"/>
                  </a:lnTo>
                  <a:cubicBezTo>
                    <a:pt x="2501" y="216"/>
                    <a:pt x="2283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7388623" y="3584474"/>
              <a:ext cx="242220" cy="71731"/>
            </a:xfrm>
            <a:custGeom>
              <a:avLst/>
              <a:gdLst/>
              <a:ahLst/>
              <a:cxnLst/>
              <a:rect l="l" t="t" r="r" b="b"/>
              <a:pathLst>
                <a:path w="7743" h="2293" extrusionOk="0">
                  <a:moveTo>
                    <a:pt x="1479" y="1001"/>
                  </a:moveTo>
                  <a:cubicBezTo>
                    <a:pt x="1695" y="1001"/>
                    <a:pt x="1871" y="1177"/>
                    <a:pt x="1871" y="1394"/>
                  </a:cubicBezTo>
                  <a:cubicBezTo>
                    <a:pt x="1871" y="1610"/>
                    <a:pt x="1695" y="1785"/>
                    <a:pt x="1479" y="1785"/>
                  </a:cubicBezTo>
                  <a:cubicBezTo>
                    <a:pt x="1262" y="1785"/>
                    <a:pt x="1087" y="1610"/>
                    <a:pt x="1087" y="1394"/>
                  </a:cubicBezTo>
                  <a:cubicBezTo>
                    <a:pt x="1087" y="1177"/>
                    <a:pt x="1262" y="1001"/>
                    <a:pt x="1479" y="1001"/>
                  </a:cubicBezTo>
                  <a:close/>
                  <a:moveTo>
                    <a:pt x="519" y="1"/>
                  </a:moveTo>
                  <a:cubicBezTo>
                    <a:pt x="233" y="1"/>
                    <a:pt x="0" y="234"/>
                    <a:pt x="0" y="521"/>
                  </a:cubicBezTo>
                  <a:lnTo>
                    <a:pt x="0" y="2292"/>
                  </a:lnTo>
                  <a:lnTo>
                    <a:pt x="3063" y="2292"/>
                  </a:lnTo>
                  <a:cubicBezTo>
                    <a:pt x="3315" y="1599"/>
                    <a:pt x="3981" y="1102"/>
                    <a:pt x="4761" y="1102"/>
                  </a:cubicBezTo>
                  <a:cubicBezTo>
                    <a:pt x="5542" y="1102"/>
                    <a:pt x="6208" y="1600"/>
                    <a:pt x="6460" y="2292"/>
                  </a:cubicBezTo>
                  <a:lnTo>
                    <a:pt x="7742" y="2292"/>
                  </a:lnTo>
                  <a:lnTo>
                    <a:pt x="7742" y="521"/>
                  </a:lnTo>
                  <a:cubicBezTo>
                    <a:pt x="7742" y="234"/>
                    <a:pt x="7509" y="1"/>
                    <a:pt x="7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84" name="Google Shape;2084;p49"/>
          <p:cNvGrpSpPr/>
          <p:nvPr/>
        </p:nvGrpSpPr>
        <p:grpSpPr>
          <a:xfrm>
            <a:off x="5807045" y="2747945"/>
            <a:ext cx="557537" cy="423399"/>
            <a:chOff x="6602900" y="4290582"/>
            <a:chExt cx="418153" cy="317549"/>
          </a:xfrm>
        </p:grpSpPr>
        <p:sp>
          <p:nvSpPr>
            <p:cNvPr id="2085" name="Google Shape;2085;p49"/>
            <p:cNvSpPr/>
            <p:nvPr/>
          </p:nvSpPr>
          <p:spPr>
            <a:xfrm>
              <a:off x="6780585" y="4351740"/>
              <a:ext cx="62721" cy="28999"/>
            </a:xfrm>
            <a:custGeom>
              <a:avLst/>
              <a:gdLst/>
              <a:ahLst/>
              <a:cxnLst/>
              <a:rect l="l" t="t" r="r" b="b"/>
              <a:pathLst>
                <a:path w="2005" h="927" extrusionOk="0">
                  <a:moveTo>
                    <a:pt x="999" y="0"/>
                  </a:moveTo>
                  <a:lnTo>
                    <a:pt x="1" y="435"/>
                  </a:lnTo>
                  <a:lnTo>
                    <a:pt x="1005" y="927"/>
                  </a:lnTo>
                  <a:lnTo>
                    <a:pt x="2004" y="45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6964682" y="4373012"/>
              <a:ext cx="56371" cy="234337"/>
            </a:xfrm>
            <a:custGeom>
              <a:avLst/>
              <a:gdLst/>
              <a:ahLst/>
              <a:cxnLst/>
              <a:rect l="l" t="t" r="r" b="b"/>
              <a:pathLst>
                <a:path w="1802" h="7491" extrusionOk="0">
                  <a:moveTo>
                    <a:pt x="1802" y="0"/>
                  </a:moveTo>
                  <a:cubicBezTo>
                    <a:pt x="1401" y="228"/>
                    <a:pt x="863" y="425"/>
                    <a:pt x="191" y="590"/>
                  </a:cubicBezTo>
                  <a:cubicBezTo>
                    <a:pt x="80" y="618"/>
                    <a:pt x="1" y="718"/>
                    <a:pt x="1" y="835"/>
                  </a:cubicBezTo>
                  <a:lnTo>
                    <a:pt x="1" y="7279"/>
                  </a:lnTo>
                  <a:cubicBezTo>
                    <a:pt x="1" y="7399"/>
                    <a:pt x="98" y="7491"/>
                    <a:pt x="212" y="7491"/>
                  </a:cubicBezTo>
                  <a:cubicBezTo>
                    <a:pt x="230" y="7491"/>
                    <a:pt x="249" y="7488"/>
                    <a:pt x="267" y="7483"/>
                  </a:cubicBezTo>
                  <a:cubicBezTo>
                    <a:pt x="1460" y="7159"/>
                    <a:pt x="1802" y="6805"/>
                    <a:pt x="1802" y="6639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6825788" y="4387589"/>
              <a:ext cx="36663" cy="55745"/>
            </a:xfrm>
            <a:custGeom>
              <a:avLst/>
              <a:gdLst/>
              <a:ahLst/>
              <a:cxnLst/>
              <a:rect l="l" t="t" r="r" b="b"/>
              <a:pathLst>
                <a:path w="1172" h="1782" extrusionOk="0">
                  <a:moveTo>
                    <a:pt x="1172" y="0"/>
                  </a:moveTo>
                  <a:lnTo>
                    <a:pt x="0" y="554"/>
                  </a:lnTo>
                  <a:lnTo>
                    <a:pt x="0" y="1782"/>
                  </a:lnTo>
                  <a:lnTo>
                    <a:pt x="1172" y="126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6761440" y="4386870"/>
              <a:ext cx="36601" cy="56434"/>
            </a:xfrm>
            <a:custGeom>
              <a:avLst/>
              <a:gdLst/>
              <a:ahLst/>
              <a:cxnLst/>
              <a:rect l="l" t="t" r="r" b="b"/>
              <a:pathLst>
                <a:path w="1170" h="1804" extrusionOk="0">
                  <a:moveTo>
                    <a:pt x="0" y="0"/>
                  </a:moveTo>
                  <a:lnTo>
                    <a:pt x="0" y="1285"/>
                  </a:lnTo>
                  <a:lnTo>
                    <a:pt x="1170" y="1804"/>
                  </a:lnTo>
                  <a:lnTo>
                    <a:pt x="1170" y="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6602994" y="4372793"/>
              <a:ext cx="56402" cy="235338"/>
            </a:xfrm>
            <a:custGeom>
              <a:avLst/>
              <a:gdLst/>
              <a:ahLst/>
              <a:cxnLst/>
              <a:rect l="l" t="t" r="r" b="b"/>
              <a:pathLst>
                <a:path w="1803" h="7523" extrusionOk="0">
                  <a:moveTo>
                    <a:pt x="0" y="0"/>
                  </a:moveTo>
                  <a:lnTo>
                    <a:pt x="0" y="6672"/>
                  </a:lnTo>
                  <a:cubicBezTo>
                    <a:pt x="0" y="6836"/>
                    <a:pt x="342" y="7190"/>
                    <a:pt x="1536" y="7515"/>
                  </a:cubicBezTo>
                  <a:cubicBezTo>
                    <a:pt x="1554" y="7520"/>
                    <a:pt x="1573" y="7522"/>
                    <a:pt x="1591" y="7522"/>
                  </a:cubicBezTo>
                  <a:cubicBezTo>
                    <a:pt x="1703" y="7522"/>
                    <a:pt x="1802" y="7431"/>
                    <a:pt x="1802" y="7311"/>
                  </a:cubicBezTo>
                  <a:lnTo>
                    <a:pt x="1802" y="837"/>
                  </a:lnTo>
                  <a:cubicBezTo>
                    <a:pt x="1802" y="721"/>
                    <a:pt x="1723" y="620"/>
                    <a:pt x="1611" y="592"/>
                  </a:cubicBezTo>
                  <a:cubicBezTo>
                    <a:pt x="939" y="425"/>
                    <a:pt x="402" y="22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6602900" y="4290582"/>
              <a:ext cx="418122" cy="228425"/>
            </a:xfrm>
            <a:custGeom>
              <a:avLst/>
              <a:gdLst/>
              <a:ahLst/>
              <a:cxnLst/>
              <a:rect l="l" t="t" r="r" b="b"/>
              <a:pathLst>
                <a:path w="13366" h="7302" extrusionOk="0">
                  <a:moveTo>
                    <a:pt x="6680" y="1027"/>
                  </a:moveTo>
                  <a:cubicBezTo>
                    <a:pt x="6743" y="1027"/>
                    <a:pt x="6805" y="1040"/>
                    <a:pt x="6863" y="1066"/>
                  </a:cubicBezTo>
                  <a:lnTo>
                    <a:pt x="8921" y="1996"/>
                  </a:lnTo>
                  <a:cubicBezTo>
                    <a:pt x="9078" y="2066"/>
                    <a:pt x="9183" y="2230"/>
                    <a:pt x="9182" y="2400"/>
                  </a:cubicBezTo>
                  <a:lnTo>
                    <a:pt x="9182" y="4650"/>
                  </a:lnTo>
                  <a:cubicBezTo>
                    <a:pt x="9182" y="4825"/>
                    <a:pt x="9078" y="4984"/>
                    <a:pt x="8919" y="5055"/>
                  </a:cubicBezTo>
                  <a:lnTo>
                    <a:pt x="6860" y="5969"/>
                  </a:lnTo>
                  <a:cubicBezTo>
                    <a:pt x="6805" y="5995"/>
                    <a:pt x="6743" y="6007"/>
                    <a:pt x="6682" y="6007"/>
                  </a:cubicBezTo>
                  <a:cubicBezTo>
                    <a:pt x="6620" y="6007"/>
                    <a:pt x="6557" y="5994"/>
                    <a:pt x="6500" y="5969"/>
                  </a:cubicBezTo>
                  <a:lnTo>
                    <a:pt x="4445" y="5055"/>
                  </a:lnTo>
                  <a:cubicBezTo>
                    <a:pt x="4285" y="4984"/>
                    <a:pt x="4182" y="4825"/>
                    <a:pt x="4182" y="4650"/>
                  </a:cubicBezTo>
                  <a:lnTo>
                    <a:pt x="4182" y="2368"/>
                  </a:lnTo>
                  <a:cubicBezTo>
                    <a:pt x="4181" y="2194"/>
                    <a:pt x="4290" y="2029"/>
                    <a:pt x="4448" y="1960"/>
                  </a:cubicBezTo>
                  <a:lnTo>
                    <a:pt x="6503" y="1063"/>
                  </a:lnTo>
                  <a:cubicBezTo>
                    <a:pt x="6560" y="1039"/>
                    <a:pt x="6620" y="1027"/>
                    <a:pt x="6680" y="1027"/>
                  </a:cubicBezTo>
                  <a:close/>
                  <a:moveTo>
                    <a:pt x="6698" y="0"/>
                  </a:moveTo>
                  <a:cubicBezTo>
                    <a:pt x="4827" y="0"/>
                    <a:pt x="3074" y="190"/>
                    <a:pt x="1761" y="537"/>
                  </a:cubicBezTo>
                  <a:cubicBezTo>
                    <a:pt x="431" y="886"/>
                    <a:pt x="1" y="1294"/>
                    <a:pt x="1" y="1437"/>
                  </a:cubicBezTo>
                  <a:cubicBezTo>
                    <a:pt x="1" y="1523"/>
                    <a:pt x="126" y="1692"/>
                    <a:pt x="478" y="1881"/>
                  </a:cubicBezTo>
                  <a:cubicBezTo>
                    <a:pt x="895" y="2107"/>
                    <a:pt x="1537" y="2312"/>
                    <a:pt x="2332" y="2473"/>
                  </a:cubicBezTo>
                  <a:cubicBezTo>
                    <a:pt x="2361" y="2480"/>
                    <a:pt x="2391" y="2489"/>
                    <a:pt x="2418" y="2501"/>
                  </a:cubicBezTo>
                  <a:cubicBezTo>
                    <a:pt x="2550" y="2557"/>
                    <a:pt x="2650" y="2678"/>
                    <a:pt x="2678" y="2820"/>
                  </a:cubicBezTo>
                  <a:cubicBezTo>
                    <a:pt x="2684" y="2850"/>
                    <a:pt x="2688" y="2878"/>
                    <a:pt x="2688" y="2909"/>
                  </a:cubicBezTo>
                  <a:lnTo>
                    <a:pt x="2688" y="7302"/>
                  </a:lnTo>
                  <a:cubicBezTo>
                    <a:pt x="3431" y="7180"/>
                    <a:pt x="4180" y="7089"/>
                    <a:pt x="4921" y="7036"/>
                  </a:cubicBezTo>
                  <a:cubicBezTo>
                    <a:pt x="5512" y="6993"/>
                    <a:pt x="6106" y="6971"/>
                    <a:pt x="6700" y="6971"/>
                  </a:cubicBezTo>
                  <a:cubicBezTo>
                    <a:pt x="7308" y="6971"/>
                    <a:pt x="7915" y="6994"/>
                    <a:pt x="8517" y="7039"/>
                  </a:cubicBezTo>
                  <a:cubicBezTo>
                    <a:pt x="9237" y="7093"/>
                    <a:pt x="9961" y="7182"/>
                    <a:pt x="10678" y="7301"/>
                  </a:cubicBezTo>
                  <a:lnTo>
                    <a:pt x="10678" y="2913"/>
                  </a:lnTo>
                  <a:cubicBezTo>
                    <a:pt x="10675" y="2707"/>
                    <a:pt x="10832" y="2517"/>
                    <a:pt x="11033" y="2478"/>
                  </a:cubicBezTo>
                  <a:cubicBezTo>
                    <a:pt x="12946" y="2094"/>
                    <a:pt x="13366" y="1596"/>
                    <a:pt x="13366" y="1437"/>
                  </a:cubicBezTo>
                  <a:cubicBezTo>
                    <a:pt x="13366" y="1323"/>
                    <a:pt x="13045" y="914"/>
                    <a:pt x="11619" y="537"/>
                  </a:cubicBezTo>
                  <a:cubicBezTo>
                    <a:pt x="10314" y="190"/>
                    <a:pt x="8566" y="0"/>
                    <a:pt x="6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91" name="Google Shape;2091;p49"/>
          <p:cNvGrpSpPr/>
          <p:nvPr/>
        </p:nvGrpSpPr>
        <p:grpSpPr>
          <a:xfrm>
            <a:off x="1977866" y="2680906"/>
            <a:ext cx="557537" cy="557455"/>
            <a:chOff x="7299280" y="4190228"/>
            <a:chExt cx="418153" cy="418091"/>
          </a:xfrm>
        </p:grpSpPr>
        <p:sp>
          <p:nvSpPr>
            <p:cNvPr id="2092" name="Google Shape;2092;p49"/>
            <p:cNvSpPr/>
            <p:nvPr/>
          </p:nvSpPr>
          <p:spPr>
            <a:xfrm>
              <a:off x="7466579" y="4217600"/>
              <a:ext cx="82555" cy="82586"/>
            </a:xfrm>
            <a:custGeom>
              <a:avLst/>
              <a:gdLst/>
              <a:ahLst/>
              <a:cxnLst/>
              <a:rect l="l" t="t" r="r" b="b"/>
              <a:pathLst>
                <a:path w="2639" h="2640" extrusionOk="0">
                  <a:moveTo>
                    <a:pt x="1319" y="0"/>
                  </a:moveTo>
                  <a:cubicBezTo>
                    <a:pt x="592" y="0"/>
                    <a:pt x="0" y="593"/>
                    <a:pt x="0" y="1321"/>
                  </a:cubicBezTo>
                  <a:cubicBezTo>
                    <a:pt x="0" y="2047"/>
                    <a:pt x="592" y="2640"/>
                    <a:pt x="1319" y="2640"/>
                  </a:cubicBezTo>
                  <a:cubicBezTo>
                    <a:pt x="2046" y="2640"/>
                    <a:pt x="2638" y="2047"/>
                    <a:pt x="2638" y="1321"/>
                  </a:cubicBezTo>
                  <a:cubicBezTo>
                    <a:pt x="2638" y="593"/>
                    <a:pt x="2045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7299280" y="4190259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1" y="0"/>
                  </a:moveTo>
                  <a:cubicBezTo>
                    <a:pt x="175" y="0"/>
                    <a:pt x="1" y="176"/>
                    <a:pt x="1" y="391"/>
                  </a:cubicBezTo>
                  <a:lnTo>
                    <a:pt x="1" y="4212"/>
                  </a:lnTo>
                  <a:cubicBezTo>
                    <a:pt x="1" y="4427"/>
                    <a:pt x="176" y="4602"/>
                    <a:pt x="393" y="4602"/>
                  </a:cubicBezTo>
                  <a:cubicBezTo>
                    <a:pt x="610" y="4602"/>
                    <a:pt x="784" y="4427"/>
                    <a:pt x="784" y="4211"/>
                  </a:cubicBezTo>
                  <a:lnTo>
                    <a:pt x="784" y="782"/>
                  </a:lnTo>
                  <a:lnTo>
                    <a:pt x="4212" y="782"/>
                  </a:lnTo>
                  <a:cubicBezTo>
                    <a:pt x="4430" y="782"/>
                    <a:pt x="4604" y="607"/>
                    <a:pt x="4604" y="391"/>
                  </a:cubicBezTo>
                  <a:cubicBezTo>
                    <a:pt x="4604" y="176"/>
                    <a:pt x="4428" y="0"/>
                    <a:pt x="4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7573346" y="4190228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3" y="0"/>
                  </a:moveTo>
                  <a:cubicBezTo>
                    <a:pt x="175" y="0"/>
                    <a:pt x="1" y="176"/>
                    <a:pt x="1" y="391"/>
                  </a:cubicBezTo>
                  <a:cubicBezTo>
                    <a:pt x="1" y="607"/>
                    <a:pt x="177" y="782"/>
                    <a:pt x="393" y="782"/>
                  </a:cubicBezTo>
                  <a:lnTo>
                    <a:pt x="3821" y="782"/>
                  </a:lnTo>
                  <a:lnTo>
                    <a:pt x="3821" y="4211"/>
                  </a:lnTo>
                  <a:cubicBezTo>
                    <a:pt x="3821" y="4428"/>
                    <a:pt x="3996" y="4602"/>
                    <a:pt x="4212" y="4602"/>
                  </a:cubicBezTo>
                  <a:cubicBezTo>
                    <a:pt x="4427" y="4602"/>
                    <a:pt x="4604" y="4427"/>
                    <a:pt x="4604" y="4211"/>
                  </a:cubicBezTo>
                  <a:lnTo>
                    <a:pt x="4604" y="390"/>
                  </a:lnTo>
                  <a:cubicBezTo>
                    <a:pt x="4605" y="176"/>
                    <a:pt x="4429" y="0"/>
                    <a:pt x="4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7573408" y="4464232"/>
              <a:ext cx="144025" cy="144025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4212" y="1"/>
                  </a:moveTo>
                  <a:cubicBezTo>
                    <a:pt x="3994" y="1"/>
                    <a:pt x="3820" y="177"/>
                    <a:pt x="3820" y="393"/>
                  </a:cubicBezTo>
                  <a:lnTo>
                    <a:pt x="3820" y="3821"/>
                  </a:lnTo>
                  <a:lnTo>
                    <a:pt x="392" y="3821"/>
                  </a:lnTo>
                  <a:cubicBezTo>
                    <a:pt x="175" y="3821"/>
                    <a:pt x="1" y="3997"/>
                    <a:pt x="1" y="4212"/>
                  </a:cubicBezTo>
                  <a:cubicBezTo>
                    <a:pt x="1" y="4427"/>
                    <a:pt x="176" y="4603"/>
                    <a:pt x="392" y="4603"/>
                  </a:cubicBezTo>
                  <a:lnTo>
                    <a:pt x="4213" y="4603"/>
                  </a:lnTo>
                  <a:cubicBezTo>
                    <a:pt x="4429" y="4603"/>
                    <a:pt x="4604" y="4427"/>
                    <a:pt x="4604" y="4212"/>
                  </a:cubicBezTo>
                  <a:lnTo>
                    <a:pt x="4604" y="390"/>
                  </a:lnTo>
                  <a:cubicBezTo>
                    <a:pt x="4603" y="177"/>
                    <a:pt x="4427" y="1"/>
                    <a:pt x="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7299311" y="4464294"/>
              <a:ext cx="144056" cy="144025"/>
            </a:xfrm>
            <a:custGeom>
              <a:avLst/>
              <a:gdLst/>
              <a:ahLst/>
              <a:cxnLst/>
              <a:rect l="l" t="t" r="r" b="b"/>
              <a:pathLst>
                <a:path w="4605" h="4604" extrusionOk="0">
                  <a:moveTo>
                    <a:pt x="392" y="1"/>
                  </a:moveTo>
                  <a:cubicBezTo>
                    <a:pt x="177" y="1"/>
                    <a:pt x="1" y="176"/>
                    <a:pt x="1" y="392"/>
                  </a:cubicBezTo>
                  <a:lnTo>
                    <a:pt x="1" y="4213"/>
                  </a:lnTo>
                  <a:cubicBezTo>
                    <a:pt x="1" y="4429"/>
                    <a:pt x="177" y="4603"/>
                    <a:pt x="392" y="4603"/>
                  </a:cubicBezTo>
                  <a:lnTo>
                    <a:pt x="4214" y="4603"/>
                  </a:lnTo>
                  <a:cubicBezTo>
                    <a:pt x="4430" y="4603"/>
                    <a:pt x="4604" y="4428"/>
                    <a:pt x="4604" y="4213"/>
                  </a:cubicBezTo>
                  <a:cubicBezTo>
                    <a:pt x="4604" y="3997"/>
                    <a:pt x="4429" y="3820"/>
                    <a:pt x="4211" y="3820"/>
                  </a:cubicBezTo>
                  <a:lnTo>
                    <a:pt x="783" y="3820"/>
                  </a:lnTo>
                  <a:lnTo>
                    <a:pt x="783" y="392"/>
                  </a:lnTo>
                  <a:cubicBezTo>
                    <a:pt x="783" y="175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7432762" y="4325087"/>
              <a:ext cx="151001" cy="69823"/>
            </a:xfrm>
            <a:custGeom>
              <a:avLst/>
              <a:gdLst/>
              <a:ahLst/>
              <a:cxnLst/>
              <a:rect l="l" t="t" r="r" b="b"/>
              <a:pathLst>
                <a:path w="4827" h="2232" extrusionOk="0">
                  <a:moveTo>
                    <a:pt x="948" y="1"/>
                  </a:moveTo>
                  <a:cubicBezTo>
                    <a:pt x="687" y="1"/>
                    <a:pt x="438" y="112"/>
                    <a:pt x="262" y="302"/>
                  </a:cubicBezTo>
                  <a:cubicBezTo>
                    <a:pt x="88" y="493"/>
                    <a:pt x="1" y="750"/>
                    <a:pt x="22" y="1006"/>
                  </a:cubicBezTo>
                  <a:lnTo>
                    <a:pt x="96" y="2232"/>
                  </a:lnTo>
                  <a:lnTo>
                    <a:pt x="4771" y="2232"/>
                  </a:lnTo>
                  <a:lnTo>
                    <a:pt x="4813" y="974"/>
                  </a:lnTo>
                  <a:cubicBezTo>
                    <a:pt x="4826" y="719"/>
                    <a:pt x="4735" y="476"/>
                    <a:pt x="4559" y="290"/>
                  </a:cubicBezTo>
                  <a:cubicBezTo>
                    <a:pt x="4382" y="103"/>
                    <a:pt x="4144" y="1"/>
                    <a:pt x="3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7437204" y="4419435"/>
              <a:ext cx="143993" cy="161449"/>
            </a:xfrm>
            <a:custGeom>
              <a:avLst/>
              <a:gdLst/>
              <a:ahLst/>
              <a:cxnLst/>
              <a:rect l="l" t="t" r="r" b="b"/>
              <a:pathLst>
                <a:path w="4603" h="5161" extrusionOk="0">
                  <a:moveTo>
                    <a:pt x="0" y="1"/>
                  </a:moveTo>
                  <a:lnTo>
                    <a:pt x="33" y="553"/>
                  </a:lnTo>
                  <a:lnTo>
                    <a:pt x="33" y="560"/>
                  </a:lnTo>
                  <a:cubicBezTo>
                    <a:pt x="78" y="1070"/>
                    <a:pt x="457" y="1467"/>
                    <a:pt x="944" y="1549"/>
                  </a:cubicBezTo>
                  <a:lnTo>
                    <a:pt x="944" y="3760"/>
                  </a:lnTo>
                  <a:cubicBezTo>
                    <a:pt x="944" y="4533"/>
                    <a:pt x="1572" y="5160"/>
                    <a:pt x="2344" y="5160"/>
                  </a:cubicBezTo>
                  <a:cubicBezTo>
                    <a:pt x="3116" y="5160"/>
                    <a:pt x="3745" y="4533"/>
                    <a:pt x="3745" y="3760"/>
                  </a:cubicBezTo>
                  <a:lnTo>
                    <a:pt x="3745" y="1533"/>
                  </a:lnTo>
                  <a:cubicBezTo>
                    <a:pt x="4207" y="1420"/>
                    <a:pt x="4558" y="1015"/>
                    <a:pt x="4583" y="519"/>
                  </a:cubicBezTo>
                  <a:cubicBezTo>
                    <a:pt x="4584" y="518"/>
                    <a:pt x="4584" y="517"/>
                    <a:pt x="4584" y="514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7299749" y="4394878"/>
              <a:ext cx="137487" cy="24557"/>
            </a:xfrm>
            <a:custGeom>
              <a:avLst/>
              <a:gdLst/>
              <a:ahLst/>
              <a:cxnLst/>
              <a:rect l="l" t="t" r="r" b="b"/>
              <a:pathLst>
                <a:path w="4395" h="785" extrusionOk="0">
                  <a:moveTo>
                    <a:pt x="392" y="1"/>
                  </a:moveTo>
                  <a:lnTo>
                    <a:pt x="392" y="3"/>
                  </a:lnTo>
                  <a:cubicBezTo>
                    <a:pt x="175" y="3"/>
                    <a:pt x="1" y="178"/>
                    <a:pt x="1" y="394"/>
                  </a:cubicBezTo>
                  <a:cubicBezTo>
                    <a:pt x="1" y="610"/>
                    <a:pt x="176" y="785"/>
                    <a:pt x="392" y="785"/>
                  </a:cubicBezTo>
                  <a:lnTo>
                    <a:pt x="4394" y="785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7581166" y="4394972"/>
              <a:ext cx="135797" cy="24557"/>
            </a:xfrm>
            <a:custGeom>
              <a:avLst/>
              <a:gdLst/>
              <a:ahLst/>
              <a:cxnLst/>
              <a:rect l="l" t="t" r="r" b="b"/>
              <a:pathLst>
                <a:path w="4341" h="785" extrusionOk="0">
                  <a:moveTo>
                    <a:pt x="27" y="1"/>
                  </a:moveTo>
                  <a:lnTo>
                    <a:pt x="0" y="785"/>
                  </a:lnTo>
                  <a:lnTo>
                    <a:pt x="3949" y="785"/>
                  </a:lnTo>
                  <a:lnTo>
                    <a:pt x="3949" y="783"/>
                  </a:lnTo>
                  <a:cubicBezTo>
                    <a:pt x="4166" y="783"/>
                    <a:pt x="4340" y="607"/>
                    <a:pt x="4340" y="392"/>
                  </a:cubicBezTo>
                  <a:cubicBezTo>
                    <a:pt x="4340" y="175"/>
                    <a:pt x="4165" y="1"/>
                    <a:pt x="3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25E2DAE4-FAE4-8448-DB74-124EC2A2C9EC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9"/>
          <p:cNvSpPr txBox="1">
            <a:spLocks noGrp="1"/>
          </p:cNvSpPr>
          <p:nvPr>
            <p:ph type="title" idx="6"/>
          </p:nvPr>
        </p:nvSpPr>
        <p:spPr>
          <a:xfrm>
            <a:off x="107496" y="394235"/>
            <a:ext cx="3502317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Method 1: Greedy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012179" y="2472435"/>
            <a:ext cx="8167642" cy="2887881"/>
            <a:chOff x="959005" y="1729549"/>
            <a:chExt cx="7908066" cy="2672258"/>
          </a:xfrm>
        </p:grpSpPr>
        <p:sp>
          <p:nvSpPr>
            <p:cNvPr id="48" name="Freeform 47"/>
            <p:cNvSpPr/>
            <p:nvPr/>
          </p:nvSpPr>
          <p:spPr>
            <a:xfrm>
              <a:off x="1377332" y="2255890"/>
              <a:ext cx="947254" cy="597745"/>
            </a:xfrm>
            <a:custGeom>
              <a:avLst/>
              <a:gdLst>
                <a:gd name="connsiteX0" fmla="*/ 0 w 947254"/>
                <a:gd name="connsiteY0" fmla="*/ 59775 h 597745"/>
                <a:gd name="connsiteX1" fmla="*/ 59775 w 947254"/>
                <a:gd name="connsiteY1" fmla="*/ 0 h 597745"/>
                <a:gd name="connsiteX2" fmla="*/ 887480 w 947254"/>
                <a:gd name="connsiteY2" fmla="*/ 0 h 597745"/>
                <a:gd name="connsiteX3" fmla="*/ 947255 w 947254"/>
                <a:gd name="connsiteY3" fmla="*/ 59775 h 597745"/>
                <a:gd name="connsiteX4" fmla="*/ 947254 w 947254"/>
                <a:gd name="connsiteY4" fmla="*/ 537971 h 597745"/>
                <a:gd name="connsiteX5" fmla="*/ 887479 w 947254"/>
                <a:gd name="connsiteY5" fmla="*/ 597746 h 597745"/>
                <a:gd name="connsiteX6" fmla="*/ 59775 w 947254"/>
                <a:gd name="connsiteY6" fmla="*/ 597745 h 597745"/>
                <a:gd name="connsiteX7" fmla="*/ 0 w 947254"/>
                <a:gd name="connsiteY7" fmla="*/ 537970 h 597745"/>
                <a:gd name="connsiteX8" fmla="*/ 0 w 947254"/>
                <a:gd name="connsiteY8" fmla="*/ 59775 h 5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7254" h="597745">
                  <a:moveTo>
                    <a:pt x="0" y="59775"/>
                  </a:moveTo>
                  <a:cubicBezTo>
                    <a:pt x="0" y="26762"/>
                    <a:pt x="26762" y="0"/>
                    <a:pt x="59775" y="0"/>
                  </a:cubicBezTo>
                  <a:lnTo>
                    <a:pt x="887480" y="0"/>
                  </a:lnTo>
                  <a:cubicBezTo>
                    <a:pt x="920493" y="0"/>
                    <a:pt x="947255" y="26762"/>
                    <a:pt x="947255" y="59775"/>
                  </a:cubicBezTo>
                  <a:cubicBezTo>
                    <a:pt x="947255" y="219174"/>
                    <a:pt x="947254" y="378572"/>
                    <a:pt x="947254" y="537971"/>
                  </a:cubicBezTo>
                  <a:cubicBezTo>
                    <a:pt x="947254" y="570984"/>
                    <a:pt x="920492" y="597746"/>
                    <a:pt x="887479" y="597746"/>
                  </a:cubicBezTo>
                  <a:lnTo>
                    <a:pt x="59775" y="597745"/>
                  </a:lnTo>
                  <a:cubicBezTo>
                    <a:pt x="26762" y="597745"/>
                    <a:pt x="0" y="570983"/>
                    <a:pt x="0" y="537970"/>
                  </a:cubicBezTo>
                  <a:lnTo>
                    <a:pt x="0" y="597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227" tIns="63227" rIns="63227" bIns="63227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/>
                <a:t>Initialize M “Centers”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377332" y="3029976"/>
              <a:ext cx="938006" cy="597745"/>
            </a:xfrm>
            <a:custGeom>
              <a:avLst/>
              <a:gdLst>
                <a:gd name="connsiteX0" fmla="*/ 0 w 892298"/>
                <a:gd name="connsiteY0" fmla="*/ 59775 h 597745"/>
                <a:gd name="connsiteX1" fmla="*/ 59775 w 892298"/>
                <a:gd name="connsiteY1" fmla="*/ 0 h 597745"/>
                <a:gd name="connsiteX2" fmla="*/ 832524 w 892298"/>
                <a:gd name="connsiteY2" fmla="*/ 0 h 597745"/>
                <a:gd name="connsiteX3" fmla="*/ 892299 w 892298"/>
                <a:gd name="connsiteY3" fmla="*/ 59775 h 597745"/>
                <a:gd name="connsiteX4" fmla="*/ 892298 w 892298"/>
                <a:gd name="connsiteY4" fmla="*/ 537971 h 597745"/>
                <a:gd name="connsiteX5" fmla="*/ 832523 w 892298"/>
                <a:gd name="connsiteY5" fmla="*/ 597746 h 597745"/>
                <a:gd name="connsiteX6" fmla="*/ 59775 w 892298"/>
                <a:gd name="connsiteY6" fmla="*/ 597745 h 597745"/>
                <a:gd name="connsiteX7" fmla="*/ 0 w 892298"/>
                <a:gd name="connsiteY7" fmla="*/ 537970 h 597745"/>
                <a:gd name="connsiteX8" fmla="*/ 0 w 892298"/>
                <a:gd name="connsiteY8" fmla="*/ 59775 h 5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2298" h="597745">
                  <a:moveTo>
                    <a:pt x="0" y="59775"/>
                  </a:moveTo>
                  <a:cubicBezTo>
                    <a:pt x="0" y="26762"/>
                    <a:pt x="26762" y="0"/>
                    <a:pt x="59775" y="0"/>
                  </a:cubicBezTo>
                  <a:lnTo>
                    <a:pt x="832524" y="0"/>
                  </a:lnTo>
                  <a:cubicBezTo>
                    <a:pt x="865537" y="0"/>
                    <a:pt x="892299" y="26762"/>
                    <a:pt x="892299" y="59775"/>
                  </a:cubicBezTo>
                  <a:cubicBezTo>
                    <a:pt x="892299" y="219174"/>
                    <a:pt x="892298" y="378572"/>
                    <a:pt x="892298" y="537971"/>
                  </a:cubicBezTo>
                  <a:cubicBezTo>
                    <a:pt x="892298" y="570984"/>
                    <a:pt x="865536" y="597746"/>
                    <a:pt x="832523" y="597746"/>
                  </a:cubicBezTo>
                  <a:lnTo>
                    <a:pt x="59775" y="597745"/>
                  </a:lnTo>
                  <a:cubicBezTo>
                    <a:pt x="26762" y="597745"/>
                    <a:pt x="0" y="570983"/>
                    <a:pt x="0" y="537970"/>
                  </a:cubicBezTo>
                  <a:lnTo>
                    <a:pt x="0" y="597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87228"/>
                <a:satOff val="14286"/>
                <a:lumOff val="-2101"/>
                <a:alphaOff val="0"/>
              </a:schemeClr>
            </a:fillRef>
            <a:effectRef idx="0">
              <a:schemeClr val="accent3">
                <a:hueOff val="387228"/>
                <a:satOff val="14286"/>
                <a:lumOff val="-21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17" tIns="59417" rIns="59417" bIns="5941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Construct route for each center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95960" y="3804062"/>
              <a:ext cx="928626" cy="597745"/>
            </a:xfrm>
            <a:custGeom>
              <a:avLst/>
              <a:gdLst>
                <a:gd name="connsiteX0" fmla="*/ 0 w 976237"/>
                <a:gd name="connsiteY0" fmla="*/ 59775 h 597745"/>
                <a:gd name="connsiteX1" fmla="*/ 59775 w 976237"/>
                <a:gd name="connsiteY1" fmla="*/ 0 h 597745"/>
                <a:gd name="connsiteX2" fmla="*/ 916463 w 976237"/>
                <a:gd name="connsiteY2" fmla="*/ 0 h 597745"/>
                <a:gd name="connsiteX3" fmla="*/ 976238 w 976237"/>
                <a:gd name="connsiteY3" fmla="*/ 59775 h 597745"/>
                <a:gd name="connsiteX4" fmla="*/ 976237 w 976237"/>
                <a:gd name="connsiteY4" fmla="*/ 537971 h 597745"/>
                <a:gd name="connsiteX5" fmla="*/ 916462 w 976237"/>
                <a:gd name="connsiteY5" fmla="*/ 597746 h 597745"/>
                <a:gd name="connsiteX6" fmla="*/ 59775 w 976237"/>
                <a:gd name="connsiteY6" fmla="*/ 597745 h 597745"/>
                <a:gd name="connsiteX7" fmla="*/ 0 w 976237"/>
                <a:gd name="connsiteY7" fmla="*/ 537970 h 597745"/>
                <a:gd name="connsiteX8" fmla="*/ 0 w 976237"/>
                <a:gd name="connsiteY8" fmla="*/ 59775 h 5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6237" h="597745">
                  <a:moveTo>
                    <a:pt x="0" y="59775"/>
                  </a:moveTo>
                  <a:cubicBezTo>
                    <a:pt x="0" y="26762"/>
                    <a:pt x="26762" y="0"/>
                    <a:pt x="59775" y="0"/>
                  </a:cubicBezTo>
                  <a:lnTo>
                    <a:pt x="916463" y="0"/>
                  </a:lnTo>
                  <a:cubicBezTo>
                    <a:pt x="949476" y="0"/>
                    <a:pt x="976238" y="26762"/>
                    <a:pt x="976238" y="59775"/>
                  </a:cubicBezTo>
                  <a:cubicBezTo>
                    <a:pt x="976238" y="219174"/>
                    <a:pt x="976237" y="378572"/>
                    <a:pt x="976237" y="537971"/>
                  </a:cubicBezTo>
                  <a:cubicBezTo>
                    <a:pt x="976237" y="570984"/>
                    <a:pt x="949475" y="597746"/>
                    <a:pt x="916462" y="597746"/>
                  </a:cubicBezTo>
                  <a:lnTo>
                    <a:pt x="59775" y="597745"/>
                  </a:lnTo>
                  <a:cubicBezTo>
                    <a:pt x="26762" y="597745"/>
                    <a:pt x="0" y="570983"/>
                    <a:pt x="0" y="537970"/>
                  </a:cubicBezTo>
                  <a:lnTo>
                    <a:pt x="0" y="597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774457"/>
                <a:satOff val="28571"/>
                <a:lumOff val="-4202"/>
                <a:alphaOff val="0"/>
              </a:schemeClr>
            </a:fillRef>
            <a:effectRef idx="0">
              <a:schemeClr val="accent3">
                <a:hueOff val="774457"/>
                <a:satOff val="28571"/>
                <a:lumOff val="-420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17" tIns="59417" rIns="59417" bIns="5941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Make “</a:t>
              </a:r>
              <a:r>
                <a:rPr lang="en-US" sz="1100" kern="1200" dirty="0" err="1"/>
                <a:t>unrouted</a:t>
              </a:r>
              <a:r>
                <a:rPr lang="en-US" sz="1100" kern="1200" dirty="0"/>
                <a:t>” point list (UPL)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698674" y="3029976"/>
              <a:ext cx="928626" cy="597745"/>
            </a:xfrm>
            <a:custGeom>
              <a:avLst/>
              <a:gdLst>
                <a:gd name="connsiteX0" fmla="*/ 0 w 990103"/>
                <a:gd name="connsiteY0" fmla="*/ 59775 h 597745"/>
                <a:gd name="connsiteX1" fmla="*/ 59775 w 990103"/>
                <a:gd name="connsiteY1" fmla="*/ 0 h 597745"/>
                <a:gd name="connsiteX2" fmla="*/ 930329 w 990103"/>
                <a:gd name="connsiteY2" fmla="*/ 0 h 597745"/>
                <a:gd name="connsiteX3" fmla="*/ 990104 w 990103"/>
                <a:gd name="connsiteY3" fmla="*/ 59775 h 597745"/>
                <a:gd name="connsiteX4" fmla="*/ 990103 w 990103"/>
                <a:gd name="connsiteY4" fmla="*/ 537971 h 597745"/>
                <a:gd name="connsiteX5" fmla="*/ 930328 w 990103"/>
                <a:gd name="connsiteY5" fmla="*/ 597746 h 597745"/>
                <a:gd name="connsiteX6" fmla="*/ 59775 w 990103"/>
                <a:gd name="connsiteY6" fmla="*/ 597745 h 597745"/>
                <a:gd name="connsiteX7" fmla="*/ 0 w 990103"/>
                <a:gd name="connsiteY7" fmla="*/ 537970 h 597745"/>
                <a:gd name="connsiteX8" fmla="*/ 0 w 990103"/>
                <a:gd name="connsiteY8" fmla="*/ 59775 h 5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103" h="597745">
                  <a:moveTo>
                    <a:pt x="0" y="59775"/>
                  </a:moveTo>
                  <a:cubicBezTo>
                    <a:pt x="0" y="26762"/>
                    <a:pt x="26762" y="0"/>
                    <a:pt x="59775" y="0"/>
                  </a:cubicBezTo>
                  <a:lnTo>
                    <a:pt x="930329" y="0"/>
                  </a:lnTo>
                  <a:cubicBezTo>
                    <a:pt x="963342" y="0"/>
                    <a:pt x="990104" y="26762"/>
                    <a:pt x="990104" y="59775"/>
                  </a:cubicBezTo>
                  <a:cubicBezTo>
                    <a:pt x="990104" y="219174"/>
                    <a:pt x="990103" y="378572"/>
                    <a:pt x="990103" y="537971"/>
                  </a:cubicBezTo>
                  <a:cubicBezTo>
                    <a:pt x="990103" y="570984"/>
                    <a:pt x="963341" y="597746"/>
                    <a:pt x="930328" y="597746"/>
                  </a:cubicBezTo>
                  <a:lnTo>
                    <a:pt x="59775" y="597745"/>
                  </a:lnTo>
                  <a:cubicBezTo>
                    <a:pt x="26762" y="597745"/>
                    <a:pt x="0" y="570983"/>
                    <a:pt x="0" y="537970"/>
                  </a:cubicBezTo>
                  <a:lnTo>
                    <a:pt x="0" y="597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61685"/>
                <a:satOff val="42857"/>
                <a:lumOff val="-6303"/>
                <a:alphaOff val="0"/>
              </a:schemeClr>
            </a:fillRef>
            <a:effectRef idx="0">
              <a:schemeClr val="accent3">
                <a:hueOff val="1161685"/>
                <a:satOff val="42857"/>
                <a:lumOff val="-63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17" tIns="59417" rIns="59417" bIns="5941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/>
                <a:t>Consider “unrouted” point in UPL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4012353" y="3029973"/>
              <a:ext cx="936266" cy="597745"/>
            </a:xfrm>
            <a:custGeom>
              <a:avLst/>
              <a:gdLst>
                <a:gd name="connsiteX0" fmla="*/ 0 w 732011"/>
                <a:gd name="connsiteY0" fmla="*/ 59775 h 597745"/>
                <a:gd name="connsiteX1" fmla="*/ 59775 w 732011"/>
                <a:gd name="connsiteY1" fmla="*/ 0 h 597745"/>
                <a:gd name="connsiteX2" fmla="*/ 672237 w 732011"/>
                <a:gd name="connsiteY2" fmla="*/ 0 h 597745"/>
                <a:gd name="connsiteX3" fmla="*/ 732012 w 732011"/>
                <a:gd name="connsiteY3" fmla="*/ 59775 h 597745"/>
                <a:gd name="connsiteX4" fmla="*/ 732011 w 732011"/>
                <a:gd name="connsiteY4" fmla="*/ 537971 h 597745"/>
                <a:gd name="connsiteX5" fmla="*/ 672236 w 732011"/>
                <a:gd name="connsiteY5" fmla="*/ 597746 h 597745"/>
                <a:gd name="connsiteX6" fmla="*/ 59775 w 732011"/>
                <a:gd name="connsiteY6" fmla="*/ 597745 h 597745"/>
                <a:gd name="connsiteX7" fmla="*/ 0 w 732011"/>
                <a:gd name="connsiteY7" fmla="*/ 537970 h 597745"/>
                <a:gd name="connsiteX8" fmla="*/ 0 w 732011"/>
                <a:gd name="connsiteY8" fmla="*/ 59775 h 5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011" h="597745">
                  <a:moveTo>
                    <a:pt x="0" y="59775"/>
                  </a:moveTo>
                  <a:cubicBezTo>
                    <a:pt x="0" y="26762"/>
                    <a:pt x="26762" y="0"/>
                    <a:pt x="59775" y="0"/>
                  </a:cubicBezTo>
                  <a:lnTo>
                    <a:pt x="672237" y="0"/>
                  </a:lnTo>
                  <a:cubicBezTo>
                    <a:pt x="705250" y="0"/>
                    <a:pt x="732012" y="26762"/>
                    <a:pt x="732012" y="59775"/>
                  </a:cubicBezTo>
                  <a:cubicBezTo>
                    <a:pt x="732012" y="219174"/>
                    <a:pt x="732011" y="378572"/>
                    <a:pt x="732011" y="537971"/>
                  </a:cubicBezTo>
                  <a:cubicBezTo>
                    <a:pt x="732011" y="570984"/>
                    <a:pt x="705249" y="597746"/>
                    <a:pt x="672236" y="597746"/>
                  </a:cubicBezTo>
                  <a:lnTo>
                    <a:pt x="59775" y="597745"/>
                  </a:lnTo>
                  <a:cubicBezTo>
                    <a:pt x="26762" y="597745"/>
                    <a:pt x="0" y="570983"/>
                    <a:pt x="0" y="537970"/>
                  </a:cubicBezTo>
                  <a:lnTo>
                    <a:pt x="0" y="597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548914"/>
                <a:satOff val="57143"/>
                <a:lumOff val="-8403"/>
                <a:alphaOff val="0"/>
              </a:schemeClr>
            </a:fillRef>
            <a:effectRef idx="0">
              <a:schemeClr val="accent3">
                <a:hueOff val="1548914"/>
                <a:satOff val="57143"/>
                <a:lumOff val="-84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17" tIns="59417" rIns="59417" bIns="5941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/>
                <a:t>Insert in best fit route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5333672" y="3039707"/>
              <a:ext cx="926327" cy="597745"/>
            </a:xfrm>
            <a:custGeom>
              <a:avLst/>
              <a:gdLst>
                <a:gd name="connsiteX0" fmla="*/ 0 w 700349"/>
                <a:gd name="connsiteY0" fmla="*/ 59775 h 597745"/>
                <a:gd name="connsiteX1" fmla="*/ 59775 w 700349"/>
                <a:gd name="connsiteY1" fmla="*/ 0 h 597745"/>
                <a:gd name="connsiteX2" fmla="*/ 640575 w 700349"/>
                <a:gd name="connsiteY2" fmla="*/ 0 h 597745"/>
                <a:gd name="connsiteX3" fmla="*/ 700350 w 700349"/>
                <a:gd name="connsiteY3" fmla="*/ 59775 h 597745"/>
                <a:gd name="connsiteX4" fmla="*/ 700349 w 700349"/>
                <a:gd name="connsiteY4" fmla="*/ 537971 h 597745"/>
                <a:gd name="connsiteX5" fmla="*/ 640574 w 700349"/>
                <a:gd name="connsiteY5" fmla="*/ 597746 h 597745"/>
                <a:gd name="connsiteX6" fmla="*/ 59775 w 700349"/>
                <a:gd name="connsiteY6" fmla="*/ 597745 h 597745"/>
                <a:gd name="connsiteX7" fmla="*/ 0 w 700349"/>
                <a:gd name="connsiteY7" fmla="*/ 537970 h 597745"/>
                <a:gd name="connsiteX8" fmla="*/ 0 w 700349"/>
                <a:gd name="connsiteY8" fmla="*/ 59775 h 5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349" h="597745">
                  <a:moveTo>
                    <a:pt x="0" y="59775"/>
                  </a:moveTo>
                  <a:cubicBezTo>
                    <a:pt x="0" y="26762"/>
                    <a:pt x="26762" y="0"/>
                    <a:pt x="59775" y="0"/>
                  </a:cubicBezTo>
                  <a:lnTo>
                    <a:pt x="640575" y="0"/>
                  </a:lnTo>
                  <a:cubicBezTo>
                    <a:pt x="673588" y="0"/>
                    <a:pt x="700350" y="26762"/>
                    <a:pt x="700350" y="59775"/>
                  </a:cubicBezTo>
                  <a:cubicBezTo>
                    <a:pt x="700350" y="219174"/>
                    <a:pt x="700349" y="378572"/>
                    <a:pt x="700349" y="537971"/>
                  </a:cubicBezTo>
                  <a:cubicBezTo>
                    <a:pt x="700349" y="570984"/>
                    <a:pt x="673587" y="597746"/>
                    <a:pt x="640574" y="597746"/>
                  </a:cubicBezTo>
                  <a:lnTo>
                    <a:pt x="59775" y="597745"/>
                  </a:lnTo>
                  <a:cubicBezTo>
                    <a:pt x="26762" y="597745"/>
                    <a:pt x="0" y="570983"/>
                    <a:pt x="0" y="537970"/>
                  </a:cubicBezTo>
                  <a:lnTo>
                    <a:pt x="0" y="597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936142"/>
                <a:satOff val="71429"/>
                <a:lumOff val="-10504"/>
                <a:alphaOff val="0"/>
              </a:schemeClr>
            </a:fillRef>
            <a:effectRef idx="0">
              <a:schemeClr val="accent3">
                <a:hueOff val="1936142"/>
                <a:satOff val="71429"/>
                <a:lumOff val="-1050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17" tIns="59417" rIns="59417" bIns="5941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Update UPL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940744" y="3023903"/>
              <a:ext cx="926327" cy="597745"/>
            </a:xfrm>
            <a:custGeom>
              <a:avLst/>
              <a:gdLst>
                <a:gd name="connsiteX0" fmla="*/ 0 w 785647"/>
                <a:gd name="connsiteY0" fmla="*/ 59775 h 597745"/>
                <a:gd name="connsiteX1" fmla="*/ 59775 w 785647"/>
                <a:gd name="connsiteY1" fmla="*/ 0 h 597745"/>
                <a:gd name="connsiteX2" fmla="*/ 725873 w 785647"/>
                <a:gd name="connsiteY2" fmla="*/ 0 h 597745"/>
                <a:gd name="connsiteX3" fmla="*/ 785648 w 785647"/>
                <a:gd name="connsiteY3" fmla="*/ 59775 h 597745"/>
                <a:gd name="connsiteX4" fmla="*/ 785647 w 785647"/>
                <a:gd name="connsiteY4" fmla="*/ 537971 h 597745"/>
                <a:gd name="connsiteX5" fmla="*/ 725872 w 785647"/>
                <a:gd name="connsiteY5" fmla="*/ 597746 h 597745"/>
                <a:gd name="connsiteX6" fmla="*/ 59775 w 785647"/>
                <a:gd name="connsiteY6" fmla="*/ 597745 h 597745"/>
                <a:gd name="connsiteX7" fmla="*/ 0 w 785647"/>
                <a:gd name="connsiteY7" fmla="*/ 537970 h 597745"/>
                <a:gd name="connsiteX8" fmla="*/ 0 w 785647"/>
                <a:gd name="connsiteY8" fmla="*/ 59775 h 5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5647" h="597745">
                  <a:moveTo>
                    <a:pt x="0" y="59775"/>
                  </a:moveTo>
                  <a:cubicBezTo>
                    <a:pt x="0" y="26762"/>
                    <a:pt x="26762" y="0"/>
                    <a:pt x="59775" y="0"/>
                  </a:cubicBezTo>
                  <a:lnTo>
                    <a:pt x="725873" y="0"/>
                  </a:lnTo>
                  <a:cubicBezTo>
                    <a:pt x="758886" y="0"/>
                    <a:pt x="785648" y="26762"/>
                    <a:pt x="785648" y="59775"/>
                  </a:cubicBezTo>
                  <a:cubicBezTo>
                    <a:pt x="785648" y="219174"/>
                    <a:pt x="785647" y="378572"/>
                    <a:pt x="785647" y="537971"/>
                  </a:cubicBezTo>
                  <a:cubicBezTo>
                    <a:pt x="785647" y="570984"/>
                    <a:pt x="758885" y="597746"/>
                    <a:pt x="725872" y="597746"/>
                  </a:cubicBezTo>
                  <a:lnTo>
                    <a:pt x="59775" y="597745"/>
                  </a:lnTo>
                  <a:cubicBezTo>
                    <a:pt x="26762" y="597745"/>
                    <a:pt x="0" y="570983"/>
                    <a:pt x="0" y="537970"/>
                  </a:cubicBezTo>
                  <a:lnTo>
                    <a:pt x="0" y="597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323371"/>
                <a:satOff val="85714"/>
                <a:lumOff val="-12605"/>
                <a:alphaOff val="0"/>
              </a:schemeClr>
            </a:fillRef>
            <a:effectRef idx="0">
              <a:schemeClr val="accent3">
                <a:hueOff val="2323371"/>
                <a:satOff val="85714"/>
                <a:lumOff val="-1260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17" tIns="59417" rIns="59417" bIns="5941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/>
                <a:t>Print final solution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645052" y="3039706"/>
              <a:ext cx="910639" cy="597745"/>
            </a:xfrm>
            <a:custGeom>
              <a:avLst/>
              <a:gdLst>
                <a:gd name="connsiteX0" fmla="*/ 0 w 619875"/>
                <a:gd name="connsiteY0" fmla="*/ 59775 h 597745"/>
                <a:gd name="connsiteX1" fmla="*/ 59775 w 619875"/>
                <a:gd name="connsiteY1" fmla="*/ 0 h 597745"/>
                <a:gd name="connsiteX2" fmla="*/ 560101 w 619875"/>
                <a:gd name="connsiteY2" fmla="*/ 0 h 597745"/>
                <a:gd name="connsiteX3" fmla="*/ 619876 w 619875"/>
                <a:gd name="connsiteY3" fmla="*/ 59775 h 597745"/>
                <a:gd name="connsiteX4" fmla="*/ 619875 w 619875"/>
                <a:gd name="connsiteY4" fmla="*/ 537971 h 597745"/>
                <a:gd name="connsiteX5" fmla="*/ 560100 w 619875"/>
                <a:gd name="connsiteY5" fmla="*/ 597746 h 597745"/>
                <a:gd name="connsiteX6" fmla="*/ 59775 w 619875"/>
                <a:gd name="connsiteY6" fmla="*/ 597745 h 597745"/>
                <a:gd name="connsiteX7" fmla="*/ 0 w 619875"/>
                <a:gd name="connsiteY7" fmla="*/ 537970 h 597745"/>
                <a:gd name="connsiteX8" fmla="*/ 0 w 619875"/>
                <a:gd name="connsiteY8" fmla="*/ 59775 h 5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875" h="597745">
                  <a:moveTo>
                    <a:pt x="0" y="59775"/>
                  </a:moveTo>
                  <a:cubicBezTo>
                    <a:pt x="0" y="26762"/>
                    <a:pt x="26762" y="0"/>
                    <a:pt x="59775" y="0"/>
                  </a:cubicBezTo>
                  <a:lnTo>
                    <a:pt x="560101" y="0"/>
                  </a:lnTo>
                  <a:cubicBezTo>
                    <a:pt x="593114" y="0"/>
                    <a:pt x="619876" y="26762"/>
                    <a:pt x="619876" y="59775"/>
                  </a:cubicBezTo>
                  <a:cubicBezTo>
                    <a:pt x="619876" y="219174"/>
                    <a:pt x="619875" y="378572"/>
                    <a:pt x="619875" y="537971"/>
                  </a:cubicBezTo>
                  <a:cubicBezTo>
                    <a:pt x="619875" y="570984"/>
                    <a:pt x="593113" y="597746"/>
                    <a:pt x="560100" y="597746"/>
                  </a:cubicBezTo>
                  <a:lnTo>
                    <a:pt x="59775" y="597745"/>
                  </a:lnTo>
                  <a:cubicBezTo>
                    <a:pt x="26762" y="597745"/>
                    <a:pt x="0" y="570983"/>
                    <a:pt x="0" y="537970"/>
                  </a:cubicBezTo>
                  <a:lnTo>
                    <a:pt x="0" y="597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17" tIns="59417" rIns="59417" bIns="5941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ULP empty?</a:t>
              </a:r>
            </a:p>
          </p:txBody>
        </p:sp>
        <p:sp>
          <p:nvSpPr>
            <p:cNvPr id="56" name="Arrow: Curved Down 10">
              <a:extLst>
                <a:ext uri="{FF2B5EF4-FFF2-40B4-BE49-F238E27FC236}">
                  <a16:creationId xmlns:a16="http://schemas.microsoft.com/office/drawing/2014/main" id="{7532A1F6-9418-E249-CDF8-8F3AD1D3CAEF}"/>
                </a:ext>
              </a:extLst>
            </p:cNvPr>
            <p:cNvSpPr/>
            <p:nvPr/>
          </p:nvSpPr>
          <p:spPr>
            <a:xfrm rot="10800000" flipV="1">
              <a:off x="2824481" y="2026365"/>
              <a:ext cx="4373986" cy="1003608"/>
            </a:xfrm>
            <a:prstGeom prst="curvedDownArrow">
              <a:avLst>
                <a:gd name="adj1" fmla="val 25000"/>
                <a:gd name="adj2" fmla="val 79168"/>
                <a:gd name="adj3" fmla="val 25000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endParaRPr lang="en-US" b="1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968200-05C9-B01E-4F25-BED97DC7B123}"/>
                </a:ext>
              </a:extLst>
            </p:cNvPr>
            <p:cNvSpPr txBox="1"/>
            <p:nvPr/>
          </p:nvSpPr>
          <p:spPr>
            <a:xfrm>
              <a:off x="959005" y="2877015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1694555" y="2853635"/>
              <a:ext cx="312718" cy="17633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1689976" y="3637452"/>
              <a:ext cx="312718" cy="17633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Bent-Up Arrow 59"/>
            <p:cNvSpPr/>
            <p:nvPr/>
          </p:nvSpPr>
          <p:spPr>
            <a:xfrm>
              <a:off x="2325066" y="3642117"/>
              <a:ext cx="914245" cy="497806"/>
            </a:xfrm>
            <a:prstGeom prst="bentUpArrow">
              <a:avLst>
                <a:gd name="adj1" fmla="val 25000"/>
                <a:gd name="adj2" fmla="val 25000"/>
                <a:gd name="adj3" fmla="val 4454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 Arrow 60"/>
            <p:cNvSpPr/>
            <p:nvPr/>
          </p:nvSpPr>
          <p:spPr>
            <a:xfrm rot="16200000">
              <a:off x="3663469" y="3130252"/>
              <a:ext cx="312718" cy="38505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own Arrow 61"/>
            <p:cNvSpPr/>
            <p:nvPr/>
          </p:nvSpPr>
          <p:spPr>
            <a:xfrm rot="16200000">
              <a:off x="4984786" y="3130250"/>
              <a:ext cx="312718" cy="38505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Down Arrow 62"/>
            <p:cNvSpPr/>
            <p:nvPr/>
          </p:nvSpPr>
          <p:spPr>
            <a:xfrm rot="16200000">
              <a:off x="6307459" y="3118960"/>
              <a:ext cx="312718" cy="4076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Down Arrow 63"/>
            <p:cNvSpPr/>
            <p:nvPr/>
          </p:nvSpPr>
          <p:spPr>
            <a:xfrm rot="16200000">
              <a:off x="7604674" y="3117434"/>
              <a:ext cx="312718" cy="4106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41805" y="1729549"/>
              <a:ext cx="622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35653" y="2884550"/>
              <a:ext cx="723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67" name="Google Shape;538;p46"/>
          <p:cNvSpPr txBox="1">
            <a:spLocks noGrp="1"/>
          </p:cNvSpPr>
          <p:nvPr>
            <p:ph type="subTitle" idx="2"/>
          </p:nvPr>
        </p:nvSpPr>
        <p:spPr>
          <a:xfrm>
            <a:off x="1090759" y="1678061"/>
            <a:ext cx="7390050" cy="47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involves the following steps: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EA44B4B-08A9-9C4D-64E0-8DD50D978F87}"/>
              </a:ext>
            </a:extLst>
          </p:cNvPr>
          <p:cNvSpPr/>
          <p:nvPr/>
        </p:nvSpPr>
        <p:spPr>
          <a:xfrm>
            <a:off x="10295520" y="579260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1c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CB49229-F56F-2F74-A44A-7C753A2345BD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1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538;p46"/>
          <p:cNvSpPr txBox="1">
            <a:spLocks noGrp="1"/>
          </p:cNvSpPr>
          <p:nvPr>
            <p:ph type="subTitle" idx="2"/>
          </p:nvPr>
        </p:nvSpPr>
        <p:spPr>
          <a:xfrm>
            <a:off x="1090759" y="1678061"/>
            <a:ext cx="7390050" cy="4731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for sorted and unsorted maintenance time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1324246-3DB6-F397-46E0-7BBFAEB80E83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13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421B8C-2143-6526-6486-10460B49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67262"/>
              </p:ext>
            </p:extLst>
          </p:nvPr>
        </p:nvGraphicFramePr>
        <p:xfrm>
          <a:off x="1978089" y="2649717"/>
          <a:ext cx="8032055" cy="2243572"/>
        </p:xfrm>
        <a:graphic>
          <a:graphicData uri="http://schemas.openxmlformats.org/drawingml/2006/table">
            <a:tbl>
              <a:tblPr bandRow="1">
                <a:noFill/>
                <a:tableStyleId>{073A0DAA-6AF3-43AB-8588-CEC1D06C72B9}</a:tableStyleId>
              </a:tblPr>
              <a:tblGrid>
                <a:gridCol w="2866427">
                  <a:extLst>
                    <a:ext uri="{9D8B030D-6E8A-4147-A177-3AD203B41FA5}">
                      <a16:colId xmlns:a16="http://schemas.microsoft.com/office/drawing/2014/main" val="1036197617"/>
                    </a:ext>
                  </a:extLst>
                </a:gridCol>
                <a:gridCol w="1306027">
                  <a:extLst>
                    <a:ext uri="{9D8B030D-6E8A-4147-A177-3AD203B41FA5}">
                      <a16:colId xmlns:a16="http://schemas.microsoft.com/office/drawing/2014/main" val="3538160287"/>
                    </a:ext>
                  </a:extLst>
                </a:gridCol>
                <a:gridCol w="1228055">
                  <a:extLst>
                    <a:ext uri="{9D8B030D-6E8A-4147-A177-3AD203B41FA5}">
                      <a16:colId xmlns:a16="http://schemas.microsoft.com/office/drawing/2014/main" val="3304563049"/>
                    </a:ext>
                  </a:extLst>
                </a:gridCol>
                <a:gridCol w="1208562">
                  <a:extLst>
                    <a:ext uri="{9D8B030D-6E8A-4147-A177-3AD203B41FA5}">
                      <a16:colId xmlns:a16="http://schemas.microsoft.com/office/drawing/2014/main" val="4030872023"/>
                    </a:ext>
                  </a:extLst>
                </a:gridCol>
                <a:gridCol w="1422984">
                  <a:extLst>
                    <a:ext uri="{9D8B030D-6E8A-4147-A177-3AD203B41FA5}">
                      <a16:colId xmlns:a16="http://schemas.microsoft.com/office/drawing/2014/main" val="1467424165"/>
                    </a:ext>
                  </a:extLst>
                </a:gridCol>
              </a:tblGrid>
              <a:tr h="56089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f_min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f_max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f_avg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std_dev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32107"/>
                  </a:ext>
                </a:extLst>
              </a:tr>
              <a:tr h="56089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Unsorted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3750.6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147.8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38127"/>
                  </a:ext>
                </a:extLst>
              </a:tr>
              <a:tr h="56089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Sorted in ascending order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3788.4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163.6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89746"/>
                  </a:ext>
                </a:extLst>
              </a:tr>
              <a:tr h="56089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Sorted in descending order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3380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3757.2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133.1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16827"/>
                  </a:ext>
                </a:extLst>
              </a:tr>
            </a:tbl>
          </a:graphicData>
        </a:graphic>
      </p:graphicFrame>
      <p:sp>
        <p:nvSpPr>
          <p:cNvPr id="11" name="Google Shape;2070;p49">
            <a:extLst>
              <a:ext uri="{FF2B5EF4-FFF2-40B4-BE49-F238E27FC236}">
                <a16:creationId xmlns:a16="http://schemas.microsoft.com/office/drawing/2014/main" id="{4FD987E0-04E2-6D61-C5AE-8E80A1625657}"/>
              </a:ext>
            </a:extLst>
          </p:cNvPr>
          <p:cNvSpPr txBox="1">
            <a:spLocks/>
          </p:cNvSpPr>
          <p:nvPr/>
        </p:nvSpPr>
        <p:spPr>
          <a:xfrm>
            <a:off x="107496" y="394235"/>
            <a:ext cx="3502317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US" kern="0">
                <a:solidFill>
                  <a:schemeClr val="accent1"/>
                </a:solidFill>
              </a:rPr>
              <a:t>Method 1: Greedy</a:t>
            </a:r>
            <a:endParaRPr lang="en-US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1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538;p46"/>
          <p:cNvSpPr txBox="1">
            <a:spLocks noGrp="1"/>
          </p:cNvSpPr>
          <p:nvPr>
            <p:ph type="subTitle" idx="2"/>
          </p:nvPr>
        </p:nvSpPr>
        <p:spPr>
          <a:xfrm>
            <a:off x="2031074" y="1502608"/>
            <a:ext cx="8228293" cy="733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Idea: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2-opt algorithm and its expansion (CROSS-exchange) 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image1.png">
            <a:extLst>
              <a:ext uri="{FF2B5EF4-FFF2-40B4-BE49-F238E27FC236}">
                <a16:creationId xmlns:a16="http://schemas.microsoft.com/office/drawing/2014/main" id="{3529DD70-AA2B-3334-A1EF-F7DAEB87CC8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03668" y="2366898"/>
            <a:ext cx="4020789" cy="923740"/>
          </a:xfrm>
          <a:prstGeom prst="rect">
            <a:avLst/>
          </a:prstGeom>
          <a:ln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92F38C-1690-CDE7-EA73-282458BF5346}"/>
              </a:ext>
            </a:extLst>
          </p:cNvPr>
          <p:cNvSpPr txBox="1"/>
          <p:nvPr/>
        </p:nvSpPr>
        <p:spPr>
          <a:xfrm>
            <a:off x="2554491" y="3372876"/>
            <a:ext cx="2119142" cy="40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i="1">
                <a:effectLst/>
                <a:latin typeface="+mj-lt"/>
                <a:ea typeface="Malgun Gothic" panose="020B0503020000020004" pitchFamily="34" charset="-127"/>
              </a:rPr>
              <a:t>2-opt algorithm</a:t>
            </a:r>
            <a:r>
              <a:rPr lang="en-US" i="1">
                <a:effectLst/>
                <a:latin typeface="+mj-lt"/>
                <a:ea typeface="Malgun Gothic" panose="020B0503020000020004" pitchFamily="34" charset="-127"/>
              </a:rPr>
              <a:t> </a:t>
            </a:r>
            <a:r>
              <a:rPr lang="en-US">
                <a:effectLst/>
                <a:latin typeface="+mj-lt"/>
                <a:ea typeface="Malgun Gothic" panose="020B0503020000020004" pitchFamily="34" charset="-127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>
                <a:latin typeface="+mj-lt"/>
                <a:ea typeface="Malgun Gothic" panose="020B0503020000020004" pitchFamily="34" charset="-127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4]</a:t>
            </a:r>
            <a:r>
              <a:rPr lang="en-US" i="1">
                <a:effectLst/>
                <a:latin typeface="+mj-lt"/>
                <a:ea typeface="Malgun Gothic" panose="020B0503020000020004" pitchFamily="34" charset="-127"/>
              </a:rPr>
              <a:t> </a:t>
            </a:r>
            <a:endParaRPr lang="vi-VN" dirty="0">
              <a:effectLst/>
              <a:latin typeface="+mj-lt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9" name="image3.png">
            <a:extLst>
              <a:ext uri="{FF2B5EF4-FFF2-40B4-BE49-F238E27FC236}">
                <a16:creationId xmlns:a16="http://schemas.microsoft.com/office/drawing/2014/main" id="{E40F64AE-CF16-BC1F-02AD-0A16195C9EF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18502" y="3893673"/>
            <a:ext cx="5794111" cy="1523389"/>
          </a:xfrm>
          <a:prstGeom prst="rect">
            <a:avLst/>
          </a:prstGeom>
          <a:ln/>
        </p:spPr>
      </p:pic>
      <p:sp>
        <p:nvSpPr>
          <p:cNvPr id="30" name="Subtitle 9">
            <a:extLst>
              <a:ext uri="{FF2B5EF4-FFF2-40B4-BE49-F238E27FC236}">
                <a16:creationId xmlns:a16="http://schemas.microsoft.com/office/drawing/2014/main" id="{2FCD6A44-E39A-5AD8-75C0-F0E951288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0799" y="5515511"/>
            <a:ext cx="4490400" cy="539400"/>
          </a:xfrm>
        </p:spPr>
        <p:txBody>
          <a:bodyPr/>
          <a:lstStyle/>
          <a:p>
            <a:pPr marL="0">
              <a:lnSpc>
                <a:spcPct val="125000"/>
              </a:lnSpc>
              <a:spcAft>
                <a:spcPts val="800"/>
              </a:spcAft>
            </a:pPr>
            <a:r>
              <a:rPr lang="vi-VN" sz="1800" i="1" kern="1200">
                <a:solidFill>
                  <a:schemeClr val="tx1"/>
                </a:solidFill>
                <a:latin typeface="+mj-lt"/>
                <a:ea typeface="Malgun Gothic" panose="020B0503020000020004" pitchFamily="34" charset="-127"/>
                <a:cs typeface="+mn-cs"/>
              </a:rPr>
              <a:t>CROSS-</a:t>
            </a:r>
            <a:r>
              <a:rPr lang="vi-VN" sz="1800" i="1" kern="1200" err="1">
                <a:solidFill>
                  <a:schemeClr val="tx1"/>
                </a:solidFill>
                <a:latin typeface="+mj-lt"/>
                <a:ea typeface="Malgun Gothic" panose="020B0503020000020004" pitchFamily="34" charset="-127"/>
                <a:cs typeface="+mn-cs"/>
              </a:rPr>
              <a:t>exchange</a:t>
            </a:r>
            <a:r>
              <a:rPr lang="vi-VN" sz="1800" i="1" kern="1200">
                <a:solidFill>
                  <a:schemeClr val="tx1"/>
                </a:solidFill>
                <a:latin typeface="+mj-lt"/>
                <a:ea typeface="Malgun Gothic" panose="020B0503020000020004" pitchFamily="34" charset="-127"/>
                <a:cs typeface="+mn-cs"/>
              </a:rPr>
              <a:t> algorithm</a:t>
            </a:r>
            <a:r>
              <a:rPr lang="en-US" sz="1800" i="1" kern="1200">
                <a:solidFill>
                  <a:schemeClr val="tx1"/>
                </a:solidFill>
                <a:latin typeface="+mj-lt"/>
                <a:ea typeface="Malgun Gothic" panose="020B0503020000020004" pitchFamily="34" charset="-127"/>
                <a:cs typeface="+mn-cs"/>
              </a:rPr>
              <a:t> </a:t>
            </a:r>
            <a:r>
              <a:rPr lang="en-US" sz="1800" kern="1200">
                <a:solidFill>
                  <a:schemeClr val="tx1"/>
                </a:solidFill>
                <a:latin typeface="+mj-lt"/>
                <a:ea typeface="Malgun Gothic" panose="020B0503020000020004" pitchFamily="34" charset="-127"/>
                <a:cs typeface="+mn-cs"/>
                <a:hlinkClick r:id="rId4" action="ppaction://hlinksldjump"/>
              </a:rPr>
              <a:t>[5]</a:t>
            </a:r>
            <a:endParaRPr lang="vi-VN" sz="1800" i="1" kern="1200" dirty="0">
              <a:solidFill>
                <a:schemeClr val="tx1"/>
              </a:solidFill>
              <a:latin typeface="+mj-lt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1" name="image2.png">
            <a:extLst>
              <a:ext uri="{FF2B5EF4-FFF2-40B4-BE49-F238E27FC236}">
                <a16:creationId xmlns:a16="http://schemas.microsoft.com/office/drawing/2014/main" id="{BACDF0EE-C695-CDEB-1CAC-A520D4CA7AA6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689699" y="2366898"/>
            <a:ext cx="4020789" cy="877031"/>
          </a:xfrm>
          <a:prstGeom prst="rect">
            <a:avLst/>
          </a:prstGeom>
          <a:ln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938A12-D54E-E027-2334-2C96FFF85EC2}"/>
              </a:ext>
            </a:extLst>
          </p:cNvPr>
          <p:cNvSpPr txBox="1"/>
          <p:nvPr/>
        </p:nvSpPr>
        <p:spPr>
          <a:xfrm>
            <a:off x="6378208" y="3347323"/>
            <a:ext cx="4643770" cy="405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800"/>
              </a:spcAft>
            </a:pPr>
            <a:r>
              <a:rPr lang="vi-VN" i="1" dirty="0">
                <a:latin typeface="+mj-lt"/>
                <a:ea typeface="Malgun Gothic" panose="020B0503020000020004" pitchFamily="34" charset="-127"/>
              </a:rPr>
              <a:t>Swaping </a:t>
            </a:r>
            <a:r>
              <a:rPr lang="vi-VN" i="1">
                <a:latin typeface="+mj-lt"/>
                <a:ea typeface="Malgun Gothic" panose="020B0503020000020004" pitchFamily="34" charset="-127"/>
              </a:rPr>
              <a:t>in 2-opt</a:t>
            </a:r>
            <a:r>
              <a:rPr lang="en-US" i="1">
                <a:latin typeface="+mj-lt"/>
                <a:ea typeface="Malgun Gothic" panose="020B0503020000020004" pitchFamily="34" charset="-127"/>
              </a:rPr>
              <a:t> </a:t>
            </a:r>
            <a:r>
              <a:rPr lang="en-US">
                <a:latin typeface="+mj-lt"/>
                <a:ea typeface="Malgun Gothic" panose="020B0503020000020004" pitchFamily="34" charset="-127"/>
                <a:hlinkClick r:id="rId4" action="ppaction://hlinksldjump"/>
              </a:rPr>
              <a:t>[6]</a:t>
            </a:r>
            <a:endParaRPr lang="vi-VN" i="1" dirty="0">
              <a:latin typeface="+mj-lt"/>
              <a:ea typeface="Malgun Gothic" panose="020B0503020000020004" pitchFamily="34" charset="-127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020A6C9-988D-371D-166E-0CA43DD87DA9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14</a:t>
            </a:r>
            <a:endParaRPr lang="en-US" dirty="0"/>
          </a:p>
        </p:txBody>
      </p:sp>
      <p:sp>
        <p:nvSpPr>
          <p:cNvPr id="6" name="Google Shape;2070;p49">
            <a:extLst>
              <a:ext uri="{FF2B5EF4-FFF2-40B4-BE49-F238E27FC236}">
                <a16:creationId xmlns:a16="http://schemas.microsoft.com/office/drawing/2014/main" id="{8167CC5E-CC9D-633A-139B-34870FEAC9E0}"/>
              </a:ext>
            </a:extLst>
          </p:cNvPr>
          <p:cNvSpPr txBox="1">
            <a:spLocks/>
          </p:cNvSpPr>
          <p:nvPr/>
        </p:nvSpPr>
        <p:spPr>
          <a:xfrm>
            <a:off x="-648285" y="394235"/>
            <a:ext cx="5854765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US" kern="0">
                <a:solidFill>
                  <a:schemeClr val="accent1"/>
                </a:solidFill>
              </a:rPr>
              <a:t>Method 2: Local Search</a:t>
            </a:r>
            <a:endParaRPr lang="en-US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0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05950" y="1366039"/>
            <a:ext cx="6843698" cy="4495294"/>
            <a:chOff x="1242463" y="1359216"/>
            <a:chExt cx="6281278" cy="3637997"/>
          </a:xfrm>
        </p:grpSpPr>
        <p:sp>
          <p:nvSpPr>
            <p:cNvPr id="26" name="Rounded Rectangle 25"/>
            <p:cNvSpPr/>
            <p:nvPr/>
          </p:nvSpPr>
          <p:spPr>
            <a:xfrm>
              <a:off x="2957454" y="3325032"/>
              <a:ext cx="1234493" cy="688941"/>
            </a:xfrm>
            <a:prstGeom prst="roundRect">
              <a:avLst/>
            </a:prstGeom>
            <a:solidFill>
              <a:schemeClr val="bg1">
                <a:lumMod val="25000"/>
                <a:lumOff val="75000"/>
              </a:schemeClr>
            </a:solidFill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highest-cost and lowest-cost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983147" y="2341794"/>
              <a:ext cx="1189584" cy="6889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 in increasing order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983147" y="4308272"/>
              <a:ext cx="1189584" cy="68894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“Swap” and “Move”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986927" y="1359216"/>
              <a:ext cx="1185804" cy="688281"/>
            </a:xfrm>
            <a:prstGeom prst="roundRect">
              <a:avLst/>
            </a:prstGeom>
            <a:solidFill>
              <a:schemeClr val="bg1">
                <a:lumMod val="25000"/>
                <a:lumOff val="75000"/>
              </a:schemeClr>
            </a:solidFill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 each tour by 2-opt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242463" y="1359216"/>
              <a:ext cx="1185804" cy="6882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Initialize initial solution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662432" y="4308932"/>
              <a:ext cx="1185804" cy="68828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 each tour by 2-opt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662432" y="3325033"/>
              <a:ext cx="1185804" cy="688281"/>
            </a:xfrm>
            <a:prstGeom prst="roundRect">
              <a:avLst/>
            </a:prstGeom>
            <a:solidFill>
              <a:schemeClr val="bg1">
                <a:lumMod val="25000"/>
                <a:lumOff val="75000"/>
              </a:schemeClr>
            </a:solidFill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new tours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62432" y="2341793"/>
              <a:ext cx="1185804" cy="68828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Meet stop condition?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337937" y="2341793"/>
              <a:ext cx="1185804" cy="68828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final solution</a:t>
              </a:r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2569669" y="1446237"/>
              <a:ext cx="272075" cy="55488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4294120" y="4420465"/>
              <a:ext cx="246925" cy="48970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Down Arrow 36"/>
            <p:cNvSpPr/>
            <p:nvPr/>
          </p:nvSpPr>
          <p:spPr>
            <a:xfrm rot="16200000">
              <a:off x="5978293" y="2441081"/>
              <a:ext cx="246925" cy="48970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3421580" y="2047495"/>
              <a:ext cx="306358" cy="29429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3421580" y="3030734"/>
              <a:ext cx="306358" cy="29429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3421580" y="4013972"/>
              <a:ext cx="306358" cy="29429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Up Arrow 40"/>
            <p:cNvSpPr/>
            <p:nvPr/>
          </p:nvSpPr>
          <p:spPr>
            <a:xfrm>
              <a:off x="5102155" y="3029746"/>
              <a:ext cx="306358" cy="294956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2" name="Up Arrow 41"/>
            <p:cNvSpPr/>
            <p:nvPr/>
          </p:nvSpPr>
          <p:spPr>
            <a:xfrm>
              <a:off x="5102155" y="4013314"/>
              <a:ext cx="306358" cy="294956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3" name="Left Arrow 42"/>
            <p:cNvSpPr/>
            <p:nvPr/>
          </p:nvSpPr>
          <p:spPr>
            <a:xfrm>
              <a:off x="4168397" y="2562469"/>
              <a:ext cx="489701" cy="246926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43348" y="2313220"/>
              <a:ext cx="723089" cy="28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17639" y="2341129"/>
              <a:ext cx="622570" cy="28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8663DBD-2DA4-44FD-97A2-F341D6F7C58A}"/>
              </a:ext>
            </a:extLst>
          </p:cNvPr>
          <p:cNvSpPr txBox="1"/>
          <p:nvPr/>
        </p:nvSpPr>
        <p:spPr>
          <a:xfrm>
            <a:off x="7678856" y="1735402"/>
            <a:ext cx="35531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operators created for the initial solution: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Move: Move a city from the tour has maximum cost to the tour has minimum cost.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Swap: Swap randomly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two locations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maximum tours and minimum tours to find the best neighborhood.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In general, local search methods cannot find optimal solutions due to the local minimum problem.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6737A9F-DD94-7641-78A8-A69F65F3D556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15</a:t>
            </a:r>
            <a:endParaRPr lang="en-US" dirty="0"/>
          </a:p>
        </p:txBody>
      </p:sp>
      <p:sp>
        <p:nvSpPr>
          <p:cNvPr id="4" name="Google Shape;2070;p49">
            <a:extLst>
              <a:ext uri="{FF2B5EF4-FFF2-40B4-BE49-F238E27FC236}">
                <a16:creationId xmlns:a16="http://schemas.microsoft.com/office/drawing/2014/main" id="{1494E960-6A5F-791A-837B-0F527235DF82}"/>
              </a:ext>
            </a:extLst>
          </p:cNvPr>
          <p:cNvSpPr txBox="1">
            <a:spLocks/>
          </p:cNvSpPr>
          <p:nvPr/>
        </p:nvSpPr>
        <p:spPr>
          <a:xfrm>
            <a:off x="-648285" y="394235"/>
            <a:ext cx="5854765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US" kern="0">
                <a:solidFill>
                  <a:schemeClr val="accent1"/>
                </a:solidFill>
              </a:rPr>
              <a:t>Method 2: Local Search</a:t>
            </a:r>
            <a:endParaRPr lang="en-US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1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38;p46"/>
          <p:cNvSpPr txBox="1">
            <a:spLocks/>
          </p:cNvSpPr>
          <p:nvPr/>
        </p:nvSpPr>
        <p:spPr>
          <a:xfrm>
            <a:off x="1815481" y="1461361"/>
            <a:ext cx="8882743" cy="43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 b="0" i="0" u="none" strike="noStrike" cap="none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960"/>
              </a:buClr>
              <a:buSzPts val="1600"/>
              <a:buFont typeface="Barlow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Medium"/>
              </a:rPr>
              <a:t>Purpose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Medium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Barlow Medium"/>
              </a:rPr>
              <a:t>reduce the number of times the swapping and moving operators are called</a:t>
            </a:r>
          </a:p>
        </p:txBody>
      </p:sp>
      <p:sp>
        <p:nvSpPr>
          <p:cNvPr id="52" name="Google Shape;472;p45">
            <a:extLst>
              <a:ext uri="{FF2B5EF4-FFF2-40B4-BE49-F238E27FC236}">
                <a16:creationId xmlns:a16="http://schemas.microsoft.com/office/drawing/2014/main" id="{C8D0350A-23B3-6032-F5C5-5F0BDA557150}"/>
              </a:ext>
            </a:extLst>
          </p:cNvPr>
          <p:cNvSpPr txBox="1">
            <a:spLocks/>
          </p:cNvSpPr>
          <p:nvPr/>
        </p:nvSpPr>
        <p:spPr>
          <a:xfrm>
            <a:off x="1075094" y="2253922"/>
            <a:ext cx="10041812" cy="285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505"/>
              </a:buClr>
              <a:buSzPts val="1600"/>
              <a:buFont typeface="Montserrat"/>
              <a:buNone/>
              <a:tabLst/>
              <a:defRPr/>
            </a:pPr>
            <a:r>
              <a:rPr lang="en-US" b="1" kern="0" dirty="0">
                <a:solidFill>
                  <a:srgbClr val="EA4960"/>
                </a:solidFill>
                <a:cs typeface="Times New Roman" panose="02020603050405020304" pitchFamily="18" charset="0"/>
              </a:rPr>
              <a:t>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9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Idea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EA4960"/>
                </a:solidFill>
                <a:effectLst/>
                <a:uLnTx/>
                <a:uFillTx/>
                <a:latin typeface="Montserrat"/>
                <a:sym typeface="Montserrat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505"/>
              </a:buClr>
              <a:buSzPts val="1600"/>
              <a:buFont typeface="Montserrat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EA4960"/>
              </a:solidFill>
              <a:effectLst/>
              <a:uLnTx/>
              <a:uFillTx/>
              <a:latin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505"/>
              </a:buClr>
              <a:buSzPts val="1600"/>
              <a:tabLst/>
              <a:defRPr/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1.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  Using the greedy algorithm to create initial feasible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505"/>
              </a:buClr>
              <a:buSzPts val="1600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505"/>
              </a:buClr>
              <a:buSzPts val="1600"/>
              <a:tabLst/>
              <a:defRPr/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2.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Once the initial solution is obtained from the greedy algorithm, the local search algorithm starts by exploring its neighbors.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505"/>
              </a:buClr>
              <a:buSzPts val="1600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505"/>
              </a:buClr>
              <a:buSzPts val="1600"/>
              <a:tabLst/>
              <a:defRPr/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3.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The local search algorithm looks for a neighbor that satisfies all the constraints, and also has a higher objective function value than the current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505"/>
              </a:buClr>
              <a:buSzPts val="1600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505"/>
              </a:buClr>
              <a:buSzPts val="1600"/>
              <a:tabLst/>
              <a:defRPr/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This process is repeated until a local optimum is reached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D49DA23-E224-EED2-E2A8-E4D9853B7683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16</a:t>
            </a:r>
            <a:endParaRPr lang="en-US" dirty="0"/>
          </a:p>
        </p:txBody>
      </p:sp>
      <p:sp>
        <p:nvSpPr>
          <p:cNvPr id="6" name="Google Shape;2070;p49">
            <a:extLst>
              <a:ext uri="{FF2B5EF4-FFF2-40B4-BE49-F238E27FC236}">
                <a16:creationId xmlns:a16="http://schemas.microsoft.com/office/drawing/2014/main" id="{2AAB4B54-D302-944B-B4E6-74C0216532CA}"/>
              </a:ext>
            </a:extLst>
          </p:cNvPr>
          <p:cNvSpPr txBox="1">
            <a:spLocks/>
          </p:cNvSpPr>
          <p:nvPr/>
        </p:nvSpPr>
        <p:spPr>
          <a:xfrm>
            <a:off x="-648285" y="394235"/>
            <a:ext cx="7291681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US" kern="0">
                <a:solidFill>
                  <a:schemeClr val="accent1"/>
                </a:solidFill>
              </a:rPr>
              <a:t>Method 3: Greedy + Local Search</a:t>
            </a:r>
            <a:endParaRPr lang="en-US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8" y="1458060"/>
            <a:ext cx="6164971" cy="3932514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A8B96F1-EB97-8BF5-C3C6-BC7853138493}"/>
              </a:ext>
            </a:extLst>
          </p:cNvPr>
          <p:cNvSpPr/>
          <p:nvPr/>
        </p:nvSpPr>
        <p:spPr>
          <a:xfrm>
            <a:off x="10379495" y="201333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54"/>
          <p:cNvSpPr txBox="1">
            <a:spLocks noGrp="1"/>
          </p:cNvSpPr>
          <p:nvPr>
            <p:ph type="title"/>
          </p:nvPr>
        </p:nvSpPr>
        <p:spPr>
          <a:xfrm>
            <a:off x="960000" y="658912"/>
            <a:ext cx="102720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EXPERIMENTAL RESULT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71" y="1519280"/>
            <a:ext cx="9624159" cy="477522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0F5E13E-74A6-993D-A447-4813F848E662}"/>
              </a:ext>
            </a:extLst>
          </p:cNvPr>
          <p:cNvSpPr/>
          <p:nvPr/>
        </p:nvSpPr>
        <p:spPr>
          <a:xfrm>
            <a:off x="10379495" y="201333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0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960000" y="2633646"/>
            <a:ext cx="2762800" cy="703600"/>
          </a:xfrm>
          <a:prstGeom prst="rect">
            <a:avLst/>
          </a:prstGeom>
        </p:spPr>
        <p:txBody>
          <a:bodyPr spcFirstLastPara="1" wrap="square" lIns="0" tIns="121900" rIns="0" bIns="121900" anchor="ctr" anchorCtr="0">
            <a:noAutofit/>
          </a:bodyPr>
          <a:lstStyle/>
          <a:p>
            <a:r>
              <a:rPr lang="en" sz="4400" dirty="0">
                <a:latin typeface="Monotype Corsiva" panose="03010101010201010101" pitchFamily="66" charset="0"/>
              </a:rPr>
              <a:t>Problem</a:t>
            </a:r>
            <a:br>
              <a:rPr lang="en" sz="4400" dirty="0">
                <a:latin typeface="Monotype Corsiva" panose="03010101010201010101" pitchFamily="66" charset="0"/>
              </a:rPr>
            </a:br>
            <a:r>
              <a:rPr lang="en" sz="4400" dirty="0">
                <a:latin typeface="Monotype Corsiva" panose="03010101010201010101" pitchFamily="66" charset="0"/>
              </a:rPr>
              <a:t>Description</a:t>
            </a:r>
            <a:endParaRPr sz="4400" dirty="0">
              <a:latin typeface="Monotype Corsiva" panose="03010101010201010101" pitchFamily="66" charset="0"/>
            </a:endParaRPr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2780700" y="4874904"/>
            <a:ext cx="2762800" cy="703600"/>
          </a:xfrm>
          <a:prstGeom prst="rect">
            <a:avLst/>
          </a:prstGeom>
        </p:spPr>
        <p:txBody>
          <a:bodyPr spcFirstLastPara="1" wrap="square" lIns="0" tIns="121900" rIns="0" bIns="121900" anchor="ctr" anchorCtr="0">
            <a:noAutofit/>
          </a:bodyPr>
          <a:lstStyle/>
          <a:p>
            <a:r>
              <a:rPr lang="en" sz="4400" dirty="0">
                <a:latin typeface="Monotype Corsiva" panose="03010101010201010101" pitchFamily="66" charset="0"/>
              </a:rPr>
              <a:t>Experimental</a:t>
            </a:r>
            <a:r>
              <a:rPr lang="en" dirty="0"/>
              <a:t> </a:t>
            </a:r>
            <a:r>
              <a:rPr lang="en" sz="4400" dirty="0">
                <a:latin typeface="Monotype Corsiva" panose="03010101010201010101" pitchFamily="66" charset="0"/>
              </a:rPr>
              <a:t>Result</a:t>
            </a:r>
            <a:endParaRPr sz="4400" dirty="0">
              <a:latin typeface="Monotype Corsiva" panose="03010101010201010101" pitchFamily="66" charset="0"/>
            </a:endParaRPr>
          </a:p>
        </p:txBody>
      </p:sp>
      <p:sp>
        <p:nvSpPr>
          <p:cNvPr id="1546" name="Google Shape;1546;p37"/>
          <p:cNvSpPr txBox="1">
            <a:spLocks noGrp="1"/>
          </p:cNvSpPr>
          <p:nvPr>
            <p:ph type="subTitle" idx="14"/>
          </p:nvPr>
        </p:nvSpPr>
        <p:spPr>
          <a:xfrm>
            <a:off x="2780700" y="5648875"/>
            <a:ext cx="2964821" cy="5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Show experimental result </a:t>
            </a:r>
            <a:endParaRPr dirty="0"/>
          </a:p>
        </p:txBody>
      </p:sp>
      <p:sp>
        <p:nvSpPr>
          <p:cNvPr id="1547" name="Google Shape;1547;p37"/>
          <p:cNvSpPr txBox="1">
            <a:spLocks noGrp="1"/>
          </p:cNvSpPr>
          <p:nvPr>
            <p:ph type="title" idx="15"/>
          </p:nvPr>
        </p:nvSpPr>
        <p:spPr>
          <a:xfrm>
            <a:off x="6535300" y="4754328"/>
            <a:ext cx="2762800" cy="703600"/>
          </a:xfrm>
          <a:prstGeom prst="rect">
            <a:avLst/>
          </a:prstGeom>
        </p:spPr>
        <p:txBody>
          <a:bodyPr spcFirstLastPara="1" wrap="square" lIns="0" tIns="121900" rIns="0" bIns="121900" anchor="ctr" anchorCtr="0">
            <a:noAutofit/>
          </a:bodyPr>
          <a:lstStyle/>
          <a:p>
            <a:r>
              <a:rPr lang="en" sz="4400" dirty="0">
                <a:latin typeface="Monotype Corsiva" panose="03010101010201010101" pitchFamily="66" charset="0"/>
              </a:rPr>
              <a:t>Conclusion</a:t>
            </a:r>
            <a:endParaRPr sz="4400" dirty="0">
              <a:latin typeface="Monotype Corsiva" panose="03010101010201010101" pitchFamily="66" charset="0"/>
            </a:endParaRPr>
          </a:p>
        </p:txBody>
      </p:sp>
      <p:sp>
        <p:nvSpPr>
          <p:cNvPr id="1548" name="Google Shape;1548;p37"/>
          <p:cNvSpPr txBox="1">
            <a:spLocks noGrp="1"/>
          </p:cNvSpPr>
          <p:nvPr>
            <p:ph type="subTitle" idx="17"/>
          </p:nvPr>
        </p:nvSpPr>
        <p:spPr>
          <a:xfrm>
            <a:off x="6535300" y="5538344"/>
            <a:ext cx="2762800" cy="5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Summarize project, future work</a:t>
            </a:r>
            <a:endParaRPr dirty="0"/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745400" y="1916393"/>
            <a:ext cx="1192000" cy="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01.</a:t>
            </a:r>
            <a:endParaRPr dirty="0"/>
          </a:p>
        </p:txBody>
      </p:sp>
      <p:sp>
        <p:nvSpPr>
          <p:cNvPr id="1550" name="Google Shape;1550;p37"/>
          <p:cNvSpPr txBox="1">
            <a:spLocks noGrp="1"/>
          </p:cNvSpPr>
          <p:nvPr>
            <p:ph type="subTitle" idx="1"/>
          </p:nvPr>
        </p:nvSpPr>
        <p:spPr>
          <a:xfrm>
            <a:off x="960000" y="3613304"/>
            <a:ext cx="2762800" cy="5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Give details about idea of the problem</a:t>
            </a:r>
            <a:endParaRPr dirty="0"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4714600" y="2442733"/>
            <a:ext cx="2762800" cy="703600"/>
          </a:xfrm>
          <a:prstGeom prst="rect">
            <a:avLst/>
          </a:prstGeom>
        </p:spPr>
        <p:txBody>
          <a:bodyPr spcFirstLastPara="1" wrap="square" lIns="0" tIns="121900" rIns="0" bIns="121900" anchor="ctr" anchorCtr="0">
            <a:noAutofit/>
          </a:bodyPr>
          <a:lstStyle/>
          <a:p>
            <a:r>
              <a:rPr lang="en" sz="4400" dirty="0">
                <a:latin typeface="Monotype Corsiva" panose="03010101010201010101" pitchFamily="66" charset="0"/>
              </a:rPr>
              <a:t>Modelling</a:t>
            </a:r>
            <a:endParaRPr sz="4400" dirty="0">
              <a:latin typeface="Monotype Corsiva" panose="03010101010201010101" pitchFamily="66" charset="0"/>
            </a:endParaRPr>
          </a:p>
        </p:txBody>
      </p:sp>
      <p:sp>
        <p:nvSpPr>
          <p:cNvPr id="1552" name="Google Shape;1552;p37"/>
          <p:cNvSpPr txBox="1">
            <a:spLocks noGrp="1"/>
          </p:cNvSpPr>
          <p:nvPr>
            <p:ph type="subTitle" idx="5"/>
          </p:nvPr>
        </p:nvSpPr>
        <p:spPr>
          <a:xfrm>
            <a:off x="4714600" y="3603256"/>
            <a:ext cx="2762800" cy="5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Give using variables, constrains and objective function</a:t>
            </a:r>
            <a:endParaRPr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8469200" y="2583407"/>
            <a:ext cx="2762800" cy="703600"/>
          </a:xfrm>
          <a:prstGeom prst="rect">
            <a:avLst/>
          </a:prstGeom>
        </p:spPr>
        <p:txBody>
          <a:bodyPr spcFirstLastPara="1" wrap="square" lIns="0" tIns="121900" rIns="0" bIns="121900" anchor="ctr" anchorCtr="0">
            <a:noAutofit/>
          </a:bodyPr>
          <a:lstStyle/>
          <a:p>
            <a:r>
              <a:rPr lang="en" sz="4400" dirty="0">
                <a:latin typeface="Monotype Corsiva" panose="03010101010201010101" pitchFamily="66" charset="0"/>
              </a:rPr>
              <a:t>Proposed</a:t>
            </a:r>
            <a:br>
              <a:rPr lang="en" dirty="0"/>
            </a:br>
            <a:r>
              <a:rPr lang="en" sz="4400" dirty="0">
                <a:latin typeface="Monotype Corsiva" panose="03010101010201010101" pitchFamily="66" charset="0"/>
              </a:rPr>
              <a:t>Algorithms</a:t>
            </a:r>
            <a:endParaRPr sz="4400" dirty="0">
              <a:latin typeface="Monotype Corsiva" panose="03010101010201010101" pitchFamily="66" charset="0"/>
            </a:endParaRPr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5456500" y="1916393"/>
            <a:ext cx="1192000" cy="47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02.</a:t>
            </a:r>
            <a:endParaRPr dirty="0"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9211100" y="1916393"/>
            <a:ext cx="1192000" cy="47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03.</a:t>
            </a:r>
            <a:endParaRPr/>
          </a:p>
        </p:txBody>
      </p:sp>
      <p:sp>
        <p:nvSpPr>
          <p:cNvPr id="1556" name="Google Shape;1556;p37"/>
          <p:cNvSpPr txBox="1">
            <a:spLocks noGrp="1"/>
          </p:cNvSpPr>
          <p:nvPr>
            <p:ph type="subTitle" idx="8"/>
          </p:nvPr>
        </p:nvSpPr>
        <p:spPr>
          <a:xfrm>
            <a:off x="8469200" y="3603256"/>
            <a:ext cx="2762800" cy="5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Offer some algorithms to solve the problem</a:t>
            </a:r>
            <a:endParaRPr dirty="0"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3566100" y="4232267"/>
            <a:ext cx="1192000" cy="47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04.</a:t>
            </a:r>
            <a:endParaRPr dirty="0"/>
          </a:p>
        </p:txBody>
      </p:sp>
      <p:sp>
        <p:nvSpPr>
          <p:cNvPr id="1558" name="Google Shape;1558;p37"/>
          <p:cNvSpPr txBox="1">
            <a:spLocks noGrp="1"/>
          </p:cNvSpPr>
          <p:nvPr>
            <p:ph type="title" idx="16"/>
          </p:nvPr>
        </p:nvSpPr>
        <p:spPr>
          <a:xfrm>
            <a:off x="7277200" y="4232267"/>
            <a:ext cx="1192000" cy="47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05.</a:t>
            </a:r>
            <a:endParaRPr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 dirty="0">
                <a:latin typeface="Monotype Corsiva" panose="03010101010201010101" pitchFamily="66" charset="0"/>
              </a:rPr>
              <a:t>Table of contents</a:t>
            </a:r>
            <a:endParaRPr sz="4400" dirty="0">
              <a:latin typeface="Monotype Corsiva" panose="03010101010201010101" pitchFamily="66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8B7B0B8-19EB-4FF3-85E6-B5173B70B86A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9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54"/>
          <p:cNvSpPr txBox="1">
            <a:spLocks noGrp="1"/>
          </p:cNvSpPr>
          <p:nvPr>
            <p:ph type="title"/>
          </p:nvPr>
        </p:nvSpPr>
        <p:spPr>
          <a:xfrm>
            <a:off x="960000" y="658912"/>
            <a:ext cx="102720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EXPERIMENTAL RESULT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73" y="1519280"/>
            <a:ext cx="9624159" cy="477522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25E8500-C8C5-22A7-377C-CBB009BCD285}"/>
              </a:ext>
            </a:extLst>
          </p:cNvPr>
          <p:cNvSpPr/>
          <p:nvPr/>
        </p:nvSpPr>
        <p:spPr>
          <a:xfrm>
            <a:off x="10379495" y="201333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3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54"/>
          <p:cNvSpPr txBox="1">
            <a:spLocks noGrp="1"/>
          </p:cNvSpPr>
          <p:nvPr>
            <p:ph type="title"/>
          </p:nvPr>
        </p:nvSpPr>
        <p:spPr>
          <a:xfrm>
            <a:off x="960000" y="658912"/>
            <a:ext cx="102720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EXPERIMENTAL RESULT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" y="1416819"/>
            <a:ext cx="10641851" cy="505432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DD78834-5F7C-721A-DB30-7F275D775DFC}"/>
              </a:ext>
            </a:extLst>
          </p:cNvPr>
          <p:cNvSpPr/>
          <p:nvPr/>
        </p:nvSpPr>
        <p:spPr>
          <a:xfrm>
            <a:off x="10379495" y="201333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95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05" y="1458060"/>
            <a:ext cx="6024354" cy="393251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FEEAF27-56E4-D766-4DAB-89E13DACBE2E}"/>
              </a:ext>
            </a:extLst>
          </p:cNvPr>
          <p:cNvSpPr/>
          <p:nvPr/>
        </p:nvSpPr>
        <p:spPr>
          <a:xfrm>
            <a:off x="10379495" y="201333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54"/>
          <p:cNvSpPr txBox="1">
            <a:spLocks noGrp="1"/>
          </p:cNvSpPr>
          <p:nvPr>
            <p:ph type="title"/>
          </p:nvPr>
        </p:nvSpPr>
        <p:spPr>
          <a:xfrm>
            <a:off x="960000" y="658912"/>
            <a:ext cx="102720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5558;p55"/>
          <p:cNvSpPr txBox="1">
            <a:spLocks/>
          </p:cNvSpPr>
          <p:nvPr/>
        </p:nvSpPr>
        <p:spPr>
          <a:xfrm>
            <a:off x="1726164" y="1296512"/>
            <a:ext cx="8873412" cy="49025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9329"/>
            <a:r>
              <a:rPr lang="en-US" sz="24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TIME; </a:t>
            </a:r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</a:t>
            </a:r>
          </a:p>
          <a:p>
            <a:pPr marL="169329"/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Recommended in reality, suitable for enormous datasets</a:t>
            </a:r>
          </a:p>
          <a:p>
            <a:pPr marL="169329"/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its failure rate is high when N and M are close </a:t>
            </a:r>
          </a:p>
          <a:p>
            <a:pPr marL="169329"/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each other</a:t>
            </a:r>
          </a:p>
          <a:p>
            <a:pPr marL="169329"/>
            <a:endParaRPr lang="en-US" sz="2400" b="1" ker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/>
            <a:r>
              <a:rPr lang="en-US" sz="2400" b="1" u="sng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algorithms</a:t>
            </a:r>
            <a:r>
              <a:rPr lang="en-US" sz="24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69329"/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With small datasets:  Both solvers returns the solutions in a nearly equal amount of time. The CP-SAT gives a more slow and steady increase in running time than the SCIP.</a:t>
            </a:r>
            <a:endParaRPr 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/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When N and M get larger (N &gt; 50, M &gt; 10), the solver cannot return the solution due to the overflow problem</a:t>
            </a:r>
            <a:endParaRPr 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5F9018E-84A3-7CF6-4BB2-DA6D70D6ECEE}"/>
              </a:ext>
            </a:extLst>
          </p:cNvPr>
          <p:cNvSpPr/>
          <p:nvPr/>
        </p:nvSpPr>
        <p:spPr>
          <a:xfrm>
            <a:off x="10379495" y="201333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54"/>
          <p:cNvSpPr txBox="1">
            <a:spLocks noGrp="1"/>
          </p:cNvSpPr>
          <p:nvPr>
            <p:ph type="title"/>
          </p:nvPr>
        </p:nvSpPr>
        <p:spPr>
          <a:xfrm>
            <a:off x="960000" y="658912"/>
            <a:ext cx="102720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5558;p55"/>
          <p:cNvSpPr txBox="1">
            <a:spLocks/>
          </p:cNvSpPr>
          <p:nvPr/>
        </p:nvSpPr>
        <p:spPr>
          <a:xfrm>
            <a:off x="1744825" y="667800"/>
            <a:ext cx="8873412" cy="49025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9329"/>
            <a:endParaRPr lang="en-US" sz="2400" b="1" ker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/>
            <a:r>
              <a:rPr lang="en-US" sz="2400" b="1" u="sng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Search</a:t>
            </a:r>
            <a:r>
              <a:rPr lang="en-US" sz="2400" b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69329"/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Gives more stable performance than Greedy Algorithm. The performance gap gets narrower when M increases</a:t>
            </a:r>
          </a:p>
          <a:p>
            <a:pPr marL="169329"/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Depends much on the initial solution. If using the Greedy initial solution, the running time could be much faster, and the standard deviation doesn’t rise much.</a:t>
            </a:r>
          </a:p>
          <a:p>
            <a:pPr marL="169329"/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The slow running time is probably due to the programming language.</a:t>
            </a:r>
            <a:endParaRPr 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5F9018E-84A3-7CF6-4BB2-DA6D70D6ECEE}"/>
              </a:ext>
            </a:extLst>
          </p:cNvPr>
          <p:cNvSpPr/>
          <p:nvPr/>
        </p:nvSpPr>
        <p:spPr>
          <a:xfrm>
            <a:off x="10379495" y="201333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57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1"/>
          <p:cNvSpPr txBox="1">
            <a:spLocks/>
          </p:cNvSpPr>
          <p:nvPr/>
        </p:nvSpPr>
        <p:spPr>
          <a:xfrm>
            <a:off x="604629" y="201333"/>
            <a:ext cx="11132038" cy="715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4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4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4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4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4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4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4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4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4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69329" indent="0" algn="l"/>
            <a:b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[1]</a:t>
            </a:r>
            <a:r>
              <a:rPr lang="en-US" sz="1800" kern="0">
                <a:solidFill>
                  <a:srgbClr val="0097A7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i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“Explicit </a:t>
            </a:r>
            <a:r>
              <a:rPr lang="en-US" sz="1800" i="1" kern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Dantzig</a:t>
            </a:r>
            <a:r>
              <a:rPr lang="en-US" sz="1800" i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-Fulkerson-Johnson formulation”</a:t>
            </a:r>
            <a:endParaRPr lang="en-US" sz="1800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 algn="l"/>
            <a:r>
              <a:rPr lang="en-US" sz="1800" kern="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https://how-to.aimms.com/Articles/332/332-Explicit-Dantzig-Fulkerson-Johnson-formulation</a:t>
            </a:r>
            <a:r>
              <a:rPr lang="en-US" sz="1800" ker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.html</a:t>
            </a:r>
            <a:endParaRPr lang="en-US" sz="1800" ker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 algn="l"/>
            <a:b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[2]</a:t>
            </a: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[3]</a:t>
            </a: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“OR-Tools Guides”</a:t>
            </a:r>
          </a:p>
          <a:p>
            <a:pPr marL="169329" indent="0" algn="l"/>
            <a:r>
              <a:rPr lang="en-US" sz="1800" ker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https://developers.google.com/optimization/introduction</a:t>
            </a:r>
            <a:endParaRPr lang="en-US" sz="1800" kern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 algn="l"/>
            <a:b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Qing Guo, Jian Peng, Wenzheng Xu, </a:t>
            </a:r>
            <a:r>
              <a:rPr lang="en-US" sz="1800" i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“Minimizing </a:t>
            </a:r>
            <a:r>
              <a:rPr lang="en-US" sz="180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Longest Tour Time Among a Fleet of UAVs for Disaster </a:t>
            </a:r>
            <a:r>
              <a:rPr lang="en-US" sz="1800" i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Surveillance”</a:t>
            </a:r>
            <a:endParaRPr lang="en-US" sz="1800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 algn="l"/>
            <a:r>
              <a:rPr lang="en-US" sz="1800" kern="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http://users.cecs.anu.edu.au/~Weifa.Liang/papers/GPXLJXYW20</a:t>
            </a:r>
            <a:r>
              <a:rPr lang="en-US" sz="1800" ker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.pdf</a:t>
            </a:r>
            <a:endParaRPr lang="en-US" sz="1800" ker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 algn="l"/>
            <a:b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[4]</a:t>
            </a: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[5]</a:t>
            </a: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Takafumi Matsuura, Kazumiti Numata, </a:t>
            </a:r>
            <a:r>
              <a:rPr lang="en-US" sz="1800" i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“Solving </a:t>
            </a:r>
            <a:r>
              <a:rPr lang="en-US" sz="180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Multiple Traveling Salesman Problems by Chaotic </a:t>
            </a:r>
            <a:r>
              <a:rPr lang="en-US" sz="1800" i="1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Network”</a:t>
            </a:r>
            <a:endParaRPr lang="en-US" sz="1800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 algn="l"/>
            <a:r>
              <a:rPr lang="en-US" sz="1800" kern="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https://www.ieice.org/nolta/symposium/archive/2014/articles/B1L-C1-6137</a:t>
            </a:r>
            <a:r>
              <a:rPr lang="en-US" sz="1800" ker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.pdf</a:t>
            </a:r>
            <a:endParaRPr lang="en-US" sz="1800" ker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 algn="l"/>
            <a:b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[6]</a:t>
            </a:r>
            <a: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https://en.wikipedia.org/wiki/2-opt</a:t>
            </a:r>
            <a:endParaRPr lang="en-US" sz="1800" kern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 algn="l"/>
            <a:br>
              <a:rPr lang="en-US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itle 2"/>
          <p:cNvSpPr>
            <a:spLocks noGrp="1"/>
          </p:cNvSpPr>
          <p:nvPr>
            <p:ph type="title"/>
          </p:nvPr>
        </p:nvSpPr>
        <p:spPr>
          <a:xfrm>
            <a:off x="-3304089" y="284124"/>
            <a:ext cx="10272000" cy="6096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AAD8AC9-8718-330B-AECD-16FA7DDA75CE}"/>
              </a:ext>
            </a:extLst>
          </p:cNvPr>
          <p:cNvSpPr/>
          <p:nvPr/>
        </p:nvSpPr>
        <p:spPr>
          <a:xfrm>
            <a:off x="10379495" y="201333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7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ank You For Listening Clipart - Powerpoint Presentation Animation Thank  You - Free Transparent PNG Download - PNG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7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3840" y="1458059"/>
            <a:ext cx="6164971" cy="3932515"/>
            <a:chOff x="547340" y="1458059"/>
            <a:chExt cx="6164971" cy="39325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8762" y="1458059"/>
              <a:ext cx="2535007" cy="199983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340" y="2777762"/>
              <a:ext cx="6164971" cy="223520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4291" y="4822310"/>
              <a:ext cx="4438603" cy="568264"/>
            </a:xfrm>
            <a:prstGeom prst="rect">
              <a:avLst/>
            </a:prstGeom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FBFBEF-B457-6BA4-5FDB-F8D48D4D04BC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0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51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>
                <a:solidFill>
                  <a:schemeClr val="accent1"/>
                </a:solidFill>
              </a:rPr>
              <a:t>PROBLEM DESCRIPTION</a:t>
            </a:r>
            <a:endParaRPr sz="3600" dirty="0">
              <a:solidFill>
                <a:schemeClr val="accent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4" y="1717953"/>
            <a:ext cx="5077217" cy="3108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" name="Group 2"/>
          <p:cNvGrpSpPr/>
          <p:nvPr/>
        </p:nvGrpSpPr>
        <p:grpSpPr>
          <a:xfrm>
            <a:off x="5066237" y="1741720"/>
            <a:ext cx="4262800" cy="1335928"/>
            <a:chOff x="3799678" y="1306290"/>
            <a:chExt cx="3197100" cy="1001946"/>
          </a:xfrm>
        </p:grpSpPr>
        <p:sp>
          <p:nvSpPr>
            <p:cNvPr id="2" name="Rectangle 1"/>
            <p:cNvSpPr/>
            <p:nvPr/>
          </p:nvSpPr>
          <p:spPr>
            <a:xfrm>
              <a:off x="5107107" y="1306290"/>
              <a:ext cx="582242" cy="5732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1" name="Google Shape;325;p41">
              <a:extLst>
                <a:ext uri="{FF2B5EF4-FFF2-40B4-BE49-F238E27FC236}">
                  <a16:creationId xmlns:a16="http://schemas.microsoft.com/office/drawing/2014/main" id="{1BA195D2-3D19-FCA4-675F-6BA97CAE48B7}"/>
                </a:ext>
              </a:extLst>
            </p:cNvPr>
            <p:cNvSpPr txBox="1">
              <a:spLocks/>
            </p:cNvSpPr>
            <p:nvPr/>
          </p:nvSpPr>
          <p:spPr>
            <a:xfrm>
              <a:off x="3799678" y="1995936"/>
              <a:ext cx="3197100" cy="312300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133" b="1" dirty="0">
                  <a:solidFill>
                    <a:schemeClr val="tx1"/>
                  </a:solidFill>
                </a:rPr>
                <a:t>Customer</a:t>
              </a:r>
            </a:p>
          </p:txBody>
        </p:sp>
        <p:pic>
          <p:nvPicPr>
            <p:cNvPr id="22" name="Graphic 7" descr="Customer review with solid fill">
              <a:extLst>
                <a:ext uri="{FF2B5EF4-FFF2-40B4-BE49-F238E27FC236}">
                  <a16:creationId xmlns:a16="http://schemas.microsoft.com/office/drawing/2014/main" id="{5687CB35-496B-657D-4721-C37E431F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7107" y="1306290"/>
              <a:ext cx="582242" cy="58224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8010055" y="1647617"/>
            <a:ext cx="4266800" cy="1418107"/>
            <a:chOff x="6007541" y="1235713"/>
            <a:chExt cx="3200100" cy="1063580"/>
          </a:xfrm>
        </p:grpSpPr>
        <p:sp>
          <p:nvSpPr>
            <p:cNvPr id="26" name="Rectangle 25"/>
            <p:cNvSpPr/>
            <p:nvPr/>
          </p:nvSpPr>
          <p:spPr>
            <a:xfrm>
              <a:off x="7316470" y="1306289"/>
              <a:ext cx="582242" cy="5732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3" name="Google Shape;327;p41">
              <a:extLst>
                <a:ext uri="{FF2B5EF4-FFF2-40B4-BE49-F238E27FC236}">
                  <a16:creationId xmlns:a16="http://schemas.microsoft.com/office/drawing/2014/main" id="{A5C671CC-E234-481B-C3C5-30A837C7444B}"/>
                </a:ext>
              </a:extLst>
            </p:cNvPr>
            <p:cNvSpPr txBox="1">
              <a:spLocks/>
            </p:cNvSpPr>
            <p:nvPr/>
          </p:nvSpPr>
          <p:spPr>
            <a:xfrm>
              <a:off x="6007541" y="1986993"/>
              <a:ext cx="3200100" cy="312300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133" b="1" dirty="0">
                  <a:solidFill>
                    <a:schemeClr val="tx1"/>
                  </a:solidFill>
                </a:rPr>
                <a:t>Employee</a:t>
              </a:r>
            </a:p>
          </p:txBody>
        </p:sp>
        <p:pic>
          <p:nvPicPr>
            <p:cNvPr id="24" name="Graphic 8" descr="Employee badge outline">
              <a:extLst>
                <a:ext uri="{FF2B5EF4-FFF2-40B4-BE49-F238E27FC236}">
                  <a16:creationId xmlns:a16="http://schemas.microsoft.com/office/drawing/2014/main" id="{7DBF7703-A97F-889F-FE9D-0A6E0E730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85653" y="1235713"/>
              <a:ext cx="643876" cy="643876"/>
            </a:xfrm>
            <a:prstGeom prst="rect">
              <a:avLst/>
            </a:prstGeom>
          </p:spPr>
        </p:pic>
      </p:grpSp>
      <p:sp>
        <p:nvSpPr>
          <p:cNvPr id="29" name="Google Shape;323;p41">
            <a:extLst>
              <a:ext uri="{FF2B5EF4-FFF2-40B4-BE49-F238E27FC236}">
                <a16:creationId xmlns:a16="http://schemas.microsoft.com/office/drawing/2014/main" id="{FA29EB7A-7704-0F5A-7C8E-0D1CB818A2CE}"/>
              </a:ext>
            </a:extLst>
          </p:cNvPr>
          <p:cNvSpPr txBox="1">
            <a:spLocks/>
          </p:cNvSpPr>
          <p:nvPr/>
        </p:nvSpPr>
        <p:spPr>
          <a:xfrm>
            <a:off x="5676665" y="3275673"/>
            <a:ext cx="3041945" cy="77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9144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N customers</a:t>
            </a:r>
          </a:p>
          <a:p>
            <a:pPr marL="0" indent="0" algn="ctr">
              <a:buNone/>
            </a:pPr>
            <a:r>
              <a:rPr lang="en-US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+Each customer </a:t>
            </a:r>
          </a:p>
          <a:p>
            <a:pPr marL="0" indent="0" algn="ctr">
              <a:buNone/>
            </a:pPr>
            <a:r>
              <a:rPr lang="en-US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served by </a:t>
            </a:r>
          </a:p>
          <a:p>
            <a:pPr marL="0" indent="0" algn="ctr">
              <a:buNone/>
            </a:pPr>
            <a:r>
              <a:rPr lang="en-US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employee</a:t>
            </a:r>
          </a:p>
          <a:p>
            <a:pPr marL="0" indent="0" algn="ctr">
              <a:buNone/>
            </a:pPr>
            <a:r>
              <a:rPr lang="en-US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+Maintenance time (d)</a:t>
            </a:r>
          </a:p>
          <a:p>
            <a:pPr marL="380990" indent="-380990" algn="ctr">
              <a:buFontTx/>
              <a:buChar char="-"/>
            </a:pPr>
            <a:endParaRPr lang="en-US" sz="186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323;p41">
            <a:extLst>
              <a:ext uri="{FF2B5EF4-FFF2-40B4-BE49-F238E27FC236}">
                <a16:creationId xmlns:a16="http://schemas.microsoft.com/office/drawing/2014/main" id="{FA29EB7A-7704-0F5A-7C8E-0D1CB818A2CE}"/>
              </a:ext>
            </a:extLst>
          </p:cNvPr>
          <p:cNvSpPr txBox="1">
            <a:spLocks/>
          </p:cNvSpPr>
          <p:nvPr/>
        </p:nvSpPr>
        <p:spPr>
          <a:xfrm>
            <a:off x="8622481" y="3282656"/>
            <a:ext cx="3369103" cy="157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9144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+M employees</a:t>
            </a:r>
          </a:p>
          <a:p>
            <a:pPr marL="0" indent="0" algn="ctr">
              <a:buNone/>
            </a:pPr>
            <a:r>
              <a:rPr lang="en-US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+Depot=&gt;Customers=&gt;Depot</a:t>
            </a:r>
          </a:p>
          <a:p>
            <a:pPr marL="0" indent="0" algn="ctr">
              <a:buNone/>
            </a:pPr>
            <a:r>
              <a:rPr lang="en-US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+Travelling time (t)</a:t>
            </a:r>
          </a:p>
          <a:p>
            <a:pPr marL="0" indent="0" algn="ctr">
              <a:buNone/>
            </a:pPr>
            <a:r>
              <a:rPr lang="en-US" sz="18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+Working time (c) = Travelling time + Maintenance time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2728846" y="5282129"/>
            <a:ext cx="1549052" cy="103644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Montserrat" panose="00000500000000000000" pitchFamily="2" charset="0"/>
              </a:rPr>
              <a:t> GOAL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98672" y="5328428"/>
            <a:ext cx="4630365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longest working time of an employee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BB5FA1-E2AC-C452-F1A4-91457B5F2864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2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35" name="Pictur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4" y="1374965"/>
            <a:ext cx="5686163" cy="415036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2313E47-C332-66EB-D727-4698524CA2F0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2"/>
          <p:cNvSpPr>
            <a:spLocks noGrp="1"/>
          </p:cNvSpPr>
          <p:nvPr>
            <p:ph type="title"/>
          </p:nvPr>
        </p:nvSpPr>
        <p:spPr>
          <a:xfrm>
            <a:off x="-2016465" y="164305"/>
            <a:ext cx="10272000" cy="609600"/>
          </a:xfrm>
        </p:spPr>
        <p:txBody>
          <a:bodyPr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5558;p55"/>
              <p:cNvSpPr txBox="1">
                <a:spLocks/>
              </p:cNvSpPr>
              <p:nvPr/>
            </p:nvSpPr>
            <p:spPr>
              <a:xfrm>
                <a:off x="858416" y="1101013"/>
                <a:ext cx="9107796" cy="5095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4025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Nunito Light"/>
                  <a:buChar char="●"/>
                  <a:defRPr sz="2133" b="0" i="0" u="none" strike="noStrike" cap="none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1pPr>
                <a:lvl2pPr marL="1219170" marR="0" lvl="1" indent="-44025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Nunito Light"/>
                  <a:buChar char="○"/>
                  <a:defRPr sz="1867" b="0" i="0" u="none" strike="noStrike" cap="none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2pPr>
                <a:lvl3pPr marL="1828754" marR="0" lvl="2" indent="-431789" algn="l" rtl="0">
                  <a:lnSpc>
                    <a:spcPct val="100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Nunito Light"/>
                  <a:buChar char="■"/>
                  <a:defRPr sz="1867" b="0" i="0" u="none" strike="noStrike" cap="none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3pPr>
                <a:lvl4pPr marL="2438339" marR="0" lvl="3" indent="-431789" algn="l" rtl="0">
                  <a:lnSpc>
                    <a:spcPct val="100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Nunito Light"/>
                  <a:buChar char="●"/>
                  <a:defRPr sz="1867" b="0" i="0" u="none" strike="noStrike" cap="none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4pPr>
                <a:lvl5pPr marL="3047924" marR="0" lvl="4" indent="-423323" algn="l" rtl="0">
                  <a:lnSpc>
                    <a:spcPct val="100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Nunito Light"/>
                  <a:buChar char="○"/>
                  <a:defRPr sz="1867" b="0" i="0" u="none" strike="noStrike" cap="none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5pPr>
                <a:lvl6pPr marL="3657509" marR="0" lvl="5" indent="-423323" algn="l" rtl="0">
                  <a:lnSpc>
                    <a:spcPct val="100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Nunito Light"/>
                  <a:buChar char="■"/>
                  <a:defRPr sz="1867" b="0" i="0" u="none" strike="noStrike" cap="none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6pPr>
                <a:lvl7pPr marL="4267093" marR="0" lvl="6" indent="-414856" algn="l" rtl="0">
                  <a:lnSpc>
                    <a:spcPct val="100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Nunito Light"/>
                  <a:buChar char="●"/>
                  <a:defRPr sz="1867" b="0" i="0" u="none" strike="noStrike" cap="none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7pPr>
                <a:lvl8pPr marL="4876678" marR="0" lvl="7" indent="-414856" algn="l" rtl="0">
                  <a:lnSpc>
                    <a:spcPct val="100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Nunito Light"/>
                  <a:buChar char="○"/>
                  <a:defRPr sz="1867" b="0" i="0" u="none" strike="noStrike" cap="none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8pPr>
                <a:lvl9pPr marL="5486263" marR="0" lvl="8" indent="-423323" algn="l" rtl="0">
                  <a:lnSpc>
                    <a:spcPct val="100000"/>
                  </a:lnSpc>
                  <a:spcBef>
                    <a:spcPts val="2133"/>
                  </a:spcBef>
                  <a:spcAft>
                    <a:spcPts val="2133"/>
                  </a:spcAft>
                  <a:buClr>
                    <a:schemeClr val="lt1"/>
                  </a:buClr>
                  <a:buSzPts val="1400"/>
                  <a:buFont typeface="Nunito Light"/>
                  <a:buChar char="■"/>
                  <a:defRPr sz="1867" b="0" i="0" u="none" strike="noStrike" cap="none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92A4E"/>
                  </a:buClr>
                  <a:buSzPts val="1100"/>
                  <a:buFont typeface="Nunito Light"/>
                  <a:buNone/>
                  <a:tabLst/>
                  <a:defRPr/>
                </a:pPr>
                <a:r>
                  <a:rPr lang="en-US" sz="2400" ker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Nunito"/>
                  </a:rPr>
                  <a:t>Vari</a:t>
                </a:r>
                <a:r>
                  <a:rPr lang="en-US" sz="2400" ker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ables</a:t>
                </a: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Nunito"/>
                </a:endParaRPr>
              </a:p>
              <a:p>
                <a:pPr marL="609585" marR="0" lvl="0" indent="-440256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Nunito Light"/>
                  <a:buChar char="●"/>
                  <a:tabLst/>
                  <a:defRPr/>
                </a:pPr>
                <a:r>
                  <a:rPr lang="en-US" b="1" kern="0">
                    <a:solidFill>
                      <a:srgbClr val="FFFFFF"/>
                    </a:solidFill>
                    <a:cs typeface="Times New Roman" panose="02020603050405020304" pitchFamily="18" charset="0"/>
                  </a:rPr>
                  <a:t>x[i, k]</a:t>
                </a:r>
                <a14:m>
                  <m:oMath xmlns:m="http://schemas.openxmlformats.org/officeDocument/2006/math">
                    <m:r>
                      <a:rPr kumimoji="0" lang="en-US" sz="2133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"/>
                      </a:rPr>
                      <m:t> </m:t>
                    </m:r>
                    <m:r>
                      <a:rPr kumimoji="0" lang="en-US" sz="2133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sz="2133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</m:ctrlPr>
                          </m:eqArrPr>
                          <m:e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&amp;1,     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𝑖𝑓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 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𝑐𝑢𝑠𝑡𝑜𝑚𝑒𝑟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 </m:t>
                            </m:r>
                            <m:r>
                              <a:rPr kumimoji="0" lang="en-US" sz="2133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𝒊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 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𝑖𝑠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 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𝑠𝑒𝑟𝑣𝑒𝑑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 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𝑏𝑦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 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𝑒𝑚𝑝𝑙𝑜𝑦𝑒𝑒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 </m:t>
                            </m:r>
                            <m:r>
                              <a:rPr kumimoji="0" lang="en-US" sz="2133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𝒌</m:t>
                            </m:r>
                          </m:e>
                          <m:e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&amp;0,     </m:t>
                            </m:r>
                            <m:r>
                              <a:rPr kumimoji="0" lang="en-US" sz="2133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Nunito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Nunito"/>
                </a:endParaRPr>
              </a:p>
              <a:p>
                <a:pPr marL="169329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Nunito Light"/>
                  <a:buNone/>
                  <a:tabLst/>
                  <a:defRPr/>
                </a:pP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with:</a:t>
                </a:r>
                <a:r>
                  <a: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 </a:t>
                </a:r>
                <a:r>
                  <a:rPr kumimoji="0" lang="en-US" sz="21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1 &lt;= </a:t>
                </a:r>
                <a:r>
                  <a:rPr kumimoji="0" lang="en-US" sz="2133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i</a:t>
                </a:r>
                <a:r>
                  <a:rPr kumimoji="0" lang="en-US" sz="21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 </a:t>
                </a:r>
                <a:r>
                  <a: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&lt;= N</a:t>
                </a: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  1 </a:t>
                </a:r>
                <a:r>
                  <a:rPr kumimoji="0" lang="en-US" sz="21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&lt;= k &lt;= </a:t>
                </a: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.</a:t>
                </a:r>
              </a:p>
              <a:p>
                <a:pPr marL="169329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Nunito Light"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Nunito"/>
                </a:endParaRPr>
              </a:p>
              <a:p>
                <a:pPr lvl="0" algn="just">
                  <a:buClr>
                    <a:srgbClr val="FFFFFF"/>
                  </a:buClr>
                  <a:defRPr/>
                </a:pPr>
                <a:r>
                  <a:rPr lang="en-US" b="1" kern="0">
                    <a:solidFill>
                      <a:srgbClr val="FFFFFF"/>
                    </a:solidFill>
                    <a:cs typeface="Times New Roman" panose="02020603050405020304" pitchFamily="18" charset="0"/>
                  </a:rPr>
                  <a:t>y[i, j, k]</a:t>
                </a:r>
                <a14:m>
                  <m:oMath xmlns:m="http://schemas.openxmlformats.org/officeDocument/2006/math">
                    <m:r>
                      <a:rPr lang="en-US" b="1" ker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ker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&amp;1,     </m:t>
                            </m:r>
                            <m:r>
                              <a:rPr lang="en-US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𝑒𝑚𝑝𝑙𝑜𝑦𝑒𝑒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1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𝑡𝑟𝑎𝑣𝑒𝑙𝑠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𝑑𝑖𝑟𝑒𝑐𝑡𝑙𝑦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𝑓𝑟𝑜𝑚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1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𝑡𝑜</m:t>
                            </m:r>
                            <m:r>
                              <a:rPr lang="en-US" b="0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1" i="1" kern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&amp;0,     </m:t>
                            </m:r>
                            <m:r>
                              <a:rPr lang="en-US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en-US" sz="2133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Nunito"/>
                </a:endParaRPr>
              </a:p>
              <a:p>
                <a:pPr marL="169329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Nunito Light"/>
                  <a:buNone/>
                  <a:tabLst/>
                  <a:defRPr/>
                </a:pP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with: </a:t>
                </a:r>
                <a:r>
                  <a: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 </a:t>
                </a:r>
                <a:r>
                  <a:rPr kumimoji="0" lang="en-US" sz="21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0 &lt;= </a:t>
                </a:r>
                <a:r>
                  <a:rPr kumimoji="0" lang="en-US" sz="2133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i</a:t>
                </a:r>
                <a:r>
                  <a:rPr kumimoji="0" lang="en-US" sz="21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, j </a:t>
                </a:r>
                <a:r>
                  <a: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&lt;= N</a:t>
                </a: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 </a:t>
                </a:r>
                <a:r>
                  <a:rPr kumimoji="0" lang="en-US" sz="21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1 &lt;= k </a:t>
                </a:r>
                <a:r>
                  <a: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  <a:t>&lt;= </a:t>
                </a: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marL="169329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Nunito Light"/>
                  <a:buNone/>
                  <a:tabLst/>
                  <a:defRPr/>
                </a:pPr>
                <a:endPara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Nunito"/>
                </a:endParaRPr>
              </a:p>
              <a:p>
                <a:pPr>
                  <a:buClr>
                    <a:srgbClr val="FFFFFF"/>
                  </a:buClr>
                  <a:defRPr/>
                </a:pPr>
                <a:r>
                  <a:rPr lang="en-US" b="1" kern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c[k</a:t>
                </a:r>
                <a:r>
                  <a:rPr lang="en-US" b="1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kern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integer variable indicate the working time of employee </a:t>
                </a: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	with: 1</a:t>
                </a:r>
                <a:r>
                  <a:rPr lang="en-US" kern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&lt;=k</a:t>
                </a: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&lt;=M</a:t>
                </a:r>
              </a:p>
              <a:p>
                <a:pPr>
                  <a:buClr>
                    <a:srgbClr val="FFFFFF"/>
                  </a:buClr>
                  <a:defRPr/>
                </a:pPr>
                <a:endPara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Nunito"/>
                </a:endParaRPr>
              </a:p>
              <a:p>
                <a:pPr>
                  <a:buClr>
                    <a:srgbClr val="FFFFFF"/>
                  </a:buClr>
                  <a:defRPr/>
                </a:pPr>
                <a:r>
                  <a:rPr lang="en-US" b="1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positive </a:t>
                </a:r>
                <a:r>
                  <a:rPr lang="en-US" kern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 variable which </a:t>
                </a:r>
                <a:r>
                  <a:rPr lang="en-US" ker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maximum </a:t>
                </a:r>
                <a:r>
                  <a:rPr lang="en-US" kern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working time among the employees</a:t>
                </a:r>
                <a:br>
                  <a:rPr lang="en-US" dirty="0"/>
                </a:br>
                <a:br>
                  <a:rPr kumimoji="0" lang="en-US" sz="21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Nunito"/>
                  </a:rPr>
                </a:br>
                <a:endPara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Nunito"/>
                </a:endParaRPr>
              </a:p>
            </p:txBody>
          </p:sp>
        </mc:Choice>
        <mc:Fallback>
          <p:sp>
            <p:nvSpPr>
              <p:cNvPr id="6" name="Google Shape;5558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6" y="1101013"/>
                <a:ext cx="9107796" cy="5095244"/>
              </a:xfrm>
              <a:prstGeom prst="rect">
                <a:avLst/>
              </a:prstGeom>
              <a:blipFill>
                <a:blip r:embed="rId3"/>
                <a:stretch>
                  <a:fillRect l="-736" t="-47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46694BBC-06DC-4908-0FF4-F73E397A30EB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8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58;p55"/>
          <p:cNvSpPr txBox="1">
            <a:spLocks/>
          </p:cNvSpPr>
          <p:nvPr/>
        </p:nvSpPr>
        <p:spPr>
          <a:xfrm>
            <a:off x="723804" y="1324269"/>
            <a:ext cx="7059868" cy="3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828754" marR="0" lvl="2" indent="-431789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2438339" marR="0" lvl="3" indent="-431789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4267093" marR="0" lvl="6" indent="-414856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4876678" marR="0" lvl="7" indent="-414856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Nunito Light"/>
              <a:buChar char="■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rgbClr val="392A4E"/>
              </a:buClr>
              <a:buSzPts val="1100"/>
              <a:buNone/>
              <a:defRPr/>
            </a:pPr>
            <a:r>
              <a:rPr lang="en-US" sz="2400" kern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unito"/>
              </a:rPr>
              <a:t>Constraints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2A4E"/>
              </a:buClr>
              <a:buSzPts val="1100"/>
              <a:buFont typeface="Nunito Light"/>
              <a:buNone/>
              <a:tabLst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b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</a:br>
            <a:endParaRPr kumimoji="0" lang="en-US" sz="21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FD46058-4970-AB21-9CD2-B1FEE761C6C5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6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480D28B-063F-E73E-AC50-DDA6EB891340}"/>
              </a:ext>
            </a:extLst>
          </p:cNvPr>
          <p:cNvSpPr txBox="1">
            <a:spLocks/>
          </p:cNvSpPr>
          <p:nvPr/>
        </p:nvSpPr>
        <p:spPr>
          <a:xfrm>
            <a:off x="-2016465" y="164305"/>
            <a:ext cx="1027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933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4B35D3-FA2F-D48C-5FD3-7004AFF88D6C}"/>
                  </a:ext>
                </a:extLst>
              </p:cNvPr>
              <p:cNvSpPr txBox="1"/>
              <p:nvPr/>
            </p:nvSpPr>
            <p:spPr>
              <a:xfrm>
                <a:off x="733994" y="2414895"/>
                <a:ext cx="10459338" cy="132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kumimoji="0" lang="en-US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kumimoji="0" lang="en-US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kumimoji="0" lang="vi-VN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kumimoji="0" lang="vi-VN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                 </m:t>
                              </m:r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      </m:t>
                              </m:r>
                              <m:r>
                                <a:rPr kumimoji="0" lang="en-US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kumimoji="0" lang="en-US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  <m:r>
                                <a:rPr kumimoji="0" lang="en-US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kumimoji="0" lang="en-US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; 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en-US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sz="213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92A4E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4B35D3-FA2F-D48C-5FD3-7004AFF88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4" y="2414895"/>
                <a:ext cx="10459338" cy="1328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A569A-6939-2AE7-6636-531CB11EB96C}"/>
                  </a:ext>
                </a:extLst>
              </p:cNvPr>
              <p:cNvSpPr txBox="1"/>
              <p:nvPr/>
            </p:nvSpPr>
            <p:spPr>
              <a:xfrm>
                <a:off x="743325" y="1324269"/>
                <a:ext cx="8526886" cy="132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vi-VN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kumimoji="0" lang="vi-VN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,0,</m:t>
                                  </m:r>
                                  <m:r>
                                    <a:rPr kumimoji="0" lang="vi-VN" sz="213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 </m:t>
                              </m:r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kumimoji="0" lang="vi-VN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en-US" sz="213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sz="213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92A4E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A569A-6939-2AE7-6636-531CB11E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5" y="1324269"/>
                <a:ext cx="8526886" cy="1328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5AF65D-8952-61F9-84DC-76BCD1C5182F}"/>
                  </a:ext>
                </a:extLst>
              </p:cNvPr>
              <p:cNvSpPr txBox="1"/>
              <p:nvPr/>
            </p:nvSpPr>
            <p:spPr>
              <a:xfrm>
                <a:off x="653163" y="3472884"/>
                <a:ext cx="8632171" cy="1290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1 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                                                                        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(1≤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13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92A4E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5AF65D-8952-61F9-84DC-76BCD1C51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3" y="3472884"/>
                <a:ext cx="8632171" cy="12909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63E677-5731-4877-D0A6-867F0394FE6A}"/>
                  </a:ext>
                </a:extLst>
              </p:cNvPr>
              <p:cNvSpPr txBox="1"/>
              <p:nvPr/>
            </p:nvSpPr>
            <p:spPr>
              <a:xfrm>
                <a:off x="733994" y="4528216"/>
                <a:ext cx="8641981" cy="132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130" i="1" ker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30" i="1" ker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130" i="1" ker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30" b="0" i="1" kern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130" i="1" ker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130" i="1" ker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30" i="1" ker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0" i="1" ker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130" i="1" ker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130" i="1" ker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130" i="1" ker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130" i="1" ker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30" i="1" ker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0" i="1" ker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130" i="1" ker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130" i="1" kern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30" b="0" i="1" kern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130" b="0" i="1" kern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130" b="0" i="1" kern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13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130" b="0" i="1" kern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30" b="0" i="1" kern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130" b="0" i="1" kern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130" b="0" i="1" kern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130" b="0" i="1" kern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130" b="0" i="1" kern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][</m:t>
                              </m:r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130" b="0" i="1" kern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sz="2130" i="1" ker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130" b="0" i="1" kern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sz="2130" i="1" ker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(1≤</m:t>
                      </m:r>
                      <m:r>
                        <a:rPr lang="en-US" sz="2130" b="0" i="1" kern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130" i="1" ker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130" b="0" i="1" kern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2130" b="0" i="1" kern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13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92A4E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63E677-5731-4877-D0A6-867F0394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4" y="4528216"/>
                <a:ext cx="8641981" cy="13281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3A7F9-3AA6-5481-2743-78D493796F28}"/>
                  </a:ext>
                </a:extLst>
              </p:cNvPr>
              <p:cNvSpPr txBox="1"/>
              <p:nvPr/>
            </p:nvSpPr>
            <p:spPr>
              <a:xfrm>
                <a:off x="706001" y="5821867"/>
                <a:ext cx="8689495" cy="6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                                (1≤</m:t>
                      </m:r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13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92A4E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3A7F9-3AA6-5481-2743-78D493796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1" y="5821867"/>
                <a:ext cx="8689495" cy="6971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9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/>
          <p:cNvSpPr/>
          <p:nvPr/>
        </p:nvSpPr>
        <p:spPr>
          <a:xfrm>
            <a:off x="2957529" y="2679009"/>
            <a:ext cx="6031149" cy="319047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3581791" y="2642104"/>
            <a:ext cx="4458436" cy="3081887"/>
            <a:chOff x="2394700" y="1000276"/>
            <a:chExt cx="4458436" cy="3081887"/>
          </a:xfrm>
        </p:grpSpPr>
        <p:sp>
          <p:nvSpPr>
            <p:cNvPr id="180" name="Oval 179"/>
            <p:cNvSpPr/>
            <p:nvPr/>
          </p:nvSpPr>
          <p:spPr>
            <a:xfrm>
              <a:off x="6358647" y="3336586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5614628" y="3691695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876499" y="3251412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6673174" y="2470825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6271098" y="1854741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4961106" y="1225684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2889115" y="2097608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2605391" y="2895600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3895927" y="3758120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2984770" y="3414408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3858638" y="1303506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727642" y="2379711"/>
              <a:ext cx="97277" cy="457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2" name="Straight Arrow Connector 191"/>
            <p:cNvCxnSpPr>
              <a:stCxn id="191" idx="1"/>
              <a:endCxn id="188" idx="7"/>
            </p:cNvCxnSpPr>
            <p:nvPr/>
          </p:nvCxnSpPr>
          <p:spPr>
            <a:xfrm flipH="1">
              <a:off x="3970655" y="2402571"/>
              <a:ext cx="756987" cy="136694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3" name="Straight Arrow Connector 192"/>
            <p:cNvCxnSpPr>
              <a:stCxn id="188" idx="1"/>
              <a:endCxn id="189" idx="6"/>
            </p:cNvCxnSpPr>
            <p:nvPr/>
          </p:nvCxnSpPr>
          <p:spPr>
            <a:xfrm flipH="1" flipV="1">
              <a:off x="3072319" y="3453319"/>
              <a:ext cx="836429" cy="31619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4" name="Straight Arrow Connector 193"/>
            <p:cNvCxnSpPr>
              <a:stCxn id="189" idx="2"/>
              <a:endCxn id="187" idx="5"/>
            </p:cNvCxnSpPr>
            <p:nvPr/>
          </p:nvCxnSpPr>
          <p:spPr>
            <a:xfrm flipH="1" flipV="1">
              <a:off x="2680119" y="2962025"/>
              <a:ext cx="304651" cy="49129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5" name="Straight Arrow Connector 194"/>
            <p:cNvCxnSpPr>
              <a:stCxn id="187" idx="7"/>
              <a:endCxn id="186" idx="4"/>
            </p:cNvCxnSpPr>
            <p:nvPr/>
          </p:nvCxnSpPr>
          <p:spPr>
            <a:xfrm flipV="1">
              <a:off x="2680119" y="2175430"/>
              <a:ext cx="252771" cy="73156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6" name="Straight Arrow Connector 195"/>
            <p:cNvCxnSpPr>
              <a:stCxn id="186" idx="7"/>
              <a:endCxn id="191" idx="1"/>
            </p:cNvCxnSpPr>
            <p:nvPr/>
          </p:nvCxnSpPr>
          <p:spPr>
            <a:xfrm>
              <a:off x="2963843" y="2109005"/>
              <a:ext cx="1763799" cy="29356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7" name="Straight Arrow Connector 196"/>
            <p:cNvCxnSpPr>
              <a:stCxn id="190" idx="6"/>
              <a:endCxn id="185" idx="3"/>
            </p:cNvCxnSpPr>
            <p:nvPr/>
          </p:nvCxnSpPr>
          <p:spPr>
            <a:xfrm flipV="1">
              <a:off x="3946187" y="1292109"/>
              <a:ext cx="1027740" cy="5030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0"/>
              <a:endCxn id="190" idx="5"/>
            </p:cNvCxnSpPr>
            <p:nvPr/>
          </p:nvCxnSpPr>
          <p:spPr>
            <a:xfrm flipH="1" flipV="1">
              <a:off x="3933366" y="1369931"/>
              <a:ext cx="842915" cy="100978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83" idx="4"/>
              <a:endCxn id="191" idx="3"/>
            </p:cNvCxnSpPr>
            <p:nvPr/>
          </p:nvCxnSpPr>
          <p:spPr>
            <a:xfrm flipH="1" flipV="1">
              <a:off x="4824919" y="2402571"/>
              <a:ext cx="1892030" cy="14607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91" idx="3"/>
              <a:endCxn id="184" idx="3"/>
            </p:cNvCxnSpPr>
            <p:nvPr/>
          </p:nvCxnSpPr>
          <p:spPr>
            <a:xfrm flipV="1">
              <a:off x="4824919" y="1921166"/>
              <a:ext cx="1459000" cy="48140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5" idx="3"/>
              <a:endCxn id="191" idx="0"/>
            </p:cNvCxnSpPr>
            <p:nvPr/>
          </p:nvCxnSpPr>
          <p:spPr>
            <a:xfrm flipH="1">
              <a:off x="4776281" y="1292109"/>
              <a:ext cx="197646" cy="108760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84" idx="3"/>
              <a:endCxn id="183" idx="1"/>
            </p:cNvCxnSpPr>
            <p:nvPr/>
          </p:nvCxnSpPr>
          <p:spPr>
            <a:xfrm>
              <a:off x="6283919" y="1921166"/>
              <a:ext cx="402076" cy="56105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2"/>
            </p:cNvCxnSpPr>
            <p:nvPr/>
          </p:nvCxnSpPr>
          <p:spPr>
            <a:xfrm flipH="1" flipV="1">
              <a:off x="4907452" y="3300919"/>
              <a:ext cx="707176" cy="42968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endCxn id="180" idx="2"/>
            </p:cNvCxnSpPr>
            <p:nvPr/>
          </p:nvCxnSpPr>
          <p:spPr>
            <a:xfrm>
              <a:off x="4896405" y="3269280"/>
              <a:ext cx="1462242" cy="10621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0" idx="4"/>
            </p:cNvCxnSpPr>
            <p:nvPr/>
          </p:nvCxnSpPr>
          <p:spPr>
            <a:xfrm flipH="1">
              <a:off x="5658402" y="3414408"/>
              <a:ext cx="744020" cy="31619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6" name="TextBox 205"/>
            <p:cNvSpPr txBox="1"/>
            <p:nvPr/>
          </p:nvSpPr>
          <p:spPr>
            <a:xfrm>
              <a:off x="4591305" y="2460487"/>
              <a:ext cx="8365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Depot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845742" y="3835942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02085" y="3507763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394700" y="2811400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731702" y="1874181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756498" y="1044316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922195" y="1000276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232187" y="1641732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687766" y="2516481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342733" y="3434076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515356" y="3821398"/>
              <a:ext cx="359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776280" y="3005191"/>
              <a:ext cx="359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591520" y="2658171"/>
            <a:ext cx="4458436" cy="3119119"/>
            <a:chOff x="2394700" y="1000276"/>
            <a:chExt cx="4458436" cy="3119119"/>
          </a:xfrm>
        </p:grpSpPr>
        <p:sp>
          <p:nvSpPr>
            <p:cNvPr id="219" name="Donut 218"/>
            <p:cNvSpPr/>
            <p:nvPr/>
          </p:nvSpPr>
          <p:spPr>
            <a:xfrm>
              <a:off x="4709955" y="2691319"/>
              <a:ext cx="1896894" cy="1428076"/>
            </a:xfrm>
            <a:prstGeom prst="donut">
              <a:avLst>
                <a:gd name="adj" fmla="val 443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6358647" y="3336586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5614628" y="3691695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4876499" y="3251412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6673174" y="2470825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6271098" y="1854741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4961106" y="1225684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2889115" y="2097608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2605391" y="2895600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3895927" y="3758120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2984770" y="3414408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3858638" y="1303506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727642" y="2379711"/>
              <a:ext cx="97277" cy="457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32" name="Straight Arrow Connector 231"/>
            <p:cNvCxnSpPr>
              <a:stCxn id="231" idx="1"/>
              <a:endCxn id="228" idx="7"/>
            </p:cNvCxnSpPr>
            <p:nvPr/>
          </p:nvCxnSpPr>
          <p:spPr>
            <a:xfrm flipH="1">
              <a:off x="3970655" y="2402571"/>
              <a:ext cx="756987" cy="136694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3" name="Straight Arrow Connector 232"/>
            <p:cNvCxnSpPr>
              <a:stCxn id="228" idx="1"/>
              <a:endCxn id="229" idx="6"/>
            </p:cNvCxnSpPr>
            <p:nvPr/>
          </p:nvCxnSpPr>
          <p:spPr>
            <a:xfrm flipH="1" flipV="1">
              <a:off x="3072319" y="3453319"/>
              <a:ext cx="836429" cy="31619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4" name="Straight Arrow Connector 233"/>
            <p:cNvCxnSpPr>
              <a:stCxn id="229" idx="2"/>
              <a:endCxn id="227" idx="5"/>
            </p:cNvCxnSpPr>
            <p:nvPr/>
          </p:nvCxnSpPr>
          <p:spPr>
            <a:xfrm flipH="1" flipV="1">
              <a:off x="2680119" y="2962025"/>
              <a:ext cx="304651" cy="49129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5" name="Straight Arrow Connector 234"/>
            <p:cNvCxnSpPr>
              <a:stCxn id="227" idx="7"/>
              <a:endCxn id="226" idx="4"/>
            </p:cNvCxnSpPr>
            <p:nvPr/>
          </p:nvCxnSpPr>
          <p:spPr>
            <a:xfrm flipV="1">
              <a:off x="2680119" y="2175430"/>
              <a:ext cx="252771" cy="73156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6" name="Straight Arrow Connector 235"/>
            <p:cNvCxnSpPr>
              <a:stCxn id="226" idx="7"/>
              <a:endCxn id="231" idx="1"/>
            </p:cNvCxnSpPr>
            <p:nvPr/>
          </p:nvCxnSpPr>
          <p:spPr>
            <a:xfrm>
              <a:off x="2963843" y="2109005"/>
              <a:ext cx="1763799" cy="29356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7" name="Straight Arrow Connector 236"/>
            <p:cNvCxnSpPr>
              <a:stCxn id="230" idx="6"/>
              <a:endCxn id="225" idx="3"/>
            </p:cNvCxnSpPr>
            <p:nvPr/>
          </p:nvCxnSpPr>
          <p:spPr>
            <a:xfrm flipV="1">
              <a:off x="3946187" y="1292109"/>
              <a:ext cx="1027740" cy="5030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8" name="Straight Arrow Connector 237"/>
            <p:cNvCxnSpPr>
              <a:stCxn id="231" idx="0"/>
              <a:endCxn id="230" idx="5"/>
            </p:cNvCxnSpPr>
            <p:nvPr/>
          </p:nvCxnSpPr>
          <p:spPr>
            <a:xfrm flipH="1" flipV="1">
              <a:off x="3933366" y="1369931"/>
              <a:ext cx="842915" cy="100978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9" name="Straight Arrow Connector 238"/>
            <p:cNvCxnSpPr>
              <a:stCxn id="223" idx="4"/>
              <a:endCxn id="231" idx="3"/>
            </p:cNvCxnSpPr>
            <p:nvPr/>
          </p:nvCxnSpPr>
          <p:spPr>
            <a:xfrm flipH="1" flipV="1">
              <a:off x="4824919" y="2402571"/>
              <a:ext cx="1892030" cy="14607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0" name="Straight Arrow Connector 239"/>
            <p:cNvCxnSpPr>
              <a:stCxn id="231" idx="3"/>
              <a:endCxn id="224" idx="3"/>
            </p:cNvCxnSpPr>
            <p:nvPr/>
          </p:nvCxnSpPr>
          <p:spPr>
            <a:xfrm flipV="1">
              <a:off x="4824919" y="1921166"/>
              <a:ext cx="1459000" cy="48140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1" name="Straight Arrow Connector 240"/>
            <p:cNvCxnSpPr>
              <a:stCxn id="225" idx="3"/>
              <a:endCxn id="231" idx="0"/>
            </p:cNvCxnSpPr>
            <p:nvPr/>
          </p:nvCxnSpPr>
          <p:spPr>
            <a:xfrm flipH="1">
              <a:off x="4776281" y="1292109"/>
              <a:ext cx="197646" cy="108760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2" name="Straight Arrow Connector 241"/>
            <p:cNvCxnSpPr>
              <a:stCxn id="224" idx="3"/>
              <a:endCxn id="223" idx="1"/>
            </p:cNvCxnSpPr>
            <p:nvPr/>
          </p:nvCxnSpPr>
          <p:spPr>
            <a:xfrm>
              <a:off x="6283919" y="1921166"/>
              <a:ext cx="402076" cy="56105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3" name="Straight Arrow Connector 242"/>
            <p:cNvCxnSpPr>
              <a:stCxn id="221" idx="2"/>
            </p:cNvCxnSpPr>
            <p:nvPr/>
          </p:nvCxnSpPr>
          <p:spPr>
            <a:xfrm flipH="1" flipV="1">
              <a:off x="4907452" y="3300919"/>
              <a:ext cx="707176" cy="42968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4" name="Straight Arrow Connector 243"/>
            <p:cNvCxnSpPr>
              <a:endCxn id="220" idx="2"/>
            </p:cNvCxnSpPr>
            <p:nvPr/>
          </p:nvCxnSpPr>
          <p:spPr>
            <a:xfrm>
              <a:off x="4896405" y="3269280"/>
              <a:ext cx="1462242" cy="10621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5" name="Straight Arrow Connector 244"/>
            <p:cNvCxnSpPr>
              <a:stCxn id="220" idx="4"/>
            </p:cNvCxnSpPr>
            <p:nvPr/>
          </p:nvCxnSpPr>
          <p:spPr>
            <a:xfrm flipH="1">
              <a:off x="5658402" y="3414408"/>
              <a:ext cx="744020" cy="31619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6" name="TextBox 245"/>
            <p:cNvSpPr txBox="1"/>
            <p:nvPr/>
          </p:nvSpPr>
          <p:spPr>
            <a:xfrm>
              <a:off x="4591305" y="2460487"/>
              <a:ext cx="8365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Depot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45742" y="3835942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902085" y="3507763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394700" y="2811400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731702" y="1874181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756498" y="1044316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922195" y="1000276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232187" y="1641732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87766" y="2516481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342733" y="3434076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515356" y="3821398"/>
              <a:ext cx="359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776280" y="3005191"/>
              <a:ext cx="359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885552" y="3518611"/>
            <a:ext cx="1918118" cy="2256816"/>
            <a:chOff x="3027954" y="582170"/>
            <a:chExt cx="1921879" cy="2274097"/>
          </a:xfrm>
        </p:grpSpPr>
        <p:sp>
          <p:nvSpPr>
            <p:cNvPr id="259" name="Donut 258"/>
            <p:cNvSpPr/>
            <p:nvPr/>
          </p:nvSpPr>
          <p:spPr>
            <a:xfrm>
              <a:off x="3052939" y="1428191"/>
              <a:ext cx="1896894" cy="1428076"/>
            </a:xfrm>
            <a:prstGeom prst="donut">
              <a:avLst>
                <a:gd name="adj" fmla="val 443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4701631" y="2073458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3957612" y="2428567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3219483" y="1988284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63" name="Straight Arrow Connector 262"/>
            <p:cNvCxnSpPr>
              <a:stCxn id="261" idx="2"/>
            </p:cNvCxnSpPr>
            <p:nvPr/>
          </p:nvCxnSpPr>
          <p:spPr>
            <a:xfrm flipH="1" flipV="1">
              <a:off x="3250436" y="2037791"/>
              <a:ext cx="707176" cy="42968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4" name="Straight Arrow Connector 263"/>
            <p:cNvCxnSpPr>
              <a:stCxn id="260" idx="4"/>
            </p:cNvCxnSpPr>
            <p:nvPr/>
          </p:nvCxnSpPr>
          <p:spPr>
            <a:xfrm flipH="1">
              <a:off x="4001386" y="2151280"/>
              <a:ext cx="744020" cy="31619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5" name="TextBox 264"/>
            <p:cNvSpPr txBox="1"/>
            <p:nvPr/>
          </p:nvSpPr>
          <p:spPr>
            <a:xfrm>
              <a:off x="4685717" y="2170948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3858340" y="2558270"/>
              <a:ext cx="359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027954" y="1998880"/>
              <a:ext cx="359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cxnSp>
          <p:nvCxnSpPr>
            <p:cNvPr id="268" name="Straight Connector 267"/>
            <p:cNvCxnSpPr/>
            <p:nvPr/>
          </p:nvCxnSpPr>
          <p:spPr>
            <a:xfrm flipH="1">
              <a:off x="3263257" y="787940"/>
              <a:ext cx="68760" cy="122391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69" name="Straight Connector 268"/>
            <p:cNvCxnSpPr>
              <a:endCxn id="260" idx="7"/>
            </p:cNvCxnSpPr>
            <p:nvPr/>
          </p:nvCxnSpPr>
          <p:spPr>
            <a:xfrm>
              <a:off x="4701631" y="815452"/>
              <a:ext cx="74727" cy="126940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70" name="Straight Arrow Connector 269"/>
            <p:cNvCxnSpPr/>
            <p:nvPr/>
          </p:nvCxnSpPr>
          <p:spPr>
            <a:xfrm flipH="1">
              <a:off x="3313442" y="787940"/>
              <a:ext cx="544898" cy="45333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1" name="Straight Arrow Connector 270"/>
            <p:cNvCxnSpPr/>
            <p:nvPr/>
          </p:nvCxnSpPr>
          <p:spPr>
            <a:xfrm>
              <a:off x="4218264" y="815453"/>
              <a:ext cx="467454" cy="425823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2" name="TextBox 271"/>
            <p:cNvSpPr txBox="1"/>
            <p:nvPr/>
          </p:nvSpPr>
          <p:spPr>
            <a:xfrm>
              <a:off x="3946036" y="582170"/>
              <a:ext cx="359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73" name="Oval 272"/>
          <p:cNvSpPr/>
          <p:nvPr/>
        </p:nvSpPr>
        <p:spPr>
          <a:xfrm>
            <a:off x="7552218" y="4994626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6808199" y="5349735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6070070" y="4909452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7866745" y="4128865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7464669" y="3512781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6154677" y="2883724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4082686" y="3755648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3798962" y="4553640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5089498" y="5416160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4178341" y="5072448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5052209" y="2961546"/>
            <a:ext cx="87549" cy="77822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5921213" y="4037751"/>
            <a:ext cx="97277" cy="4571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85" name="Straight Arrow Connector 284"/>
          <p:cNvCxnSpPr>
            <a:stCxn id="284" idx="1"/>
            <a:endCxn id="281" idx="7"/>
          </p:cNvCxnSpPr>
          <p:nvPr/>
        </p:nvCxnSpPr>
        <p:spPr>
          <a:xfrm flipH="1">
            <a:off x="5164226" y="4060611"/>
            <a:ext cx="756987" cy="136694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6" name="Straight Arrow Connector 285"/>
          <p:cNvCxnSpPr>
            <a:stCxn id="281" idx="1"/>
            <a:endCxn id="282" idx="6"/>
          </p:cNvCxnSpPr>
          <p:nvPr/>
        </p:nvCxnSpPr>
        <p:spPr>
          <a:xfrm flipH="1" flipV="1">
            <a:off x="4265890" y="5111359"/>
            <a:ext cx="836429" cy="3161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7" name="Straight Arrow Connector 286"/>
          <p:cNvCxnSpPr>
            <a:stCxn id="282" idx="2"/>
            <a:endCxn id="280" idx="5"/>
          </p:cNvCxnSpPr>
          <p:nvPr/>
        </p:nvCxnSpPr>
        <p:spPr>
          <a:xfrm flipH="1" flipV="1">
            <a:off x="3873690" y="4620065"/>
            <a:ext cx="304651" cy="4912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8" name="Straight Arrow Connector 287"/>
          <p:cNvCxnSpPr>
            <a:stCxn id="280" idx="7"/>
            <a:endCxn id="279" idx="4"/>
          </p:cNvCxnSpPr>
          <p:nvPr/>
        </p:nvCxnSpPr>
        <p:spPr>
          <a:xfrm flipV="1">
            <a:off x="3873690" y="3833470"/>
            <a:ext cx="252771" cy="7315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9" name="Straight Arrow Connector 288"/>
          <p:cNvCxnSpPr>
            <a:stCxn id="279" idx="7"/>
            <a:endCxn id="284" idx="1"/>
          </p:cNvCxnSpPr>
          <p:nvPr/>
        </p:nvCxnSpPr>
        <p:spPr>
          <a:xfrm>
            <a:off x="4157414" y="3767045"/>
            <a:ext cx="1763799" cy="29356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0" name="Straight Arrow Connector 289"/>
          <p:cNvCxnSpPr>
            <a:stCxn id="283" idx="6"/>
            <a:endCxn id="278" idx="3"/>
          </p:cNvCxnSpPr>
          <p:nvPr/>
        </p:nvCxnSpPr>
        <p:spPr>
          <a:xfrm flipV="1">
            <a:off x="5139758" y="2950149"/>
            <a:ext cx="1027740" cy="503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1" name="Straight Arrow Connector 290"/>
          <p:cNvCxnSpPr>
            <a:stCxn id="284" idx="0"/>
            <a:endCxn id="283" idx="5"/>
          </p:cNvCxnSpPr>
          <p:nvPr/>
        </p:nvCxnSpPr>
        <p:spPr>
          <a:xfrm flipH="1" flipV="1">
            <a:off x="5126937" y="3027971"/>
            <a:ext cx="842915" cy="1009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2" name="Straight Arrow Connector 291"/>
          <p:cNvCxnSpPr>
            <a:stCxn id="276" idx="4"/>
            <a:endCxn id="284" idx="3"/>
          </p:cNvCxnSpPr>
          <p:nvPr/>
        </p:nvCxnSpPr>
        <p:spPr>
          <a:xfrm flipH="1" flipV="1">
            <a:off x="6018490" y="4060611"/>
            <a:ext cx="1892030" cy="146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Straight Arrow Connector 292"/>
          <p:cNvCxnSpPr>
            <a:stCxn id="284" idx="3"/>
            <a:endCxn id="277" idx="3"/>
          </p:cNvCxnSpPr>
          <p:nvPr/>
        </p:nvCxnSpPr>
        <p:spPr>
          <a:xfrm flipV="1">
            <a:off x="6018490" y="3579206"/>
            <a:ext cx="1459000" cy="4814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4" name="Straight Arrow Connector 293"/>
          <p:cNvCxnSpPr>
            <a:stCxn id="278" idx="3"/>
            <a:endCxn id="284" idx="0"/>
          </p:cNvCxnSpPr>
          <p:nvPr/>
        </p:nvCxnSpPr>
        <p:spPr>
          <a:xfrm flipH="1">
            <a:off x="5969852" y="2950149"/>
            <a:ext cx="197646" cy="10876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5" name="Straight Arrow Connector 294"/>
          <p:cNvCxnSpPr>
            <a:stCxn id="277" idx="3"/>
            <a:endCxn id="276" idx="1"/>
          </p:cNvCxnSpPr>
          <p:nvPr/>
        </p:nvCxnSpPr>
        <p:spPr>
          <a:xfrm>
            <a:off x="7477490" y="3579206"/>
            <a:ext cx="402076" cy="56105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Straight Arrow Connector 295"/>
          <p:cNvCxnSpPr>
            <a:stCxn id="274" idx="2"/>
          </p:cNvCxnSpPr>
          <p:nvPr/>
        </p:nvCxnSpPr>
        <p:spPr>
          <a:xfrm flipH="1" flipV="1">
            <a:off x="6101023" y="4958959"/>
            <a:ext cx="707176" cy="42968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7" name="Straight Arrow Connector 296"/>
          <p:cNvCxnSpPr>
            <a:endCxn id="273" idx="2"/>
          </p:cNvCxnSpPr>
          <p:nvPr/>
        </p:nvCxnSpPr>
        <p:spPr>
          <a:xfrm>
            <a:off x="6089976" y="4927320"/>
            <a:ext cx="1462242" cy="10621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8" name="Straight Arrow Connector 297"/>
          <p:cNvCxnSpPr>
            <a:stCxn id="273" idx="4"/>
          </p:cNvCxnSpPr>
          <p:nvPr/>
        </p:nvCxnSpPr>
        <p:spPr>
          <a:xfrm flipH="1">
            <a:off x="6851973" y="5072448"/>
            <a:ext cx="744020" cy="3161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9" name="TextBox 298"/>
          <p:cNvSpPr txBox="1"/>
          <p:nvPr/>
        </p:nvSpPr>
        <p:spPr>
          <a:xfrm>
            <a:off x="6008542" y="4129925"/>
            <a:ext cx="836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Depot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5039313" y="5493982"/>
            <a:ext cx="165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4095656" y="5165803"/>
            <a:ext cx="165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3588271" y="4469440"/>
            <a:ext cx="165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925273" y="3532221"/>
            <a:ext cx="165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950069" y="2702356"/>
            <a:ext cx="165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6115766" y="2658316"/>
            <a:ext cx="165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425758" y="3299772"/>
            <a:ext cx="165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7881337" y="4174521"/>
            <a:ext cx="165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7536304" y="5092116"/>
            <a:ext cx="165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6708927" y="5479438"/>
            <a:ext cx="359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5969851" y="4663231"/>
            <a:ext cx="359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311" name="Group 310"/>
          <p:cNvGrpSpPr/>
          <p:nvPr/>
        </p:nvGrpSpPr>
        <p:grpSpPr>
          <a:xfrm>
            <a:off x="3601016" y="2634969"/>
            <a:ext cx="4458436" cy="3081887"/>
            <a:chOff x="2394700" y="1000276"/>
            <a:chExt cx="4458436" cy="3081887"/>
          </a:xfrm>
        </p:grpSpPr>
        <p:sp>
          <p:nvSpPr>
            <p:cNvPr id="312" name="Oval 311"/>
            <p:cNvSpPr/>
            <p:nvPr/>
          </p:nvSpPr>
          <p:spPr>
            <a:xfrm>
              <a:off x="6358647" y="3336586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5614628" y="3691695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4876499" y="3251412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6673174" y="2470825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6271098" y="1854741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4961106" y="1225684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8" name="Oval 317"/>
            <p:cNvSpPr/>
            <p:nvPr/>
          </p:nvSpPr>
          <p:spPr>
            <a:xfrm>
              <a:off x="2889115" y="2097608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9" name="Oval 318"/>
            <p:cNvSpPr/>
            <p:nvPr/>
          </p:nvSpPr>
          <p:spPr>
            <a:xfrm>
              <a:off x="2605391" y="2895600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3895927" y="3758120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2984770" y="3414408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3858638" y="1303506"/>
              <a:ext cx="87549" cy="77822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4727642" y="2379711"/>
              <a:ext cx="97277" cy="4571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24" name="Straight Arrow Connector 323"/>
            <p:cNvCxnSpPr>
              <a:stCxn id="323" idx="1"/>
              <a:endCxn id="320" idx="7"/>
            </p:cNvCxnSpPr>
            <p:nvPr/>
          </p:nvCxnSpPr>
          <p:spPr>
            <a:xfrm flipH="1">
              <a:off x="3970655" y="2402571"/>
              <a:ext cx="756987" cy="136694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5" name="Straight Arrow Connector 324"/>
            <p:cNvCxnSpPr>
              <a:stCxn id="320" idx="1"/>
              <a:endCxn id="321" idx="6"/>
            </p:cNvCxnSpPr>
            <p:nvPr/>
          </p:nvCxnSpPr>
          <p:spPr>
            <a:xfrm flipH="1" flipV="1">
              <a:off x="3072319" y="3453319"/>
              <a:ext cx="836429" cy="31619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6" name="Straight Arrow Connector 325"/>
            <p:cNvCxnSpPr>
              <a:stCxn id="321" idx="2"/>
              <a:endCxn id="319" idx="5"/>
            </p:cNvCxnSpPr>
            <p:nvPr/>
          </p:nvCxnSpPr>
          <p:spPr>
            <a:xfrm flipH="1" flipV="1">
              <a:off x="2680119" y="2962025"/>
              <a:ext cx="304651" cy="49129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7" name="Straight Arrow Connector 326"/>
            <p:cNvCxnSpPr>
              <a:stCxn id="319" idx="7"/>
              <a:endCxn id="318" idx="4"/>
            </p:cNvCxnSpPr>
            <p:nvPr/>
          </p:nvCxnSpPr>
          <p:spPr>
            <a:xfrm flipV="1">
              <a:off x="2680119" y="2175430"/>
              <a:ext cx="252771" cy="73156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8" name="Straight Arrow Connector 327"/>
            <p:cNvCxnSpPr>
              <a:stCxn id="318" idx="7"/>
              <a:endCxn id="323" idx="1"/>
            </p:cNvCxnSpPr>
            <p:nvPr/>
          </p:nvCxnSpPr>
          <p:spPr>
            <a:xfrm>
              <a:off x="2963843" y="2109005"/>
              <a:ext cx="1763799" cy="29356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9" name="Straight Arrow Connector 328"/>
            <p:cNvCxnSpPr>
              <a:stCxn id="322" idx="6"/>
              <a:endCxn id="317" idx="3"/>
            </p:cNvCxnSpPr>
            <p:nvPr/>
          </p:nvCxnSpPr>
          <p:spPr>
            <a:xfrm flipV="1">
              <a:off x="3946187" y="1292109"/>
              <a:ext cx="1027740" cy="5030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0" name="Straight Arrow Connector 329"/>
            <p:cNvCxnSpPr>
              <a:stCxn id="323" idx="0"/>
              <a:endCxn id="322" idx="5"/>
            </p:cNvCxnSpPr>
            <p:nvPr/>
          </p:nvCxnSpPr>
          <p:spPr>
            <a:xfrm flipH="1" flipV="1">
              <a:off x="3933366" y="1369931"/>
              <a:ext cx="842915" cy="100978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1" name="Straight Arrow Connector 330"/>
            <p:cNvCxnSpPr>
              <a:stCxn id="315" idx="4"/>
              <a:endCxn id="312" idx="7"/>
            </p:cNvCxnSpPr>
            <p:nvPr/>
          </p:nvCxnSpPr>
          <p:spPr>
            <a:xfrm flipH="1">
              <a:off x="6433375" y="2548647"/>
              <a:ext cx="283574" cy="79933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2" name="Straight Arrow Connector 331"/>
            <p:cNvCxnSpPr>
              <a:stCxn id="323" idx="3"/>
              <a:endCxn id="316" idx="3"/>
            </p:cNvCxnSpPr>
            <p:nvPr/>
          </p:nvCxnSpPr>
          <p:spPr>
            <a:xfrm flipV="1">
              <a:off x="4824919" y="1921166"/>
              <a:ext cx="1459000" cy="48140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3" name="Straight Arrow Connector 332"/>
            <p:cNvCxnSpPr>
              <a:stCxn id="317" idx="3"/>
              <a:endCxn id="323" idx="0"/>
            </p:cNvCxnSpPr>
            <p:nvPr/>
          </p:nvCxnSpPr>
          <p:spPr>
            <a:xfrm flipH="1">
              <a:off x="4776281" y="1292109"/>
              <a:ext cx="197646" cy="108760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4" name="Straight Arrow Connector 333"/>
            <p:cNvCxnSpPr>
              <a:stCxn id="316" idx="3"/>
              <a:endCxn id="315" idx="1"/>
            </p:cNvCxnSpPr>
            <p:nvPr/>
          </p:nvCxnSpPr>
          <p:spPr>
            <a:xfrm>
              <a:off x="6283919" y="1921166"/>
              <a:ext cx="402076" cy="56105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5" name="Straight Arrow Connector 334"/>
            <p:cNvCxnSpPr>
              <a:stCxn id="313" idx="2"/>
            </p:cNvCxnSpPr>
            <p:nvPr/>
          </p:nvCxnSpPr>
          <p:spPr>
            <a:xfrm flipH="1" flipV="1">
              <a:off x="4907452" y="3300919"/>
              <a:ext cx="707176" cy="42968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6" name="Straight Arrow Connector 335"/>
            <p:cNvCxnSpPr/>
            <p:nvPr/>
          </p:nvCxnSpPr>
          <p:spPr>
            <a:xfrm flipH="1" flipV="1">
              <a:off x="4802370" y="2446164"/>
              <a:ext cx="94035" cy="82311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7" name="Straight Arrow Connector 336"/>
            <p:cNvCxnSpPr>
              <a:stCxn id="312" idx="4"/>
            </p:cNvCxnSpPr>
            <p:nvPr/>
          </p:nvCxnSpPr>
          <p:spPr>
            <a:xfrm flipH="1">
              <a:off x="5658402" y="3414408"/>
              <a:ext cx="744020" cy="31619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38" name="TextBox 337"/>
            <p:cNvSpPr txBox="1"/>
            <p:nvPr/>
          </p:nvSpPr>
          <p:spPr>
            <a:xfrm>
              <a:off x="4828312" y="2452068"/>
              <a:ext cx="8365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Depot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845742" y="3835942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2902085" y="3507763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2394700" y="2811400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2731702" y="1874181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3756498" y="1044316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4922195" y="1000276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6232187" y="1641732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6687766" y="2516481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342733" y="3434076"/>
              <a:ext cx="1653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5515356" y="3821398"/>
              <a:ext cx="359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4776280" y="3005191"/>
              <a:ext cx="359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A2B3BF1B-7B0C-941C-B74A-A47834F11502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792AD4-CB8A-A677-644C-C0EA28D4078A}"/>
                  </a:ext>
                </a:extLst>
              </p:cNvPr>
              <p:cNvSpPr txBox="1"/>
              <p:nvPr/>
            </p:nvSpPr>
            <p:spPr>
              <a:xfrm>
                <a:off x="1522038" y="1585770"/>
                <a:ext cx="8512715" cy="1203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(6</m:t>
                      </m:r>
                      <m:r>
                        <a:rPr kumimoji="0" lang="en-US" sz="213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(1≤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 ∀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2, …,</m:t>
                              </m:r>
                              <m:r>
                                <a:rPr kumimoji="0" lang="vi-VN" sz="213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kumimoji="0" lang="vi-VN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en-US" sz="213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13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13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vi-VN" sz="213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213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213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−2</m:t>
                          </m:r>
                        </m:e>
                      </m:nary>
                    </m:oMath>
                  </m:oMathPara>
                </a14:m>
                <a:endParaRPr kumimoji="0" lang="en-US" sz="2130" b="0" i="1" u="none" strike="noStrike" kern="0" cap="none" spc="0" normalizeH="0" baseline="0" noProof="0" dirty="0">
                  <a:ln>
                    <a:noFill/>
                  </a:ln>
                  <a:solidFill>
                    <a:srgbClr val="76923C"/>
                  </a:solidFill>
                  <a:effectLst/>
                  <a:uLnTx/>
                  <a:uFillTx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92A4E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792AD4-CB8A-A677-644C-C0EA28D4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38" y="1585770"/>
                <a:ext cx="8512715" cy="1203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2">
            <a:extLst>
              <a:ext uri="{FF2B5EF4-FFF2-40B4-BE49-F238E27FC236}">
                <a16:creationId xmlns:a16="http://schemas.microsoft.com/office/drawing/2014/main" id="{CD403AC2-FE20-0714-F597-4ED4EA1F2462}"/>
              </a:ext>
            </a:extLst>
          </p:cNvPr>
          <p:cNvSpPr txBox="1">
            <a:spLocks/>
          </p:cNvSpPr>
          <p:nvPr/>
        </p:nvSpPr>
        <p:spPr>
          <a:xfrm>
            <a:off x="-2016465" y="164305"/>
            <a:ext cx="1027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933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558;p55">
            <a:extLst>
              <a:ext uri="{FF2B5EF4-FFF2-40B4-BE49-F238E27FC236}">
                <a16:creationId xmlns:a16="http://schemas.microsoft.com/office/drawing/2014/main" id="{B323C835-4E47-4ADF-72BA-CFF82882BE94}"/>
              </a:ext>
            </a:extLst>
          </p:cNvPr>
          <p:cNvSpPr txBox="1">
            <a:spLocks/>
          </p:cNvSpPr>
          <p:nvPr/>
        </p:nvSpPr>
        <p:spPr>
          <a:xfrm>
            <a:off x="675707" y="2956460"/>
            <a:ext cx="4563643" cy="15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2133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828754" marR="0" lvl="2" indent="-431789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2438339" marR="0" lvl="3" indent="-431789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4267093" marR="0" lvl="6" indent="-414856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4876678" marR="0" lvl="7" indent="-414856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Nunito Light"/>
              <a:buChar char="■"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rgbClr val="392A4E"/>
              </a:buClr>
              <a:buSzPts val="1100"/>
              <a:buNone/>
              <a:defRPr/>
            </a:pPr>
            <a:r>
              <a:rPr lang="en-US" sz="2400" kern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unito"/>
              </a:rPr>
              <a:t>Sub-tour elimination Constraint </a:t>
            </a:r>
            <a:r>
              <a:rPr lang="en-US" sz="240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uni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2A4E"/>
              </a:buClr>
              <a:buSzPts val="1100"/>
              <a:buFont typeface="Nunito Light"/>
              <a:buNone/>
              <a:tabLst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r>
              <a:rPr lang="en-US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r>
              <a:rPr lang="en-US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Clr>
                <a:srgbClr val="FFFFFF"/>
              </a:buClr>
              <a:buNone/>
              <a:defRPr/>
            </a:pPr>
            <a:b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Nunito"/>
              </a:rPr>
            </a:br>
            <a:endParaRPr kumimoji="0" lang="en-US" sz="21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6554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99" grpId="0"/>
      <p:bldP spid="299" grpId="1"/>
      <p:bldP spid="300" grpId="0"/>
      <p:bldP spid="300" grpId="1"/>
      <p:bldP spid="301" grpId="0"/>
      <p:bldP spid="301" grpId="1"/>
      <p:bldP spid="302" grpId="0"/>
      <p:bldP spid="302" grpId="1"/>
      <p:bldP spid="303" grpId="0"/>
      <p:bldP spid="303" grpId="1"/>
      <p:bldP spid="304" grpId="0"/>
      <p:bldP spid="304" grpId="1"/>
      <p:bldP spid="305" grpId="0"/>
      <p:bldP spid="305" grpId="1"/>
      <p:bldP spid="306" grpId="0"/>
      <p:bldP spid="306" grpId="1"/>
      <p:bldP spid="307" grpId="0"/>
      <p:bldP spid="307" grpId="1"/>
      <p:bldP spid="308" grpId="0"/>
      <p:bldP spid="308" grpId="1"/>
      <p:bldP spid="309" grpId="0"/>
      <p:bldP spid="309" grpId="1"/>
      <p:bldP spid="310" grpId="0"/>
      <p:bldP spid="3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6;p38"/>
          <p:cNvSpPr txBox="1">
            <a:spLocks/>
          </p:cNvSpPr>
          <p:nvPr/>
        </p:nvSpPr>
        <p:spPr>
          <a:xfrm>
            <a:off x="3354830" y="2032111"/>
            <a:ext cx="5649812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933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sz="4000" b="0" ker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function:</a:t>
            </a:r>
            <a:endParaRPr lang="en-US" sz="4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3893735" y="3182168"/>
            <a:ext cx="4572000" cy="706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maximum working time among the employees:</a:t>
            </a:r>
            <a:endParaRPr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3AC0A-A2FD-46B7-DEF8-3169447FF928}"/>
              </a:ext>
            </a:extLst>
          </p:cNvPr>
          <p:cNvSpPr txBox="1"/>
          <p:nvPr/>
        </p:nvSpPr>
        <p:spPr>
          <a:xfrm>
            <a:off x="3448833" y="3968508"/>
            <a:ext cx="5461803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ontserrat"/>
              </a:rPr>
              <a:t>z ➝ </a:t>
            </a:r>
            <a:r>
              <a:rPr lang="en-US" sz="54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ontserrat"/>
              </a:rPr>
              <a:t>min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ontserrat"/>
            </a:endParaRPr>
          </a:p>
          <a:p>
            <a:pPr algn="ctr"/>
            <a:endParaRPr lang="en-US" sz="32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Montserrat"/>
            </a:endParaRPr>
          </a:p>
          <a:p>
            <a:pPr algn="ctr"/>
            <a:endParaRPr lang="en-US" sz="32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Montserra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8F0DE6-A518-9A55-5E1A-581695E73A2A}"/>
              </a:ext>
            </a:extLst>
          </p:cNvPr>
          <p:cNvSpPr/>
          <p:nvPr/>
        </p:nvSpPr>
        <p:spPr>
          <a:xfrm>
            <a:off x="10379495" y="81514"/>
            <a:ext cx="1705009" cy="6923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Page 8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594562F-76E5-200C-F396-17B9E0CF1A64}"/>
              </a:ext>
            </a:extLst>
          </p:cNvPr>
          <p:cNvSpPr txBox="1">
            <a:spLocks/>
          </p:cNvSpPr>
          <p:nvPr/>
        </p:nvSpPr>
        <p:spPr>
          <a:xfrm>
            <a:off x="-2016465" y="164305"/>
            <a:ext cx="1027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933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3333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-US" sz="3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19152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1126</Words>
  <Application>Microsoft Office PowerPoint</Application>
  <PresentationFormat>Widescreen</PresentationFormat>
  <Paragraphs>269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Archivo</vt:lpstr>
      <vt:lpstr>Archivo Light</vt:lpstr>
      <vt:lpstr>Arial</vt:lpstr>
      <vt:lpstr>Barlow</vt:lpstr>
      <vt:lpstr>Calibri</vt:lpstr>
      <vt:lpstr>Cambria</vt:lpstr>
      <vt:lpstr>Cambria Math</vt:lpstr>
      <vt:lpstr>Cuprum</vt:lpstr>
      <vt:lpstr>Monotype Corsiva</vt:lpstr>
      <vt:lpstr>Montserrat</vt:lpstr>
      <vt:lpstr>Nunito</vt:lpstr>
      <vt:lpstr>Nunito Light</vt:lpstr>
      <vt:lpstr>Orbitron</vt:lpstr>
      <vt:lpstr>PT Sans</vt:lpstr>
      <vt:lpstr>Roboto Condensed Light</vt:lpstr>
      <vt:lpstr>Times New Roman</vt:lpstr>
      <vt:lpstr>Virtual Metaverse Project Proposal by Slidesgo</vt:lpstr>
      <vt:lpstr>1_Virtual Metaverse Project Proposal by Slidesgo</vt:lpstr>
      <vt:lpstr>2_Virtual Metaverse Project Proposal by Slidesgo</vt:lpstr>
      <vt:lpstr>BALANCED STAFF ROUTING FOR MAINTENANCE</vt:lpstr>
      <vt:lpstr>Problem Description</vt:lpstr>
      <vt:lpstr>PowerPoint Presentation</vt:lpstr>
      <vt:lpstr>PROBLEM DESCRIPTION</vt:lpstr>
      <vt:lpstr>PowerPoint Presentation</vt:lpstr>
      <vt:lpstr>INTEGER PROGRAMMING </vt:lpstr>
      <vt:lpstr>PowerPoint Presentation</vt:lpstr>
      <vt:lpstr>PowerPoint Presentation</vt:lpstr>
      <vt:lpstr>PowerPoint Presentation</vt:lpstr>
      <vt:lpstr>PowerPoint Presentation</vt:lpstr>
      <vt:lpstr>EXACT ALGORITHMS</vt:lpstr>
      <vt:lpstr>HEURISTICS</vt:lpstr>
      <vt:lpstr>Method 1: Greedy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RESULT</vt:lpstr>
      <vt:lpstr>EXPERIMENTAL RESULT</vt:lpstr>
      <vt:lpstr>EXPERIMENTAL RESULT</vt:lpstr>
      <vt:lpstr>PowerPoint Presentation</vt:lpstr>
      <vt:lpstr>CONCLUSION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STAFF ROUTING FOR MAINTENANCE</dc:title>
  <dc:creator>Acer</dc:creator>
  <cp:lastModifiedBy>Dinh Nguyen Cong Quy 20214927</cp:lastModifiedBy>
  <cp:revision>49</cp:revision>
  <dcterms:created xsi:type="dcterms:W3CDTF">2023-02-21T06:10:54Z</dcterms:created>
  <dcterms:modified xsi:type="dcterms:W3CDTF">2023-02-25T10:18:57Z</dcterms:modified>
</cp:coreProperties>
</file>