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sldIdLst>
    <p:sldId id="263" r:id="rId2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09F"/>
    <a:srgbClr val="0070C0"/>
    <a:srgbClr val="87D4E8"/>
    <a:srgbClr val="B2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677"/>
  </p:normalViewPr>
  <p:slideViewPr>
    <p:cSldViewPr snapToGrid="0" snapToObjects="1">
      <p:cViewPr>
        <p:scale>
          <a:sx n="30" d="100"/>
          <a:sy n="30" d="100"/>
        </p:scale>
        <p:origin x="68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-78979" y="-62547"/>
            <a:ext cx="32478267" cy="5554524"/>
            <a:chOff x="-107002" y="2575831"/>
            <a:chExt cx="12197645" cy="1676964"/>
          </a:xfrm>
        </p:grpSpPr>
        <p:sp>
          <p:nvSpPr>
            <p:cNvPr id="21" name="Document 20"/>
            <p:cNvSpPr/>
            <p:nvPr userDrawn="1"/>
          </p:nvSpPr>
          <p:spPr>
            <a:xfrm>
              <a:off x="-101357" y="2594195"/>
              <a:ext cx="12192000" cy="16586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19587"/>
                <a:gd name="connsiteX1" fmla="*/ 21600 w 21600"/>
                <a:gd name="connsiteY1" fmla="*/ 0 h 19587"/>
                <a:gd name="connsiteX2" fmla="*/ 21600 w 21600"/>
                <a:gd name="connsiteY2" fmla="*/ 17322 h 19587"/>
                <a:gd name="connsiteX3" fmla="*/ 0 w 21600"/>
                <a:gd name="connsiteY3" fmla="*/ 18101 h 19587"/>
                <a:gd name="connsiteX4" fmla="*/ 0 w 21600"/>
                <a:gd name="connsiteY4" fmla="*/ 0 h 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19587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800" y="17322"/>
                    <a:pt x="10800" y="21851"/>
                    <a:pt x="0" y="1810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9000">
                  <a:schemeClr val="accent1">
                    <a:alpha val="60000"/>
                  </a:schemeClr>
                </a:gs>
                <a:gs pos="0">
                  <a:srgbClr val="87D4E8">
                    <a:alpha val="60000"/>
                  </a:srgbClr>
                </a:gs>
                <a:gs pos="100000">
                  <a:srgbClr val="2E86CB">
                    <a:alpha val="60000"/>
                  </a:srgbClr>
                </a:gs>
                <a:gs pos="60000">
                  <a:srgbClr val="0070C0">
                    <a:alpha val="60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58"/>
            </a:p>
          </p:txBody>
        </p:sp>
        <p:sp>
          <p:nvSpPr>
            <p:cNvPr id="20" name="Document 19"/>
            <p:cNvSpPr/>
            <p:nvPr userDrawn="1"/>
          </p:nvSpPr>
          <p:spPr>
            <a:xfrm>
              <a:off x="-107002" y="2575831"/>
              <a:ext cx="12197644" cy="1517882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43 w 21643"/>
                <a:gd name="connsiteY0" fmla="*/ 0 h 19041"/>
                <a:gd name="connsiteX1" fmla="*/ 21643 w 21643"/>
                <a:gd name="connsiteY1" fmla="*/ 0 h 19041"/>
                <a:gd name="connsiteX2" fmla="*/ 21643 w 21643"/>
                <a:gd name="connsiteY2" fmla="*/ 17322 h 19041"/>
                <a:gd name="connsiteX3" fmla="*/ 0 w 21643"/>
                <a:gd name="connsiteY3" fmla="*/ 17393 h 19041"/>
                <a:gd name="connsiteX4" fmla="*/ 43 w 21643"/>
                <a:gd name="connsiteY4" fmla="*/ 0 h 19041"/>
                <a:gd name="connsiteX0" fmla="*/ 43 w 21643"/>
                <a:gd name="connsiteY0" fmla="*/ 0 h 20164"/>
                <a:gd name="connsiteX1" fmla="*/ 21643 w 21643"/>
                <a:gd name="connsiteY1" fmla="*/ 0 h 20164"/>
                <a:gd name="connsiteX2" fmla="*/ 21643 w 21643"/>
                <a:gd name="connsiteY2" fmla="*/ 17322 h 20164"/>
                <a:gd name="connsiteX3" fmla="*/ 0 w 21643"/>
                <a:gd name="connsiteY3" fmla="*/ 17393 h 20164"/>
                <a:gd name="connsiteX4" fmla="*/ 43 w 21643"/>
                <a:gd name="connsiteY4" fmla="*/ 0 h 20164"/>
                <a:gd name="connsiteX0" fmla="*/ 5 w 21605"/>
                <a:gd name="connsiteY0" fmla="*/ 0 h 19794"/>
                <a:gd name="connsiteX1" fmla="*/ 21605 w 21605"/>
                <a:gd name="connsiteY1" fmla="*/ 0 h 19794"/>
                <a:gd name="connsiteX2" fmla="*/ 21605 w 21605"/>
                <a:gd name="connsiteY2" fmla="*/ 17322 h 19794"/>
                <a:gd name="connsiteX3" fmla="*/ 5 w 21605"/>
                <a:gd name="connsiteY3" fmla="*/ 16888 h 19794"/>
                <a:gd name="connsiteX4" fmla="*/ 5 w 21605"/>
                <a:gd name="connsiteY4" fmla="*/ 0 h 19794"/>
                <a:gd name="connsiteX0" fmla="*/ 5 w 21605"/>
                <a:gd name="connsiteY0" fmla="*/ 0 h 19680"/>
                <a:gd name="connsiteX1" fmla="*/ 21605 w 21605"/>
                <a:gd name="connsiteY1" fmla="*/ 0 h 19680"/>
                <a:gd name="connsiteX2" fmla="*/ 21605 w 21605"/>
                <a:gd name="connsiteY2" fmla="*/ 17322 h 19680"/>
                <a:gd name="connsiteX3" fmla="*/ 5 w 21605"/>
                <a:gd name="connsiteY3" fmla="*/ 16728 h 19680"/>
                <a:gd name="connsiteX4" fmla="*/ 5 w 21605"/>
                <a:gd name="connsiteY4" fmla="*/ 0 h 19680"/>
                <a:gd name="connsiteX0" fmla="*/ 10 w 21610"/>
                <a:gd name="connsiteY0" fmla="*/ 0 h 19680"/>
                <a:gd name="connsiteX1" fmla="*/ 21610 w 21610"/>
                <a:gd name="connsiteY1" fmla="*/ 0 h 19680"/>
                <a:gd name="connsiteX2" fmla="*/ 21610 w 21610"/>
                <a:gd name="connsiteY2" fmla="*/ 17322 h 19680"/>
                <a:gd name="connsiteX3" fmla="*/ 10 w 21610"/>
                <a:gd name="connsiteY3" fmla="*/ 16728 h 19680"/>
                <a:gd name="connsiteX4" fmla="*/ 10 w 21610"/>
                <a:gd name="connsiteY4" fmla="*/ 0 h 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0" h="19680">
                  <a:moveTo>
                    <a:pt x="10" y="0"/>
                  </a:moveTo>
                  <a:lnTo>
                    <a:pt x="21610" y="0"/>
                  </a:lnTo>
                  <a:lnTo>
                    <a:pt x="21610" y="17322"/>
                  </a:lnTo>
                  <a:cubicBezTo>
                    <a:pt x="10810" y="17322"/>
                    <a:pt x="10512" y="23004"/>
                    <a:pt x="10" y="16728"/>
                  </a:cubicBezTo>
                  <a:cubicBezTo>
                    <a:pt x="-3" y="10770"/>
                    <a:pt x="-4" y="5798"/>
                    <a:pt x="10" y="0"/>
                  </a:cubicBezTo>
                  <a:close/>
                </a:path>
              </a:pathLst>
            </a:custGeom>
            <a:gradFill>
              <a:gsLst>
                <a:gs pos="29000">
                  <a:schemeClr val="accent1"/>
                </a:gs>
                <a:gs pos="0">
                  <a:srgbClr val="87D4E8"/>
                </a:gs>
                <a:gs pos="100000">
                  <a:srgbClr val="2E86CB"/>
                </a:gs>
                <a:gs pos="60000">
                  <a:srgbClr val="0070C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5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2962" y="212632"/>
            <a:ext cx="22927304" cy="2874280"/>
          </a:xfrm>
        </p:spPr>
        <p:txBody>
          <a:bodyPr>
            <a:normAutofit/>
          </a:bodyPr>
          <a:lstStyle>
            <a:lvl1pPr>
              <a:defRPr sz="8504">
                <a:solidFill>
                  <a:schemeClr val="bg1">
                    <a:lumMod val="95000"/>
                  </a:schemeClr>
                </a:solidFill>
                <a:latin typeface="Franklin Gothic Demi Cond" charset="0"/>
                <a:ea typeface="Franklin Gothic Demi Cond" charset="0"/>
                <a:cs typeface="Franklin Gothic Demi Cond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9159" y="413559"/>
            <a:ext cx="3901204" cy="28742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LOGO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5357696" y="3332179"/>
            <a:ext cx="21759834" cy="13868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783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author names and information</a:t>
            </a:r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29444948" y="-53596"/>
            <a:ext cx="2751790" cy="4126719"/>
          </a:xfrm>
          <a:prstGeom prst="round2SameRect">
            <a:avLst>
              <a:gd name="adj1" fmla="val 1156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8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220481" y="115511"/>
            <a:ext cx="3200719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+mj-lt"/>
              <a:buNone/>
            </a:pPr>
            <a:r>
              <a:rPr lang="en-US" sz="292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Scan QR code </a:t>
            </a:r>
          </a:p>
          <a:p>
            <a:pPr marL="0" indent="0" algn="ctr">
              <a:buFont typeface="+mj-lt"/>
              <a:buNone/>
            </a:pPr>
            <a:r>
              <a:rPr lang="en-US" sz="292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n-US" sz="2923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further info</a:t>
            </a:r>
            <a:endParaRPr lang="en-US" sz="292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29777814" y="1472606"/>
            <a:ext cx="2086042" cy="23303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783"/>
            </a:lvl1pPr>
          </a:lstStyle>
          <a:p>
            <a:r>
              <a:rPr lang="en-US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6410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1368-9701-D24C-B65C-F7C000FC61A3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E34E-509F-C140-8185-79A58475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6AB003E-A7ED-0E4B-95F0-DA00A8F5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454" y="10635419"/>
            <a:ext cx="8358663" cy="52212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876584F-1EF8-0245-867C-9E5FA8E0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" y="20975778"/>
            <a:ext cx="32399289" cy="747147"/>
          </a:xfrm>
          <a:prstGeom prst="rect">
            <a:avLst/>
          </a:prstGeom>
        </p:spPr>
      </p:pic>
      <p:graphicFrame>
        <p:nvGraphicFramePr>
          <p:cNvPr id="6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73207"/>
              </p:ext>
            </p:extLst>
          </p:nvPr>
        </p:nvGraphicFramePr>
        <p:xfrm>
          <a:off x="674698" y="5750309"/>
          <a:ext cx="8203780" cy="66780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982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BACKGROUND</a:t>
                      </a:r>
                      <a:endParaRPr lang="en-US" sz="4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orbel" charset="0"/>
                        <a:cs typeface="Times New Roman" panose="02020603050405020304" pitchFamily="18" charset="0"/>
                      </a:endParaRP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summer in southern China, such as Guangzhou and Shenzhen, some people cannot bear the heat of the weather and look forward to a heavy rain during the day. However, after the precipitation, the heat of the sun evaporates, and it is as hot as a sauna. The other people think that rain at night can make the day cool, while rain during the day will only retain the heat of the boundary layer. 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724420"/>
              </p:ext>
            </p:extLst>
          </p:nvPr>
        </p:nvGraphicFramePr>
        <p:xfrm>
          <a:off x="643734" y="11574334"/>
          <a:ext cx="8162457" cy="47207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6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982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 whether </a:t>
                      </a:r>
                      <a:r>
                        <a:rPr lang="en-US" altLang="zh-CN" sz="32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precipitation</a:t>
                      </a:r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a great influence on the highest temperature during the day or the lowest temperature at night, as well as the average effect of precipitation on temperature.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538432"/>
              </p:ext>
            </p:extLst>
          </p:nvPr>
        </p:nvGraphicFramePr>
        <p:xfrm>
          <a:off x="23386753" y="5761119"/>
          <a:ext cx="8708687" cy="116264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315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DISCUSSION</a:t>
                      </a:r>
                      <a:endParaRPr lang="en-US" sz="43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orbel" charset="0"/>
                        <a:cs typeface="Times New Roman" panose="02020603050405020304" pitchFamily="18" charset="0"/>
                      </a:endParaRP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conclusion about daily min temperature can be described as </a:t>
                      </a:r>
                      <a:r>
                        <a:rPr lang="en-US" altLang="zh-CN" sz="32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unexpected</a:t>
                      </a:r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the analysis is not difficult to draw the following discussion that may affect the final result: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Guangzhou has a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subtropical monsoon climate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with precipitation mostly concentrated in the summer season, but less precipitation in winter. Therefore, the temperature in different seasons may affect the results.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this experiment, precipitation has directly become a question of whether there is or not, and the influence of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quantity of precipitation 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analysis is ignored.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we choose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statistics and only consider daily precipitation higher than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mm 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precipitation then we get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Figure 2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max temperature,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p-value is 0.9775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means that there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 significant difference 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it has precipitation.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min temperature, the </a:t>
                      </a: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 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smaller than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2.2*10</a:t>
                      </a:r>
                      <a:r>
                        <a:rPr lang="en-US" altLang="zh-CN" sz="2800" baseline="300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means the min temperature is 1.73775 degree Celsius lower if there is precipitation larger than 10 mm per day. the 95% confidence interval 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[-1.926528, -1.548971]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99354"/>
              </p:ext>
            </p:extLst>
          </p:nvPr>
        </p:nvGraphicFramePr>
        <p:xfrm>
          <a:off x="9485087" y="5810870"/>
          <a:ext cx="13142402" cy="4798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4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46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514473"/>
              </p:ext>
            </p:extLst>
          </p:nvPr>
        </p:nvGraphicFramePr>
        <p:xfrm>
          <a:off x="622428" y="15615031"/>
          <a:ext cx="8203783" cy="45550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03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315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ACKNOWLEDGEMENT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zh-CN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Thanks for </a:t>
                      </a:r>
                      <a:r>
                        <a:rPr lang="en-US" sz="3200" i="1" u="sng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Oceanic Atmospheric Administration (NOAA) </a:t>
                      </a:r>
                      <a:r>
                        <a:rPr lang="en-US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giving us the statistics of station CHM00059287 located in Guangzhou, China.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zh-CN" altLang="en-US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Appreciations to </a:t>
                      </a:r>
                      <a:r>
                        <a:rPr lang="en-US" sz="3200" i="0" u="none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Lei Zhu </a:t>
                      </a:r>
                      <a:r>
                        <a:rPr lang="en-US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3200" i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of Environmental Science and Engineering</a:t>
                      </a:r>
                      <a:r>
                        <a:rPr lang="en-US" sz="3200" i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who told us method using R.</a:t>
                      </a:r>
                      <a:endParaRPr lang="en-US" sz="3200" i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19964"/>
              </p:ext>
            </p:extLst>
          </p:nvPr>
        </p:nvGraphicFramePr>
        <p:xfrm>
          <a:off x="9580154" y="9777932"/>
          <a:ext cx="12682287" cy="1748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68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37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orbel" charset="0"/>
                        <a:cs typeface="Times New Roman" panose="02020603050405020304" pitchFamily="18" charset="0"/>
                      </a:endParaRP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900" dirty="0"/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117098"/>
              </p:ext>
            </p:extLst>
          </p:nvPr>
        </p:nvGraphicFramePr>
        <p:xfrm>
          <a:off x="23592553" y="16963135"/>
          <a:ext cx="8358663" cy="4082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5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279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Corbel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</a:t>
                      </a:r>
                      <a:r>
                        <a:rPr lang="en-US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series</a:t>
                      </a:r>
                      <a:r>
                        <a:rPr lang="zh-CN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Guangzhou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precipitation has a significant effect on </a:t>
                      </a:r>
                      <a:r>
                        <a:rPr lang="en-US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the daily maximum temperature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</a:t>
                      </a:r>
                      <a:r>
                        <a:rPr lang="en-US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series in Guangzhou, precipitation has a significant on </a:t>
                      </a:r>
                      <a:r>
                        <a:rPr lang="en-US" sz="2800" dirty="0">
                          <a:solidFill>
                            <a:srgbClr val="2D009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the daily minimum temperature,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while has no significant effect on daily maximum temperature.</a:t>
                      </a:r>
                    </a:p>
                  </a:txBody>
                  <a:tcPr marL="242995" marR="242995" marT="121497" marB="1214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776588" y="216838"/>
            <a:ext cx="22927303" cy="242517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The influence of precipitation on daily maximum and minimum temperature</a:t>
            </a:r>
            <a:r>
              <a:rPr lang="zh-CN" altLang="en-US" sz="7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between 2000-2020 in</a:t>
            </a:r>
            <a:r>
              <a:rPr lang="zh-CN" altLang="en-US" sz="7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Guangzhou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93879" y="2367095"/>
            <a:ext cx="21759834" cy="1170169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Yedong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5960" y="6915423"/>
            <a:ext cx="13169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zh-CN" altLang="en-US" sz="2800" i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lang="en-US" sz="2800" i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t-test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test whether two independent samples come from a population with the same mean. The essence is to perform a t-test on the difference between the two sample means. Here we use it to compare whether the temperature in Guangzhou has difference comparing to precipitation situation, we take 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2000-2020 overall 7814 sets of statistics in Guangzhou from </a:t>
            </a:r>
            <a:r>
              <a:rPr lang="en-US" sz="2800" i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NOAA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giving the hypothesis as following: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Temperature in days within precipitation is the same as those days without precipitation </a:t>
            </a:r>
            <a:r>
              <a:rPr lang="en-US" sz="2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μ1=μ2)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Temperature in days within precipitation is not the same as those days without precipitation </a:t>
            </a:r>
            <a:r>
              <a:rPr lang="en-US" sz="2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μ1≠μ2)</a:t>
            </a:r>
            <a:r>
              <a:rPr lang="en-US" sz="2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06B2534-367A-4F7A-AA41-69F446B17FC3}"/>
              </a:ext>
            </a:extLst>
          </p:cNvPr>
          <p:cNvSpPr txBox="1">
            <a:spLocks/>
          </p:cNvSpPr>
          <p:nvPr/>
        </p:nvSpPr>
        <p:spPr>
          <a:xfrm>
            <a:off x="5668743" y="3251338"/>
            <a:ext cx="21759834" cy="1170169"/>
          </a:xfrm>
          <a:prstGeom prst="rect">
            <a:avLst/>
          </a:prstGeom>
        </p:spPr>
        <p:txBody>
          <a:bodyPr vert="horz" lIns="242995" tIns="121497" rIns="242995" bIns="121497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7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Environmental Science and Engineering, Southern University of Science and Technology</a:t>
            </a:r>
            <a:endParaRPr lang="en-US" sz="318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AC3E88-2448-9D49-91B8-36D25FEFC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8" y="1598936"/>
            <a:ext cx="4755287" cy="1483396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41EE3981-D95D-DF4F-B165-F0C3FF71E449}"/>
              </a:ext>
            </a:extLst>
          </p:cNvPr>
          <p:cNvSpPr/>
          <p:nvPr/>
        </p:nvSpPr>
        <p:spPr>
          <a:xfrm>
            <a:off x="9485087" y="10802893"/>
            <a:ext cx="527360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shown in 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comparing the daily max temperature, the 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7.542*10</a:t>
            </a:r>
            <a:r>
              <a:rPr lang="en-US" sz="2800" baseline="30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should reject the null hypothesis and accept the alternative hypothesis,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daily max temperature is 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0.75545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Celsius </a:t>
            </a:r>
            <a:r>
              <a:rPr lang="en-US" altLang="zh-CN" sz="2800" b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precipitation days,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95% confidence interval is </a:t>
            </a:r>
            <a:r>
              <a:rPr lang="en-US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[-1.1292708, -0.3816415] </a:t>
            </a:r>
          </a:p>
          <a:p>
            <a:pPr>
              <a:defRPr/>
            </a:pPr>
            <a:endParaRPr lang="en-US" sz="2800" dirty="0">
              <a:solidFill>
                <a:srgbClr val="2D00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comparing the daily min temperature, the 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smaller than 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2.2*10</a:t>
            </a:r>
            <a:r>
              <a:rPr lang="en-US" altLang="zh-CN" sz="2800" baseline="300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should reject the null hypothesis and accept the alternative hypothesis, the daily min temperature is 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1.93150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Celsius </a:t>
            </a:r>
            <a:r>
              <a:rPr lang="en-US" altLang="zh-CN" sz="2800" b="1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comparing precipitation days, the 95% confidence interval is </a:t>
            </a:r>
            <a:r>
              <a:rPr lang="en-US" altLang="zh-CN" sz="2800" dirty="0">
                <a:solidFill>
                  <a:srgbClr val="2D0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[1.567964, 2.295021] 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86084E-0866-4F41-B6D8-044D0C7CBC71}"/>
              </a:ext>
            </a:extLst>
          </p:cNvPr>
          <p:cNvSpPr txBox="1"/>
          <p:nvPr/>
        </p:nvSpPr>
        <p:spPr>
          <a:xfrm>
            <a:off x="16632625" y="15683923"/>
            <a:ext cx="4304320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94" dirty="0"/>
              <a:t>Figure 1: Temperature in Four Types of Conditions</a:t>
            </a:r>
            <a:endParaRPr kumimoji="1" lang="zh-CN" altLang="en-US" sz="1594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674FE89-3D4D-E249-A0F5-D21F01EF8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6600" y="15939760"/>
            <a:ext cx="8169606" cy="5106003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974BD75-26EA-E748-BB0F-5153B568906C}"/>
              </a:ext>
            </a:extLst>
          </p:cNvPr>
          <p:cNvSpPr/>
          <p:nvPr/>
        </p:nvSpPr>
        <p:spPr>
          <a:xfrm>
            <a:off x="15024404" y="20810053"/>
            <a:ext cx="772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Figure 2: Temperature in Four Types of Conditions in JJA (only precipitation &gt;10 mm counts)</a:t>
            </a:r>
            <a:endParaRPr kumimoji="1" lang="zh-CN" altLang="en-US" sz="16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AB72CA20-7CC4-D34E-AADA-CDB859D7E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62"/>
                    </a14:imgEffect>
                    <a14:imgEffect>
                      <a14:saturation sat="28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20000" y="1172944"/>
            <a:ext cx="2612246" cy="26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6192</TotalTime>
  <Words>683</Words>
  <Application>Microsoft Macintosh PowerPoint</Application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Demi Cond</vt:lpstr>
      <vt:lpstr>Times New Roman</vt:lpstr>
      <vt:lpstr>Office Theme</vt:lpstr>
      <vt:lpstr>The influence of precipitation on daily maximum and minimum temperature between 2000-2020 in Guangzhou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TITLE AREA</dc:title>
  <cp:lastModifiedBy>陈 冶冬</cp:lastModifiedBy>
  <cp:revision>23</cp:revision>
  <dcterms:created xsi:type="dcterms:W3CDTF">2020-08-24T03:07:50Z</dcterms:created>
  <dcterms:modified xsi:type="dcterms:W3CDTF">2021-05-31T16:37:32Z</dcterms:modified>
</cp:coreProperties>
</file>