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 autoAdjust="0"/>
    <p:restoredTop sz="92317" autoAdjust="0"/>
  </p:normalViewPr>
  <p:slideViewPr>
    <p:cSldViewPr snapToGrid="0">
      <p:cViewPr varScale="1">
        <p:scale>
          <a:sx n="105" d="100"/>
          <a:sy n="105" d="100"/>
        </p:scale>
        <p:origin x="-102" y="-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CD18E15-E3AD-4D59-A697-67BE2F396FB7}" type="datetime1">
              <a:rPr lang="ko-KR" altLang="en-US"/>
              <a:pPr lvl="0">
                <a:defRPr/>
              </a:pPr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ACE55D-DB55-4180-8C8B-ED39799AF8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다음으로 음식 주문에 관한 기능에 대해서 설명을 드리겠습니다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먼저 음식을 주문하는 과정에서 사용자가 선택한 음식에 대해서 사용자는 치즈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, </a:t>
            </a:r>
            <a:r>
              <a:rPr lang="ko-KR" altLang="en-US" dirty="0"/>
              <a:t>밥과 같은 추가 메뉴를 고를 수 있습니다</a:t>
            </a:r>
            <a:r>
              <a:rPr lang="en-US" altLang="ko-KR" dirty="0"/>
              <a:t>. </a:t>
            </a:r>
            <a:r>
              <a:rPr lang="ko-KR" altLang="en-US" dirty="0"/>
              <a:t>그런데 이 추가 메뉴를 선택하는 과정에서 시스템은 동적으로 추가적인 요소를 계속 첨가하여 추가 메뉴의 가격을 모두 합한 음식의 총 가격을 책정할 수 있어야 하는데</a:t>
            </a:r>
            <a:r>
              <a:rPr lang="en-US" altLang="ko-KR" dirty="0"/>
              <a:t>, </a:t>
            </a:r>
            <a:r>
              <a:rPr lang="ko-KR" altLang="en-US" dirty="0"/>
              <a:t>이를 해결하기 위해서 각 메뉴들의 추가 메뉴들을 감안하여 음식의 최종 가격을 계산하는 클래스들을 모두 구현을 하게 되면</a:t>
            </a:r>
            <a:r>
              <a:rPr lang="en-US" altLang="ko-KR" dirty="0"/>
              <a:t>, </a:t>
            </a:r>
            <a:r>
              <a:rPr lang="ko-KR" altLang="en-US" dirty="0"/>
              <a:t>클래스의 개수가 음식 메뉴와 추가 메뉴의 종류가 많아질수록 매우 많은 클래스가 만들어져 클래스들의 관리와 가격을 변경하는 경우를 생각하면 유지 보수적인 측면에서 매우 힘들어지는 문제점이 있기 때문에 이를 해결하기 위해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패턴을 적용하게 되었습니다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화면에서 보이시는 것과 같이 최상위에 위치한 </a:t>
            </a:r>
            <a:r>
              <a:rPr lang="en-US" altLang="ko-KR" dirty="0"/>
              <a:t>food </a:t>
            </a:r>
            <a:r>
              <a:rPr lang="ko-KR" altLang="en-US" dirty="0"/>
              <a:t>클래스는 구성 요소를 나타내는 추상 클래스로 정의하였고</a:t>
            </a:r>
            <a:r>
              <a:rPr lang="en-US" altLang="ko-KR" dirty="0"/>
              <a:t>, </a:t>
            </a:r>
            <a:r>
              <a:rPr lang="ko-KR" altLang="en-US" dirty="0"/>
              <a:t>음식 종류마다 구성요소를 나타내는 구상 클래스를 떡볶이와 볶음밥과 라면 클래스로 하나씩 만들었습니다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food</a:t>
            </a:r>
            <a:r>
              <a:rPr lang="ko-KR" altLang="en-US" dirty="0"/>
              <a:t> </a:t>
            </a:r>
            <a:r>
              <a:rPr lang="ko-KR" altLang="en-US" dirty="0" err="1"/>
              <a:t>데코레이터는</a:t>
            </a:r>
            <a:r>
              <a:rPr lang="ko-KR" altLang="en-US" dirty="0"/>
              <a:t> 추상클래스로 구현하여 치즈추가</a:t>
            </a:r>
            <a:r>
              <a:rPr lang="en-US" altLang="ko-KR" dirty="0"/>
              <a:t>, </a:t>
            </a:r>
            <a:r>
              <a:rPr lang="ko-KR" altLang="en-US" dirty="0"/>
              <a:t>계란추가</a:t>
            </a:r>
            <a:r>
              <a:rPr lang="en-US" altLang="ko-KR" dirty="0"/>
              <a:t>, </a:t>
            </a:r>
            <a:r>
              <a:rPr lang="ko-KR" altLang="en-US" dirty="0" err="1"/>
              <a:t>밥추가와</a:t>
            </a:r>
            <a:r>
              <a:rPr lang="ko-KR" altLang="en-US" dirty="0"/>
              <a:t> 같은 각각의 추가 메뉴들을 나타내는 </a:t>
            </a:r>
            <a:r>
              <a:rPr lang="ko-KR" altLang="en-US" dirty="0" err="1"/>
              <a:t>데코레이터로</a:t>
            </a:r>
            <a:r>
              <a:rPr lang="ko-KR" altLang="en-US" dirty="0"/>
              <a:t> 가격과 음식이름에 관련된 </a:t>
            </a:r>
            <a:r>
              <a:rPr lang="ko-KR" altLang="en-US" dirty="0" err="1"/>
              <a:t>메소드들을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ACE55D-DB55-4180-8C8B-ED39799AF86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실행화면을 통해 동작 과정을 설명 드리겠습니다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 Food </a:t>
            </a:r>
            <a:r>
              <a:rPr lang="ko-KR" altLang="en-US" dirty="0"/>
              <a:t>카테고리를 선택하면 음식에 관한 메뉴들이 화면에 보이게 되고</a:t>
            </a:r>
            <a:r>
              <a:rPr lang="en-US" altLang="ko-KR" dirty="0"/>
              <a:t>, </a:t>
            </a:r>
            <a:r>
              <a:rPr lang="ko-KR" altLang="en-US" dirty="0"/>
              <a:t>여기에서 사용자가 원하는 메뉴를 선택합니다</a:t>
            </a:r>
            <a:r>
              <a:rPr lang="en-US" altLang="ko-KR" dirty="0"/>
              <a:t>. </a:t>
            </a:r>
            <a:r>
              <a:rPr lang="ko-KR" altLang="en-US" dirty="0"/>
              <a:t>여기에서는 예를 들어 볶음밥을 선택하였다고 가정을 하였습니다</a:t>
            </a:r>
            <a:r>
              <a:rPr lang="en-US" altLang="ko-KR" dirty="0"/>
              <a:t>. </a:t>
            </a:r>
            <a:r>
              <a:rPr lang="ko-KR" altLang="en-US" dirty="0"/>
              <a:t>볶음밥을 </a:t>
            </a:r>
            <a:r>
              <a:rPr lang="ko-KR" altLang="en-US" dirty="0" err="1"/>
              <a:t>선택하게되면</a:t>
            </a:r>
            <a:r>
              <a:rPr lang="en-US" altLang="ko-KR" dirty="0"/>
              <a:t>, </a:t>
            </a:r>
            <a:r>
              <a:rPr lang="ko-KR" altLang="en-US" dirty="0"/>
              <a:t>오른쪽에 보이는 그림과 같이 추가메뉴를 선택할 수 있는 창이 나오게 되고</a:t>
            </a:r>
            <a:r>
              <a:rPr lang="en-US" altLang="ko-KR" dirty="0"/>
              <a:t>, </a:t>
            </a:r>
            <a:r>
              <a:rPr lang="ko-KR" altLang="en-US" dirty="0"/>
              <a:t>사용자는 </a:t>
            </a:r>
            <a:r>
              <a:rPr lang="ko-KR" altLang="en-US" dirty="0" err="1"/>
              <a:t>원하는만큼</a:t>
            </a:r>
            <a:r>
              <a:rPr lang="ko-KR" altLang="en-US" dirty="0"/>
              <a:t> 추가 메뉴를 추가할 수 있습니다</a:t>
            </a:r>
            <a:r>
              <a:rPr lang="en-US" altLang="ko-KR" dirty="0"/>
              <a:t>. </a:t>
            </a:r>
            <a:r>
              <a:rPr lang="ko-KR" altLang="en-US" dirty="0"/>
              <a:t>저는 여기에서 화면에서 </a:t>
            </a:r>
            <a:r>
              <a:rPr lang="ko-KR" altLang="en-US" dirty="0" err="1"/>
              <a:t>보이시는것과</a:t>
            </a:r>
            <a:r>
              <a:rPr lang="ko-KR" altLang="en-US" dirty="0"/>
              <a:t> 같이 계란 추가</a:t>
            </a:r>
            <a:r>
              <a:rPr lang="en-US" altLang="ko-KR" dirty="0"/>
              <a:t>, </a:t>
            </a:r>
            <a:r>
              <a:rPr lang="ko-KR" altLang="en-US" dirty="0"/>
              <a:t>치즈 추가와 밥 추가를 </a:t>
            </a:r>
            <a:r>
              <a:rPr lang="en-US" altLang="ko-KR" dirty="0"/>
              <a:t>2</a:t>
            </a:r>
            <a:r>
              <a:rPr lang="ko-KR" altLang="en-US" dirty="0"/>
              <a:t>번 선택하였습니다</a:t>
            </a:r>
            <a:r>
              <a:rPr lang="en-US" altLang="ko-KR" dirty="0"/>
              <a:t>. </a:t>
            </a:r>
            <a:r>
              <a:rPr lang="ko-KR" altLang="en-US" dirty="0"/>
              <a:t>여기에서 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패턴의 힘을 발휘하여 사용자가 원하는 만큼의 메뉴들을 동적으로 추가해도 아무 문제 없이 프로그램이 동작하는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이어서 사용자가 원하는 만큼 선택을 모두 하였다면 선택완료 버튼을 누르면 사용자가 고른 메뉴와 추가메뉴들에 대한 총 가격을 메시지 창을 통해 확인할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ACE55D-DB55-4180-8C8B-ED39799AF86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다음으로 음식 주문 기능에 사용한 패턴인 </a:t>
            </a:r>
            <a:r>
              <a:rPr lang="ko-KR" altLang="en-US" dirty="0" err="1"/>
              <a:t>퍼사드</a:t>
            </a:r>
            <a:r>
              <a:rPr lang="ko-KR" altLang="en-US" dirty="0"/>
              <a:t> 패턴을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ko-KR" altLang="en-US" dirty="0"/>
              <a:t> 패턴을 사용하게 된 이유입니다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음식 주문의 화면에서 </a:t>
            </a:r>
            <a:r>
              <a:rPr lang="en-US" altLang="ko-KR" dirty="0"/>
              <a:t>Quick Set Menu</a:t>
            </a:r>
            <a:r>
              <a:rPr lang="ko-KR" altLang="en-US" dirty="0"/>
              <a:t>의 카테고리에서 사용자는 세트메뉴 </a:t>
            </a:r>
            <a:r>
              <a:rPr lang="en-US" altLang="ko-KR" dirty="0"/>
              <a:t>1,2,3 </a:t>
            </a:r>
            <a:r>
              <a:rPr lang="ko-KR" altLang="en-US" dirty="0"/>
              <a:t>번 중에서 한 세트 메뉴를 고르면 시스템은 사용자가 선택한 세트 메뉴에 해당하는 모든 메뉴들을 자동으로 선택을 해주고 주문하기 버튼을 사용자가 직접 누르지 않고도 바로 주문하기까지 이루어지도록 하기 위해서 </a:t>
            </a:r>
            <a:r>
              <a:rPr lang="ko-KR" altLang="en-US" dirty="0" err="1"/>
              <a:t>퍼사드</a:t>
            </a:r>
            <a:r>
              <a:rPr lang="ko-KR" altLang="en-US" dirty="0"/>
              <a:t> 패턴을 적용하게 되었습니다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이를 통해 사용자는 손쉽고 빠르게 메뉴들을 선택하고 주문할 수 있게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시스템에서는 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Facade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생성자를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활용하여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퍼사드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클래스의 객체를 생성하고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Order_Set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()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메소드를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호출하기만 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음식 주문에 관련된 일련의 과정들을 쉽고 빠르게 처리할 수 있는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ACE55D-DB55-4180-8C8B-ED39799AF86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실행화면을 통해 동작 과정을 설명 드리겠습니다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먼저</a:t>
            </a:r>
            <a:r>
              <a:rPr lang="en-US" altLang="ko-KR"/>
              <a:t>, Quick Set Menu </a:t>
            </a:r>
            <a:r>
              <a:rPr lang="ko-KR" altLang="en-US"/>
              <a:t>카테고리를 선택하면 세트 메뉴에 관한 메뉴들이 화면에 보이게 되고</a:t>
            </a:r>
            <a:r>
              <a:rPr lang="en-US" altLang="ko-KR"/>
              <a:t>, </a:t>
            </a:r>
            <a:r>
              <a:rPr lang="ko-KR" altLang="en-US"/>
              <a:t>여기에서 사용자가 원하는 세트 메뉴를 선택합니다</a:t>
            </a:r>
            <a:r>
              <a:rPr lang="en-US" altLang="ko-KR"/>
              <a:t>. </a:t>
            </a:r>
            <a:r>
              <a:rPr lang="ko-KR" altLang="en-US"/>
              <a:t>예를 들어 세트 </a:t>
            </a:r>
            <a:r>
              <a:rPr lang="en-US" altLang="ko-KR"/>
              <a:t>1</a:t>
            </a:r>
            <a:r>
              <a:rPr lang="ko-KR" altLang="en-US"/>
              <a:t>번을 선택하였다고 가정하면</a:t>
            </a:r>
            <a:r>
              <a:rPr lang="en-US" altLang="ko-KR"/>
              <a:t>, </a:t>
            </a:r>
            <a:r>
              <a:rPr lang="ko-KR" altLang="en-US"/>
              <a:t>시스템은 자동으로 콜라와 라면에 계란을 추가하여 담은 메뉴에 추가를 하고 주문하기까지 시스템이 이루어져서 주문이 완료되었다는 메시지를 받고</a:t>
            </a:r>
            <a:r>
              <a:rPr lang="en-US" altLang="ko-KR"/>
              <a:t>, </a:t>
            </a:r>
            <a:r>
              <a:rPr lang="ko-KR" altLang="en-US"/>
              <a:t>확인 버튼을 누르면 바로 결제하는 화면으로 이루어지는 것을 확인하실 수 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이렇게 퍼사드 패턴으로 인해서 여러 시스템들의 과정들에 대해 하나의 통합된 인터페이스를 제공하여 음식 주문을 보다 빠르고 쉽게 사용할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ACE55D-DB55-4180-8C8B-ED39799AF86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8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PC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방 이용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300" b="1" kern="0" dirty="0">
                <a:solidFill>
                  <a:schemeClr val="dk1"/>
                </a:solidFill>
              </a:rPr>
              <a:t>20173181</a:t>
            </a:r>
            <a:r>
              <a:rPr lang="ko-KR" altLang="en-US" sz="1300" b="1" kern="0" dirty="0">
                <a:solidFill>
                  <a:schemeClr val="dk1"/>
                </a:solidFill>
              </a:rPr>
              <a:t> 김선웅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300" b="1" kern="0" dirty="0">
                <a:solidFill>
                  <a:schemeClr val="dk1"/>
                </a:solidFill>
              </a:rPr>
              <a:t>20173195</a:t>
            </a:r>
            <a:r>
              <a:rPr lang="ko-KR" altLang="en-US" sz="1300" b="1" kern="0" dirty="0">
                <a:solidFill>
                  <a:schemeClr val="dk1"/>
                </a:solidFill>
              </a:rPr>
              <a:t> 고강호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300" b="1" kern="0" dirty="0">
                <a:solidFill>
                  <a:schemeClr val="dk1"/>
                </a:solidFill>
              </a:rPr>
              <a:t>20173204</a:t>
            </a:r>
            <a:r>
              <a:rPr lang="ko-KR" altLang="en-US" sz="1300" b="1" kern="0" dirty="0">
                <a:solidFill>
                  <a:schemeClr val="dk1"/>
                </a:solidFill>
              </a:rPr>
              <a:t> 김경한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300" b="1" kern="0" dirty="0">
                <a:solidFill>
                  <a:schemeClr val="dk1"/>
                </a:solidFill>
              </a:rPr>
              <a:t>20183159</a:t>
            </a:r>
            <a:r>
              <a:rPr lang="ko-KR" altLang="en-US" sz="1300" b="1" kern="0" dirty="0">
                <a:solidFill>
                  <a:schemeClr val="dk1"/>
                </a:solidFill>
              </a:rPr>
              <a:t> 김은지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65581" y="495789"/>
            <a:ext cx="11450181" cy="683406"/>
            <a:chOff x="365581" y="495789"/>
            <a:chExt cx="11450181" cy="683406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5581" y="924413"/>
              <a:ext cx="2173784" cy="254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 b="1" kern="0">
                  <a:solidFill>
                    <a:prstClr val="black"/>
                  </a:solidFill>
                </a:rPr>
                <a:t>소프트웨어 설계공학 </a:t>
              </a:r>
              <a:r>
                <a:rPr lang="en-US" altLang="ko-KR" sz="1100" b="1" kern="0">
                  <a:solidFill>
                    <a:prstClr val="black"/>
                  </a:solidFill>
                </a:rPr>
                <a:t>1</a:t>
              </a:r>
              <a:r>
                <a:rPr lang="ko-KR" altLang="en-US" sz="1100" b="1" kern="0">
                  <a:solidFill>
                    <a:prstClr val="black"/>
                  </a:solidFill>
                </a:rPr>
                <a:t>분반 </a:t>
              </a:r>
              <a:r>
                <a:rPr lang="en-US" altLang="ko-KR" sz="1100" b="1" kern="0">
                  <a:solidFill>
                    <a:prstClr val="black"/>
                  </a:solidFill>
                </a:rPr>
                <a:t>7</a:t>
              </a:r>
              <a:r>
                <a:rPr lang="ko-KR" altLang="en-US" sz="1100" b="1" kern="0">
                  <a:solidFill>
                    <a:prstClr val="black"/>
                  </a:solidFill>
                </a:rPr>
                <a:t>조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dk1"/>
                </a:solidFill>
              </a:rPr>
              <a:t>STEP 3. </a:t>
            </a:r>
            <a:r>
              <a:rPr lang="ko-KR" altLang="en-US" sz="3200" b="1" dirty="0">
                <a:solidFill>
                  <a:schemeClr val="dk1"/>
                </a:solidFill>
              </a:rPr>
              <a:t>회원가입</a:t>
            </a:r>
            <a:r>
              <a:rPr lang="ko-KR" altLang="en-US" sz="1600" b="1" dirty="0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Builder </a:t>
            </a:r>
            <a:r>
              <a:rPr lang="en-US" altLang="ko-KR" sz="1200" dirty="0" err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Patteren</a:t>
            </a:r>
            <a:endParaRPr lang="en-US" altLang="ko-KR" sz="1200" dirty="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667500" y="3294611"/>
            <a:ext cx="2476500" cy="13944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178" y="2257425"/>
            <a:ext cx="26955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시간 충전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Observer Patteren</a:t>
            </a:r>
            <a:endParaRPr lang="en-US" altLang="ko-KR" sz="1200"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1496362" y="2221083"/>
            <a:ext cx="9199276" cy="4250996"/>
          </a:xfrm>
          <a:prstGeom prst="rect">
            <a:avLst/>
          </a:prstGeom>
        </p:spPr>
      </p:pic>
      <p:sp>
        <p:nvSpPr>
          <p:cNvPr id="78" name="직사각형 22"/>
          <p:cNvSpPr/>
          <p:nvPr/>
        </p:nvSpPr>
        <p:spPr>
          <a:xfrm>
            <a:off x="8856802" y="1305199"/>
            <a:ext cx="2473991" cy="81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옵저버 패턴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시간 충전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Observer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81201472" descr="EMB000007286ed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93" y="2796988"/>
            <a:ext cx="1667436" cy="3245254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381200512" descr="EMB000007286e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071" y="2922497"/>
            <a:ext cx="1844674" cy="2285997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381203152" descr="EMB000007286ed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6303" y="2958355"/>
            <a:ext cx="1805265" cy="2061880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7" name="_x380851768" descr="EMB000007286ed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81248" y="3523127"/>
            <a:ext cx="2314822" cy="106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dk1"/>
                </a:solidFill>
              </a:rPr>
              <a:t>STEP 3. </a:t>
            </a:r>
            <a:r>
              <a:rPr lang="ko-KR" altLang="en-US" sz="3200" b="1" dirty="0">
                <a:solidFill>
                  <a:schemeClr val="dk1"/>
                </a:solidFill>
              </a:rPr>
              <a:t>음식 주문</a:t>
            </a:r>
            <a:r>
              <a:rPr lang="ko-KR" altLang="en-US" sz="1600" b="1" dirty="0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Decorator &amp; Facade </a:t>
            </a:r>
            <a:r>
              <a:rPr lang="en-US" altLang="ko-KR" sz="1200" dirty="0" err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Patteren</a:t>
            </a:r>
            <a:endParaRPr lang="en-US" altLang="ko-KR" sz="1200" dirty="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/>
          <p:nvPr/>
        </p:nvPicPr>
        <p:blipFill rotWithShape="1">
          <a:blip r:embed="rId4" cstate="print">
            <a:lum/>
          </a:blip>
          <a:srcRect/>
          <a:stretch>
            <a:fillRect/>
          </a:stretch>
        </p:blipFill>
        <p:spPr>
          <a:xfrm>
            <a:off x="2829821" y="2287768"/>
            <a:ext cx="7117587" cy="43213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D87C524-A925-4E0A-AEED-5B85BB0AC3ED}"/>
              </a:ext>
            </a:extLst>
          </p:cNvPr>
          <p:cNvSpPr/>
          <p:nvPr/>
        </p:nvSpPr>
        <p:spPr>
          <a:xfrm>
            <a:off x="2034005" y="5260146"/>
            <a:ext cx="331260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dirty="0" err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데코레이터</a:t>
            </a:r>
            <a:r>
              <a:rPr lang="ko-KR" altLang="en-US" sz="3200" dirty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패턴</a:t>
            </a:r>
            <a:endParaRPr lang="en-US" altLang="ko-KR" sz="3200" dirty="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음식 주문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Decorator &amp; Facade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6388615" y="2784831"/>
            <a:ext cx="5153350" cy="321115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387EF4FB-3860-44A1-A74A-4CC8BBB1B82E}"/>
              </a:ext>
            </a:extLst>
          </p:cNvPr>
          <p:cNvSpPr/>
          <p:nvPr/>
        </p:nvSpPr>
        <p:spPr>
          <a:xfrm>
            <a:off x="5940013" y="4279522"/>
            <a:ext cx="311972" cy="21515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2FBFA1-A471-4D8B-8843-048CBAD0C52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33" y="2784831"/>
            <a:ext cx="5153350" cy="32111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6E4C118-7A48-46A2-A078-D1BCCAE69C06}"/>
              </a:ext>
            </a:extLst>
          </p:cNvPr>
          <p:cNvSpPr/>
          <p:nvPr/>
        </p:nvSpPr>
        <p:spPr>
          <a:xfrm>
            <a:off x="3503001" y="4796393"/>
            <a:ext cx="945583" cy="667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2EAEDC0-F28E-4971-B376-6D8292CEF214}"/>
              </a:ext>
            </a:extLst>
          </p:cNvPr>
          <p:cNvSpPr/>
          <p:nvPr/>
        </p:nvSpPr>
        <p:spPr>
          <a:xfrm>
            <a:off x="8198799" y="4333283"/>
            <a:ext cx="2888301" cy="695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0EA857C-78C9-4FE5-8F02-F110ABCD935C}"/>
              </a:ext>
            </a:extLst>
          </p:cNvPr>
          <p:cNvSpPr/>
          <p:nvPr/>
        </p:nvSpPr>
        <p:spPr>
          <a:xfrm flipH="1">
            <a:off x="6441953" y="3846618"/>
            <a:ext cx="1414265" cy="648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B9C1300-542A-434D-A2FE-5DCF4C5086AB}"/>
              </a:ext>
            </a:extLst>
          </p:cNvPr>
          <p:cNvSpPr/>
          <p:nvPr/>
        </p:nvSpPr>
        <p:spPr>
          <a:xfrm flipH="1">
            <a:off x="8506971" y="3428999"/>
            <a:ext cx="2380101" cy="904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8D93ACE-9A9C-4ED5-BC3F-4D69DB6C851E}"/>
              </a:ext>
            </a:extLst>
          </p:cNvPr>
          <p:cNvSpPr/>
          <p:nvPr/>
        </p:nvSpPr>
        <p:spPr>
          <a:xfrm>
            <a:off x="4112423" y="4073563"/>
            <a:ext cx="424854" cy="259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6" grpId="0" animBg="1"/>
      <p:bldP spid="36" grpId="1" animBg="1"/>
      <p:bldP spid="43" grpId="0" animBg="1"/>
      <p:bldP spid="43" grpId="1" animBg="1"/>
      <p:bldP spid="44" grpId="0" animBg="1"/>
      <p:bldP spid="48" grpId="0" animBg="1"/>
      <p:bldP spid="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38151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음식 주문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Decorator &amp; Facade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8" name="그림 77"/>
          <p:cNvPicPr/>
          <p:nvPr/>
        </p:nvPicPr>
        <p:blipFill rotWithShape="1">
          <a:blip r:embed="rId4" cstate="print">
            <a:lum/>
          </a:blip>
          <a:srcRect l="11650" t="6520" r="13390" b="6520"/>
          <a:stretch>
            <a:fillRect/>
          </a:stretch>
        </p:blipFill>
        <p:spPr>
          <a:xfrm>
            <a:off x="2871566" y="2340585"/>
            <a:ext cx="7034097" cy="42685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037047D-0672-4E69-A75B-48A362016984}"/>
              </a:ext>
            </a:extLst>
          </p:cNvPr>
          <p:cNvSpPr/>
          <p:nvPr/>
        </p:nvSpPr>
        <p:spPr>
          <a:xfrm>
            <a:off x="5680030" y="3429000"/>
            <a:ext cx="331260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dirty="0" err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퍼사드</a:t>
            </a:r>
            <a:r>
              <a:rPr lang="ko-KR" altLang="en-US" sz="3200" dirty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패턴</a:t>
            </a:r>
            <a:endParaRPr lang="en-US" altLang="ko-KR" sz="3200" dirty="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F15C467-3797-4F27-AC2E-CD1A234BDA82}"/>
              </a:ext>
            </a:extLst>
          </p:cNvPr>
          <p:cNvSpPr/>
          <p:nvPr/>
        </p:nvSpPr>
        <p:spPr>
          <a:xfrm>
            <a:off x="3009418" y="5497975"/>
            <a:ext cx="6655443" cy="308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75A6A6A-47FD-45A9-A655-96BA50B3EC76}"/>
              </a:ext>
            </a:extLst>
          </p:cNvPr>
          <p:cNvSpPr/>
          <p:nvPr/>
        </p:nvSpPr>
        <p:spPr>
          <a:xfrm>
            <a:off x="3009418" y="5776490"/>
            <a:ext cx="6655443" cy="308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2" grpId="1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79883" y="368926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음식 주문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Decorator &amp; Facade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61207AE-4C9D-409D-BFDD-9FA2902745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2567" y="2221322"/>
            <a:ext cx="6868873" cy="42801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8A1C46B-009D-49E6-BBEA-AB91E975969C}"/>
              </a:ext>
            </a:extLst>
          </p:cNvPr>
          <p:cNvSpPr/>
          <p:nvPr/>
        </p:nvSpPr>
        <p:spPr>
          <a:xfrm>
            <a:off x="5418079" y="4513555"/>
            <a:ext cx="1263240" cy="1848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77A46A-383B-4949-8C1E-EFDC76FD8B2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1547" y="2220515"/>
            <a:ext cx="6868873" cy="4280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결제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Strategy &amp; Memento Patteren</a:t>
            </a:r>
            <a:endParaRPr lang="en-US" altLang="ko-KR" sz="1200"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1533538" y="2182671"/>
            <a:ext cx="9124924" cy="4675329"/>
          </a:xfrm>
          <a:prstGeom prst="rect">
            <a:avLst/>
          </a:prstGeom>
        </p:spPr>
      </p:pic>
      <p:sp>
        <p:nvSpPr>
          <p:cNvPr id="78" name="직사각형 22"/>
          <p:cNvSpPr/>
          <p:nvPr/>
        </p:nvSpPr>
        <p:spPr>
          <a:xfrm>
            <a:off x="7314166" y="1305199"/>
            <a:ext cx="3530026" cy="81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스트래티지 패턴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결제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Strategy &amp; Memento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305300" y="2268336"/>
            <a:ext cx="3581400" cy="69342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01077" y="3131126"/>
            <a:ext cx="5694923" cy="300297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6189516" y="3126277"/>
            <a:ext cx="5571259" cy="2987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2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결제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Strategy &amp; Memento Patteren</a:t>
            </a:r>
            <a:endParaRPr lang="en-US" altLang="ko-KR" sz="1200"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490236" y="1865188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5" name="_x380762336" descr="EMB0000493888c9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1646290" y="2295553"/>
            <a:ext cx="8899419" cy="3910191"/>
          </a:xfrm>
          <a:prstGeom prst="rect">
            <a:avLst/>
          </a:prstGeom>
          <a:noFill/>
        </p:spPr>
      </p:pic>
      <p:sp>
        <p:nvSpPr>
          <p:cNvPr id="1026" name="직사각형 22"/>
          <p:cNvSpPr/>
          <p:nvPr/>
        </p:nvSpPr>
        <p:spPr>
          <a:xfrm>
            <a:off x="7314166" y="1305199"/>
            <a:ext cx="3530026" cy="81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메멘토 패턴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3441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88131"/>
            <a:chOff x="376237" y="495789"/>
            <a:chExt cx="11439525" cy="388131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70358" y="495789"/>
              <a:ext cx="1202232" cy="388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000" b="1" kern="0">
                  <a:solidFill>
                    <a:prstClr val="black"/>
                  </a:solidFill>
                </a:rPr>
                <a:t>소프트웨어공학과</a:t>
              </a:r>
            </a:p>
            <a:p>
              <a:pPr lvl="0">
                <a:defRPr/>
              </a:pPr>
              <a:r>
                <a:rPr lang="en-US" altLang="ko-KR" sz="1000" b="1" kern="0">
                  <a:solidFill>
                    <a:prstClr val="black"/>
                  </a:solidFill>
                </a:rPr>
                <a:t>1</a:t>
              </a:r>
              <a:r>
                <a:rPr lang="ko-KR" altLang="en-US" sz="1000" b="1" kern="0">
                  <a:solidFill>
                    <a:prstClr val="black"/>
                  </a:solidFill>
                </a:rPr>
                <a:t>분반 </a:t>
              </a:r>
              <a:r>
                <a:rPr lang="en-US" altLang="ko-KR" sz="1000" b="1" kern="0">
                  <a:solidFill>
                    <a:prstClr val="black"/>
                  </a:solidFill>
                </a:rPr>
                <a:t>7</a:t>
              </a:r>
              <a:r>
                <a:rPr lang="ko-KR" altLang="en-US" sz="1000" b="1" kern="0">
                  <a:solidFill>
                    <a:prstClr val="black"/>
                  </a:solidFill>
                </a:rPr>
                <a:t>조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5478446" y="1204754"/>
            <a:ext cx="1235108" cy="57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/>
              <a:t>목 차</a:t>
            </a:r>
          </a:p>
        </p:txBody>
      </p:sp>
      <p:sp>
        <p:nvSpPr>
          <p:cNvPr id="86" name="직사각형 7"/>
          <p:cNvSpPr/>
          <p:nvPr/>
        </p:nvSpPr>
        <p:spPr>
          <a:xfrm>
            <a:off x="342039" y="2505075"/>
            <a:ext cx="11476520" cy="923925"/>
          </a:xfrm>
          <a:prstGeom prst="rect">
            <a:avLst/>
          </a:prstGeom>
          <a:solidFill>
            <a:srgbClr val="ED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6"/>
          <p:cNvSpPr txBox="1"/>
          <p:nvPr/>
        </p:nvSpPr>
        <p:spPr>
          <a:xfrm>
            <a:off x="1370649" y="2685905"/>
            <a:ext cx="1250950" cy="512590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chemeClr val="dk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-윤고딕310"/>
                <a:ea typeface="-윤고딕310"/>
              </a:rPr>
              <a:t>1 </a:t>
            </a:r>
            <a:r>
              <a:rPr lang="ko-KR" altLang="en-US" sz="1200">
                <a:ln w="9525">
                  <a:solidFill>
                    <a:schemeClr val="dk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-윤고딕310"/>
                <a:ea typeface="-윤고딕310"/>
              </a:rPr>
              <a:t>단계</a:t>
            </a:r>
          </a:p>
          <a:p>
            <a:pPr algn="ctr">
              <a:defRPr/>
            </a:pPr>
            <a:r>
              <a:rPr lang="en-US" altLang="ko-KR" sz="1600">
                <a:ln w="9525">
                  <a:solidFill>
                    <a:schemeClr val="dk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-윤고딕330"/>
                <a:ea typeface="-윤고딕330"/>
              </a:rPr>
              <a:t>STEP1</a:t>
            </a:r>
            <a:endParaRPr lang="ko-KR" altLang="en-US" sz="1100">
              <a:ln w="9525">
                <a:solidFill>
                  <a:schemeClr val="dk1">
                    <a:alpha val="50000"/>
                  </a:schemeClr>
                </a:solidFill>
              </a:ln>
              <a:solidFill>
                <a:schemeClr val="dk1"/>
              </a:solidFill>
              <a:latin typeface="-윤고딕330"/>
              <a:ea typeface="-윤고딕330"/>
            </a:endParaRPr>
          </a:p>
        </p:txBody>
      </p:sp>
      <p:sp>
        <p:nvSpPr>
          <p:cNvPr id="88" name="TextBox 6"/>
          <p:cNvSpPr txBox="1"/>
          <p:nvPr/>
        </p:nvSpPr>
        <p:spPr>
          <a:xfrm>
            <a:off x="3351251" y="2702234"/>
            <a:ext cx="1250950" cy="517195"/>
          </a:xfrm>
          <a:prstGeom prst="rect">
            <a:avLst/>
          </a:prstGeom>
          <a:noFill/>
          <a:ln>
            <a:solidFill>
              <a:schemeClr val="lt1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2 </a:t>
            </a:r>
            <a:r>
              <a:rPr kumimoji="0" lang="ko-KR" altLang="en-US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단계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30"/>
                <a:ea typeface="-윤고딕330"/>
              </a:rPr>
              <a:t>STEP2</a:t>
            </a:r>
          </a:p>
        </p:txBody>
      </p:sp>
      <p:sp>
        <p:nvSpPr>
          <p:cNvPr id="89" name="TextBox 6"/>
          <p:cNvSpPr txBox="1"/>
          <p:nvPr/>
        </p:nvSpPr>
        <p:spPr>
          <a:xfrm>
            <a:off x="7412345" y="2718334"/>
            <a:ext cx="1250950" cy="523220"/>
          </a:xfrm>
          <a:prstGeom prst="rect">
            <a:avLst/>
          </a:prstGeom>
          <a:noFill/>
          <a:ln>
            <a:solidFill>
              <a:schemeClr val="lt1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4</a:t>
            </a:r>
            <a:r>
              <a:rPr kumimoji="0" lang="ko-KR" altLang="en-US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 단계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30"/>
                <a:ea typeface="-윤고딕330"/>
              </a:rPr>
              <a:t>STEP4</a:t>
            </a:r>
          </a:p>
        </p:txBody>
      </p:sp>
      <p:sp>
        <p:nvSpPr>
          <p:cNvPr id="90" name="TextBox 6"/>
          <p:cNvSpPr txBox="1"/>
          <p:nvPr/>
        </p:nvSpPr>
        <p:spPr>
          <a:xfrm>
            <a:off x="5335933" y="2686552"/>
            <a:ext cx="1250950" cy="519793"/>
          </a:xfrm>
          <a:prstGeom prst="rect">
            <a:avLst/>
          </a:prstGeom>
          <a:noFill/>
          <a:ln>
            <a:solidFill>
              <a:schemeClr val="lt1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3 </a:t>
            </a:r>
            <a:r>
              <a:rPr kumimoji="0" lang="ko-KR" altLang="en-US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단계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30"/>
                <a:ea typeface="-윤고딕330"/>
              </a:rPr>
              <a:t>STEP3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9494100" y="2730056"/>
            <a:ext cx="1250952" cy="523220"/>
          </a:xfrm>
          <a:prstGeom prst="rect">
            <a:avLst/>
          </a:prstGeom>
          <a:noFill/>
          <a:ln>
            <a:solidFill>
              <a:schemeClr val="lt1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5</a:t>
            </a:r>
            <a:r>
              <a:rPr kumimoji="0" lang="ko-KR" altLang="en-US" sz="1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10"/>
                <a:ea typeface="-윤고딕310"/>
              </a:rPr>
              <a:t> 단계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-윤고딕330"/>
                <a:ea typeface="-윤고딕330"/>
              </a:rPr>
              <a:t>STEP5</a:t>
            </a:r>
          </a:p>
        </p:txBody>
      </p:sp>
      <p:grpSp>
        <p:nvGrpSpPr>
          <p:cNvPr id="95" name="그룹 18"/>
          <p:cNvGrpSpPr/>
          <p:nvPr/>
        </p:nvGrpSpPr>
        <p:grpSpPr>
          <a:xfrm>
            <a:off x="1275129" y="3750432"/>
            <a:ext cx="1367630" cy="466565"/>
            <a:chOff x="1832770" y="4324350"/>
            <a:chExt cx="1647295" cy="561975"/>
          </a:xfrm>
        </p:grpSpPr>
        <p:sp>
          <p:nvSpPr>
            <p:cNvPr id="96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7" name="그룹 17"/>
            <p:cNvGrpSpPr/>
            <p:nvPr/>
          </p:nvGrpSpPr>
          <p:grpSpPr>
            <a:xfrm>
              <a:off x="2113640" y="4327300"/>
              <a:ext cx="1103666" cy="536890"/>
              <a:chOff x="2113640" y="4275419"/>
              <a:chExt cx="1103666" cy="536890"/>
            </a:xfrm>
          </p:grpSpPr>
          <p:sp>
            <p:nvSpPr>
              <p:cNvPr id="98" name="직사각형 15"/>
              <p:cNvSpPr/>
              <p:nvPr/>
            </p:nvSpPr>
            <p:spPr>
              <a:xfrm>
                <a:off x="2140725" y="4275419"/>
                <a:ext cx="1076581" cy="53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000">
                    <a:ln w="9525"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/>
                    <a:ea typeface="-윤고딕310"/>
                  </a:rPr>
                  <a:t> </a:t>
                </a:r>
                <a:r>
                  <a:rPr lang="ko-KR" altLang="en-US" sz="2400">
                    <a:ln w="9525"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/>
                    <a:ea typeface="-윤고딕310"/>
                  </a:rPr>
                  <a:t>비전</a:t>
                </a:r>
                <a:endParaRPr lang="ko-KR" altLang="en-US" sz="1000">
                  <a:ln w="9525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직사각형 16"/>
              <p:cNvSpPr/>
              <p:nvPr/>
            </p:nvSpPr>
            <p:spPr>
              <a:xfrm>
                <a:off x="2113640" y="4515132"/>
                <a:ext cx="222506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endParaRPr lang="ko-KR" altLang="en-US" sz="1000">
                  <a:ln w="9525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00" name="그룹 18"/>
          <p:cNvGrpSpPr/>
          <p:nvPr/>
        </p:nvGrpSpPr>
        <p:grpSpPr>
          <a:xfrm>
            <a:off x="3287248" y="3762022"/>
            <a:ext cx="1367630" cy="466565"/>
            <a:chOff x="1832770" y="4324350"/>
            <a:chExt cx="1647295" cy="561975"/>
          </a:xfrm>
        </p:grpSpPr>
        <p:sp>
          <p:nvSpPr>
            <p:cNvPr id="101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>
                <a:gd name="adj" fmla="val 16667"/>
              </a:avLst>
            </a:prstGeom>
            <a:noFill/>
            <a:ln w="635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4" name="직사각형 16"/>
            <p:cNvSpPr/>
            <p:nvPr/>
          </p:nvSpPr>
          <p:spPr>
            <a:xfrm>
              <a:off x="2113640" y="4567006"/>
              <a:ext cx="222506" cy="2965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0" i="0" u="none" strike="noStrike" kern="1200" cap="none" spc="0" normalizeH="0" baseline="0">
                <a:ln w="9525">
                  <a:solidFill>
                    <a:srgbClr val="404040"/>
                  </a:solidFill>
                </a:ln>
                <a:solidFill>
                  <a:srgbClr val="40404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05" name="그룹 18"/>
          <p:cNvGrpSpPr/>
          <p:nvPr/>
        </p:nvGrpSpPr>
        <p:grpSpPr>
          <a:xfrm>
            <a:off x="5277591" y="3751687"/>
            <a:ext cx="1367630" cy="466564"/>
            <a:chOff x="1832770" y="4324350"/>
            <a:chExt cx="1647295" cy="561975"/>
          </a:xfrm>
        </p:grpSpPr>
        <p:sp>
          <p:nvSpPr>
            <p:cNvPr id="106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>
                <a:gd name="adj" fmla="val 16667"/>
              </a:avLst>
            </a:prstGeom>
            <a:noFill/>
            <a:ln w="635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07" name="그룹 17"/>
            <p:cNvGrpSpPr/>
            <p:nvPr/>
          </p:nvGrpSpPr>
          <p:grpSpPr>
            <a:xfrm>
              <a:off x="2113641" y="4334830"/>
              <a:ext cx="1067126" cy="539321"/>
              <a:chOff x="2113640" y="4282949"/>
              <a:chExt cx="1067126" cy="539321"/>
            </a:xfrm>
          </p:grpSpPr>
          <p:sp>
            <p:nvSpPr>
              <p:cNvPr id="108" name="직사각형 15"/>
              <p:cNvSpPr/>
              <p:nvPr/>
            </p:nvSpPr>
            <p:spPr>
              <a:xfrm>
                <a:off x="2157012" y="4282949"/>
                <a:ext cx="1023754" cy="5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구현</a:t>
                </a:r>
                <a:endParaRPr kumimoji="0" lang="ko-KR" altLang="en-US" sz="2400" b="0" i="0" u="none" strike="noStrike" kern="1200" cap="none" spc="0" normalizeH="0" baseline="0">
                  <a:solidFill>
                    <a:srgbClr val="404040"/>
                  </a:solidFill>
                  <a:latin typeface="-윤고딕310"/>
                  <a:ea typeface="-윤고딕310"/>
                </a:endParaRPr>
              </a:p>
            </p:txBody>
          </p:sp>
          <p:sp>
            <p:nvSpPr>
              <p:cNvPr id="109" name="직사각형 16"/>
              <p:cNvSpPr/>
              <p:nvPr/>
            </p:nvSpPr>
            <p:spPr>
              <a:xfrm>
                <a:off x="2113640" y="4515132"/>
                <a:ext cx="222506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000" b="0" i="0" u="none" strike="noStrike" kern="1200" cap="none" spc="0" normalizeH="0" baseline="0">
                  <a:ln w="9525">
                    <a:solidFill>
                      <a:srgbClr val="404040"/>
                    </a:solidFill>
                  </a:ln>
                  <a:solidFill>
                    <a:srgbClr val="40404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110" name="그룹 18"/>
          <p:cNvGrpSpPr/>
          <p:nvPr/>
        </p:nvGrpSpPr>
        <p:grpSpPr>
          <a:xfrm>
            <a:off x="9433079" y="3741316"/>
            <a:ext cx="1519700" cy="466565"/>
            <a:chOff x="1780931" y="4324350"/>
            <a:chExt cx="1830463" cy="561975"/>
          </a:xfrm>
        </p:grpSpPr>
        <p:sp>
          <p:nvSpPr>
            <p:cNvPr id="111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>
                <a:gd name="adj" fmla="val 16667"/>
              </a:avLst>
            </a:prstGeom>
            <a:noFill/>
            <a:ln w="635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12" name="그룹 17"/>
            <p:cNvGrpSpPr/>
            <p:nvPr/>
          </p:nvGrpSpPr>
          <p:grpSpPr>
            <a:xfrm>
              <a:off x="1780931" y="4336341"/>
              <a:ext cx="1830462" cy="538828"/>
              <a:chOff x="1780928" y="4284463"/>
              <a:chExt cx="1830463" cy="538828"/>
            </a:xfrm>
          </p:grpSpPr>
          <p:sp>
            <p:nvSpPr>
              <p:cNvPr id="113" name="직사각형 15"/>
              <p:cNvSpPr/>
              <p:nvPr/>
            </p:nvSpPr>
            <p:spPr>
              <a:xfrm>
                <a:off x="1780928" y="4284463"/>
                <a:ext cx="1830463" cy="5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형상관리</a:t>
                </a:r>
                <a:endParaRPr kumimoji="0" lang="ko-KR" altLang="en-US" sz="2400" b="0" i="0" u="none" strike="noStrike" kern="1200" cap="none" spc="0" normalizeH="0" baseline="0">
                  <a:solidFill>
                    <a:srgbClr val="404040"/>
                  </a:solidFill>
                  <a:latin typeface="-윤고딕310"/>
                  <a:ea typeface="-윤고딕310"/>
                </a:endParaRPr>
              </a:p>
            </p:txBody>
          </p:sp>
          <p:sp>
            <p:nvSpPr>
              <p:cNvPr id="114" name="직사각형 16"/>
              <p:cNvSpPr/>
              <p:nvPr/>
            </p:nvSpPr>
            <p:spPr>
              <a:xfrm>
                <a:off x="2113640" y="4515132"/>
                <a:ext cx="222506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000" b="0" i="0" u="none" strike="noStrike" kern="1200" cap="none" spc="0" normalizeH="0" baseline="0">
                  <a:ln w="9525">
                    <a:solidFill>
                      <a:srgbClr val="404040"/>
                    </a:solidFill>
                  </a:ln>
                  <a:solidFill>
                    <a:srgbClr val="40404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115" name="그룹 18"/>
          <p:cNvGrpSpPr/>
          <p:nvPr/>
        </p:nvGrpSpPr>
        <p:grpSpPr>
          <a:xfrm>
            <a:off x="7381055" y="3741315"/>
            <a:ext cx="1367630" cy="466565"/>
            <a:chOff x="1832770" y="4324350"/>
            <a:chExt cx="1647295" cy="561975"/>
          </a:xfrm>
        </p:grpSpPr>
        <p:sp>
          <p:nvSpPr>
            <p:cNvPr id="116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>
                <a:gd name="adj" fmla="val 16667"/>
              </a:avLst>
            </a:prstGeom>
            <a:noFill/>
            <a:ln w="635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17" name="그룹 17"/>
            <p:cNvGrpSpPr/>
            <p:nvPr/>
          </p:nvGrpSpPr>
          <p:grpSpPr>
            <a:xfrm>
              <a:off x="1975957" y="4336341"/>
              <a:ext cx="1400685" cy="538830"/>
              <a:chOff x="1975959" y="4284463"/>
              <a:chExt cx="1400685" cy="538830"/>
            </a:xfrm>
          </p:grpSpPr>
          <p:sp>
            <p:nvSpPr>
              <p:cNvPr id="118" name="직사각형 15"/>
              <p:cNvSpPr/>
              <p:nvPr/>
            </p:nvSpPr>
            <p:spPr>
              <a:xfrm>
                <a:off x="1975959" y="4284463"/>
                <a:ext cx="1400685" cy="538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>
                    <a:ln w="9525">
                      <a:solidFill>
                        <a:srgbClr val="404040"/>
                      </a:solidFill>
                    </a:ln>
                    <a:solidFill>
                      <a:srgbClr val="404040"/>
                    </a:solidFill>
                    <a:latin typeface="-윤고딕310"/>
                    <a:ea typeface="-윤고딕310"/>
                  </a:rPr>
                  <a:t>완성도</a:t>
                </a:r>
                <a:endParaRPr kumimoji="0" lang="ko-KR" altLang="en-US" sz="2400" b="0" i="0" u="none" strike="noStrike" kern="1200" cap="none" spc="0" normalizeH="0" baseline="0">
                  <a:solidFill>
                    <a:srgbClr val="404040"/>
                  </a:solidFill>
                  <a:latin typeface="-윤고딕310"/>
                  <a:ea typeface="-윤고딕310"/>
                </a:endParaRPr>
              </a:p>
            </p:txBody>
          </p:sp>
          <p:sp>
            <p:nvSpPr>
              <p:cNvPr id="119" name="직사각형 16"/>
              <p:cNvSpPr/>
              <p:nvPr/>
            </p:nvSpPr>
            <p:spPr>
              <a:xfrm>
                <a:off x="2113640" y="4515132"/>
                <a:ext cx="222506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000" b="0" i="0" u="none" strike="noStrike" kern="1200" cap="none" spc="0" normalizeH="0" baseline="0">
                  <a:ln w="9525">
                    <a:solidFill>
                      <a:srgbClr val="404040"/>
                    </a:solidFill>
                  </a:ln>
                  <a:solidFill>
                    <a:srgbClr val="40404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125" name="직사각형 63"/>
          <p:cNvSpPr/>
          <p:nvPr/>
        </p:nvSpPr>
        <p:spPr>
          <a:xfrm>
            <a:off x="3290786" y="3697058"/>
            <a:ext cx="1364372" cy="44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/>
                <a:ea typeface="-윤고딕310"/>
              </a:rPr>
              <a:t>개발환경</a:t>
            </a:r>
            <a:endParaRPr lang="ko-KR" altLang="en-US" sz="100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결제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Strategy &amp; Memento Patteren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9883" y="1927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883" y="1927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0764736" descr="EMB0000493889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904" y="2530181"/>
            <a:ext cx="5139336" cy="316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2938" y="417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80765696" descr="EMB00004938890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7339" y="2530181"/>
            <a:ext cx="5145911" cy="316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523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82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4. </a:t>
            </a:r>
            <a:r>
              <a:rPr lang="ko-KR" altLang="en-US" sz="3200" b="1">
                <a:solidFill>
                  <a:schemeClr val="dk1"/>
                </a:solidFill>
              </a:rPr>
              <a:t>완성도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graphicFrame>
        <p:nvGraphicFramePr>
          <p:cNvPr id="75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3634768"/>
              </p:ext>
            </p:extLst>
          </p:nvPr>
        </p:nvGraphicFramePr>
        <p:xfrm>
          <a:off x="537964" y="2443103"/>
          <a:ext cx="4494530" cy="2917190"/>
        </p:xfrm>
        <a:graphic>
          <a:graphicData uri="http://schemas.openxmlformats.org/drawingml/2006/table">
            <a:tbl>
              <a:tblPr/>
              <a:tblGrid>
                <a:gridCol w="3288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평가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달성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회원가입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시간 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98%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-윤고딕31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음식 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-윤고딕310"/>
                        </a:rPr>
                        <a:t>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7" name="화살표: 오른쪽 110"/>
          <p:cNvSpPr/>
          <p:nvPr/>
        </p:nvSpPr>
        <p:spPr>
          <a:xfrm rot="21570342">
            <a:off x="5715514" y="3432271"/>
            <a:ext cx="760971" cy="61164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육각형 5"/>
          <p:cNvSpPr/>
          <p:nvPr/>
        </p:nvSpPr>
        <p:spPr>
          <a:xfrm rot="21597784">
            <a:off x="5300419" y="1574949"/>
            <a:ext cx="1591160" cy="1299271"/>
          </a:xfrm>
          <a:custGeom>
            <a:avLst/>
            <a:gdLst/>
            <a:ahLst/>
            <a:cxnLst/>
            <a:rect l="l" t="t" r="r" b="b"/>
            <a:pathLst>
              <a:path w="4259993" h="3672406">
                <a:moveTo>
                  <a:pt x="1268434" y="530806"/>
                </a:moveTo>
                <a:lnTo>
                  <a:pt x="2991559" y="530806"/>
                </a:lnTo>
                <a:lnTo>
                  <a:pt x="3644258" y="1836203"/>
                </a:lnTo>
                <a:lnTo>
                  <a:pt x="2991559" y="3141600"/>
                </a:lnTo>
                <a:lnTo>
                  <a:pt x="1268434" y="3141600"/>
                </a:lnTo>
                <a:lnTo>
                  <a:pt x="615735" y="1836203"/>
                </a:lnTo>
                <a:close/>
                <a:moveTo>
                  <a:pt x="1131967" y="324036"/>
                </a:moveTo>
                <a:lnTo>
                  <a:pt x="375883" y="1836203"/>
                </a:lnTo>
                <a:lnTo>
                  <a:pt x="1131967" y="3348370"/>
                </a:lnTo>
                <a:lnTo>
                  <a:pt x="3128028" y="3348370"/>
                </a:lnTo>
                <a:lnTo>
                  <a:pt x="3884112" y="1836203"/>
                </a:lnTo>
                <a:lnTo>
                  <a:pt x="3128028" y="324036"/>
                </a:lnTo>
                <a:close/>
                <a:moveTo>
                  <a:pt x="918102" y="0"/>
                </a:moveTo>
                <a:lnTo>
                  <a:pt x="3341891" y="0"/>
                </a:lnTo>
                <a:lnTo>
                  <a:pt x="4259993" y="1836203"/>
                </a:lnTo>
                <a:lnTo>
                  <a:pt x="3341891" y="3672406"/>
                </a:lnTo>
                <a:lnTo>
                  <a:pt x="918102" y="3672406"/>
                </a:lnTo>
                <a:lnTo>
                  <a:pt x="0" y="18362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99.2%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28072" y="3146194"/>
            <a:ext cx="5038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결제 항목 </a:t>
            </a:r>
            <a:r>
              <a:rPr lang="en-US" altLang="ko-KR"/>
              <a:t>: </a:t>
            </a:r>
            <a:r>
              <a:rPr lang="ko-KR" altLang="en-US" dirty="0"/>
              <a:t>사용자가 결제확인 이후에 결제를 진행하지 않고 창을 닫으면 해당 지불 방식에 대한 주문 내역 </a:t>
            </a:r>
            <a:r>
              <a:rPr lang="en-US" altLang="ko-KR" dirty="0"/>
              <a:t>txt</a:t>
            </a:r>
            <a:r>
              <a:rPr lang="ko-KR" altLang="en-US" dirty="0"/>
              <a:t> 출력이 이상하게 나오는 현상을 해결하지 못했다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82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5.</a:t>
            </a:r>
            <a:r>
              <a:rPr lang="ko-KR" altLang="en-US" sz="3200" b="1">
                <a:solidFill>
                  <a:schemeClr val="dk1"/>
                </a:solidFill>
              </a:rPr>
              <a:t> 형상관리</a:t>
            </a:r>
            <a:r>
              <a:rPr lang="en-US" altLang="ko-KR" sz="3200" b="1">
                <a:solidFill>
                  <a:schemeClr val="dk1"/>
                </a:solidFill>
              </a:rPr>
              <a:t> 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5" name="그림 74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800100" y="2181225"/>
            <a:ext cx="5962650" cy="380047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545872" y="3019322"/>
            <a:ext cx="1798484" cy="179848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257051" y="4852627"/>
            <a:ext cx="2632178" cy="37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GitHub - Sourcetree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82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5.</a:t>
            </a:r>
            <a:r>
              <a:rPr lang="ko-KR" altLang="en-US" sz="3200" b="1">
                <a:solidFill>
                  <a:schemeClr val="dk1"/>
                </a:solidFill>
              </a:rPr>
              <a:t> 형상관리</a:t>
            </a:r>
            <a:r>
              <a:rPr lang="en-US" altLang="ko-KR" sz="3200" b="1">
                <a:solidFill>
                  <a:schemeClr val="dk1"/>
                </a:solidFill>
              </a:rPr>
              <a:t> 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9" name="그림 78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583790" y="2837770"/>
            <a:ext cx="6198420" cy="2196412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703597" y="2667000"/>
            <a:ext cx="1524000" cy="1524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656483" y="4530008"/>
            <a:ext cx="1792336" cy="37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/>
              <a:t>한컴 스페이스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82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6.</a:t>
            </a:r>
            <a:r>
              <a:rPr lang="ko-KR" altLang="en-US" sz="3200" b="1">
                <a:solidFill>
                  <a:schemeClr val="dk1"/>
                </a:solidFill>
              </a:rPr>
              <a:t> 일정관리</a:t>
            </a:r>
            <a:r>
              <a:rPr lang="en-US" altLang="ko-KR" sz="3200" b="1">
                <a:solidFill>
                  <a:schemeClr val="dk1"/>
                </a:solidFill>
              </a:rPr>
              <a:t> 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2979005" y="2019832"/>
            <a:ext cx="6182781" cy="3517789"/>
          </a:xfrm>
          <a:prstGeom prst="rect">
            <a:avLst/>
          </a:prstGeom>
        </p:spPr>
      </p:pic>
      <p:pic>
        <p:nvPicPr>
          <p:cNvPr id="83" name="그림 82"/>
          <p:cNvPicPr/>
          <p:nvPr/>
        </p:nvPicPr>
        <p:blipFill rotWithShape="1">
          <a:blip r:embed="rId4" cstate="print">
            <a:lum/>
          </a:blip>
          <a:srcRect/>
          <a:stretch>
            <a:fillRect/>
          </a:stretch>
        </p:blipFill>
        <p:spPr>
          <a:xfrm>
            <a:off x="2865744" y="5735483"/>
            <a:ext cx="6460512" cy="85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629580" y="1652526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08662" y="2787098"/>
            <a:ext cx="2774676" cy="792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/>
              <a:t>PC</a:t>
            </a:r>
            <a:r>
              <a:rPr lang="ko-KR" altLang="en-US" sz="2300" b="1"/>
              <a:t>방 이용프로그램</a:t>
            </a:r>
          </a:p>
          <a:p>
            <a:pPr algn="ctr">
              <a:defRPr/>
            </a:pPr>
            <a:r>
              <a:rPr lang="en-US" altLang="ko-KR" sz="2300" b="1"/>
              <a:t>1</a:t>
            </a:r>
            <a:r>
              <a:rPr lang="ko-KR" altLang="en-US" sz="2300" b="1"/>
              <a:t>분반 </a:t>
            </a:r>
            <a:r>
              <a:rPr lang="en-US" altLang="ko-KR" sz="2300" b="1"/>
              <a:t>7</a:t>
            </a:r>
            <a:r>
              <a:rPr lang="ko-KR" altLang="en-US" sz="2300" b="1"/>
              <a:t>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0660" y="4314204"/>
            <a:ext cx="2950679" cy="58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300" b="1"/>
              <a:t>감사합니다 </a:t>
            </a:r>
            <a:r>
              <a:rPr lang="en-US" altLang="ko-KR" sz="3300" b="1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8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2632267" cy="10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1. </a:t>
            </a:r>
            <a:r>
              <a:rPr lang="ko-KR" altLang="en-US" sz="3200" b="1">
                <a:solidFill>
                  <a:schemeClr val="dk1"/>
                </a:solidFill>
              </a:rPr>
              <a:t>비전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  <a:endParaRPr lang="en-US" altLang="ko-KR" sz="1100">
              <a:solidFill>
                <a:srgbClr val="8C828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>
              <a:solidFill>
                <a:srgbClr val="8C8280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28774" y="3064192"/>
            <a:ext cx="8934452" cy="191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en-US" altLang="ko-KR" sz="2000"/>
              <a:t>PC</a:t>
            </a:r>
            <a:r>
              <a:rPr lang="ko-KR" altLang="en-US" sz="2000"/>
              <a:t>방 프로그램을 새롭게 개발하여 </a:t>
            </a:r>
            <a:r>
              <a:rPr lang="en-US" altLang="ko-KR" sz="2000"/>
              <a:t>PC</a:t>
            </a:r>
            <a:r>
              <a:rPr lang="ko-KR" altLang="en-US" sz="2000"/>
              <a:t>방 이용을 보다 편하게 사용할 수 있다</a:t>
            </a:r>
            <a:r>
              <a:rPr lang="en-US" altLang="ko-KR" sz="2000"/>
              <a:t>.</a:t>
            </a:r>
          </a:p>
          <a:p>
            <a:pPr>
              <a:defRPr/>
            </a:pPr>
            <a:endParaRPr lang="ko-KR" altLang="en-US" sz="200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남녀노소 누구나 사용하기에 어렵지 않도록 하고 실용성 있는 프로그램으로 고객이 빠르게 </a:t>
            </a:r>
            <a:r>
              <a:rPr lang="en-US" altLang="ko-KR" sz="2000"/>
              <a:t>PC</a:t>
            </a:r>
            <a:r>
              <a:rPr lang="ko-KR" altLang="en-US" sz="2000"/>
              <a:t>방을 이용할 수 있다</a:t>
            </a:r>
            <a:r>
              <a:rPr lang="en-US" altLang="ko-KR" sz="2000"/>
              <a:t>.</a:t>
            </a:r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680016" cy="10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2. </a:t>
            </a:r>
            <a:r>
              <a:rPr lang="ko-KR" altLang="en-US" sz="3200" b="1">
                <a:solidFill>
                  <a:schemeClr val="dk1"/>
                </a:solidFill>
              </a:rPr>
              <a:t>개발 환경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100">
              <a:solidFill>
                <a:srgbClr val="8C8280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783774" y="2563085"/>
            <a:ext cx="2511147" cy="1255573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7" name="TextBox 76"/>
          <p:cNvSpPr txBox="1"/>
          <p:nvPr/>
        </p:nvSpPr>
        <p:spPr>
          <a:xfrm>
            <a:off x="4095750" y="3039340"/>
            <a:ext cx="4857750" cy="1689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 sz="2100" b="1"/>
              <a:t>JAVA : Apache NetBeans IDE 11.3</a:t>
            </a:r>
          </a:p>
          <a:p>
            <a:pPr>
              <a:defRPr/>
            </a:pPr>
            <a:endParaRPr lang="en-US" altLang="ko-KR" sz="21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100" b="1"/>
              <a:t>JAVA Swing</a:t>
            </a:r>
          </a:p>
          <a:p>
            <a:pPr>
              <a:defRPr/>
            </a:pPr>
            <a:endParaRPr lang="en-US" altLang="ko-KR" sz="21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100" b="1"/>
              <a:t>GitHub-Sourcetree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2152996" y="4156364"/>
            <a:ext cx="1772689" cy="97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2632267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구현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시나리오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5" name="그림 74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2565966" y="2701636"/>
            <a:ext cx="7060068" cy="2883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15494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좌석 선택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Singleton Pattern</a:t>
            </a:r>
            <a:endParaRPr lang="en-US" altLang="ko-KR" sz="1200"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3772956" y="2193385"/>
            <a:ext cx="4646086" cy="4311752"/>
          </a:xfrm>
          <a:prstGeom prst="rect">
            <a:avLst/>
          </a:prstGeom>
        </p:spPr>
      </p:pic>
      <p:sp>
        <p:nvSpPr>
          <p:cNvPr id="79" name="직사각형 22"/>
          <p:cNvSpPr/>
          <p:nvPr/>
        </p:nvSpPr>
        <p:spPr>
          <a:xfrm>
            <a:off x="8390908" y="2607475"/>
            <a:ext cx="2463642" cy="8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싱글턴 패턴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15494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좌석 선택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Singleton Pattern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521922" y="2534347"/>
            <a:ext cx="3589020" cy="345186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6977150" y="3429000"/>
            <a:ext cx="2446019" cy="136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>
                <a:solidFill>
                  <a:schemeClr val="dk1"/>
                </a:solidFill>
              </a:rPr>
              <a:t>STEP 3. </a:t>
            </a:r>
            <a:r>
              <a:rPr lang="ko-KR" altLang="en-US" sz="3200" b="1">
                <a:solidFill>
                  <a:schemeClr val="dk1"/>
                </a:solidFill>
              </a:rPr>
              <a:t>회원가입</a:t>
            </a:r>
            <a:r>
              <a:rPr lang="ko-KR" altLang="en-US" sz="1600" b="1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Builder Patteren</a:t>
            </a:r>
            <a:endParaRPr lang="en-US" altLang="ko-KR" sz="1200"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6" name="그림 75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1711050" y="2149267"/>
            <a:ext cx="8769900" cy="4006473"/>
          </a:xfrm>
          <a:prstGeom prst="rect">
            <a:avLst/>
          </a:prstGeom>
        </p:spPr>
      </p:pic>
      <p:sp>
        <p:nvSpPr>
          <p:cNvPr id="79" name="직사각형 22"/>
          <p:cNvSpPr/>
          <p:nvPr/>
        </p:nvSpPr>
        <p:spPr>
          <a:xfrm>
            <a:off x="8856802" y="1305199"/>
            <a:ext cx="1987389" cy="82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빌더 패턴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19"/>
            <p:cNvGrpSpPr>
              <a:grpSpLocks noChangeAspect="1"/>
            </p:cNvGrpSpPr>
            <p:nvPr/>
          </p:nvGrpSpPr>
          <p:grpSpPr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2:00 PM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1741298" y="1051853"/>
            <a:ext cx="3567449" cy="1098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dk1"/>
                </a:solidFill>
              </a:rPr>
              <a:t>STEP 3. </a:t>
            </a:r>
            <a:r>
              <a:rPr lang="ko-KR" altLang="en-US" sz="3200" b="1" dirty="0">
                <a:solidFill>
                  <a:schemeClr val="dk1"/>
                </a:solidFill>
              </a:rPr>
              <a:t>회원가입</a:t>
            </a:r>
            <a:r>
              <a:rPr lang="ko-KR" altLang="en-US" sz="1600" b="1" dirty="0">
                <a:solidFill>
                  <a:srgbClr val="37C56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Builder </a:t>
            </a:r>
            <a:r>
              <a:rPr lang="en-US" altLang="ko-KR" sz="1200" dirty="0" err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Patteren</a:t>
            </a:r>
            <a:endParaRPr lang="en-US" altLang="ko-KR" sz="1200" dirty="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9904" y="1048055"/>
            <a:ext cx="932840" cy="932840"/>
          </a:xfrm>
          <a:prstGeom prst="rect">
            <a:avLst/>
          </a:prstGeom>
        </p:spPr>
      </p:pic>
      <p:sp>
        <p:nvSpPr>
          <p:cNvPr id="74" name="직사각형 40"/>
          <p:cNvSpPr/>
          <p:nvPr/>
        </p:nvSpPr>
        <p:spPr>
          <a:xfrm>
            <a:off x="479883" y="486264"/>
            <a:ext cx="1202232" cy="388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소프트웨어공학과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분반 </a:t>
            </a: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ko-KR" altLang="en-US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667500" y="3294611"/>
            <a:ext cx="2476500" cy="139445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7450" y="2284320"/>
            <a:ext cx="27051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1000</Words>
  <Application>Microsoft Office PowerPoint</Application>
  <PresentationFormat>사용자 지정</PresentationFormat>
  <Paragraphs>208</Paragraphs>
  <Slides>25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cam</cp:lastModifiedBy>
  <cp:revision>81</cp:revision>
  <dcterms:created xsi:type="dcterms:W3CDTF">2021-04-26T15:06:02Z</dcterms:created>
  <dcterms:modified xsi:type="dcterms:W3CDTF">2021-05-30T14:33:51Z</dcterms:modified>
  <cp:version/>
</cp:coreProperties>
</file>