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1"/>
  </p:sldMasterIdLst>
  <p:notesMasterIdLst>
    <p:notesMasterId r:id="rId19"/>
  </p:notesMasterIdLst>
  <p:sldIdLst>
    <p:sldId id="256" r:id="rId2"/>
    <p:sldId id="258" r:id="rId3"/>
    <p:sldId id="287" r:id="rId4"/>
    <p:sldId id="294" r:id="rId5"/>
    <p:sldId id="270" r:id="rId6"/>
    <p:sldId id="295" r:id="rId7"/>
    <p:sldId id="275" r:id="rId8"/>
    <p:sldId id="284" r:id="rId9"/>
    <p:sldId id="300" r:id="rId10"/>
    <p:sldId id="301" r:id="rId11"/>
    <p:sldId id="302" r:id="rId12"/>
    <p:sldId id="303" r:id="rId13"/>
    <p:sldId id="305" r:id="rId14"/>
    <p:sldId id="304" r:id="rId15"/>
    <p:sldId id="306" r:id="rId16"/>
    <p:sldId id="307" r:id="rId17"/>
    <p:sldId id="30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32"/>
    <p:restoredTop sz="94665"/>
  </p:normalViewPr>
  <p:slideViewPr>
    <p:cSldViewPr snapToGrid="0" snapToObjects="1">
      <p:cViewPr>
        <p:scale>
          <a:sx n="66" d="100"/>
          <a:sy n="66" d="100"/>
        </p:scale>
        <p:origin x="784" y="6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15C060-EF65-DB40-96FA-5BC4D7ABD359}" type="doc">
      <dgm:prSet loTypeId="urn:microsoft.com/office/officeart/2005/8/layout/vList5" loCatId="" qsTypeId="urn:microsoft.com/office/officeart/2005/8/quickstyle/simple4" qsCatId="simple" csTypeId="urn:microsoft.com/office/officeart/2005/8/colors/accent1_2" csCatId="accent1" phldr="1"/>
      <dgm:spPr/>
      <dgm:t>
        <a:bodyPr/>
        <a:lstStyle/>
        <a:p>
          <a:endParaRPr lang="en-US"/>
        </a:p>
      </dgm:t>
    </dgm:pt>
    <dgm:pt modelId="{94786BC6-7B67-B34B-886B-3B81D0646D53}">
      <dgm:prSet phldrT="[Text]"/>
      <dgm:spPr/>
      <dgm:t>
        <a:bodyPr/>
        <a:lstStyle/>
        <a:p>
          <a:r>
            <a:rPr lang="en-US" dirty="0" smtClean="0"/>
            <a:t>Stores</a:t>
          </a:r>
          <a:endParaRPr lang="en-US" dirty="0"/>
        </a:p>
      </dgm:t>
    </dgm:pt>
    <dgm:pt modelId="{285E9BCF-0F39-924C-AD88-DE1B6017EF5D}" type="parTrans" cxnId="{30EA9A5A-9DCC-C040-A0AB-0A21602F725A}">
      <dgm:prSet/>
      <dgm:spPr/>
      <dgm:t>
        <a:bodyPr/>
        <a:lstStyle/>
        <a:p>
          <a:endParaRPr lang="en-US"/>
        </a:p>
      </dgm:t>
    </dgm:pt>
    <dgm:pt modelId="{4E6A35A9-06FE-2E44-936A-63F65A20E5E6}" type="sibTrans" cxnId="{30EA9A5A-9DCC-C040-A0AB-0A21602F725A}">
      <dgm:prSet/>
      <dgm:spPr/>
      <dgm:t>
        <a:bodyPr/>
        <a:lstStyle/>
        <a:p>
          <a:endParaRPr lang="en-US"/>
        </a:p>
      </dgm:t>
    </dgm:pt>
    <dgm:pt modelId="{53EB458C-C8F7-5C44-ACD2-8C5C376FA22E}">
      <dgm:prSet phldrT="[Text]"/>
      <dgm:spPr/>
      <dgm:t>
        <a:bodyPr/>
        <a:lstStyle/>
        <a:p>
          <a:r>
            <a:rPr lang="en-US" dirty="0" smtClean="0"/>
            <a:t>Promotions</a:t>
          </a:r>
          <a:endParaRPr lang="en-US" dirty="0"/>
        </a:p>
      </dgm:t>
    </dgm:pt>
    <dgm:pt modelId="{A1834DA6-2148-9443-8F8E-00F56ECA29C9}" type="parTrans" cxnId="{CFCCA978-19FD-3241-B7F2-AF945529A140}">
      <dgm:prSet/>
      <dgm:spPr/>
      <dgm:t>
        <a:bodyPr/>
        <a:lstStyle/>
        <a:p>
          <a:endParaRPr lang="en-US"/>
        </a:p>
      </dgm:t>
    </dgm:pt>
    <dgm:pt modelId="{C261A1A5-70A0-3D46-911F-24FF9BE2FBFC}" type="sibTrans" cxnId="{CFCCA978-19FD-3241-B7F2-AF945529A140}">
      <dgm:prSet/>
      <dgm:spPr/>
      <dgm:t>
        <a:bodyPr/>
        <a:lstStyle/>
        <a:p>
          <a:endParaRPr lang="en-US"/>
        </a:p>
      </dgm:t>
    </dgm:pt>
    <dgm:pt modelId="{AE964973-3106-9442-BF9C-EC4A59C94401}">
      <dgm:prSet phldrT="[Text]"/>
      <dgm:spPr/>
      <dgm:t>
        <a:bodyPr/>
        <a:lstStyle/>
        <a:p>
          <a:r>
            <a:rPr lang="en-US" dirty="0" smtClean="0"/>
            <a:t>Panelists</a:t>
          </a:r>
          <a:endParaRPr lang="en-US" dirty="0"/>
        </a:p>
      </dgm:t>
    </dgm:pt>
    <dgm:pt modelId="{BE920679-991B-0042-B65C-D09DFB3B8D5D}" type="parTrans" cxnId="{AC00C8F2-8188-DB44-9DF0-DE6879EA51FA}">
      <dgm:prSet/>
      <dgm:spPr/>
      <dgm:t>
        <a:bodyPr/>
        <a:lstStyle/>
        <a:p>
          <a:endParaRPr lang="en-US"/>
        </a:p>
      </dgm:t>
    </dgm:pt>
    <dgm:pt modelId="{79AAB44E-A920-9047-B462-CFA36F4A62FB}" type="sibTrans" cxnId="{AC00C8F2-8188-DB44-9DF0-DE6879EA51FA}">
      <dgm:prSet/>
      <dgm:spPr/>
      <dgm:t>
        <a:bodyPr/>
        <a:lstStyle/>
        <a:p>
          <a:endParaRPr lang="en-US"/>
        </a:p>
      </dgm:t>
    </dgm:pt>
    <dgm:pt modelId="{C1CC38EC-6745-754A-9575-F4626E97E4E5}">
      <dgm:prSet/>
      <dgm:spPr/>
      <dgm:t>
        <a:bodyPr/>
        <a:lstStyle/>
        <a:p>
          <a:r>
            <a:rPr lang="en-US" dirty="0" smtClean="0"/>
            <a:t>Products</a:t>
          </a:r>
          <a:endParaRPr lang="en-US" dirty="0"/>
        </a:p>
      </dgm:t>
    </dgm:pt>
    <dgm:pt modelId="{5C7D5B85-4548-4E4F-AA10-31B47B08B036}" type="parTrans" cxnId="{9D632D8C-89A4-D040-B517-5D00C21F7AF7}">
      <dgm:prSet/>
      <dgm:spPr/>
      <dgm:t>
        <a:bodyPr/>
        <a:lstStyle/>
        <a:p>
          <a:endParaRPr lang="en-US"/>
        </a:p>
      </dgm:t>
    </dgm:pt>
    <dgm:pt modelId="{80396F10-18DC-C845-BFC4-47CA54707335}" type="sibTrans" cxnId="{9D632D8C-89A4-D040-B517-5D00C21F7AF7}">
      <dgm:prSet/>
      <dgm:spPr/>
      <dgm:t>
        <a:bodyPr/>
        <a:lstStyle/>
        <a:p>
          <a:endParaRPr lang="en-US"/>
        </a:p>
      </dgm:t>
    </dgm:pt>
    <dgm:pt modelId="{111B194C-2595-6948-AF4F-A7101C3AB318}">
      <dgm:prSet custT="1"/>
      <dgm:spPr/>
      <dgm:t>
        <a:bodyPr/>
        <a:lstStyle/>
        <a:p>
          <a:r>
            <a:rPr lang="en-US" sz="2000" dirty="0" smtClean="0"/>
            <a:t>Prove wither</a:t>
          </a:r>
          <a:r>
            <a:rPr lang="en-US" sz="2000" baseline="0" dirty="0" smtClean="0"/>
            <a:t> </a:t>
          </a:r>
          <a:r>
            <a:rPr lang="en-US" sz="2000" dirty="0" smtClean="0"/>
            <a:t>the promotions, displays and/or price reductions has a statistically significant impact on sales</a:t>
          </a:r>
          <a:endParaRPr lang="en-US" sz="2000" dirty="0"/>
        </a:p>
      </dgm:t>
    </dgm:pt>
    <dgm:pt modelId="{05DDC455-F3BB-8741-B280-E1E771268F59}" type="parTrans" cxnId="{57E1036A-C3A5-274A-AABF-1D330CAC29F4}">
      <dgm:prSet/>
      <dgm:spPr/>
      <dgm:t>
        <a:bodyPr/>
        <a:lstStyle/>
        <a:p>
          <a:endParaRPr lang="en-US"/>
        </a:p>
      </dgm:t>
    </dgm:pt>
    <dgm:pt modelId="{8C1EEC3A-C634-9748-B493-74D06A9A2FA2}" type="sibTrans" cxnId="{57E1036A-C3A5-274A-AABF-1D330CAC29F4}">
      <dgm:prSet/>
      <dgm:spPr/>
      <dgm:t>
        <a:bodyPr/>
        <a:lstStyle/>
        <a:p>
          <a:endParaRPr lang="en-US"/>
        </a:p>
      </dgm:t>
    </dgm:pt>
    <dgm:pt modelId="{1B278A38-8C9B-6F45-9CF8-C7653DA50F22}">
      <dgm:prSet custT="1"/>
      <dgm:spPr/>
      <dgm:t>
        <a:bodyPr/>
        <a:lstStyle/>
        <a:p>
          <a:r>
            <a:rPr lang="en-US" sz="2000" dirty="0" smtClean="0"/>
            <a:t>Identify panelists demographics that contribute to higher yogurt sales</a:t>
          </a:r>
          <a:endParaRPr lang="en-US" sz="2000" dirty="0"/>
        </a:p>
      </dgm:t>
    </dgm:pt>
    <dgm:pt modelId="{15C40C09-F1EB-DB41-B4BC-A9FAD42C6BBC}" type="parTrans" cxnId="{D29D48F9-5B32-1045-9BF1-7A6AE00B4064}">
      <dgm:prSet/>
      <dgm:spPr/>
      <dgm:t>
        <a:bodyPr/>
        <a:lstStyle/>
        <a:p>
          <a:endParaRPr lang="en-US"/>
        </a:p>
      </dgm:t>
    </dgm:pt>
    <dgm:pt modelId="{BA7C0322-22CC-9549-A49C-2EBA973821DB}" type="sibTrans" cxnId="{D29D48F9-5B32-1045-9BF1-7A6AE00B4064}">
      <dgm:prSet/>
      <dgm:spPr/>
      <dgm:t>
        <a:bodyPr/>
        <a:lstStyle/>
        <a:p>
          <a:endParaRPr lang="en-US"/>
        </a:p>
      </dgm:t>
    </dgm:pt>
    <dgm:pt modelId="{67F4E2BE-FB84-0D40-93EF-D132B09E6564}">
      <dgm:prSet custT="1"/>
      <dgm:spPr/>
      <dgm:t>
        <a:bodyPr/>
        <a:lstStyle/>
        <a:p>
          <a:r>
            <a:rPr lang="en-US" sz="2000" dirty="0" smtClean="0"/>
            <a:t>Identify single or combinations of yogurt attributes that tend to sell better or worse</a:t>
          </a:r>
          <a:endParaRPr lang="en-US" sz="2000" dirty="0"/>
        </a:p>
      </dgm:t>
    </dgm:pt>
    <dgm:pt modelId="{AFEAD551-D16A-A740-856F-B803AAC44DE5}" type="parTrans" cxnId="{50F38147-26C5-A244-B842-FA8B8AEDEFBD}">
      <dgm:prSet/>
      <dgm:spPr/>
      <dgm:t>
        <a:bodyPr/>
        <a:lstStyle/>
        <a:p>
          <a:endParaRPr lang="en-US"/>
        </a:p>
      </dgm:t>
    </dgm:pt>
    <dgm:pt modelId="{ADAA6930-215D-E542-B17C-32F4ACB458A6}" type="sibTrans" cxnId="{50F38147-26C5-A244-B842-FA8B8AEDEFBD}">
      <dgm:prSet/>
      <dgm:spPr/>
      <dgm:t>
        <a:bodyPr/>
        <a:lstStyle/>
        <a:p>
          <a:endParaRPr lang="en-US"/>
        </a:p>
      </dgm:t>
    </dgm:pt>
    <dgm:pt modelId="{F7BFC08D-EE32-A44E-9F98-FC01C3D87130}">
      <dgm:prSet custT="1"/>
      <dgm:spPr/>
      <dgm:t>
        <a:bodyPr/>
        <a:lstStyle/>
        <a:p>
          <a:r>
            <a:rPr lang="en-US" sz="2000" dirty="0" smtClean="0"/>
            <a:t>Determine if there exists geographic trends in the sales data</a:t>
          </a:r>
          <a:endParaRPr lang="en-US" sz="2000" dirty="0"/>
        </a:p>
      </dgm:t>
    </dgm:pt>
    <dgm:pt modelId="{4D924189-6EDA-074A-B7CB-1CE298A3A2F2}" type="parTrans" cxnId="{1E520CD8-D5E2-504B-A0EA-61651F3519E8}">
      <dgm:prSet/>
      <dgm:spPr/>
      <dgm:t>
        <a:bodyPr/>
        <a:lstStyle/>
        <a:p>
          <a:endParaRPr lang="en-US"/>
        </a:p>
      </dgm:t>
    </dgm:pt>
    <dgm:pt modelId="{2481331A-EB85-6243-831C-E7BD7D2BE92C}" type="sibTrans" cxnId="{1E520CD8-D5E2-504B-A0EA-61651F3519E8}">
      <dgm:prSet/>
      <dgm:spPr/>
      <dgm:t>
        <a:bodyPr/>
        <a:lstStyle/>
        <a:p>
          <a:endParaRPr lang="en-US"/>
        </a:p>
      </dgm:t>
    </dgm:pt>
    <dgm:pt modelId="{7D1BF88F-9ACB-4045-8796-6123877C4BE1}">
      <dgm:prSet/>
      <dgm:spPr/>
      <dgm:t>
        <a:bodyPr/>
        <a:lstStyle/>
        <a:p>
          <a:r>
            <a:rPr lang="en-US" dirty="0" smtClean="0"/>
            <a:t>Time Series</a:t>
          </a:r>
          <a:endParaRPr lang="en-US" dirty="0"/>
        </a:p>
      </dgm:t>
    </dgm:pt>
    <dgm:pt modelId="{5BEBED1C-655A-EF45-AA75-E90082BCBB92}" type="parTrans" cxnId="{5A34E595-D795-6242-A888-CD8609B094E3}">
      <dgm:prSet/>
      <dgm:spPr/>
      <dgm:t>
        <a:bodyPr/>
        <a:lstStyle/>
        <a:p>
          <a:endParaRPr lang="en-US"/>
        </a:p>
      </dgm:t>
    </dgm:pt>
    <dgm:pt modelId="{2D594E80-852E-8345-A1F2-40BC92CBC6BF}" type="sibTrans" cxnId="{5A34E595-D795-6242-A888-CD8609B094E3}">
      <dgm:prSet/>
      <dgm:spPr/>
      <dgm:t>
        <a:bodyPr/>
        <a:lstStyle/>
        <a:p>
          <a:endParaRPr lang="en-US"/>
        </a:p>
      </dgm:t>
    </dgm:pt>
    <dgm:pt modelId="{4387CAE3-29E7-A448-A982-09163F5DE4C3}">
      <dgm:prSet custT="1"/>
      <dgm:spPr/>
      <dgm:t>
        <a:bodyPr/>
        <a:lstStyle/>
        <a:p>
          <a:r>
            <a:rPr lang="en-US" sz="2000" dirty="0" smtClean="0"/>
            <a:t>Determine if there exists daily, weekly, monthly or yearly sales patterns</a:t>
          </a:r>
          <a:endParaRPr lang="en-US" sz="2000" dirty="0"/>
        </a:p>
      </dgm:t>
    </dgm:pt>
    <dgm:pt modelId="{3AB3A2A1-EAF5-7745-A303-D0442442C584}" type="parTrans" cxnId="{81D9AA12-0D2A-4549-B573-F9C3385F4488}">
      <dgm:prSet/>
      <dgm:spPr/>
      <dgm:t>
        <a:bodyPr/>
        <a:lstStyle/>
        <a:p>
          <a:endParaRPr lang="en-US"/>
        </a:p>
      </dgm:t>
    </dgm:pt>
    <dgm:pt modelId="{BAB509E5-139B-ED4F-AAD0-F8E597F4837C}" type="sibTrans" cxnId="{81D9AA12-0D2A-4549-B573-F9C3385F4488}">
      <dgm:prSet/>
      <dgm:spPr/>
      <dgm:t>
        <a:bodyPr/>
        <a:lstStyle/>
        <a:p>
          <a:endParaRPr lang="en-US"/>
        </a:p>
      </dgm:t>
    </dgm:pt>
    <dgm:pt modelId="{65E28CFB-2532-9D44-936C-FACE3EA1B42C}" type="pres">
      <dgm:prSet presAssocID="{EC15C060-EF65-DB40-96FA-5BC4D7ABD359}" presName="Name0" presStyleCnt="0">
        <dgm:presLayoutVars>
          <dgm:dir/>
          <dgm:animLvl val="lvl"/>
          <dgm:resizeHandles val="exact"/>
        </dgm:presLayoutVars>
      </dgm:prSet>
      <dgm:spPr/>
      <dgm:t>
        <a:bodyPr/>
        <a:lstStyle/>
        <a:p>
          <a:endParaRPr lang="en-US"/>
        </a:p>
      </dgm:t>
    </dgm:pt>
    <dgm:pt modelId="{B0E8AB8A-EF73-E649-86BE-58F0EE8E435F}" type="pres">
      <dgm:prSet presAssocID="{53EB458C-C8F7-5C44-ACD2-8C5C376FA22E}" presName="linNode" presStyleCnt="0"/>
      <dgm:spPr/>
    </dgm:pt>
    <dgm:pt modelId="{3C39DC98-EED6-3547-87C8-CC08C0C3163B}" type="pres">
      <dgm:prSet presAssocID="{53EB458C-C8F7-5C44-ACD2-8C5C376FA22E}" presName="parentText" presStyleLbl="node1" presStyleIdx="0" presStyleCnt="5" custScaleX="55289">
        <dgm:presLayoutVars>
          <dgm:chMax val="1"/>
          <dgm:bulletEnabled val="1"/>
        </dgm:presLayoutVars>
      </dgm:prSet>
      <dgm:spPr/>
      <dgm:t>
        <a:bodyPr/>
        <a:lstStyle/>
        <a:p>
          <a:endParaRPr lang="en-US"/>
        </a:p>
      </dgm:t>
    </dgm:pt>
    <dgm:pt modelId="{54C8C631-ECFF-4F49-ADAC-69E187D49B79}" type="pres">
      <dgm:prSet presAssocID="{53EB458C-C8F7-5C44-ACD2-8C5C376FA22E}" presName="descendantText" presStyleLbl="alignAccFollowNode1" presStyleIdx="0" presStyleCnt="5" custScaleX="116007">
        <dgm:presLayoutVars>
          <dgm:bulletEnabled val="1"/>
        </dgm:presLayoutVars>
      </dgm:prSet>
      <dgm:spPr/>
      <dgm:t>
        <a:bodyPr/>
        <a:lstStyle/>
        <a:p>
          <a:endParaRPr lang="en-US"/>
        </a:p>
      </dgm:t>
    </dgm:pt>
    <dgm:pt modelId="{C7237384-4D57-4A44-97A7-08546C792C63}" type="pres">
      <dgm:prSet presAssocID="{C261A1A5-70A0-3D46-911F-24FF9BE2FBFC}" presName="sp" presStyleCnt="0"/>
      <dgm:spPr/>
    </dgm:pt>
    <dgm:pt modelId="{72C9248B-0D86-E042-9853-445A82B1C07A}" type="pres">
      <dgm:prSet presAssocID="{AE964973-3106-9442-BF9C-EC4A59C94401}" presName="linNode" presStyleCnt="0"/>
      <dgm:spPr/>
    </dgm:pt>
    <dgm:pt modelId="{1D654AB2-CE71-C443-8245-4FDE463D2AC3}" type="pres">
      <dgm:prSet presAssocID="{AE964973-3106-9442-BF9C-EC4A59C94401}" presName="parentText" presStyleLbl="node1" presStyleIdx="1" presStyleCnt="5" custScaleX="55289">
        <dgm:presLayoutVars>
          <dgm:chMax val="1"/>
          <dgm:bulletEnabled val="1"/>
        </dgm:presLayoutVars>
      </dgm:prSet>
      <dgm:spPr/>
      <dgm:t>
        <a:bodyPr/>
        <a:lstStyle/>
        <a:p>
          <a:endParaRPr lang="en-US"/>
        </a:p>
      </dgm:t>
    </dgm:pt>
    <dgm:pt modelId="{CECFAABA-5545-E442-9240-6F36E7D2C75E}" type="pres">
      <dgm:prSet presAssocID="{AE964973-3106-9442-BF9C-EC4A59C94401}" presName="descendantText" presStyleLbl="alignAccFollowNode1" presStyleIdx="1" presStyleCnt="5" custScaleX="116007">
        <dgm:presLayoutVars>
          <dgm:bulletEnabled val="1"/>
        </dgm:presLayoutVars>
      </dgm:prSet>
      <dgm:spPr/>
      <dgm:t>
        <a:bodyPr/>
        <a:lstStyle/>
        <a:p>
          <a:endParaRPr lang="en-US"/>
        </a:p>
      </dgm:t>
    </dgm:pt>
    <dgm:pt modelId="{9FEBDBD4-237D-5C4E-987C-D2918F932531}" type="pres">
      <dgm:prSet presAssocID="{79AAB44E-A920-9047-B462-CFA36F4A62FB}" presName="sp" presStyleCnt="0"/>
      <dgm:spPr/>
    </dgm:pt>
    <dgm:pt modelId="{1943D4D7-5840-2747-8727-AD1A9D449511}" type="pres">
      <dgm:prSet presAssocID="{C1CC38EC-6745-754A-9575-F4626E97E4E5}" presName="linNode" presStyleCnt="0"/>
      <dgm:spPr/>
    </dgm:pt>
    <dgm:pt modelId="{D1F4E6CC-8D24-2949-A205-28F02629231C}" type="pres">
      <dgm:prSet presAssocID="{C1CC38EC-6745-754A-9575-F4626E97E4E5}" presName="parentText" presStyleLbl="node1" presStyleIdx="2" presStyleCnt="5" custScaleX="55289">
        <dgm:presLayoutVars>
          <dgm:chMax val="1"/>
          <dgm:bulletEnabled val="1"/>
        </dgm:presLayoutVars>
      </dgm:prSet>
      <dgm:spPr/>
      <dgm:t>
        <a:bodyPr/>
        <a:lstStyle/>
        <a:p>
          <a:endParaRPr lang="en-US"/>
        </a:p>
      </dgm:t>
    </dgm:pt>
    <dgm:pt modelId="{786EDB59-FDB9-224A-A545-FA113395C4F9}" type="pres">
      <dgm:prSet presAssocID="{C1CC38EC-6745-754A-9575-F4626E97E4E5}" presName="descendantText" presStyleLbl="alignAccFollowNode1" presStyleIdx="2" presStyleCnt="5" custScaleX="116007">
        <dgm:presLayoutVars>
          <dgm:bulletEnabled val="1"/>
        </dgm:presLayoutVars>
      </dgm:prSet>
      <dgm:spPr/>
      <dgm:t>
        <a:bodyPr/>
        <a:lstStyle/>
        <a:p>
          <a:endParaRPr lang="en-US"/>
        </a:p>
      </dgm:t>
    </dgm:pt>
    <dgm:pt modelId="{2CC036E3-4BC6-BC42-A302-A8BEF3AF5B7E}" type="pres">
      <dgm:prSet presAssocID="{80396F10-18DC-C845-BFC4-47CA54707335}" presName="sp" presStyleCnt="0"/>
      <dgm:spPr/>
    </dgm:pt>
    <dgm:pt modelId="{F6F08DF5-C9F5-2C4D-BD0F-1E36DC70D846}" type="pres">
      <dgm:prSet presAssocID="{94786BC6-7B67-B34B-886B-3B81D0646D53}" presName="linNode" presStyleCnt="0"/>
      <dgm:spPr/>
    </dgm:pt>
    <dgm:pt modelId="{D48D8278-2EE2-784C-A998-880F89472BDA}" type="pres">
      <dgm:prSet presAssocID="{94786BC6-7B67-B34B-886B-3B81D0646D53}" presName="parentText" presStyleLbl="node1" presStyleIdx="3" presStyleCnt="5" custScaleX="55289">
        <dgm:presLayoutVars>
          <dgm:chMax val="1"/>
          <dgm:bulletEnabled val="1"/>
        </dgm:presLayoutVars>
      </dgm:prSet>
      <dgm:spPr/>
      <dgm:t>
        <a:bodyPr/>
        <a:lstStyle/>
        <a:p>
          <a:endParaRPr lang="en-US"/>
        </a:p>
      </dgm:t>
    </dgm:pt>
    <dgm:pt modelId="{94817B68-749E-644A-B4AB-772BAB6917A1}" type="pres">
      <dgm:prSet presAssocID="{94786BC6-7B67-B34B-886B-3B81D0646D53}" presName="descendantText" presStyleLbl="alignAccFollowNode1" presStyleIdx="3" presStyleCnt="5" custScaleX="116007">
        <dgm:presLayoutVars>
          <dgm:bulletEnabled val="1"/>
        </dgm:presLayoutVars>
      </dgm:prSet>
      <dgm:spPr/>
      <dgm:t>
        <a:bodyPr/>
        <a:lstStyle/>
        <a:p>
          <a:endParaRPr lang="en-US"/>
        </a:p>
      </dgm:t>
    </dgm:pt>
    <dgm:pt modelId="{7480537E-65FF-114A-97C8-A39FBDB7B7FC}" type="pres">
      <dgm:prSet presAssocID="{4E6A35A9-06FE-2E44-936A-63F65A20E5E6}" presName="sp" presStyleCnt="0"/>
      <dgm:spPr/>
    </dgm:pt>
    <dgm:pt modelId="{6F5475A1-197A-A943-91C4-AE89FDAE6D16}" type="pres">
      <dgm:prSet presAssocID="{7D1BF88F-9ACB-4045-8796-6123877C4BE1}" presName="linNode" presStyleCnt="0"/>
      <dgm:spPr/>
    </dgm:pt>
    <dgm:pt modelId="{A4BEE834-EB9E-D446-9F30-661025BF60E5}" type="pres">
      <dgm:prSet presAssocID="{7D1BF88F-9ACB-4045-8796-6123877C4BE1}" presName="parentText" presStyleLbl="node1" presStyleIdx="4" presStyleCnt="5" custScaleX="55289">
        <dgm:presLayoutVars>
          <dgm:chMax val="1"/>
          <dgm:bulletEnabled val="1"/>
        </dgm:presLayoutVars>
      </dgm:prSet>
      <dgm:spPr/>
      <dgm:t>
        <a:bodyPr/>
        <a:lstStyle/>
        <a:p>
          <a:endParaRPr lang="en-US"/>
        </a:p>
      </dgm:t>
    </dgm:pt>
    <dgm:pt modelId="{FAAADFFB-6933-2E4E-93F2-84B1D31640C4}" type="pres">
      <dgm:prSet presAssocID="{7D1BF88F-9ACB-4045-8796-6123877C4BE1}" presName="descendantText" presStyleLbl="alignAccFollowNode1" presStyleIdx="4" presStyleCnt="5" custScaleX="116007">
        <dgm:presLayoutVars>
          <dgm:bulletEnabled val="1"/>
        </dgm:presLayoutVars>
      </dgm:prSet>
      <dgm:spPr/>
      <dgm:t>
        <a:bodyPr/>
        <a:lstStyle/>
        <a:p>
          <a:endParaRPr lang="en-US"/>
        </a:p>
      </dgm:t>
    </dgm:pt>
  </dgm:ptLst>
  <dgm:cxnLst>
    <dgm:cxn modelId="{F8734094-CCC2-BE45-ADF1-E405D85783D2}" type="presOf" srcId="{53EB458C-C8F7-5C44-ACD2-8C5C376FA22E}" destId="{3C39DC98-EED6-3547-87C8-CC08C0C3163B}" srcOrd="0" destOrd="0" presId="urn:microsoft.com/office/officeart/2005/8/layout/vList5"/>
    <dgm:cxn modelId="{57E1036A-C3A5-274A-AABF-1D330CAC29F4}" srcId="{53EB458C-C8F7-5C44-ACD2-8C5C376FA22E}" destId="{111B194C-2595-6948-AF4F-A7101C3AB318}" srcOrd="0" destOrd="0" parTransId="{05DDC455-F3BB-8741-B280-E1E771268F59}" sibTransId="{8C1EEC3A-C634-9748-B493-74D06A9A2FA2}"/>
    <dgm:cxn modelId="{9D632D8C-89A4-D040-B517-5D00C21F7AF7}" srcId="{EC15C060-EF65-DB40-96FA-5BC4D7ABD359}" destId="{C1CC38EC-6745-754A-9575-F4626E97E4E5}" srcOrd="2" destOrd="0" parTransId="{5C7D5B85-4548-4E4F-AA10-31B47B08B036}" sibTransId="{80396F10-18DC-C845-BFC4-47CA54707335}"/>
    <dgm:cxn modelId="{4B7823F2-7AC0-D14B-A678-0C2029DB0F59}" type="presOf" srcId="{1B278A38-8C9B-6F45-9CF8-C7653DA50F22}" destId="{CECFAABA-5545-E442-9240-6F36E7D2C75E}" srcOrd="0" destOrd="0" presId="urn:microsoft.com/office/officeart/2005/8/layout/vList5"/>
    <dgm:cxn modelId="{95FCC674-8A39-5441-B454-ED97FF8EF4AB}" type="presOf" srcId="{4387CAE3-29E7-A448-A982-09163F5DE4C3}" destId="{FAAADFFB-6933-2E4E-93F2-84B1D31640C4}" srcOrd="0" destOrd="0" presId="urn:microsoft.com/office/officeart/2005/8/layout/vList5"/>
    <dgm:cxn modelId="{F9778BAC-06DD-5349-926A-F0C9BCF38999}" type="presOf" srcId="{7D1BF88F-9ACB-4045-8796-6123877C4BE1}" destId="{A4BEE834-EB9E-D446-9F30-661025BF60E5}" srcOrd="0" destOrd="0" presId="urn:microsoft.com/office/officeart/2005/8/layout/vList5"/>
    <dgm:cxn modelId="{AC00C8F2-8188-DB44-9DF0-DE6879EA51FA}" srcId="{EC15C060-EF65-DB40-96FA-5BC4D7ABD359}" destId="{AE964973-3106-9442-BF9C-EC4A59C94401}" srcOrd="1" destOrd="0" parTransId="{BE920679-991B-0042-B65C-D09DFB3B8D5D}" sibTransId="{79AAB44E-A920-9047-B462-CFA36F4A62FB}"/>
    <dgm:cxn modelId="{50F38147-26C5-A244-B842-FA8B8AEDEFBD}" srcId="{C1CC38EC-6745-754A-9575-F4626E97E4E5}" destId="{67F4E2BE-FB84-0D40-93EF-D132B09E6564}" srcOrd="0" destOrd="0" parTransId="{AFEAD551-D16A-A740-856F-B803AAC44DE5}" sibTransId="{ADAA6930-215D-E542-B17C-32F4ACB458A6}"/>
    <dgm:cxn modelId="{CFCCA978-19FD-3241-B7F2-AF945529A140}" srcId="{EC15C060-EF65-DB40-96FA-5BC4D7ABD359}" destId="{53EB458C-C8F7-5C44-ACD2-8C5C376FA22E}" srcOrd="0" destOrd="0" parTransId="{A1834DA6-2148-9443-8F8E-00F56ECA29C9}" sibTransId="{C261A1A5-70A0-3D46-911F-24FF9BE2FBFC}"/>
    <dgm:cxn modelId="{31503543-0CE8-2D4B-8646-493FAD5E0791}" type="presOf" srcId="{111B194C-2595-6948-AF4F-A7101C3AB318}" destId="{54C8C631-ECFF-4F49-ADAC-69E187D49B79}" srcOrd="0" destOrd="0" presId="urn:microsoft.com/office/officeart/2005/8/layout/vList5"/>
    <dgm:cxn modelId="{CE5EEE30-0B8E-0241-9696-77A21904EBED}" type="presOf" srcId="{67F4E2BE-FB84-0D40-93EF-D132B09E6564}" destId="{786EDB59-FDB9-224A-A545-FA113395C4F9}" srcOrd="0" destOrd="0" presId="urn:microsoft.com/office/officeart/2005/8/layout/vList5"/>
    <dgm:cxn modelId="{1E520CD8-D5E2-504B-A0EA-61651F3519E8}" srcId="{94786BC6-7B67-B34B-886B-3B81D0646D53}" destId="{F7BFC08D-EE32-A44E-9F98-FC01C3D87130}" srcOrd="0" destOrd="0" parTransId="{4D924189-6EDA-074A-B7CB-1CE298A3A2F2}" sibTransId="{2481331A-EB85-6243-831C-E7BD7D2BE92C}"/>
    <dgm:cxn modelId="{D51B1952-9D20-6143-BD54-2FB45E1F5EC2}" type="presOf" srcId="{F7BFC08D-EE32-A44E-9F98-FC01C3D87130}" destId="{94817B68-749E-644A-B4AB-772BAB6917A1}" srcOrd="0" destOrd="0" presId="urn:microsoft.com/office/officeart/2005/8/layout/vList5"/>
    <dgm:cxn modelId="{81D9AA12-0D2A-4549-B573-F9C3385F4488}" srcId="{7D1BF88F-9ACB-4045-8796-6123877C4BE1}" destId="{4387CAE3-29E7-A448-A982-09163F5DE4C3}" srcOrd="0" destOrd="0" parTransId="{3AB3A2A1-EAF5-7745-A303-D0442442C584}" sibTransId="{BAB509E5-139B-ED4F-AAD0-F8E597F4837C}"/>
    <dgm:cxn modelId="{B555FF64-EFAC-3044-AAB4-D3E5DA4A196E}" type="presOf" srcId="{AE964973-3106-9442-BF9C-EC4A59C94401}" destId="{1D654AB2-CE71-C443-8245-4FDE463D2AC3}" srcOrd="0" destOrd="0" presId="urn:microsoft.com/office/officeart/2005/8/layout/vList5"/>
    <dgm:cxn modelId="{4EC7D9FB-BA4A-1A4E-B56B-3E8D2E666035}" type="presOf" srcId="{94786BC6-7B67-B34B-886B-3B81D0646D53}" destId="{D48D8278-2EE2-784C-A998-880F89472BDA}" srcOrd="0" destOrd="0" presId="urn:microsoft.com/office/officeart/2005/8/layout/vList5"/>
    <dgm:cxn modelId="{30EA9A5A-9DCC-C040-A0AB-0A21602F725A}" srcId="{EC15C060-EF65-DB40-96FA-5BC4D7ABD359}" destId="{94786BC6-7B67-B34B-886B-3B81D0646D53}" srcOrd="3" destOrd="0" parTransId="{285E9BCF-0F39-924C-AD88-DE1B6017EF5D}" sibTransId="{4E6A35A9-06FE-2E44-936A-63F65A20E5E6}"/>
    <dgm:cxn modelId="{078984C3-B192-774A-97B9-6D6E2827A6D6}" type="presOf" srcId="{C1CC38EC-6745-754A-9575-F4626E97E4E5}" destId="{D1F4E6CC-8D24-2949-A205-28F02629231C}" srcOrd="0" destOrd="0" presId="urn:microsoft.com/office/officeart/2005/8/layout/vList5"/>
    <dgm:cxn modelId="{5A34E595-D795-6242-A888-CD8609B094E3}" srcId="{EC15C060-EF65-DB40-96FA-5BC4D7ABD359}" destId="{7D1BF88F-9ACB-4045-8796-6123877C4BE1}" srcOrd="4" destOrd="0" parTransId="{5BEBED1C-655A-EF45-AA75-E90082BCBB92}" sibTransId="{2D594E80-852E-8345-A1F2-40BC92CBC6BF}"/>
    <dgm:cxn modelId="{D29D48F9-5B32-1045-9BF1-7A6AE00B4064}" srcId="{AE964973-3106-9442-BF9C-EC4A59C94401}" destId="{1B278A38-8C9B-6F45-9CF8-C7653DA50F22}" srcOrd="0" destOrd="0" parTransId="{15C40C09-F1EB-DB41-B4BC-A9FAD42C6BBC}" sibTransId="{BA7C0322-22CC-9549-A49C-2EBA973821DB}"/>
    <dgm:cxn modelId="{CEF6CF02-F154-B342-8CE0-4DC6F7A95DDC}" type="presOf" srcId="{EC15C060-EF65-DB40-96FA-5BC4D7ABD359}" destId="{65E28CFB-2532-9D44-936C-FACE3EA1B42C}" srcOrd="0" destOrd="0" presId="urn:microsoft.com/office/officeart/2005/8/layout/vList5"/>
    <dgm:cxn modelId="{EA367757-447B-D747-ACC1-355648EA11D0}" type="presParOf" srcId="{65E28CFB-2532-9D44-936C-FACE3EA1B42C}" destId="{B0E8AB8A-EF73-E649-86BE-58F0EE8E435F}" srcOrd="0" destOrd="0" presId="urn:microsoft.com/office/officeart/2005/8/layout/vList5"/>
    <dgm:cxn modelId="{C2533ECD-C80B-754D-A181-9E413F8C0139}" type="presParOf" srcId="{B0E8AB8A-EF73-E649-86BE-58F0EE8E435F}" destId="{3C39DC98-EED6-3547-87C8-CC08C0C3163B}" srcOrd="0" destOrd="0" presId="urn:microsoft.com/office/officeart/2005/8/layout/vList5"/>
    <dgm:cxn modelId="{20959C81-93A5-3D4F-938B-444FDCB66436}" type="presParOf" srcId="{B0E8AB8A-EF73-E649-86BE-58F0EE8E435F}" destId="{54C8C631-ECFF-4F49-ADAC-69E187D49B79}" srcOrd="1" destOrd="0" presId="urn:microsoft.com/office/officeart/2005/8/layout/vList5"/>
    <dgm:cxn modelId="{53D988AC-DC3A-274B-84E5-D645AAC0F1D7}" type="presParOf" srcId="{65E28CFB-2532-9D44-936C-FACE3EA1B42C}" destId="{C7237384-4D57-4A44-97A7-08546C792C63}" srcOrd="1" destOrd="0" presId="urn:microsoft.com/office/officeart/2005/8/layout/vList5"/>
    <dgm:cxn modelId="{2150C715-C5E4-204B-8532-1A60AB02A4E5}" type="presParOf" srcId="{65E28CFB-2532-9D44-936C-FACE3EA1B42C}" destId="{72C9248B-0D86-E042-9853-445A82B1C07A}" srcOrd="2" destOrd="0" presId="urn:microsoft.com/office/officeart/2005/8/layout/vList5"/>
    <dgm:cxn modelId="{ED4EC659-3B76-834D-AB93-23791C5BCC77}" type="presParOf" srcId="{72C9248B-0D86-E042-9853-445A82B1C07A}" destId="{1D654AB2-CE71-C443-8245-4FDE463D2AC3}" srcOrd="0" destOrd="0" presId="urn:microsoft.com/office/officeart/2005/8/layout/vList5"/>
    <dgm:cxn modelId="{A12F356C-AC48-F948-A9DD-A484C5777C28}" type="presParOf" srcId="{72C9248B-0D86-E042-9853-445A82B1C07A}" destId="{CECFAABA-5545-E442-9240-6F36E7D2C75E}" srcOrd="1" destOrd="0" presId="urn:microsoft.com/office/officeart/2005/8/layout/vList5"/>
    <dgm:cxn modelId="{EFF3C03F-0724-1F4F-ACD6-4A7A17F6436A}" type="presParOf" srcId="{65E28CFB-2532-9D44-936C-FACE3EA1B42C}" destId="{9FEBDBD4-237D-5C4E-987C-D2918F932531}" srcOrd="3" destOrd="0" presId="urn:microsoft.com/office/officeart/2005/8/layout/vList5"/>
    <dgm:cxn modelId="{E877F893-BBC2-024C-8A2C-B795F3F2407F}" type="presParOf" srcId="{65E28CFB-2532-9D44-936C-FACE3EA1B42C}" destId="{1943D4D7-5840-2747-8727-AD1A9D449511}" srcOrd="4" destOrd="0" presId="urn:microsoft.com/office/officeart/2005/8/layout/vList5"/>
    <dgm:cxn modelId="{2363ACDC-382C-9943-940A-E659BC2A04EB}" type="presParOf" srcId="{1943D4D7-5840-2747-8727-AD1A9D449511}" destId="{D1F4E6CC-8D24-2949-A205-28F02629231C}" srcOrd="0" destOrd="0" presId="urn:microsoft.com/office/officeart/2005/8/layout/vList5"/>
    <dgm:cxn modelId="{5847421D-65CE-5A41-A846-90019B49023D}" type="presParOf" srcId="{1943D4D7-5840-2747-8727-AD1A9D449511}" destId="{786EDB59-FDB9-224A-A545-FA113395C4F9}" srcOrd="1" destOrd="0" presId="urn:microsoft.com/office/officeart/2005/8/layout/vList5"/>
    <dgm:cxn modelId="{B3BD2DA8-4355-D04C-9F6F-192D4C8D5084}" type="presParOf" srcId="{65E28CFB-2532-9D44-936C-FACE3EA1B42C}" destId="{2CC036E3-4BC6-BC42-A302-A8BEF3AF5B7E}" srcOrd="5" destOrd="0" presId="urn:microsoft.com/office/officeart/2005/8/layout/vList5"/>
    <dgm:cxn modelId="{1EB7D339-7C2E-E94A-ACA7-DF7CB3141E42}" type="presParOf" srcId="{65E28CFB-2532-9D44-936C-FACE3EA1B42C}" destId="{F6F08DF5-C9F5-2C4D-BD0F-1E36DC70D846}" srcOrd="6" destOrd="0" presId="urn:microsoft.com/office/officeart/2005/8/layout/vList5"/>
    <dgm:cxn modelId="{A68A46E7-5918-1F44-BC0B-51DEA71C8E5F}" type="presParOf" srcId="{F6F08DF5-C9F5-2C4D-BD0F-1E36DC70D846}" destId="{D48D8278-2EE2-784C-A998-880F89472BDA}" srcOrd="0" destOrd="0" presId="urn:microsoft.com/office/officeart/2005/8/layout/vList5"/>
    <dgm:cxn modelId="{FF9B4F6E-ECE7-C44A-A9C9-EA452F871CD2}" type="presParOf" srcId="{F6F08DF5-C9F5-2C4D-BD0F-1E36DC70D846}" destId="{94817B68-749E-644A-B4AB-772BAB6917A1}" srcOrd="1" destOrd="0" presId="urn:microsoft.com/office/officeart/2005/8/layout/vList5"/>
    <dgm:cxn modelId="{9745CBCA-19B4-1C4D-AD0D-4525FA614C62}" type="presParOf" srcId="{65E28CFB-2532-9D44-936C-FACE3EA1B42C}" destId="{7480537E-65FF-114A-97C8-A39FBDB7B7FC}" srcOrd="7" destOrd="0" presId="urn:microsoft.com/office/officeart/2005/8/layout/vList5"/>
    <dgm:cxn modelId="{227979D9-80AB-1345-9BBA-B09DADBE0EFA}" type="presParOf" srcId="{65E28CFB-2532-9D44-936C-FACE3EA1B42C}" destId="{6F5475A1-197A-A943-91C4-AE89FDAE6D16}" srcOrd="8" destOrd="0" presId="urn:microsoft.com/office/officeart/2005/8/layout/vList5"/>
    <dgm:cxn modelId="{4E7A940B-65C5-9544-B52E-36AB2285006F}" type="presParOf" srcId="{6F5475A1-197A-A943-91C4-AE89FDAE6D16}" destId="{A4BEE834-EB9E-D446-9F30-661025BF60E5}" srcOrd="0" destOrd="0" presId="urn:microsoft.com/office/officeart/2005/8/layout/vList5"/>
    <dgm:cxn modelId="{C548E0D3-44D3-C14C-A69F-8A534ABB971C}" type="presParOf" srcId="{6F5475A1-197A-A943-91C4-AE89FDAE6D16}" destId="{FAAADFFB-6933-2E4E-93F2-84B1D31640C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C8C631-ECFF-4F49-ADAC-69E187D49B79}">
      <dsp:nvSpPr>
        <dsp:cNvPr id="0" name=""/>
        <dsp:cNvSpPr/>
      </dsp:nvSpPr>
      <dsp:spPr>
        <a:xfrm rot="5400000">
          <a:off x="6457064" y="-3827021"/>
          <a:ext cx="537886" cy="8329476"/>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Prove wither</a:t>
          </a:r>
          <a:r>
            <a:rPr lang="en-US" sz="2000" kern="1200" baseline="0" dirty="0" smtClean="0"/>
            <a:t> </a:t>
          </a:r>
          <a:r>
            <a:rPr lang="en-US" sz="2000" kern="1200" dirty="0" smtClean="0"/>
            <a:t>the promotions, displays and/or price reductions has a statistically significant impact on sales</a:t>
          </a:r>
          <a:endParaRPr lang="en-US" sz="2000" kern="1200" dirty="0"/>
        </a:p>
      </dsp:txBody>
      <dsp:txXfrm rot="-5400000">
        <a:off x="2561270" y="95030"/>
        <a:ext cx="8303219" cy="485372"/>
      </dsp:txXfrm>
    </dsp:sp>
    <dsp:sp modelId="{3C39DC98-EED6-3547-87C8-CC08C0C3163B}">
      <dsp:nvSpPr>
        <dsp:cNvPr id="0" name=""/>
        <dsp:cNvSpPr/>
      </dsp:nvSpPr>
      <dsp:spPr>
        <a:xfrm>
          <a:off x="328238" y="1537"/>
          <a:ext cx="2233031" cy="67235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smtClean="0"/>
            <a:t>Promotions</a:t>
          </a:r>
          <a:endParaRPr lang="en-US" sz="2900" kern="1200" dirty="0"/>
        </a:p>
      </dsp:txBody>
      <dsp:txXfrm>
        <a:off x="361060" y="34359"/>
        <a:ext cx="2167387" cy="606714"/>
      </dsp:txXfrm>
    </dsp:sp>
    <dsp:sp modelId="{CECFAABA-5545-E442-9240-6F36E7D2C75E}">
      <dsp:nvSpPr>
        <dsp:cNvPr id="0" name=""/>
        <dsp:cNvSpPr/>
      </dsp:nvSpPr>
      <dsp:spPr>
        <a:xfrm rot="5400000">
          <a:off x="6457064" y="-3121045"/>
          <a:ext cx="537886" cy="8329476"/>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Identify panelists demographics that contribute to higher yogurt sales</a:t>
          </a:r>
          <a:endParaRPr lang="en-US" sz="2000" kern="1200" dirty="0"/>
        </a:p>
      </dsp:txBody>
      <dsp:txXfrm rot="-5400000">
        <a:off x="2561270" y="801006"/>
        <a:ext cx="8303219" cy="485372"/>
      </dsp:txXfrm>
    </dsp:sp>
    <dsp:sp modelId="{1D654AB2-CE71-C443-8245-4FDE463D2AC3}">
      <dsp:nvSpPr>
        <dsp:cNvPr id="0" name=""/>
        <dsp:cNvSpPr/>
      </dsp:nvSpPr>
      <dsp:spPr>
        <a:xfrm>
          <a:off x="328238" y="707513"/>
          <a:ext cx="2233031" cy="67235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smtClean="0"/>
            <a:t>Panelists</a:t>
          </a:r>
          <a:endParaRPr lang="en-US" sz="2900" kern="1200" dirty="0"/>
        </a:p>
      </dsp:txBody>
      <dsp:txXfrm>
        <a:off x="361060" y="740335"/>
        <a:ext cx="2167387" cy="606714"/>
      </dsp:txXfrm>
    </dsp:sp>
    <dsp:sp modelId="{786EDB59-FDB9-224A-A545-FA113395C4F9}">
      <dsp:nvSpPr>
        <dsp:cNvPr id="0" name=""/>
        <dsp:cNvSpPr/>
      </dsp:nvSpPr>
      <dsp:spPr>
        <a:xfrm rot="5400000">
          <a:off x="6457064" y="-2415069"/>
          <a:ext cx="537886" cy="8329476"/>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Identify single or combinations of yogurt attributes that tend to sell better or worse</a:t>
          </a:r>
          <a:endParaRPr lang="en-US" sz="2000" kern="1200" dirty="0"/>
        </a:p>
      </dsp:txBody>
      <dsp:txXfrm rot="-5400000">
        <a:off x="2561270" y="1506982"/>
        <a:ext cx="8303219" cy="485372"/>
      </dsp:txXfrm>
    </dsp:sp>
    <dsp:sp modelId="{D1F4E6CC-8D24-2949-A205-28F02629231C}">
      <dsp:nvSpPr>
        <dsp:cNvPr id="0" name=""/>
        <dsp:cNvSpPr/>
      </dsp:nvSpPr>
      <dsp:spPr>
        <a:xfrm>
          <a:off x="328238" y="1413489"/>
          <a:ext cx="2233031" cy="67235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smtClean="0"/>
            <a:t>Products</a:t>
          </a:r>
          <a:endParaRPr lang="en-US" sz="2900" kern="1200" dirty="0"/>
        </a:p>
      </dsp:txBody>
      <dsp:txXfrm>
        <a:off x="361060" y="1446311"/>
        <a:ext cx="2167387" cy="606714"/>
      </dsp:txXfrm>
    </dsp:sp>
    <dsp:sp modelId="{94817B68-749E-644A-B4AB-772BAB6917A1}">
      <dsp:nvSpPr>
        <dsp:cNvPr id="0" name=""/>
        <dsp:cNvSpPr/>
      </dsp:nvSpPr>
      <dsp:spPr>
        <a:xfrm rot="5400000">
          <a:off x="6457064" y="-1709093"/>
          <a:ext cx="537886" cy="8329476"/>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Determine if there exists geographic trends in the sales data</a:t>
          </a:r>
          <a:endParaRPr lang="en-US" sz="2000" kern="1200" dirty="0"/>
        </a:p>
      </dsp:txBody>
      <dsp:txXfrm rot="-5400000">
        <a:off x="2561270" y="2212958"/>
        <a:ext cx="8303219" cy="485372"/>
      </dsp:txXfrm>
    </dsp:sp>
    <dsp:sp modelId="{D48D8278-2EE2-784C-A998-880F89472BDA}">
      <dsp:nvSpPr>
        <dsp:cNvPr id="0" name=""/>
        <dsp:cNvSpPr/>
      </dsp:nvSpPr>
      <dsp:spPr>
        <a:xfrm>
          <a:off x="328238" y="2119465"/>
          <a:ext cx="2233031" cy="67235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smtClean="0"/>
            <a:t>Stores</a:t>
          </a:r>
          <a:endParaRPr lang="en-US" sz="2900" kern="1200" dirty="0"/>
        </a:p>
      </dsp:txBody>
      <dsp:txXfrm>
        <a:off x="361060" y="2152287"/>
        <a:ext cx="2167387" cy="606714"/>
      </dsp:txXfrm>
    </dsp:sp>
    <dsp:sp modelId="{FAAADFFB-6933-2E4E-93F2-84B1D31640C4}">
      <dsp:nvSpPr>
        <dsp:cNvPr id="0" name=""/>
        <dsp:cNvSpPr/>
      </dsp:nvSpPr>
      <dsp:spPr>
        <a:xfrm rot="5400000">
          <a:off x="6457064" y="-1003117"/>
          <a:ext cx="537886" cy="8329476"/>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Determine if there exists daily, weekly, monthly or yearly sales patterns</a:t>
          </a:r>
          <a:endParaRPr lang="en-US" sz="2000" kern="1200" dirty="0"/>
        </a:p>
      </dsp:txBody>
      <dsp:txXfrm rot="-5400000">
        <a:off x="2561270" y="2918934"/>
        <a:ext cx="8303219" cy="485372"/>
      </dsp:txXfrm>
    </dsp:sp>
    <dsp:sp modelId="{A4BEE834-EB9E-D446-9F30-661025BF60E5}">
      <dsp:nvSpPr>
        <dsp:cNvPr id="0" name=""/>
        <dsp:cNvSpPr/>
      </dsp:nvSpPr>
      <dsp:spPr>
        <a:xfrm>
          <a:off x="328238" y="2825442"/>
          <a:ext cx="2233031" cy="67235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smtClean="0"/>
            <a:t>Time Series</a:t>
          </a:r>
          <a:endParaRPr lang="en-US" sz="2900" kern="1200" dirty="0"/>
        </a:p>
      </dsp:txBody>
      <dsp:txXfrm>
        <a:off x="361060" y="2858264"/>
        <a:ext cx="2167387" cy="60671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401026-7639-C740-8F27-B502A4A06F60}" type="datetimeFigureOut">
              <a:rPr lang="en-US" smtClean="0"/>
              <a:t>6/10/16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852EEE-C031-0240-809B-A214BD9EDE38}" type="slidenum">
              <a:rPr lang="en-US" smtClean="0"/>
              <a:t>‹#›</a:t>
            </a:fld>
            <a:endParaRPr lang="en-US"/>
          </a:p>
        </p:txBody>
      </p:sp>
    </p:spTree>
    <p:extLst>
      <p:ext uri="{BB962C8B-B14F-4D97-AF65-F5344CB8AC3E}">
        <p14:creationId xmlns:p14="http://schemas.microsoft.com/office/powerpoint/2010/main" val="1307533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big component of data was </a:t>
            </a:r>
            <a:endParaRPr lang="en-US" dirty="0"/>
          </a:p>
        </p:txBody>
      </p:sp>
      <p:sp>
        <p:nvSpPr>
          <p:cNvPr id="4" name="Slide Number Placeholder 3"/>
          <p:cNvSpPr>
            <a:spLocks noGrp="1"/>
          </p:cNvSpPr>
          <p:nvPr>
            <p:ph type="sldNum" sz="quarter" idx="10"/>
          </p:nvPr>
        </p:nvSpPr>
        <p:spPr/>
        <p:txBody>
          <a:bodyPr/>
          <a:lstStyle/>
          <a:p>
            <a:fld id="{81852EEE-C031-0240-809B-A214BD9EDE38}" type="slidenum">
              <a:rPr lang="en-US" smtClean="0"/>
              <a:t>8</a:t>
            </a:fld>
            <a:endParaRPr lang="en-US"/>
          </a:p>
        </p:txBody>
      </p:sp>
    </p:spTree>
    <p:extLst>
      <p:ext uri="{BB962C8B-B14F-4D97-AF65-F5344CB8AC3E}">
        <p14:creationId xmlns:p14="http://schemas.microsoft.com/office/powerpoint/2010/main" val="1008170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7A71149-2CB9-4E49-866B-8310B95B75FD}" type="datetimeFigureOut">
              <a:rPr lang="en-US" smtClean="0"/>
              <a:t>6/10/16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966446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A71149-2CB9-4E49-866B-8310B95B75FD}" type="datetimeFigureOut">
              <a:rPr lang="en-US" smtClean="0"/>
              <a:t>6/10/16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940622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A71149-2CB9-4E49-866B-8310B95B75FD}" type="datetimeFigureOut">
              <a:rPr lang="en-US" smtClean="0"/>
              <a:t>6/10/16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60726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A71149-2CB9-4E49-866B-8310B95B75FD}" type="datetimeFigureOut">
              <a:rPr lang="en-US" smtClean="0"/>
              <a:t>6/10/16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647973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A71149-2CB9-4E49-866B-8310B95B75FD}" type="datetimeFigureOut">
              <a:rPr lang="en-US" smtClean="0"/>
              <a:t>6/10/16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399649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7A71149-2CB9-4E49-866B-8310B95B75FD}" type="datetimeFigureOut">
              <a:rPr lang="en-US" smtClean="0"/>
              <a:t>6/10/16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373041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7A71149-2CB9-4E49-866B-8310B95B75FD}" type="datetimeFigureOut">
              <a:rPr lang="en-US" smtClean="0"/>
              <a:t>6/10/16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211523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7A71149-2CB9-4E49-866B-8310B95B75FD}" type="datetimeFigureOut">
              <a:rPr lang="en-US" smtClean="0"/>
              <a:t>6/10/16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780570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A71149-2CB9-4E49-866B-8310B95B75FD}" type="datetimeFigureOut">
              <a:rPr lang="en-US" smtClean="0"/>
              <a:t>6/10/16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860041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A71149-2CB9-4E49-866B-8310B95B75FD}" type="datetimeFigureOut">
              <a:rPr lang="en-US" smtClean="0"/>
              <a:t>6/10/16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3398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A71149-2CB9-4E49-866B-8310B95B75FD}" type="datetimeFigureOut">
              <a:rPr lang="en-US" smtClean="0"/>
              <a:t>6/10/16</a:t>
            </a:fld>
            <a:endParaRPr lang="en-US"/>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28653572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A71149-2CB9-4E49-866B-8310B95B75FD}" type="datetimeFigureOut">
              <a:rPr lang="en-US" smtClean="0"/>
              <a:t>6/10/16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6E7A5B-9BCB-684F-9D51-2DF2CB3240FA}" type="slidenum">
              <a:rPr lang="en-US" smtClean="0"/>
              <a:t>‹#›</a:t>
            </a:fld>
            <a:endParaRPr lang="en-US"/>
          </a:p>
        </p:txBody>
      </p:sp>
    </p:spTree>
    <p:extLst>
      <p:ext uri="{BB962C8B-B14F-4D97-AF65-F5344CB8AC3E}">
        <p14:creationId xmlns:p14="http://schemas.microsoft.com/office/powerpoint/2010/main" val="824961080"/>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5243"/>
            <a:ext cx="9144000" cy="2387600"/>
          </a:xfrm>
        </p:spPr>
        <p:txBody>
          <a:bodyPr/>
          <a:lstStyle/>
          <a:p>
            <a:r>
              <a:rPr lang="en-US" dirty="0" smtClean="0"/>
              <a:t>Team </a:t>
            </a:r>
            <a:r>
              <a:rPr lang="en-US" dirty="0" err="1" smtClean="0"/>
              <a:t>Froyo</a:t>
            </a:r>
            <a:endParaRPr lang="en-US" dirty="0"/>
          </a:p>
        </p:txBody>
      </p:sp>
      <p:sp>
        <p:nvSpPr>
          <p:cNvPr id="3" name="Subtitle 2"/>
          <p:cNvSpPr>
            <a:spLocks noGrp="1"/>
          </p:cNvSpPr>
          <p:nvPr>
            <p:ph type="subTitle" idx="1"/>
          </p:nvPr>
        </p:nvSpPr>
        <p:spPr>
          <a:xfrm>
            <a:off x="1524000" y="2784918"/>
            <a:ext cx="9144000" cy="1655762"/>
          </a:xfrm>
        </p:spPr>
        <p:txBody>
          <a:bodyPr/>
          <a:lstStyle/>
          <a:p>
            <a:r>
              <a:rPr lang="en-US" dirty="0" smtClean="0"/>
              <a:t> </a:t>
            </a:r>
            <a:r>
              <a:rPr lang="en-US" dirty="0"/>
              <a:t>Megan </a:t>
            </a:r>
            <a:r>
              <a:rPr lang="en-US" dirty="0" smtClean="0"/>
              <a:t>McCarty</a:t>
            </a:r>
            <a:r>
              <a:rPr lang="en-US" dirty="0"/>
              <a:t>, Julius </a:t>
            </a:r>
            <a:r>
              <a:rPr lang="en-US" dirty="0" err="1"/>
              <a:t>Remigio</a:t>
            </a:r>
            <a:r>
              <a:rPr lang="en-US" dirty="0"/>
              <a:t>, Ryan Riopelle, Syed </a:t>
            </a:r>
            <a:r>
              <a:rPr lang="en-US" dirty="0" err="1"/>
              <a:t>Nazrul</a:t>
            </a:r>
            <a:r>
              <a:rPr lang="en-US" dirty="0"/>
              <a:t>, Michael </a:t>
            </a:r>
            <a:r>
              <a:rPr lang="en-US" dirty="0" err="1"/>
              <a:t>Galarnyk</a:t>
            </a:r>
            <a:endParaRPr lang="en-US" dirty="0"/>
          </a:p>
          <a:p>
            <a:endParaRPr lang="en-US" dirty="0"/>
          </a:p>
        </p:txBody>
      </p:sp>
      <p:pic>
        <p:nvPicPr>
          <p:cNvPr id="4" name="Picture 3"/>
          <p:cNvPicPr>
            <a:picLocks noChangeAspect="1"/>
          </p:cNvPicPr>
          <p:nvPr/>
        </p:nvPicPr>
        <p:blipFill>
          <a:blip r:embed="rId2"/>
          <a:stretch>
            <a:fillRect/>
          </a:stretch>
        </p:blipFill>
        <p:spPr>
          <a:xfrm>
            <a:off x="5302520" y="3841374"/>
            <a:ext cx="1863523" cy="1888593"/>
          </a:xfrm>
          <a:prstGeom prst="rect">
            <a:avLst/>
          </a:prstGeom>
        </p:spPr>
      </p:pic>
    </p:spTree>
    <p:extLst>
      <p:ext uri="{BB962C8B-B14F-4D97-AF65-F5344CB8AC3E}">
        <p14:creationId xmlns:p14="http://schemas.microsoft.com/office/powerpoint/2010/main" val="20096405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20" y="0"/>
            <a:ext cx="10515600" cy="1325563"/>
          </a:xfrm>
        </p:spPr>
        <p:txBody>
          <a:bodyPr/>
          <a:lstStyle/>
          <a:p>
            <a:r>
              <a:rPr lang="en-US" dirty="0" smtClean="0"/>
              <a:t>Panelists Demographics</a:t>
            </a:r>
            <a:br>
              <a:rPr lang="en-US" dirty="0" smtClean="0"/>
            </a:br>
            <a:r>
              <a:rPr lang="en-US" sz="3600" dirty="0" smtClean="0"/>
              <a:t>Mini-CRISP</a:t>
            </a:r>
            <a:endParaRPr lang="en-US" sz="3600" dirty="0"/>
          </a:p>
        </p:txBody>
      </p:sp>
      <p:sp>
        <p:nvSpPr>
          <p:cNvPr id="3" name="Content Placeholder 2"/>
          <p:cNvSpPr>
            <a:spLocks noGrp="1"/>
          </p:cNvSpPr>
          <p:nvPr>
            <p:ph idx="1"/>
          </p:nvPr>
        </p:nvSpPr>
        <p:spPr>
          <a:xfrm>
            <a:off x="838200" y="1442294"/>
            <a:ext cx="10515600" cy="5153058"/>
          </a:xfrm>
        </p:spPr>
        <p:txBody>
          <a:bodyPr>
            <a:normAutofit lnSpcReduction="10000"/>
          </a:bodyPr>
          <a:lstStyle/>
          <a:p>
            <a:pPr marL="0" indent="0">
              <a:buNone/>
            </a:pPr>
            <a:r>
              <a:rPr lang="en-US" b="1" dirty="0" smtClean="0"/>
              <a:t>Data Preparation:</a:t>
            </a:r>
          </a:p>
          <a:p>
            <a:pPr lvl="1"/>
            <a:r>
              <a:rPr lang="en-US" dirty="0" smtClean="0"/>
              <a:t>Not all panelists were yogurt consumers.  Merged panelist transactions with products table to identify those panelists who were yogurt consumers and those that were not.</a:t>
            </a:r>
          </a:p>
          <a:p>
            <a:pPr marL="0" indent="0">
              <a:buNone/>
            </a:pPr>
            <a:endParaRPr lang="en-US" b="1" dirty="0" smtClean="0"/>
          </a:p>
          <a:p>
            <a:pPr marL="0" indent="0">
              <a:buNone/>
            </a:pPr>
            <a:r>
              <a:rPr lang="en-US" b="1" dirty="0" smtClean="0"/>
              <a:t>Modeling:</a:t>
            </a:r>
          </a:p>
          <a:p>
            <a:pPr lvl="1"/>
            <a:r>
              <a:rPr lang="en-US" dirty="0" smtClean="0"/>
              <a:t>Random Forrest Classification</a:t>
            </a:r>
          </a:p>
          <a:p>
            <a:pPr lvl="2"/>
            <a:r>
              <a:rPr lang="en-US" dirty="0" smtClean="0"/>
              <a:t>Features selected from panelist demographic data.  </a:t>
            </a:r>
            <a:endParaRPr lang="en-US" dirty="0"/>
          </a:p>
          <a:p>
            <a:pPr lvl="2"/>
            <a:r>
              <a:rPr lang="en-US" dirty="0" smtClean="0"/>
              <a:t>Label is either panelist purchases yogurt or they do not</a:t>
            </a:r>
          </a:p>
          <a:p>
            <a:pPr lvl="1"/>
            <a:r>
              <a:rPr lang="en-US" dirty="0" smtClean="0"/>
              <a:t>Model Accuracy 75% after parameter </a:t>
            </a:r>
            <a:r>
              <a:rPr lang="en-US" dirty="0"/>
              <a:t>t</a:t>
            </a:r>
            <a:r>
              <a:rPr lang="en-US" dirty="0" smtClean="0"/>
              <a:t>uning </a:t>
            </a:r>
          </a:p>
          <a:p>
            <a:pPr marL="0" indent="0">
              <a:buNone/>
            </a:pPr>
            <a:endParaRPr lang="en-US" b="1" dirty="0" smtClean="0"/>
          </a:p>
          <a:p>
            <a:pPr marL="0" indent="0">
              <a:buNone/>
            </a:pPr>
            <a:r>
              <a:rPr lang="en-US" b="1" dirty="0" smtClean="0"/>
              <a:t>Evaluation:</a:t>
            </a:r>
          </a:p>
          <a:p>
            <a:pPr lvl="1"/>
            <a:r>
              <a:rPr lang="en-US" dirty="0" smtClean="0"/>
              <a:t>10-fold Cross validation was 58% (+/- 7%)</a:t>
            </a:r>
            <a:endParaRPr lang="en-US" dirty="0"/>
          </a:p>
        </p:txBody>
      </p:sp>
      <p:cxnSp>
        <p:nvCxnSpPr>
          <p:cNvPr id="4" name="Straight Connector 3"/>
          <p:cNvCxnSpPr/>
          <p:nvPr/>
        </p:nvCxnSpPr>
        <p:spPr>
          <a:xfrm>
            <a:off x="0" y="1264596"/>
            <a:ext cx="12192000" cy="0"/>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sp>
        <p:nvSpPr>
          <p:cNvPr id="5" name="Content Placeholder 3"/>
          <p:cNvSpPr txBox="1">
            <a:spLocks/>
          </p:cNvSpPr>
          <p:nvPr/>
        </p:nvSpPr>
        <p:spPr>
          <a:xfrm>
            <a:off x="8604116" y="3265319"/>
            <a:ext cx="2584540" cy="2162715"/>
          </a:xfrm>
          <a:prstGeom prst="rect">
            <a:avLst/>
          </a:prstGeom>
          <a:solidFill>
            <a:schemeClr val="bg2"/>
          </a:solidFill>
          <a:scene3d>
            <a:camera prst="orthographicFront"/>
            <a:lightRig rig="threePt" dir="t"/>
          </a:scene3d>
          <a:sp3d>
            <a:bevelT/>
          </a:sp3d>
        </p:spPr>
        <p:txBody>
          <a:bodyPr>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sz="2400" u="sng" smtClean="0"/>
              <a:t>Top 5 Features:</a:t>
            </a:r>
          </a:p>
          <a:p>
            <a:pPr marL="457200" lvl="1" indent="0">
              <a:buFont typeface="Arial"/>
              <a:buNone/>
            </a:pPr>
            <a:r>
              <a:rPr lang="en-US" sz="2000" smtClean="0"/>
              <a:t>Has a TV</a:t>
            </a:r>
          </a:p>
          <a:p>
            <a:pPr marL="457200" lvl="1" indent="0">
              <a:buFont typeface="Arial"/>
              <a:buNone/>
            </a:pPr>
            <a:r>
              <a:rPr lang="en-US" sz="2000" smtClean="0"/>
              <a:t>Has Cable</a:t>
            </a:r>
          </a:p>
          <a:p>
            <a:pPr marL="457200" lvl="1" indent="0">
              <a:buFont typeface="Arial"/>
              <a:buNone/>
            </a:pPr>
            <a:r>
              <a:rPr lang="en-US" sz="2000" smtClean="0"/>
              <a:t>Family Size</a:t>
            </a:r>
          </a:p>
          <a:p>
            <a:pPr marL="457200" lvl="1" indent="0">
              <a:buFont typeface="Arial"/>
              <a:buNone/>
            </a:pPr>
            <a:r>
              <a:rPr lang="en-US" sz="2000" smtClean="0"/>
              <a:t>Number of Dogs</a:t>
            </a:r>
          </a:p>
          <a:p>
            <a:pPr marL="457200" lvl="1" indent="0">
              <a:buFont typeface="Arial"/>
              <a:buNone/>
            </a:pPr>
            <a:r>
              <a:rPr lang="en-US" sz="2000" smtClean="0"/>
              <a:t>Number of Cats</a:t>
            </a:r>
            <a:endParaRPr lang="en-US" sz="2000" dirty="0"/>
          </a:p>
        </p:txBody>
      </p:sp>
    </p:spTree>
    <p:extLst>
      <p:ext uri="{BB962C8B-B14F-4D97-AF65-F5344CB8AC3E}">
        <p14:creationId xmlns:p14="http://schemas.microsoft.com/office/powerpoint/2010/main" val="7078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20" y="0"/>
            <a:ext cx="10515600" cy="1325563"/>
          </a:xfrm>
        </p:spPr>
        <p:txBody>
          <a:bodyPr/>
          <a:lstStyle/>
          <a:p>
            <a:r>
              <a:rPr lang="en-US" dirty="0" smtClean="0"/>
              <a:t>Sales Promotions</a:t>
            </a:r>
            <a:br>
              <a:rPr lang="en-US" dirty="0" smtClean="0"/>
            </a:br>
            <a:r>
              <a:rPr lang="en-US" sz="3600" dirty="0" smtClean="0"/>
              <a:t>Mini-CRISP</a:t>
            </a:r>
            <a:endParaRPr lang="en-US" sz="3600" dirty="0"/>
          </a:p>
        </p:txBody>
      </p:sp>
      <p:sp>
        <p:nvSpPr>
          <p:cNvPr id="3" name="Content Placeholder 2"/>
          <p:cNvSpPr>
            <a:spLocks noGrp="1"/>
          </p:cNvSpPr>
          <p:nvPr>
            <p:ph idx="1"/>
          </p:nvPr>
        </p:nvSpPr>
        <p:spPr>
          <a:xfrm>
            <a:off x="492867" y="1871337"/>
            <a:ext cx="4842753" cy="4351338"/>
          </a:xfrm>
        </p:spPr>
        <p:txBody>
          <a:bodyPr/>
          <a:lstStyle/>
          <a:p>
            <a:pPr marL="0" indent="0">
              <a:buNone/>
            </a:pPr>
            <a:r>
              <a:rPr lang="en-US" b="1" dirty="0" smtClean="0"/>
              <a:t>Business Understanding: </a:t>
            </a:r>
          </a:p>
          <a:p>
            <a:pPr lvl="1"/>
            <a:r>
              <a:rPr lang="en-US" dirty="0" smtClean="0"/>
              <a:t>Can we predict the success of a sales promotion?</a:t>
            </a:r>
          </a:p>
          <a:p>
            <a:pPr marL="0" indent="0">
              <a:buNone/>
            </a:pPr>
            <a:endParaRPr lang="en-US" b="1" dirty="0" smtClean="0"/>
          </a:p>
          <a:p>
            <a:pPr marL="0" indent="0">
              <a:buNone/>
            </a:pPr>
            <a:r>
              <a:rPr lang="en-US" b="1" dirty="0" smtClean="0"/>
              <a:t>Data Understanding:</a:t>
            </a:r>
          </a:p>
          <a:p>
            <a:pPr lvl="1"/>
            <a:r>
              <a:rPr lang="en-US" dirty="0" smtClean="0"/>
              <a:t>Promotion Success = Sales during the week where an advertisement, display or price reduction was run are more than one standard deviation from the mean</a:t>
            </a:r>
          </a:p>
        </p:txBody>
      </p:sp>
      <p:cxnSp>
        <p:nvCxnSpPr>
          <p:cNvPr id="4" name="Straight Connector 3"/>
          <p:cNvCxnSpPr/>
          <p:nvPr/>
        </p:nvCxnSpPr>
        <p:spPr>
          <a:xfrm>
            <a:off x="0" y="1264596"/>
            <a:ext cx="12192000" cy="0"/>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9" name="Table 8"/>
          <p:cNvGraphicFramePr>
            <a:graphicFrameLocks noGrp="1"/>
          </p:cNvGraphicFramePr>
          <p:nvPr>
            <p:extLst>
              <p:ext uri="{D42A27DB-BD31-4B8C-83A1-F6EECF244321}">
                <p14:modId xmlns:p14="http://schemas.microsoft.com/office/powerpoint/2010/main" val="1200252833"/>
              </p:ext>
            </p:extLst>
          </p:nvPr>
        </p:nvGraphicFramePr>
        <p:xfrm>
          <a:off x="5805541" y="1959126"/>
          <a:ext cx="6010032" cy="4175760"/>
        </p:xfrm>
        <a:graphic>
          <a:graphicData uri="http://schemas.openxmlformats.org/drawingml/2006/table">
            <a:tbl>
              <a:tblPr firstRow="1" bandRow="1">
                <a:tableStyleId>{5C22544A-7EE6-4342-B048-85BDC9FD1C3A}</a:tableStyleId>
              </a:tblPr>
              <a:tblGrid>
                <a:gridCol w="3559908"/>
                <a:gridCol w="2450124"/>
              </a:tblGrid>
              <a:tr h="370840">
                <a:tc>
                  <a:txBody>
                    <a:bodyPr/>
                    <a:lstStyle/>
                    <a:p>
                      <a:pPr algn="ctr"/>
                      <a:r>
                        <a:rPr lang="en-US" sz="2000" dirty="0" smtClean="0"/>
                        <a:t>Sales Promotions</a:t>
                      </a:r>
                      <a:endParaRPr lang="en-US" sz="2000" dirty="0"/>
                    </a:p>
                  </a:txBody>
                  <a:tcPr/>
                </a:tc>
                <a:tc>
                  <a:txBody>
                    <a:bodyPr/>
                    <a:lstStyle/>
                    <a:p>
                      <a:pPr algn="ctr"/>
                      <a:r>
                        <a:rPr lang="en-US" sz="2000" dirty="0" smtClean="0"/>
                        <a:t> Percentage of Successful Weeks</a:t>
                      </a:r>
                      <a:endParaRPr lang="en-US" sz="2000" dirty="0"/>
                    </a:p>
                  </a:txBody>
                  <a:tcPr/>
                </a:tc>
              </a:tr>
              <a:tr h="370840">
                <a:tc>
                  <a:txBody>
                    <a:bodyPr/>
                    <a:lstStyle/>
                    <a:p>
                      <a:pPr algn="ctr"/>
                      <a:r>
                        <a:rPr lang="en-US" sz="2000" dirty="0" smtClean="0"/>
                        <a:t>Large advertisement</a:t>
                      </a:r>
                      <a:endParaRPr lang="en-US" sz="2000" dirty="0"/>
                    </a:p>
                  </a:txBody>
                  <a:tcPr/>
                </a:tc>
                <a:tc>
                  <a:txBody>
                    <a:bodyPr/>
                    <a:lstStyle/>
                    <a:p>
                      <a:pPr algn="ctr"/>
                      <a:r>
                        <a:rPr lang="en-US" sz="2000" dirty="0" smtClean="0"/>
                        <a:t>36%</a:t>
                      </a:r>
                      <a:endParaRPr lang="en-US" sz="2000" dirty="0"/>
                    </a:p>
                  </a:txBody>
                  <a:tcPr/>
                </a:tc>
              </a:tr>
              <a:tr h="370840">
                <a:tc>
                  <a:txBody>
                    <a:bodyPr/>
                    <a:lstStyle/>
                    <a:p>
                      <a:pPr algn="ctr"/>
                      <a:r>
                        <a:rPr lang="en-US" sz="2000" dirty="0" smtClean="0"/>
                        <a:t>Medium Advertisement</a:t>
                      </a:r>
                      <a:endParaRPr lang="en-US" sz="2000" dirty="0"/>
                    </a:p>
                  </a:txBody>
                  <a:tcPr/>
                </a:tc>
                <a:tc>
                  <a:txBody>
                    <a:bodyPr/>
                    <a:lstStyle/>
                    <a:p>
                      <a:pPr algn="ctr"/>
                      <a:r>
                        <a:rPr lang="en-US" sz="2000" dirty="0" smtClean="0"/>
                        <a:t>33%</a:t>
                      </a:r>
                      <a:endParaRPr lang="en-US" sz="2000" dirty="0"/>
                    </a:p>
                  </a:txBody>
                  <a:tcPr/>
                </a:tc>
              </a:tr>
              <a:tr h="370840">
                <a:tc>
                  <a:txBody>
                    <a:bodyPr/>
                    <a:lstStyle/>
                    <a:p>
                      <a:pPr algn="ctr"/>
                      <a:r>
                        <a:rPr lang="en-US" sz="2000" dirty="0" smtClean="0"/>
                        <a:t>Advertisement</a:t>
                      </a:r>
                      <a:r>
                        <a:rPr lang="en-US" sz="2000" baseline="0" dirty="0" smtClean="0"/>
                        <a:t> with Retailer Coupon</a:t>
                      </a:r>
                      <a:endParaRPr lang="en-US" sz="2000" dirty="0"/>
                    </a:p>
                  </a:txBody>
                  <a:tcPr/>
                </a:tc>
                <a:tc>
                  <a:txBody>
                    <a:bodyPr/>
                    <a:lstStyle/>
                    <a:p>
                      <a:pPr algn="ctr"/>
                      <a:r>
                        <a:rPr lang="en-US" sz="2000" dirty="0" smtClean="0"/>
                        <a:t>50%</a:t>
                      </a:r>
                      <a:endParaRPr lang="en-US" sz="2000" dirty="0"/>
                    </a:p>
                  </a:txBody>
                  <a:tcPr/>
                </a:tc>
              </a:tr>
              <a:tr h="370840">
                <a:tc>
                  <a:txBody>
                    <a:bodyPr/>
                    <a:lstStyle/>
                    <a:p>
                      <a:pPr algn="ctr"/>
                      <a:r>
                        <a:rPr lang="en-US" sz="2000" dirty="0" smtClean="0"/>
                        <a:t>Any Advertisement</a:t>
                      </a:r>
                      <a:endParaRPr lang="en-US" sz="2000" dirty="0"/>
                    </a:p>
                  </a:txBody>
                  <a:tcPr/>
                </a:tc>
                <a:tc>
                  <a:txBody>
                    <a:bodyPr/>
                    <a:lstStyle/>
                    <a:p>
                      <a:pPr algn="ctr"/>
                      <a:r>
                        <a:rPr lang="en-US" sz="2000" dirty="0" smtClean="0"/>
                        <a:t>38%</a:t>
                      </a:r>
                      <a:endParaRPr lang="en-US" sz="2000" dirty="0"/>
                    </a:p>
                  </a:txBody>
                  <a:tcPr/>
                </a:tc>
              </a:tr>
              <a:tr h="370840">
                <a:tc>
                  <a:txBody>
                    <a:bodyPr/>
                    <a:lstStyle/>
                    <a:p>
                      <a:pPr algn="ctr"/>
                      <a:r>
                        <a:rPr lang="en-US" sz="2000" dirty="0" smtClean="0"/>
                        <a:t>Minor Display</a:t>
                      </a:r>
                      <a:endParaRPr lang="en-US" sz="2000" dirty="0"/>
                    </a:p>
                  </a:txBody>
                  <a:tcPr/>
                </a:tc>
                <a:tc>
                  <a:txBody>
                    <a:bodyPr/>
                    <a:lstStyle/>
                    <a:p>
                      <a:pPr algn="ctr"/>
                      <a:r>
                        <a:rPr lang="en-US" sz="2000" dirty="0" smtClean="0"/>
                        <a:t>31%</a:t>
                      </a:r>
                      <a:endParaRPr lang="en-US" sz="2000" dirty="0"/>
                    </a:p>
                  </a:txBody>
                  <a:tcPr/>
                </a:tc>
              </a:tr>
              <a:tr h="370840">
                <a:tc>
                  <a:txBody>
                    <a:bodyPr/>
                    <a:lstStyle/>
                    <a:p>
                      <a:pPr algn="ctr"/>
                      <a:r>
                        <a:rPr lang="en-US" sz="2000" dirty="0" smtClean="0"/>
                        <a:t>Major Display</a:t>
                      </a:r>
                      <a:endParaRPr lang="en-US" sz="2000" dirty="0"/>
                    </a:p>
                  </a:txBody>
                  <a:tcPr/>
                </a:tc>
                <a:tc>
                  <a:txBody>
                    <a:bodyPr/>
                    <a:lstStyle/>
                    <a:p>
                      <a:pPr algn="ctr"/>
                      <a:r>
                        <a:rPr lang="en-US" sz="2000" dirty="0" smtClean="0"/>
                        <a:t>47%</a:t>
                      </a:r>
                      <a:endParaRPr lang="en-US" sz="2000" dirty="0"/>
                    </a:p>
                  </a:txBody>
                  <a:tcPr/>
                </a:tc>
              </a:tr>
              <a:tr h="370840">
                <a:tc>
                  <a:txBody>
                    <a:bodyPr/>
                    <a:lstStyle/>
                    <a:p>
                      <a:pPr algn="ctr"/>
                      <a:r>
                        <a:rPr lang="en-US" sz="2000" dirty="0" smtClean="0"/>
                        <a:t>Any</a:t>
                      </a:r>
                      <a:r>
                        <a:rPr lang="en-US" sz="2000" baseline="0" dirty="0" smtClean="0"/>
                        <a:t> Display</a:t>
                      </a:r>
                      <a:endParaRPr lang="en-US" sz="2000" dirty="0"/>
                    </a:p>
                  </a:txBody>
                  <a:tcPr/>
                </a:tc>
                <a:tc>
                  <a:txBody>
                    <a:bodyPr/>
                    <a:lstStyle/>
                    <a:p>
                      <a:pPr algn="ctr"/>
                      <a:r>
                        <a:rPr lang="en-US" sz="2000" dirty="0" smtClean="0"/>
                        <a:t>43%</a:t>
                      </a:r>
                      <a:endParaRPr lang="en-US" sz="2000" dirty="0"/>
                    </a:p>
                  </a:txBody>
                  <a:tcPr/>
                </a:tc>
              </a:tr>
              <a:tr h="370840">
                <a:tc>
                  <a:txBody>
                    <a:bodyPr/>
                    <a:lstStyle/>
                    <a:p>
                      <a:pPr algn="ctr"/>
                      <a:r>
                        <a:rPr lang="en-US" sz="2000" dirty="0" smtClean="0"/>
                        <a:t>Price Reduction</a:t>
                      </a:r>
                      <a:endParaRPr lang="en-US" sz="2000" dirty="0"/>
                    </a:p>
                  </a:txBody>
                  <a:tcPr/>
                </a:tc>
                <a:tc>
                  <a:txBody>
                    <a:bodyPr/>
                    <a:lstStyle/>
                    <a:p>
                      <a:pPr algn="ctr"/>
                      <a:r>
                        <a:rPr lang="en-US" sz="2000" dirty="0" smtClean="0"/>
                        <a:t> 29 %</a:t>
                      </a:r>
                      <a:endParaRPr lang="en-US" sz="2000" dirty="0"/>
                    </a:p>
                  </a:txBody>
                  <a:tcPr/>
                </a:tc>
              </a:tr>
            </a:tbl>
          </a:graphicData>
        </a:graphic>
      </p:graphicFrame>
    </p:spTree>
    <p:extLst>
      <p:ext uri="{BB962C8B-B14F-4D97-AF65-F5344CB8AC3E}">
        <p14:creationId xmlns:p14="http://schemas.microsoft.com/office/powerpoint/2010/main" val="229135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20" y="0"/>
            <a:ext cx="10515600" cy="1325563"/>
          </a:xfrm>
        </p:spPr>
        <p:txBody>
          <a:bodyPr/>
          <a:lstStyle/>
          <a:p>
            <a:r>
              <a:rPr lang="en-US" dirty="0" smtClean="0"/>
              <a:t>Panelists Demographics</a:t>
            </a:r>
            <a:br>
              <a:rPr lang="en-US" dirty="0" smtClean="0"/>
            </a:br>
            <a:r>
              <a:rPr lang="en-US" sz="3600" dirty="0" smtClean="0"/>
              <a:t>Mini-CRISP</a:t>
            </a:r>
            <a:endParaRPr lang="en-US" sz="3600" dirty="0"/>
          </a:p>
        </p:txBody>
      </p:sp>
      <p:sp>
        <p:nvSpPr>
          <p:cNvPr id="3" name="Content Placeholder 2"/>
          <p:cNvSpPr>
            <a:spLocks noGrp="1"/>
          </p:cNvSpPr>
          <p:nvPr>
            <p:ph idx="1"/>
          </p:nvPr>
        </p:nvSpPr>
        <p:spPr>
          <a:xfrm>
            <a:off x="838200" y="1442294"/>
            <a:ext cx="10515600" cy="5153058"/>
          </a:xfrm>
        </p:spPr>
        <p:txBody>
          <a:bodyPr>
            <a:normAutofit lnSpcReduction="10000"/>
          </a:bodyPr>
          <a:lstStyle/>
          <a:p>
            <a:pPr marL="0" indent="0">
              <a:buNone/>
            </a:pPr>
            <a:r>
              <a:rPr lang="en-US" b="1" dirty="0" smtClean="0"/>
              <a:t>Data Preparation:</a:t>
            </a:r>
          </a:p>
          <a:p>
            <a:pPr lvl="1"/>
            <a:r>
              <a:rPr lang="en-US" dirty="0" smtClean="0"/>
              <a:t>Calculate the mean weekly sales for each product in each store.  Identify those weeks with successful promotions</a:t>
            </a:r>
            <a:endParaRPr lang="en-US" b="1" dirty="0" smtClean="0"/>
          </a:p>
          <a:p>
            <a:pPr marL="0" indent="0">
              <a:buNone/>
            </a:pPr>
            <a:r>
              <a:rPr lang="en-US" b="1" dirty="0" smtClean="0"/>
              <a:t>Modeling:</a:t>
            </a:r>
          </a:p>
          <a:p>
            <a:pPr lvl="1"/>
            <a:r>
              <a:rPr lang="en-US" dirty="0" smtClean="0"/>
              <a:t>Important features were the various sales promotion fields.  Attempts to improve model by incorporating product attributes, store attributes, price, outlet, time of year were unsuccessful</a:t>
            </a:r>
          </a:p>
          <a:p>
            <a:pPr lvl="1"/>
            <a:r>
              <a:rPr lang="en-US" dirty="0" smtClean="0"/>
              <a:t>Random Forrest Classification</a:t>
            </a:r>
          </a:p>
          <a:p>
            <a:pPr lvl="2"/>
            <a:r>
              <a:rPr lang="en-US" dirty="0" smtClean="0"/>
              <a:t>Label was successful promotion or not</a:t>
            </a:r>
          </a:p>
          <a:p>
            <a:pPr lvl="1"/>
            <a:r>
              <a:rPr lang="en-US" dirty="0" smtClean="0"/>
              <a:t>Grid Search Parameter Tuning</a:t>
            </a:r>
            <a:endParaRPr lang="en-US" b="1" dirty="0" smtClean="0"/>
          </a:p>
          <a:p>
            <a:pPr marL="0" indent="0">
              <a:buNone/>
            </a:pPr>
            <a:r>
              <a:rPr lang="en-US" b="1" dirty="0" smtClean="0"/>
              <a:t>Evaluation:</a:t>
            </a:r>
          </a:p>
          <a:p>
            <a:pPr lvl="1"/>
            <a:r>
              <a:rPr lang="en-US" dirty="0" smtClean="0"/>
              <a:t>10 fold cross validation</a:t>
            </a:r>
          </a:p>
          <a:p>
            <a:pPr lvl="1"/>
            <a:r>
              <a:rPr lang="en-US" dirty="0" smtClean="0"/>
              <a:t>Model Accuracy 78%</a:t>
            </a:r>
            <a:endParaRPr lang="en-US" dirty="0"/>
          </a:p>
        </p:txBody>
      </p:sp>
      <p:cxnSp>
        <p:nvCxnSpPr>
          <p:cNvPr id="4" name="Straight Connector 3"/>
          <p:cNvCxnSpPr/>
          <p:nvPr/>
        </p:nvCxnSpPr>
        <p:spPr>
          <a:xfrm>
            <a:off x="0" y="1264596"/>
            <a:ext cx="12192000" cy="0"/>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6814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20" y="0"/>
            <a:ext cx="10515600" cy="1325563"/>
          </a:xfrm>
        </p:spPr>
        <p:txBody>
          <a:bodyPr/>
          <a:lstStyle/>
          <a:p>
            <a:r>
              <a:rPr lang="en-US" dirty="0" smtClean="0"/>
              <a:t>Geography, Products, Sales Date</a:t>
            </a:r>
            <a:br>
              <a:rPr lang="en-US" dirty="0" smtClean="0"/>
            </a:br>
            <a:r>
              <a:rPr lang="en-US" sz="3600" dirty="0" smtClean="0"/>
              <a:t>Data Exploration</a:t>
            </a:r>
            <a:endParaRPr lang="en-US" sz="3600" dirty="0"/>
          </a:p>
        </p:txBody>
      </p:sp>
      <p:sp>
        <p:nvSpPr>
          <p:cNvPr id="3" name="Content Placeholder 2"/>
          <p:cNvSpPr>
            <a:spLocks noGrp="1"/>
          </p:cNvSpPr>
          <p:nvPr>
            <p:ph idx="1"/>
          </p:nvPr>
        </p:nvSpPr>
        <p:spPr>
          <a:xfrm>
            <a:off x="838200" y="1475430"/>
            <a:ext cx="10515600" cy="4351338"/>
          </a:xfrm>
        </p:spPr>
        <p:txBody>
          <a:bodyPr/>
          <a:lstStyle/>
          <a:p>
            <a:r>
              <a:rPr lang="en-US" dirty="0" smtClean="0"/>
              <a:t>The team examined yogurt product attributes, stores geography and sales dates for potential modeling   </a:t>
            </a:r>
          </a:p>
          <a:p>
            <a:pPr lvl="1"/>
            <a:r>
              <a:rPr lang="en-US" dirty="0" smtClean="0"/>
              <a:t>C?</a:t>
            </a:r>
          </a:p>
          <a:p>
            <a:pPr marL="0" indent="0">
              <a:buNone/>
            </a:pPr>
            <a:endParaRPr lang="en-US" b="1" dirty="0" smtClean="0"/>
          </a:p>
          <a:p>
            <a:pPr marL="0" indent="0">
              <a:buNone/>
            </a:pPr>
            <a:r>
              <a:rPr lang="en-US" b="1" dirty="0" smtClean="0"/>
              <a:t>Data Understanding:</a:t>
            </a:r>
          </a:p>
          <a:p>
            <a:pPr lvl="1"/>
            <a:r>
              <a:rPr lang="en-US" dirty="0" smtClean="0"/>
              <a:t>K-Means Clustering used to categorize panelists into market groups</a:t>
            </a:r>
          </a:p>
          <a:p>
            <a:pPr lvl="1"/>
            <a:r>
              <a:rPr lang="en-US" dirty="0" smtClean="0"/>
              <a:t>12 Clusters were identified</a:t>
            </a:r>
          </a:p>
          <a:p>
            <a:pPr lvl="1"/>
            <a:r>
              <a:rPr lang="en-US" dirty="0" smtClean="0"/>
              <a:t>Unable to achieve stable clustering</a:t>
            </a:r>
          </a:p>
        </p:txBody>
      </p:sp>
      <p:cxnSp>
        <p:nvCxnSpPr>
          <p:cNvPr id="4" name="Straight Connector 3"/>
          <p:cNvCxnSpPr/>
          <p:nvPr/>
        </p:nvCxnSpPr>
        <p:spPr>
          <a:xfrm>
            <a:off x="0" y="1264596"/>
            <a:ext cx="12192000" cy="0"/>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pic>
        <p:nvPicPr>
          <p:cNvPr id="5" name="Content Placeholder 10"/>
          <p:cNvPicPr>
            <a:picLocks noChangeAspect="1"/>
          </p:cNvPicPr>
          <p:nvPr/>
        </p:nvPicPr>
        <p:blipFill rotWithShape="1">
          <a:blip r:embed="rId2">
            <a:extLst>
              <a:ext uri="{28A0092B-C50C-407E-A947-70E740481C1C}">
                <a14:useLocalDpi xmlns:a14="http://schemas.microsoft.com/office/drawing/2010/main" val="0"/>
              </a:ext>
            </a:extLst>
          </a:blip>
          <a:srcRect l="1561" t="3290" b="3324"/>
          <a:stretch/>
        </p:blipFill>
        <p:spPr bwMode="auto">
          <a:xfrm>
            <a:off x="6835617" y="4130773"/>
            <a:ext cx="5102299" cy="2546252"/>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11"/>
          <p:cNvSpPr txBox="1">
            <a:spLocks/>
          </p:cNvSpPr>
          <p:nvPr/>
        </p:nvSpPr>
        <p:spPr>
          <a:xfrm>
            <a:off x="7758415" y="3852459"/>
            <a:ext cx="3618219" cy="278314"/>
          </a:xfrm>
          <a:prstGeom prst="rect">
            <a:avLst/>
          </a:prstGeom>
        </p:spPr>
        <p:txBody>
          <a:bodyPr vert="horz" lIns="91440" tIns="45720" rIns="91440" bIns="45720" rtlCol="0" anchor="b">
            <a:normAutofit fontScale="92500" lnSpcReduction="20000"/>
          </a:bodyPr>
          <a:lstStyle>
            <a:lvl1pPr marL="0" indent="0" algn="l" defTabSz="914400" rtl="0" eaLnBrk="1" latinLnBrk="0" hangingPunct="1">
              <a:lnSpc>
                <a:spcPct val="90000"/>
              </a:lnSpc>
              <a:spcBef>
                <a:spcPts val="1000"/>
              </a:spcBef>
              <a:buFont typeface="Arial"/>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9pPr>
          </a:lstStyle>
          <a:p>
            <a:r>
              <a:rPr lang="en-US" sz="1800" dirty="0" smtClean="0"/>
              <a:t>Elbow Curve for K-Means Clustering</a:t>
            </a:r>
            <a:endParaRPr lang="en-US" sz="1800" dirty="0"/>
          </a:p>
        </p:txBody>
      </p:sp>
      <p:sp>
        <p:nvSpPr>
          <p:cNvPr id="7" name="TextBox 6"/>
          <p:cNvSpPr txBox="1"/>
          <p:nvPr/>
        </p:nvSpPr>
        <p:spPr>
          <a:xfrm rot="16200000">
            <a:off x="5590653" y="5216957"/>
            <a:ext cx="2198038" cy="246221"/>
          </a:xfrm>
          <a:prstGeom prst="rect">
            <a:avLst/>
          </a:prstGeom>
          <a:noFill/>
        </p:spPr>
        <p:txBody>
          <a:bodyPr wrap="none" rtlCol="0">
            <a:spAutoFit/>
          </a:bodyPr>
          <a:lstStyle/>
          <a:p>
            <a:r>
              <a:rPr lang="en-US" sz="1000" dirty="0" smtClean="0"/>
              <a:t>Average within Cluster Sum of Squares</a:t>
            </a:r>
            <a:endParaRPr lang="en-US" sz="1000" dirty="0"/>
          </a:p>
        </p:txBody>
      </p:sp>
      <p:sp>
        <p:nvSpPr>
          <p:cNvPr id="8" name="TextBox 7"/>
          <p:cNvSpPr txBox="1"/>
          <p:nvPr/>
        </p:nvSpPr>
        <p:spPr>
          <a:xfrm>
            <a:off x="8747869" y="6657185"/>
            <a:ext cx="1223412" cy="246221"/>
          </a:xfrm>
          <a:prstGeom prst="rect">
            <a:avLst/>
          </a:prstGeom>
          <a:noFill/>
        </p:spPr>
        <p:txBody>
          <a:bodyPr wrap="none" rtlCol="0">
            <a:spAutoFit/>
          </a:bodyPr>
          <a:lstStyle/>
          <a:p>
            <a:r>
              <a:rPr lang="en-US" sz="1000" dirty="0" smtClean="0"/>
              <a:t>Number of Clusters</a:t>
            </a:r>
            <a:endParaRPr lang="en-US" sz="1000" dirty="0"/>
          </a:p>
        </p:txBody>
      </p:sp>
    </p:spTree>
    <p:extLst>
      <p:ext uri="{BB962C8B-B14F-4D97-AF65-F5344CB8AC3E}">
        <p14:creationId xmlns:p14="http://schemas.microsoft.com/office/powerpoint/2010/main" val="340214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20" y="0"/>
            <a:ext cx="10515600" cy="1325563"/>
          </a:xfrm>
        </p:spPr>
        <p:txBody>
          <a:bodyPr/>
          <a:lstStyle/>
          <a:p>
            <a:r>
              <a:rPr lang="en-US" dirty="0" smtClean="0"/>
              <a:t>Unit Sales Prediction</a:t>
            </a:r>
            <a:br>
              <a:rPr lang="en-US" dirty="0" smtClean="0"/>
            </a:br>
            <a:r>
              <a:rPr lang="en-US" sz="3600" dirty="0" smtClean="0"/>
              <a:t>CRISP</a:t>
            </a:r>
            <a:endParaRPr lang="en-US" sz="3600" dirty="0"/>
          </a:p>
        </p:txBody>
      </p:sp>
      <p:sp>
        <p:nvSpPr>
          <p:cNvPr id="3" name="Content Placeholder 2"/>
          <p:cNvSpPr>
            <a:spLocks noGrp="1"/>
          </p:cNvSpPr>
          <p:nvPr>
            <p:ph idx="1"/>
          </p:nvPr>
        </p:nvSpPr>
        <p:spPr>
          <a:xfrm>
            <a:off x="838200" y="1475430"/>
            <a:ext cx="10515600" cy="4351338"/>
          </a:xfrm>
        </p:spPr>
        <p:txBody>
          <a:bodyPr/>
          <a:lstStyle/>
          <a:p>
            <a:pPr marL="0" indent="0">
              <a:buNone/>
            </a:pPr>
            <a:r>
              <a:rPr lang="en-US" b="1" dirty="0" smtClean="0"/>
              <a:t>Business Understanding: </a:t>
            </a:r>
          </a:p>
          <a:p>
            <a:pPr lvl="1"/>
            <a:r>
              <a:rPr lang="en-US" dirty="0" smtClean="0"/>
              <a:t>Can we predict next week yogurt sales?</a:t>
            </a:r>
          </a:p>
          <a:p>
            <a:pPr marL="0" indent="0">
              <a:buNone/>
            </a:pPr>
            <a:endParaRPr lang="en-US" b="1" dirty="0" smtClean="0"/>
          </a:p>
          <a:p>
            <a:pPr marL="0" indent="0">
              <a:buNone/>
            </a:pPr>
            <a:r>
              <a:rPr lang="en-US" b="1" dirty="0" smtClean="0"/>
              <a:t>Data Understanding:</a:t>
            </a:r>
          </a:p>
          <a:p>
            <a:pPr lvl="1"/>
            <a:r>
              <a:rPr lang="en-US" dirty="0" smtClean="0"/>
              <a:t>The </a:t>
            </a:r>
            <a:r>
              <a:rPr lang="en-US" dirty="0"/>
              <a:t>team examined yogurt product attributes, stores geography and sales dates for </a:t>
            </a:r>
            <a:r>
              <a:rPr lang="en-US" dirty="0" smtClean="0"/>
              <a:t>underlying sales trends </a:t>
            </a:r>
          </a:p>
          <a:p>
            <a:pPr lvl="1"/>
            <a:r>
              <a:rPr lang="en-US" dirty="0" smtClean="0"/>
              <a:t>Identified trends include:</a:t>
            </a:r>
          </a:p>
          <a:p>
            <a:pPr lvl="2"/>
            <a:r>
              <a:rPr lang="en-US" dirty="0" smtClean="0"/>
              <a:t>States with higher mean yogurt sales than others</a:t>
            </a:r>
          </a:p>
          <a:p>
            <a:pPr lvl="2"/>
            <a:r>
              <a:rPr lang="en-US" dirty="0" smtClean="0"/>
              <a:t>Drop in yogurt sales during fall and winter months</a:t>
            </a:r>
            <a:endParaRPr lang="en-US" dirty="0"/>
          </a:p>
          <a:p>
            <a:pPr lvl="1"/>
            <a:endParaRPr lang="en-US" dirty="0" smtClean="0"/>
          </a:p>
        </p:txBody>
      </p:sp>
      <p:cxnSp>
        <p:nvCxnSpPr>
          <p:cNvPr id="4" name="Straight Connector 3"/>
          <p:cNvCxnSpPr/>
          <p:nvPr/>
        </p:nvCxnSpPr>
        <p:spPr>
          <a:xfrm>
            <a:off x="0" y="1264596"/>
            <a:ext cx="12192000" cy="0"/>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9297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20" y="0"/>
            <a:ext cx="10515600" cy="1325563"/>
          </a:xfrm>
        </p:spPr>
        <p:txBody>
          <a:bodyPr/>
          <a:lstStyle/>
          <a:p>
            <a:r>
              <a:rPr lang="en-US" dirty="0"/>
              <a:t>Unit Sales Prediction </a:t>
            </a:r>
            <a:r>
              <a:rPr lang="en-US" dirty="0" smtClean="0"/>
              <a:t/>
            </a:r>
            <a:br>
              <a:rPr lang="en-US" dirty="0" smtClean="0"/>
            </a:br>
            <a:r>
              <a:rPr lang="en-US" sz="3600" dirty="0" smtClean="0"/>
              <a:t>CRISP</a:t>
            </a:r>
            <a:endParaRPr lang="en-US" sz="3600" dirty="0"/>
          </a:p>
        </p:txBody>
      </p:sp>
      <p:sp>
        <p:nvSpPr>
          <p:cNvPr id="3" name="Content Placeholder 2"/>
          <p:cNvSpPr>
            <a:spLocks noGrp="1"/>
          </p:cNvSpPr>
          <p:nvPr>
            <p:ph idx="1"/>
          </p:nvPr>
        </p:nvSpPr>
        <p:spPr>
          <a:xfrm>
            <a:off x="838200" y="1442294"/>
            <a:ext cx="10515600" cy="5153058"/>
          </a:xfrm>
        </p:spPr>
        <p:txBody>
          <a:bodyPr>
            <a:normAutofit/>
          </a:bodyPr>
          <a:lstStyle/>
          <a:p>
            <a:pPr marL="0" indent="0">
              <a:buNone/>
            </a:pPr>
            <a:r>
              <a:rPr lang="en-US" b="1" dirty="0" smtClean="0"/>
              <a:t>Data Preparation:</a:t>
            </a:r>
          </a:p>
          <a:p>
            <a:pPr lvl="1"/>
            <a:r>
              <a:rPr lang="en-US" dirty="0" smtClean="0"/>
              <a:t>Merge multiple datasets that were identified as contributors to yogurt sales</a:t>
            </a:r>
            <a:endParaRPr lang="en-US" b="1" dirty="0" smtClean="0"/>
          </a:p>
          <a:p>
            <a:pPr marL="0" indent="0">
              <a:buNone/>
            </a:pPr>
            <a:r>
              <a:rPr lang="en-US" b="1" dirty="0" smtClean="0"/>
              <a:t>Modeling: </a:t>
            </a:r>
          </a:p>
          <a:p>
            <a:pPr lvl="1"/>
            <a:r>
              <a:rPr lang="en-US" dirty="0" smtClean="0"/>
              <a:t>Two Modeling Methods were used: Classification and Regression</a:t>
            </a:r>
          </a:p>
          <a:p>
            <a:pPr lvl="1"/>
            <a:r>
              <a:rPr lang="en-US" u="sng" dirty="0" smtClean="0"/>
              <a:t>Regression</a:t>
            </a:r>
          </a:p>
          <a:p>
            <a:pPr lvl="2"/>
            <a:r>
              <a:rPr lang="en-US" dirty="0" smtClean="0"/>
              <a:t>Build model that predicts the weekly unit sales</a:t>
            </a:r>
          </a:p>
          <a:p>
            <a:pPr lvl="2"/>
            <a:r>
              <a:rPr lang="en-US" dirty="0" smtClean="0"/>
              <a:t>Lasso, Ridge and SVR</a:t>
            </a:r>
          </a:p>
          <a:p>
            <a:pPr lvl="2"/>
            <a:r>
              <a:rPr lang="en-US" dirty="0" smtClean="0"/>
              <a:t>Feature selection and parameter tuning performed</a:t>
            </a:r>
          </a:p>
          <a:p>
            <a:pPr lvl="1"/>
            <a:r>
              <a:rPr lang="en-US" u="sng" dirty="0" smtClean="0"/>
              <a:t>Classification</a:t>
            </a:r>
          </a:p>
          <a:p>
            <a:pPr lvl="2"/>
            <a:r>
              <a:rPr lang="en-US" dirty="0" smtClean="0"/>
              <a:t>Build model that predicts wither next week’s sales will be higher than national mean</a:t>
            </a:r>
          </a:p>
          <a:p>
            <a:pPr lvl="2"/>
            <a:r>
              <a:rPr lang="en-US" dirty="0" smtClean="0"/>
              <a:t>Random Forrest, SVC</a:t>
            </a:r>
          </a:p>
          <a:p>
            <a:pPr lvl="2"/>
            <a:r>
              <a:rPr lang="en-US" dirty="0" smtClean="0"/>
              <a:t>Feature selection and parameter tuning performed</a:t>
            </a:r>
          </a:p>
          <a:p>
            <a:pPr lvl="2"/>
            <a:endParaRPr lang="en-US" dirty="0" smtClean="0"/>
          </a:p>
        </p:txBody>
      </p:sp>
      <p:cxnSp>
        <p:nvCxnSpPr>
          <p:cNvPr id="4" name="Straight Connector 3"/>
          <p:cNvCxnSpPr/>
          <p:nvPr/>
        </p:nvCxnSpPr>
        <p:spPr>
          <a:xfrm>
            <a:off x="0" y="1264596"/>
            <a:ext cx="12192000" cy="0"/>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701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20" y="0"/>
            <a:ext cx="10515600" cy="1325563"/>
          </a:xfrm>
        </p:spPr>
        <p:txBody>
          <a:bodyPr/>
          <a:lstStyle/>
          <a:p>
            <a:r>
              <a:rPr lang="en-US" dirty="0"/>
              <a:t>Unit Sales Prediction </a:t>
            </a:r>
            <a:r>
              <a:rPr lang="en-US" dirty="0" smtClean="0"/>
              <a:t/>
            </a:r>
            <a:br>
              <a:rPr lang="en-US" dirty="0" smtClean="0"/>
            </a:br>
            <a:r>
              <a:rPr lang="en-US" sz="3600" dirty="0" smtClean="0"/>
              <a:t>CRISP</a:t>
            </a:r>
            <a:endParaRPr lang="en-US" sz="3600" dirty="0"/>
          </a:p>
        </p:txBody>
      </p:sp>
      <p:sp>
        <p:nvSpPr>
          <p:cNvPr id="3" name="Content Placeholder 2"/>
          <p:cNvSpPr>
            <a:spLocks noGrp="1"/>
          </p:cNvSpPr>
          <p:nvPr>
            <p:ph idx="1"/>
          </p:nvPr>
        </p:nvSpPr>
        <p:spPr>
          <a:xfrm>
            <a:off x="838200" y="1442294"/>
            <a:ext cx="10515600" cy="5153058"/>
          </a:xfrm>
        </p:spPr>
        <p:txBody>
          <a:bodyPr>
            <a:normAutofit/>
          </a:bodyPr>
          <a:lstStyle/>
          <a:p>
            <a:pPr marL="0" indent="0">
              <a:buNone/>
            </a:pPr>
            <a:r>
              <a:rPr lang="en-US" b="1" dirty="0" smtClean="0"/>
              <a:t>Evaluation:</a:t>
            </a:r>
          </a:p>
          <a:p>
            <a:pPr lvl="1"/>
            <a:r>
              <a:rPr lang="en-US" dirty="0" smtClean="0"/>
              <a:t>Regression</a:t>
            </a:r>
          </a:p>
          <a:p>
            <a:pPr lvl="2"/>
            <a:r>
              <a:rPr lang="en-US" dirty="0" smtClean="0"/>
              <a:t>Despite feature selection and parameter tuning efforts, attempts to build a regression model were unsuccessful</a:t>
            </a:r>
          </a:p>
          <a:p>
            <a:pPr lvl="2"/>
            <a:r>
              <a:rPr lang="en-US" dirty="0" smtClean="0"/>
              <a:t>Only 44%  Maximum Accuracy Achieved</a:t>
            </a:r>
          </a:p>
          <a:p>
            <a:pPr lvl="1"/>
            <a:endParaRPr lang="en-US" dirty="0" smtClean="0"/>
          </a:p>
          <a:p>
            <a:pPr lvl="1"/>
            <a:r>
              <a:rPr lang="en-US" dirty="0" smtClean="0"/>
              <a:t>Classification</a:t>
            </a:r>
          </a:p>
        </p:txBody>
      </p:sp>
      <p:cxnSp>
        <p:nvCxnSpPr>
          <p:cNvPr id="4" name="Straight Connector 3"/>
          <p:cNvCxnSpPr/>
          <p:nvPr/>
        </p:nvCxnSpPr>
        <p:spPr>
          <a:xfrm>
            <a:off x="0" y="1264596"/>
            <a:ext cx="12192000" cy="0"/>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5" name="Table 3"/>
          <p:cNvGraphicFramePr/>
          <p:nvPr>
            <p:extLst>
              <p:ext uri="{D42A27DB-BD31-4B8C-83A1-F6EECF244321}">
                <p14:modId xmlns:p14="http://schemas.microsoft.com/office/powerpoint/2010/main" val="621665986"/>
              </p:ext>
            </p:extLst>
          </p:nvPr>
        </p:nvGraphicFramePr>
        <p:xfrm>
          <a:off x="1976040" y="4132080"/>
          <a:ext cx="8046360" cy="1519560"/>
        </p:xfrm>
        <a:graphic>
          <a:graphicData uri="http://schemas.openxmlformats.org/drawingml/2006/table">
            <a:tbl>
              <a:tblPr/>
              <a:tblGrid>
                <a:gridCol w="2681280"/>
                <a:gridCol w="2681280"/>
                <a:gridCol w="2683800"/>
              </a:tblGrid>
              <a:tr h="506520">
                <a:tc>
                  <a:txBody>
                    <a:bodyPr/>
                    <a:lstStyle/>
                    <a:p>
                      <a:pPr algn="ctr"/>
                      <a:r>
                        <a:rPr lang="en-US" sz="2200" dirty="0" smtClean="0"/>
                        <a:t>Model</a:t>
                      </a:r>
                      <a:endParaRPr dirty="0"/>
                    </a:p>
                  </a:txBody>
                  <a:tcPr/>
                </a:tc>
                <a:tc>
                  <a:txBody>
                    <a:bodyPr/>
                    <a:lstStyle/>
                    <a:p>
                      <a:pPr algn="ctr"/>
                      <a:r>
                        <a:rPr lang="en-US"/>
                        <a:t>Random Forest</a:t>
                      </a:r>
                      <a:endParaRPr/>
                    </a:p>
                  </a:txBody>
                  <a:tcPr/>
                </a:tc>
                <a:tc>
                  <a:txBody>
                    <a:bodyPr/>
                    <a:lstStyle/>
                    <a:p>
                      <a:pPr algn="ctr"/>
                      <a:r>
                        <a:rPr lang="en-US"/>
                        <a:t>Linear SVC</a:t>
                      </a:r>
                      <a:endParaRPr/>
                    </a:p>
                  </a:txBody>
                  <a:tcPr/>
                </a:tc>
              </a:tr>
              <a:tr h="506520">
                <a:tc>
                  <a:txBody>
                    <a:bodyPr/>
                    <a:lstStyle/>
                    <a:p>
                      <a:pPr algn="ctr"/>
                      <a:r>
                        <a:rPr lang="en-US"/>
                        <a:t>Score</a:t>
                      </a:r>
                      <a:endParaRPr/>
                    </a:p>
                  </a:txBody>
                  <a:tcPr/>
                </a:tc>
                <a:tc>
                  <a:txBody>
                    <a:bodyPr/>
                    <a:lstStyle/>
                    <a:p>
                      <a:pPr algn="ctr"/>
                      <a:r>
                        <a:rPr lang="en-US"/>
                        <a:t>80%+</a:t>
                      </a:r>
                      <a:endParaRPr/>
                    </a:p>
                  </a:txBody>
                  <a:tcPr/>
                </a:tc>
                <a:tc>
                  <a:txBody>
                    <a:bodyPr/>
                    <a:lstStyle/>
                    <a:p>
                      <a:pPr algn="ctr"/>
                      <a:r>
                        <a:rPr lang="en-US"/>
                        <a:t>72%+</a:t>
                      </a:r>
                      <a:endParaRPr/>
                    </a:p>
                  </a:txBody>
                  <a:tcPr/>
                </a:tc>
              </a:tr>
              <a:tr h="506520">
                <a:tc>
                  <a:txBody>
                    <a:bodyPr/>
                    <a:lstStyle/>
                    <a:p>
                      <a:pPr algn="ctr"/>
                      <a:r>
                        <a:rPr lang="en-US"/>
                        <a:t>10 Fold CV</a:t>
                      </a:r>
                      <a:endParaRPr/>
                    </a:p>
                  </a:txBody>
                  <a:tcPr/>
                </a:tc>
                <a:tc>
                  <a:txBody>
                    <a:bodyPr/>
                    <a:lstStyle/>
                    <a:p>
                      <a:pPr algn="ctr"/>
                      <a:r>
                        <a:rPr lang="en-US"/>
                        <a:t>Unstable</a:t>
                      </a:r>
                      <a:endParaRPr/>
                    </a:p>
                  </a:txBody>
                  <a:tcPr/>
                </a:tc>
                <a:tc>
                  <a:txBody>
                    <a:bodyPr/>
                    <a:lstStyle/>
                    <a:p>
                      <a:pPr algn="ctr"/>
                      <a:r>
                        <a:rPr lang="en-US" dirty="0"/>
                        <a:t>Stable</a:t>
                      </a:r>
                      <a:endParaRPr dirty="0"/>
                    </a:p>
                  </a:txBody>
                  <a:tcPr/>
                </a:tc>
              </a:tr>
            </a:tbl>
          </a:graphicData>
        </a:graphic>
      </p:graphicFrame>
    </p:spTree>
    <p:extLst>
      <p:ext uri="{BB962C8B-B14F-4D97-AF65-F5344CB8AC3E}">
        <p14:creationId xmlns:p14="http://schemas.microsoft.com/office/powerpoint/2010/main" val="781067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65" y="5540"/>
            <a:ext cx="10515600" cy="1325563"/>
          </a:xfrm>
        </p:spPr>
        <p:txBody>
          <a:bodyPr/>
          <a:lstStyle/>
          <a:p>
            <a:r>
              <a:rPr lang="en-US" dirty="0" smtClean="0"/>
              <a:t>Conclusion</a:t>
            </a:r>
            <a:endParaRPr lang="en-US" dirty="0"/>
          </a:p>
        </p:txBody>
      </p:sp>
      <p:sp>
        <p:nvSpPr>
          <p:cNvPr id="5" name="Content Placeholder 4"/>
          <p:cNvSpPr>
            <a:spLocks noGrp="1"/>
          </p:cNvSpPr>
          <p:nvPr>
            <p:ph idx="1"/>
          </p:nvPr>
        </p:nvSpPr>
        <p:spPr>
          <a:xfrm>
            <a:off x="838200" y="1397610"/>
            <a:ext cx="10515600" cy="4351338"/>
          </a:xfrm>
        </p:spPr>
        <p:txBody>
          <a:bodyPr/>
          <a:lstStyle/>
          <a:p>
            <a:endParaRPr lang="en-US" u="sng" dirty="0" smtClean="0"/>
          </a:p>
          <a:p>
            <a:pPr marL="0" indent="0">
              <a:buNone/>
            </a:pPr>
            <a:r>
              <a:rPr lang="en-US" u="sng" dirty="0" smtClean="0"/>
              <a:t>Project Results:</a:t>
            </a:r>
          </a:p>
          <a:p>
            <a:pPr lvl="1"/>
            <a:r>
              <a:rPr lang="en-US" dirty="0" smtClean="0"/>
              <a:t>Predict the impact of new promotions on future sales </a:t>
            </a:r>
          </a:p>
          <a:p>
            <a:pPr lvl="1"/>
            <a:r>
              <a:rPr lang="en-US" dirty="0" smtClean="0"/>
              <a:t>Explore the driving demographics in yogurt sales </a:t>
            </a:r>
          </a:p>
          <a:p>
            <a:pPr lvl="1"/>
            <a:r>
              <a:rPr lang="en-US" dirty="0"/>
              <a:t>U</a:t>
            </a:r>
            <a:r>
              <a:rPr lang="en-US" dirty="0" smtClean="0"/>
              <a:t>nderstanding geographic sales trends</a:t>
            </a:r>
          </a:p>
          <a:p>
            <a:pPr lvl="1"/>
            <a:r>
              <a:rPr lang="en-US" dirty="0" smtClean="0"/>
              <a:t>Prediction of future sales </a:t>
            </a:r>
          </a:p>
          <a:p>
            <a:pPr lvl="1"/>
            <a:endParaRPr lang="en-US" dirty="0" smtClean="0"/>
          </a:p>
        </p:txBody>
      </p:sp>
      <p:cxnSp>
        <p:nvCxnSpPr>
          <p:cNvPr id="6" name="Straight Connector 5"/>
          <p:cNvCxnSpPr/>
          <p:nvPr/>
        </p:nvCxnSpPr>
        <p:spPr>
          <a:xfrm>
            <a:off x="0" y="1264596"/>
            <a:ext cx="12192000" cy="0"/>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95510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65" y="5540"/>
            <a:ext cx="10515600" cy="1325563"/>
          </a:xfrm>
        </p:spPr>
        <p:txBody>
          <a:bodyPr/>
          <a:lstStyle/>
          <a:p>
            <a:r>
              <a:rPr lang="en-US" dirty="0" smtClean="0"/>
              <a:t>Objective</a:t>
            </a:r>
            <a:endParaRPr lang="en-US" dirty="0"/>
          </a:p>
        </p:txBody>
      </p:sp>
      <p:sp>
        <p:nvSpPr>
          <p:cNvPr id="5" name="Content Placeholder 4"/>
          <p:cNvSpPr>
            <a:spLocks noGrp="1"/>
          </p:cNvSpPr>
          <p:nvPr>
            <p:ph idx="1"/>
          </p:nvPr>
        </p:nvSpPr>
        <p:spPr>
          <a:xfrm>
            <a:off x="838200" y="1397610"/>
            <a:ext cx="10515600" cy="4351338"/>
          </a:xfrm>
        </p:spPr>
        <p:txBody>
          <a:bodyPr/>
          <a:lstStyle/>
          <a:p>
            <a:pPr marL="0" indent="0">
              <a:buNone/>
            </a:pPr>
            <a:r>
              <a:rPr lang="en-US" b="1" dirty="0" smtClean="0"/>
              <a:t>Analyze the IRI Marketing Dataset in an effort to identify trends and influential features in the sale of yogurt.  Develop the capability for proactive evaluation of marketing resources through the use of predictive modeling</a:t>
            </a:r>
          </a:p>
          <a:p>
            <a:endParaRPr lang="en-US" u="sng" dirty="0" smtClean="0"/>
          </a:p>
          <a:p>
            <a:pPr marL="0" indent="0">
              <a:buNone/>
            </a:pPr>
            <a:r>
              <a:rPr lang="en-US" u="sng" dirty="0" smtClean="0"/>
              <a:t>Desired Capability:</a:t>
            </a:r>
          </a:p>
          <a:p>
            <a:pPr lvl="1"/>
            <a:r>
              <a:rPr lang="en-US" dirty="0" smtClean="0"/>
              <a:t>Predict the impact of new promotions on future sales</a:t>
            </a:r>
          </a:p>
          <a:p>
            <a:pPr lvl="1"/>
            <a:r>
              <a:rPr lang="en-US" dirty="0" smtClean="0"/>
              <a:t>Allow focused marketing by identify the driving demographics in yogurt sales </a:t>
            </a:r>
          </a:p>
          <a:p>
            <a:pPr lvl="1"/>
            <a:r>
              <a:rPr lang="en-US" dirty="0" smtClean="0"/>
              <a:t>Aid inventory decision by understanding geographic sales trends</a:t>
            </a:r>
          </a:p>
          <a:p>
            <a:pPr lvl="1"/>
            <a:r>
              <a:rPr lang="en-US" dirty="0" smtClean="0"/>
              <a:t>Predictions of future sales to inform better business decisions</a:t>
            </a:r>
          </a:p>
          <a:p>
            <a:pPr lvl="1"/>
            <a:endParaRPr lang="en-US" dirty="0" smtClean="0"/>
          </a:p>
        </p:txBody>
      </p:sp>
      <p:cxnSp>
        <p:nvCxnSpPr>
          <p:cNvPr id="6" name="Straight Connector 5"/>
          <p:cNvCxnSpPr/>
          <p:nvPr/>
        </p:nvCxnSpPr>
        <p:spPr>
          <a:xfrm>
            <a:off x="0" y="1264596"/>
            <a:ext cx="12192000" cy="0"/>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4427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10" y="0"/>
            <a:ext cx="10515600" cy="1325563"/>
          </a:xfrm>
        </p:spPr>
        <p:txBody>
          <a:bodyPr anchor="ctr"/>
          <a:lstStyle/>
          <a:p>
            <a:r>
              <a:rPr lang="en-US" dirty="0" smtClean="0"/>
              <a:t>Methodology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1707" y="1623087"/>
            <a:ext cx="5218176" cy="4358640"/>
          </a:xfrm>
          <a:prstGeom prst="rect">
            <a:avLst/>
          </a:prstGeom>
        </p:spPr>
      </p:pic>
      <p:sp>
        <p:nvSpPr>
          <p:cNvPr id="7" name="Content Placeholder 4"/>
          <p:cNvSpPr>
            <a:spLocks noGrp="1"/>
          </p:cNvSpPr>
          <p:nvPr>
            <p:ph idx="1"/>
          </p:nvPr>
        </p:nvSpPr>
        <p:spPr>
          <a:xfrm>
            <a:off x="583661" y="1684053"/>
            <a:ext cx="5856050" cy="4351338"/>
          </a:xfrm>
        </p:spPr>
        <p:txBody>
          <a:bodyPr>
            <a:normAutofit/>
          </a:bodyPr>
          <a:lstStyle/>
          <a:p>
            <a:pPr marL="0" indent="0">
              <a:buNone/>
            </a:pPr>
            <a:r>
              <a:rPr lang="en-US" b="1" dirty="0" smtClean="0"/>
              <a:t>Cross Industry Standard Process for Data Mining (CRISP-DM)</a:t>
            </a:r>
          </a:p>
          <a:p>
            <a:r>
              <a:rPr lang="en-US" dirty="0" smtClean="0"/>
              <a:t>Business Understanding</a:t>
            </a:r>
          </a:p>
          <a:p>
            <a:r>
              <a:rPr lang="en-US" dirty="0" smtClean="0"/>
              <a:t>Data Understanding </a:t>
            </a:r>
          </a:p>
          <a:p>
            <a:r>
              <a:rPr lang="en-US" dirty="0" smtClean="0"/>
              <a:t>Data Preparation</a:t>
            </a:r>
          </a:p>
          <a:p>
            <a:r>
              <a:rPr lang="en-US" dirty="0" smtClean="0"/>
              <a:t>Modeling</a:t>
            </a:r>
          </a:p>
          <a:p>
            <a:r>
              <a:rPr lang="en-US" dirty="0" smtClean="0"/>
              <a:t>Evaluation</a:t>
            </a:r>
          </a:p>
          <a:p>
            <a:r>
              <a:rPr lang="en-US" dirty="0" smtClean="0"/>
              <a:t>Deployment</a:t>
            </a:r>
          </a:p>
        </p:txBody>
      </p:sp>
      <p:sp>
        <p:nvSpPr>
          <p:cNvPr id="8" name="Content Placeholder 4"/>
          <p:cNvSpPr txBox="1">
            <a:spLocks/>
          </p:cNvSpPr>
          <p:nvPr/>
        </p:nvSpPr>
        <p:spPr>
          <a:xfrm>
            <a:off x="7132804" y="5981727"/>
            <a:ext cx="3655982" cy="305894"/>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Font typeface="Arial"/>
              <a:buNone/>
            </a:pPr>
            <a:r>
              <a:rPr lang="en-US" sz="2000" dirty="0" smtClean="0"/>
              <a:t>CRISP Data Mining Process</a:t>
            </a:r>
          </a:p>
        </p:txBody>
      </p:sp>
      <p:cxnSp>
        <p:nvCxnSpPr>
          <p:cNvPr id="5" name="Straight Connector 4"/>
          <p:cNvCxnSpPr/>
          <p:nvPr/>
        </p:nvCxnSpPr>
        <p:spPr>
          <a:xfrm>
            <a:off x="0" y="1264596"/>
            <a:ext cx="12192000" cy="0"/>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01166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365" y="0"/>
            <a:ext cx="10515600" cy="1325563"/>
          </a:xfrm>
        </p:spPr>
        <p:txBody>
          <a:bodyPr/>
          <a:lstStyle/>
          <a:p>
            <a:r>
              <a:rPr lang="en-US" dirty="0" smtClean="0"/>
              <a:t>Assess Situation</a:t>
            </a:r>
            <a:endParaRPr lang="en-US" dirty="0"/>
          </a:p>
        </p:txBody>
      </p:sp>
      <p:sp>
        <p:nvSpPr>
          <p:cNvPr id="5" name="Content Placeholder 4"/>
          <p:cNvSpPr>
            <a:spLocks noGrp="1"/>
          </p:cNvSpPr>
          <p:nvPr>
            <p:ph sz="half" idx="1"/>
          </p:nvPr>
        </p:nvSpPr>
        <p:spPr>
          <a:xfrm>
            <a:off x="838200" y="1825625"/>
            <a:ext cx="5181600" cy="4663440"/>
          </a:xfrm>
        </p:spPr>
        <p:txBody>
          <a:bodyPr>
            <a:normAutofit fontScale="62500" lnSpcReduction="20000"/>
          </a:bodyPr>
          <a:lstStyle/>
          <a:p>
            <a:pPr marL="0" indent="0">
              <a:buNone/>
            </a:pPr>
            <a:r>
              <a:rPr lang="en-US" sz="3200" b="1" dirty="0"/>
              <a:t>IRI Marketing Data Set</a:t>
            </a:r>
          </a:p>
          <a:p>
            <a:r>
              <a:rPr lang="en-US" dirty="0"/>
              <a:t>Dataset containing store sales and consumer panel data for 30 product categories. </a:t>
            </a:r>
          </a:p>
          <a:p>
            <a:r>
              <a:rPr lang="en-US" dirty="0"/>
              <a:t>Enables modeling of important economic and marketing metrics for companies and policy makers.  </a:t>
            </a:r>
          </a:p>
          <a:p>
            <a:pPr>
              <a:buFont typeface="Wingdings" charset="2"/>
              <a:buChar char="Ø"/>
            </a:pPr>
            <a:r>
              <a:rPr lang="en-US" dirty="0"/>
              <a:t>Yogurt Relevant Data</a:t>
            </a:r>
          </a:p>
          <a:p>
            <a:pPr lvl="1"/>
            <a:r>
              <a:rPr lang="en-US" dirty="0" smtClean="0"/>
              <a:t>Drug </a:t>
            </a:r>
            <a:r>
              <a:rPr lang="en-US" dirty="0"/>
              <a:t>and Grocery </a:t>
            </a:r>
            <a:r>
              <a:rPr lang="en-US" dirty="0" smtClean="0"/>
              <a:t>Store Weekly Yogurt Sales Data</a:t>
            </a:r>
            <a:endParaRPr lang="en-US" dirty="0"/>
          </a:p>
          <a:p>
            <a:pPr lvl="1"/>
            <a:r>
              <a:rPr lang="en-US" dirty="0"/>
              <a:t>Consumer Panelist </a:t>
            </a:r>
            <a:r>
              <a:rPr lang="en-US" dirty="0" smtClean="0"/>
              <a:t>Transaction Data</a:t>
            </a:r>
          </a:p>
          <a:p>
            <a:pPr lvl="1"/>
            <a:r>
              <a:rPr lang="en-US" dirty="0" smtClean="0"/>
              <a:t>Consumer Panelist Demographic Data</a:t>
            </a:r>
            <a:endParaRPr lang="en-US" dirty="0"/>
          </a:p>
          <a:p>
            <a:pPr lvl="1"/>
            <a:r>
              <a:rPr lang="en-US" dirty="0" smtClean="0"/>
              <a:t>Yogurt Product Attribute Data</a:t>
            </a:r>
          </a:p>
          <a:p>
            <a:pPr lvl="1"/>
            <a:r>
              <a:rPr lang="en-US" dirty="0" smtClean="0"/>
              <a:t>Store Attribute Data</a:t>
            </a:r>
          </a:p>
          <a:p>
            <a:endParaRPr lang="en-US" dirty="0"/>
          </a:p>
          <a:p>
            <a:pPr marL="0" indent="0">
              <a:buNone/>
            </a:pPr>
            <a:r>
              <a:rPr lang="en-US" sz="3200" b="1" dirty="0" smtClean="0"/>
              <a:t>Resources</a:t>
            </a:r>
          </a:p>
          <a:p>
            <a:r>
              <a:rPr lang="en-US" dirty="0" smtClean="0"/>
              <a:t>Python Machine Learning Packages</a:t>
            </a:r>
          </a:p>
          <a:p>
            <a:r>
              <a:rPr lang="en-US" dirty="0" smtClean="0"/>
              <a:t>Hierarchical Data Format files (HDF5)</a:t>
            </a:r>
          </a:p>
          <a:p>
            <a:pPr lvl="1"/>
            <a:r>
              <a:rPr lang="en-US" dirty="0" smtClean="0"/>
              <a:t>Benefits of database without requiring external server resources</a:t>
            </a:r>
            <a:endParaRPr lang="en-US" dirty="0"/>
          </a:p>
          <a:p>
            <a:endParaRPr lang="en-US" dirty="0"/>
          </a:p>
        </p:txBody>
      </p:sp>
      <p:sp>
        <p:nvSpPr>
          <p:cNvPr id="6" name="Content Placeholder 5"/>
          <p:cNvSpPr>
            <a:spLocks noGrp="1"/>
          </p:cNvSpPr>
          <p:nvPr>
            <p:ph sz="half" idx="2"/>
          </p:nvPr>
        </p:nvSpPr>
        <p:spPr>
          <a:xfrm>
            <a:off x="6172200" y="1825625"/>
            <a:ext cx="5181600" cy="4663440"/>
          </a:xfrm>
        </p:spPr>
        <p:txBody>
          <a:bodyPr>
            <a:normAutofit fontScale="62500" lnSpcReduction="20000"/>
          </a:bodyPr>
          <a:lstStyle/>
          <a:p>
            <a:pPr marL="0" indent="0">
              <a:buNone/>
            </a:pPr>
            <a:r>
              <a:rPr lang="en-US" sz="3200" b="1" dirty="0" smtClean="0"/>
              <a:t>Risks </a:t>
            </a:r>
            <a:r>
              <a:rPr lang="en-US" sz="3200" b="1" dirty="0"/>
              <a:t>and Contingencies</a:t>
            </a:r>
          </a:p>
          <a:p>
            <a:r>
              <a:rPr lang="en-US" dirty="0"/>
              <a:t>Size of grocery store data was too large for personal laptop RAM.  We used representative samples.</a:t>
            </a:r>
          </a:p>
          <a:p>
            <a:r>
              <a:rPr lang="en-US" dirty="0"/>
              <a:t>Unable to link all keys between tables so performed analysis on subsets that could be merged.  Analysts accepted potential information loss as small risk</a:t>
            </a:r>
          </a:p>
          <a:p>
            <a:r>
              <a:rPr lang="en-US" dirty="0"/>
              <a:t>IRI data my not accurately represent the markets for which data is provided and may skew some of our conclusions.</a:t>
            </a:r>
          </a:p>
          <a:p>
            <a:r>
              <a:rPr lang="en-US" dirty="0" err="1"/>
              <a:t>Scikit</a:t>
            </a:r>
            <a:r>
              <a:rPr lang="en-US" dirty="0"/>
              <a:t>-learn can’t handle categorical data well which we mitigated by binary encoding.  </a:t>
            </a:r>
          </a:p>
          <a:p>
            <a:endParaRPr lang="en-US" dirty="0"/>
          </a:p>
        </p:txBody>
      </p:sp>
      <p:cxnSp>
        <p:nvCxnSpPr>
          <p:cNvPr id="7" name="Straight Connector 6"/>
          <p:cNvCxnSpPr/>
          <p:nvPr/>
        </p:nvCxnSpPr>
        <p:spPr>
          <a:xfrm>
            <a:off x="0" y="1264596"/>
            <a:ext cx="12192000" cy="0"/>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5282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65" y="0"/>
            <a:ext cx="10515600" cy="1325563"/>
          </a:xfrm>
        </p:spPr>
        <p:txBody>
          <a:bodyPr/>
          <a:lstStyle/>
          <a:p>
            <a:r>
              <a:rPr lang="en-US" dirty="0" smtClean="0"/>
              <a:t>Data Mining Goals</a:t>
            </a:r>
            <a:endParaRPr lang="en-US" dirty="0"/>
          </a:p>
        </p:txBody>
      </p:sp>
      <p:sp>
        <p:nvSpPr>
          <p:cNvPr id="3" name="Content Placeholder 2"/>
          <p:cNvSpPr>
            <a:spLocks noGrp="1"/>
          </p:cNvSpPr>
          <p:nvPr>
            <p:ph idx="1"/>
          </p:nvPr>
        </p:nvSpPr>
        <p:spPr>
          <a:xfrm>
            <a:off x="838200" y="1592165"/>
            <a:ext cx="10515600" cy="4351338"/>
          </a:xfrm>
        </p:spPr>
        <p:txBody>
          <a:bodyPr/>
          <a:lstStyle/>
          <a:p>
            <a:pPr marL="0" indent="0">
              <a:buNone/>
            </a:pPr>
            <a:r>
              <a:rPr lang="en-US" u="sng" dirty="0" smtClean="0"/>
              <a:t>Primary Goal</a:t>
            </a:r>
            <a:r>
              <a:rPr lang="en-US" dirty="0" smtClean="0"/>
              <a:t>: Discover underlying trends in the data that can be used to build a predictive model</a:t>
            </a:r>
          </a:p>
          <a:p>
            <a:pPr marL="0" indent="0">
              <a:buNone/>
            </a:pPr>
            <a:endParaRPr lang="en-US" dirty="0"/>
          </a:p>
        </p:txBody>
      </p:sp>
      <p:graphicFrame>
        <p:nvGraphicFramePr>
          <p:cNvPr id="4" name="Diagram 3"/>
          <p:cNvGraphicFramePr/>
          <p:nvPr>
            <p:extLst>
              <p:ext uri="{D42A27DB-BD31-4B8C-83A1-F6EECF244321}">
                <p14:modId xmlns:p14="http://schemas.microsoft.com/office/powerpoint/2010/main" val="837188685"/>
              </p:ext>
            </p:extLst>
          </p:nvPr>
        </p:nvGraphicFramePr>
        <p:xfrm>
          <a:off x="509954" y="2777247"/>
          <a:ext cx="11218984" cy="3499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6" name="Straight Connector 5"/>
          <p:cNvCxnSpPr/>
          <p:nvPr/>
        </p:nvCxnSpPr>
        <p:spPr>
          <a:xfrm>
            <a:off x="0" y="1264596"/>
            <a:ext cx="12192000" cy="0"/>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11018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65" y="0"/>
            <a:ext cx="10515600" cy="1325563"/>
          </a:xfrm>
        </p:spPr>
        <p:txBody>
          <a:bodyPr/>
          <a:lstStyle/>
          <a:p>
            <a:r>
              <a:rPr lang="en-US" dirty="0"/>
              <a:t>Project Plan</a:t>
            </a:r>
          </a:p>
        </p:txBody>
      </p:sp>
      <p:sp>
        <p:nvSpPr>
          <p:cNvPr id="7" name="TextBox 6"/>
          <p:cNvSpPr txBox="1"/>
          <p:nvPr/>
        </p:nvSpPr>
        <p:spPr>
          <a:xfrm>
            <a:off x="6180667" y="6874933"/>
            <a:ext cx="184731" cy="369332"/>
          </a:xfrm>
          <a:prstGeom prst="rect">
            <a:avLst/>
          </a:prstGeom>
          <a:noFill/>
        </p:spPr>
        <p:txBody>
          <a:bodyPr wrap="none" rtlCol="0">
            <a:spAutoFit/>
          </a:bodyPr>
          <a:lstStyle/>
          <a:p>
            <a:endParaRPr lang="en-US" dirty="0"/>
          </a:p>
        </p:txBody>
      </p:sp>
      <p:grpSp>
        <p:nvGrpSpPr>
          <p:cNvPr id="20" name="Group 19"/>
          <p:cNvGrpSpPr/>
          <p:nvPr/>
        </p:nvGrpSpPr>
        <p:grpSpPr>
          <a:xfrm>
            <a:off x="385862" y="1694589"/>
            <a:ext cx="11468094" cy="4705888"/>
            <a:chOff x="385862" y="1694589"/>
            <a:chExt cx="11468094" cy="4705888"/>
          </a:xfrm>
        </p:grpSpPr>
        <p:sp>
          <p:nvSpPr>
            <p:cNvPr id="6" name="Rounded Rectangle 5"/>
            <p:cNvSpPr/>
            <p:nvPr/>
          </p:nvSpPr>
          <p:spPr>
            <a:xfrm>
              <a:off x="3100201" y="1694589"/>
              <a:ext cx="1920240" cy="914400"/>
            </a:xfrm>
            <a:prstGeom prst="roundRect">
              <a:avLst/>
            </a:prstGeom>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t>Mini-CRISP</a:t>
              </a:r>
              <a:endParaRPr lang="en-US" sz="2800" dirty="0"/>
            </a:p>
          </p:txBody>
        </p:sp>
        <p:sp>
          <p:nvSpPr>
            <p:cNvPr id="8" name="Rounded Rectangle 7"/>
            <p:cNvSpPr/>
            <p:nvPr/>
          </p:nvSpPr>
          <p:spPr>
            <a:xfrm>
              <a:off x="385862" y="1694589"/>
              <a:ext cx="1280160" cy="914400"/>
            </a:xfrm>
            <a:prstGeom prst="roundRect">
              <a:avLst/>
            </a:prstGeom>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t>ELT</a:t>
              </a:r>
              <a:endParaRPr lang="en-US" sz="2800" dirty="0"/>
            </a:p>
          </p:txBody>
        </p:sp>
        <p:sp>
          <p:nvSpPr>
            <p:cNvPr id="9" name="Rounded Rectangle 8"/>
            <p:cNvSpPr/>
            <p:nvPr/>
          </p:nvSpPr>
          <p:spPr>
            <a:xfrm>
              <a:off x="6298980" y="1694589"/>
              <a:ext cx="1645920" cy="914400"/>
            </a:xfrm>
            <a:prstGeom prst="roundRect">
              <a:avLst/>
            </a:prstGeom>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t>Integrate</a:t>
              </a:r>
              <a:endParaRPr lang="en-US" sz="2800" dirty="0"/>
            </a:p>
          </p:txBody>
        </p:sp>
        <p:sp>
          <p:nvSpPr>
            <p:cNvPr id="10" name="Rounded Rectangle 9"/>
            <p:cNvSpPr/>
            <p:nvPr/>
          </p:nvSpPr>
          <p:spPr>
            <a:xfrm>
              <a:off x="9340170" y="1694589"/>
              <a:ext cx="1280160" cy="914400"/>
            </a:xfrm>
            <a:prstGeom prst="roundRect">
              <a:avLst/>
            </a:prstGeom>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t>Merge</a:t>
              </a:r>
              <a:endParaRPr lang="en-US" sz="2800" dirty="0"/>
            </a:p>
          </p:txBody>
        </p:sp>
        <p:sp>
          <p:nvSpPr>
            <p:cNvPr id="11" name="Right Arrow 10"/>
            <p:cNvSpPr/>
            <p:nvPr/>
          </p:nvSpPr>
          <p:spPr>
            <a:xfrm>
              <a:off x="1964987" y="1810333"/>
              <a:ext cx="949095" cy="682912"/>
            </a:xfrm>
            <a:prstGeom prs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5185163" y="1810333"/>
              <a:ext cx="949095" cy="682912"/>
            </a:xfrm>
            <a:prstGeom prs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8201546" y="1810333"/>
              <a:ext cx="949095" cy="682912"/>
            </a:xfrm>
            <a:prstGeom prs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502592" y="2472479"/>
              <a:ext cx="2411490" cy="3927998"/>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charset="0"/>
                <a:buChar char="•"/>
              </a:pPr>
              <a:r>
                <a:rPr lang="en-US" dirty="0" smtClean="0">
                  <a:solidFill>
                    <a:schemeClr val="tx1"/>
                  </a:solidFill>
                </a:rPr>
                <a:t>Identify and review data files required for analysis</a:t>
              </a:r>
            </a:p>
            <a:p>
              <a:pPr marL="285750" indent="-285750">
                <a:buFont typeface="Arial" charset="0"/>
                <a:buChar char="•"/>
              </a:pPr>
              <a:r>
                <a:rPr lang="en-US" dirty="0" smtClean="0">
                  <a:solidFill>
                    <a:schemeClr val="tx1"/>
                  </a:solidFill>
                </a:rPr>
                <a:t>Clean, merge and consolidate data by type and similarity</a:t>
              </a:r>
            </a:p>
            <a:p>
              <a:pPr marL="285750" indent="-285750">
                <a:buFont typeface="Arial" charset="0"/>
                <a:buChar char="•"/>
              </a:pPr>
              <a:r>
                <a:rPr lang="en-US" dirty="0" smtClean="0">
                  <a:solidFill>
                    <a:schemeClr val="tx1"/>
                  </a:solidFill>
                </a:rPr>
                <a:t>Create useful Metadata to track lineage</a:t>
              </a:r>
            </a:p>
            <a:p>
              <a:pPr marL="285750" indent="-285750">
                <a:buFont typeface="Arial" charset="0"/>
                <a:buChar char="•"/>
              </a:pPr>
              <a:r>
                <a:rPr lang="en-US" dirty="0" smtClean="0">
                  <a:solidFill>
                    <a:schemeClr val="tx1"/>
                  </a:solidFill>
                </a:rPr>
                <a:t>Store clean data in HDF5 file</a:t>
              </a:r>
            </a:p>
            <a:p>
              <a:pPr marL="285750" indent="-285750">
                <a:buFont typeface="Arial" charset="0"/>
                <a:buChar char="•"/>
              </a:pPr>
              <a:endParaRPr lang="en-US" dirty="0">
                <a:solidFill>
                  <a:schemeClr val="tx1"/>
                </a:solidFill>
              </a:endParaRPr>
            </a:p>
          </p:txBody>
        </p:sp>
        <p:sp>
          <p:nvSpPr>
            <p:cNvPr id="17" name="Rounded Rectangle 16"/>
            <p:cNvSpPr/>
            <p:nvPr/>
          </p:nvSpPr>
          <p:spPr>
            <a:xfrm>
              <a:off x="3203636" y="2472479"/>
              <a:ext cx="2411490" cy="3927998"/>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charset="0"/>
                <a:buChar char="•"/>
              </a:pPr>
              <a:r>
                <a:rPr lang="en-US" dirty="0" smtClean="0">
                  <a:solidFill>
                    <a:schemeClr val="tx1"/>
                  </a:solidFill>
                </a:rPr>
                <a:t>Perform small CRISP on each data element</a:t>
              </a:r>
            </a:p>
            <a:p>
              <a:pPr marL="285750" indent="-285750">
                <a:buFont typeface="Arial" charset="0"/>
                <a:buChar char="•"/>
              </a:pPr>
              <a:r>
                <a:rPr lang="en-US" dirty="0" smtClean="0">
                  <a:solidFill>
                    <a:schemeClr val="tx1"/>
                  </a:solidFill>
                </a:rPr>
                <a:t>Data Understanding, Data Preparation and Modeling</a:t>
              </a:r>
            </a:p>
            <a:p>
              <a:pPr marL="285750" indent="-285750">
                <a:buFont typeface="Arial" charset="0"/>
                <a:buChar char="•"/>
              </a:pPr>
              <a:endParaRPr lang="en-US" dirty="0">
                <a:solidFill>
                  <a:schemeClr val="tx1"/>
                </a:solidFill>
              </a:endParaRPr>
            </a:p>
          </p:txBody>
        </p:sp>
        <p:sp>
          <p:nvSpPr>
            <p:cNvPr id="18" name="Rounded Rectangle 17"/>
            <p:cNvSpPr/>
            <p:nvPr/>
          </p:nvSpPr>
          <p:spPr>
            <a:xfrm>
              <a:off x="6402572" y="2472479"/>
              <a:ext cx="2411490" cy="3927998"/>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charset="0"/>
                <a:buChar char="•"/>
              </a:pPr>
              <a:r>
                <a:rPr lang="en-US" dirty="0" smtClean="0">
                  <a:solidFill>
                    <a:schemeClr val="tx1"/>
                  </a:solidFill>
                </a:rPr>
                <a:t>Improve models by  merging data sets and exploiting Mini-CRISP provided insights</a:t>
              </a:r>
            </a:p>
            <a:p>
              <a:pPr marL="285750" indent="-285750">
                <a:buFont typeface="Arial" charset="0"/>
                <a:buChar char="•"/>
              </a:pPr>
              <a:r>
                <a:rPr lang="en-US" dirty="0" smtClean="0">
                  <a:solidFill>
                    <a:schemeClr val="tx1"/>
                  </a:solidFill>
                </a:rPr>
                <a:t>Incorporate outside data if needed to improve model</a:t>
              </a:r>
            </a:p>
            <a:p>
              <a:pPr marL="285750" indent="-285750">
                <a:buFont typeface="Arial" charset="0"/>
                <a:buChar char="•"/>
              </a:pPr>
              <a:endParaRPr lang="en-US" dirty="0">
                <a:solidFill>
                  <a:schemeClr val="tx1"/>
                </a:solidFill>
              </a:endParaRPr>
            </a:p>
          </p:txBody>
        </p:sp>
        <p:sp>
          <p:nvSpPr>
            <p:cNvPr id="19" name="Rounded Rectangle 18"/>
            <p:cNvSpPr/>
            <p:nvPr/>
          </p:nvSpPr>
          <p:spPr>
            <a:xfrm>
              <a:off x="9442466" y="2472479"/>
              <a:ext cx="2411490" cy="3927998"/>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charset="0"/>
                <a:buChar char="•"/>
              </a:pPr>
              <a:r>
                <a:rPr lang="en-US" dirty="0" smtClean="0">
                  <a:solidFill>
                    <a:schemeClr val="tx1"/>
                  </a:solidFill>
                </a:rPr>
                <a:t>Utilize al insights and model from previous work to build yogurt sales prediction model</a:t>
              </a:r>
            </a:p>
            <a:p>
              <a:pPr marL="285750" indent="-285750">
                <a:buFont typeface="Arial" charset="0"/>
                <a:buChar char="•"/>
              </a:pPr>
              <a:endParaRPr lang="en-US" dirty="0">
                <a:solidFill>
                  <a:schemeClr val="tx1"/>
                </a:solidFill>
              </a:endParaRPr>
            </a:p>
          </p:txBody>
        </p:sp>
      </p:grpSp>
      <p:cxnSp>
        <p:nvCxnSpPr>
          <p:cNvPr id="21" name="Straight Connector 20"/>
          <p:cNvCxnSpPr/>
          <p:nvPr/>
        </p:nvCxnSpPr>
        <p:spPr>
          <a:xfrm>
            <a:off x="0" y="1264596"/>
            <a:ext cx="12192000" cy="0"/>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54236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65" y="0"/>
            <a:ext cx="10515600" cy="1325563"/>
          </a:xfrm>
        </p:spPr>
        <p:txBody>
          <a:bodyPr/>
          <a:lstStyle/>
          <a:p>
            <a:r>
              <a:rPr lang="en-US" dirty="0"/>
              <a:t>Big D. </a:t>
            </a:r>
            <a:r>
              <a:rPr lang="en-US" dirty="0" smtClean="0"/>
              <a:t>Challenges  </a:t>
            </a:r>
            <a:endParaRPr lang="en-US" dirty="0"/>
          </a:p>
        </p:txBody>
      </p:sp>
      <p:sp>
        <p:nvSpPr>
          <p:cNvPr id="3" name="Content Placeholder 2"/>
          <p:cNvSpPr>
            <a:spLocks noGrp="1"/>
          </p:cNvSpPr>
          <p:nvPr>
            <p:ph idx="1"/>
          </p:nvPr>
        </p:nvSpPr>
        <p:spPr>
          <a:xfrm>
            <a:off x="838200" y="1631075"/>
            <a:ext cx="6379723" cy="4351338"/>
          </a:xfrm>
        </p:spPr>
        <p:txBody>
          <a:bodyPr>
            <a:normAutofit fontScale="92500"/>
          </a:bodyPr>
          <a:lstStyle/>
          <a:p>
            <a:r>
              <a:rPr lang="en-US" dirty="0" smtClean="0"/>
              <a:t>Disparity</a:t>
            </a:r>
          </a:p>
          <a:p>
            <a:pPr lvl="1"/>
            <a:r>
              <a:rPr lang="en-US" dirty="0" smtClean="0"/>
              <a:t>Similar files distributed over various folders</a:t>
            </a:r>
          </a:p>
          <a:p>
            <a:pPr lvl="1"/>
            <a:r>
              <a:rPr lang="en-US" dirty="0" smtClean="0"/>
              <a:t>Different version of similar data</a:t>
            </a:r>
          </a:p>
          <a:p>
            <a:pPr lvl="1"/>
            <a:r>
              <a:rPr lang="en-US" dirty="0" smtClean="0"/>
              <a:t>Different file formats and headers</a:t>
            </a:r>
            <a:endParaRPr lang="en-US" dirty="0"/>
          </a:p>
          <a:p>
            <a:r>
              <a:rPr lang="en-US" dirty="0"/>
              <a:t>Volume</a:t>
            </a:r>
          </a:p>
          <a:p>
            <a:pPr lvl="1"/>
            <a:r>
              <a:rPr lang="en-US" dirty="0"/>
              <a:t>140 GB </a:t>
            </a:r>
            <a:r>
              <a:rPr lang="en-US" dirty="0" smtClean="0"/>
              <a:t>Uncompressed ➞ </a:t>
            </a:r>
            <a:r>
              <a:rPr lang="en-US" dirty="0"/>
              <a:t>1.8 GB </a:t>
            </a:r>
            <a:r>
              <a:rPr lang="en-US" dirty="0" smtClean="0"/>
              <a:t>Compressed</a:t>
            </a:r>
          </a:p>
          <a:p>
            <a:pPr lvl="1"/>
            <a:r>
              <a:rPr lang="is-IS" dirty="0" smtClean="0"/>
              <a:t>141,394,709</a:t>
            </a:r>
            <a:r>
              <a:rPr lang="en-US" dirty="0" smtClean="0"/>
              <a:t> rows just for grocery yogurt sales</a:t>
            </a:r>
            <a:endParaRPr lang="en-US" dirty="0"/>
          </a:p>
          <a:p>
            <a:r>
              <a:rPr lang="en-US" dirty="0"/>
              <a:t>Variety</a:t>
            </a:r>
          </a:p>
          <a:p>
            <a:pPr lvl="1"/>
            <a:r>
              <a:rPr lang="cs-CZ" dirty="0"/>
              <a:t>3,649 </a:t>
            </a:r>
            <a:r>
              <a:rPr lang="en-US" dirty="0"/>
              <a:t>files ➞</a:t>
            </a:r>
            <a:r>
              <a:rPr lang="en-US" dirty="0" smtClean="0"/>
              <a:t> </a:t>
            </a:r>
            <a:r>
              <a:rPr lang="en-US" dirty="0"/>
              <a:t>1 file</a:t>
            </a:r>
          </a:p>
          <a:p>
            <a:pPr lvl="1"/>
            <a:r>
              <a:rPr lang="en-US" dirty="0"/>
              <a:t>Demographics, Panelists, Trips, Stores, Sales, </a:t>
            </a:r>
            <a:r>
              <a:rPr lang="en-US" dirty="0" smtClean="0"/>
              <a:t>Products, etc.</a:t>
            </a:r>
            <a:endParaRPr lang="en-US" dirty="0"/>
          </a:p>
          <a:p>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5206" y="1805818"/>
            <a:ext cx="4312420" cy="3383280"/>
          </a:xfrm>
          <a:prstGeom prst="rect">
            <a:avLst/>
          </a:prstGeom>
          <a:ln w="3175">
            <a:solidFill>
              <a:schemeClr val="tx1"/>
            </a:solidFill>
          </a:ln>
        </p:spPr>
      </p:pic>
      <p:sp>
        <p:nvSpPr>
          <p:cNvPr id="5" name="Content Placeholder 4"/>
          <p:cNvSpPr txBox="1">
            <a:spLocks/>
          </p:cNvSpPr>
          <p:nvPr/>
        </p:nvSpPr>
        <p:spPr>
          <a:xfrm>
            <a:off x="8190682" y="5315545"/>
            <a:ext cx="423801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sz="2000" dirty="0" smtClean="0"/>
              <a:t>Organization of Single H5 File</a:t>
            </a:r>
          </a:p>
        </p:txBody>
      </p:sp>
      <p:cxnSp>
        <p:nvCxnSpPr>
          <p:cNvPr id="8" name="Straight Connector 7"/>
          <p:cNvCxnSpPr/>
          <p:nvPr/>
        </p:nvCxnSpPr>
        <p:spPr>
          <a:xfrm>
            <a:off x="0" y="1264596"/>
            <a:ext cx="12192000" cy="0"/>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97445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275" y="0"/>
            <a:ext cx="10515600" cy="1325563"/>
          </a:xfrm>
        </p:spPr>
        <p:txBody>
          <a:bodyPr/>
          <a:lstStyle/>
          <a:p>
            <a:r>
              <a:rPr lang="en-US" dirty="0" smtClean="0"/>
              <a:t>Data Description</a:t>
            </a:r>
            <a:endParaRPr lang="en-US" dirty="0"/>
          </a:p>
        </p:txBody>
      </p:sp>
      <p:sp>
        <p:nvSpPr>
          <p:cNvPr id="8" name="Content Placeholder 7"/>
          <p:cNvSpPr>
            <a:spLocks noGrp="1"/>
          </p:cNvSpPr>
          <p:nvPr>
            <p:ph sz="half" idx="2"/>
          </p:nvPr>
        </p:nvSpPr>
        <p:spPr>
          <a:xfrm>
            <a:off x="816812" y="1739526"/>
            <a:ext cx="5181600" cy="4351338"/>
          </a:xfrm>
        </p:spPr>
        <p:txBody>
          <a:bodyPr/>
          <a:lstStyle/>
          <a:p>
            <a:r>
              <a:rPr lang="en-US" dirty="0" smtClean="0"/>
              <a:t>Store Descriptors</a:t>
            </a:r>
          </a:p>
          <a:p>
            <a:r>
              <a:rPr lang="en-US" dirty="0" smtClean="0"/>
              <a:t>US County Codes (FIPS)</a:t>
            </a:r>
          </a:p>
          <a:p>
            <a:r>
              <a:rPr lang="en-US" dirty="0" smtClean="0"/>
              <a:t>Panelist Demographics</a:t>
            </a:r>
          </a:p>
          <a:p>
            <a:r>
              <a:rPr lang="en-US" dirty="0" smtClean="0"/>
              <a:t>Panelist Sales</a:t>
            </a:r>
          </a:p>
          <a:p>
            <a:r>
              <a:rPr lang="en-US" dirty="0" smtClean="0"/>
              <a:t>Store Sales Data</a:t>
            </a:r>
          </a:p>
          <a:p>
            <a:r>
              <a:rPr lang="en-US" dirty="0" smtClean="0"/>
              <a:t>Product Descriptors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9414" y="1584983"/>
            <a:ext cx="4998822" cy="4297680"/>
          </a:xfrm>
          <a:prstGeom prst="rect">
            <a:avLst/>
          </a:prstGeom>
          <a:solidFill>
            <a:schemeClr val="bg1"/>
          </a:solidFill>
          <a:ln>
            <a:solidFill>
              <a:schemeClr val="tx1"/>
            </a:solidFill>
          </a:ln>
        </p:spPr>
      </p:pic>
      <p:sp>
        <p:nvSpPr>
          <p:cNvPr id="9" name="Content Placeholder 4"/>
          <p:cNvSpPr txBox="1">
            <a:spLocks/>
          </p:cNvSpPr>
          <p:nvPr/>
        </p:nvSpPr>
        <p:spPr>
          <a:xfrm>
            <a:off x="6144938" y="5882663"/>
            <a:ext cx="5577840" cy="5486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sz="2000" dirty="0" smtClean="0"/>
              <a:t>Relationships between various Data Categories </a:t>
            </a:r>
          </a:p>
        </p:txBody>
      </p:sp>
      <p:cxnSp>
        <p:nvCxnSpPr>
          <p:cNvPr id="7" name="Straight Connector 6"/>
          <p:cNvCxnSpPr/>
          <p:nvPr/>
        </p:nvCxnSpPr>
        <p:spPr>
          <a:xfrm>
            <a:off x="0" y="1264596"/>
            <a:ext cx="12192000" cy="0"/>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52380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20" y="0"/>
            <a:ext cx="10515600" cy="1325563"/>
          </a:xfrm>
        </p:spPr>
        <p:txBody>
          <a:bodyPr/>
          <a:lstStyle/>
          <a:p>
            <a:r>
              <a:rPr lang="en-US" dirty="0" smtClean="0"/>
              <a:t>Panelists Demographics</a:t>
            </a:r>
            <a:br>
              <a:rPr lang="en-US" dirty="0" smtClean="0"/>
            </a:br>
            <a:r>
              <a:rPr lang="en-US" sz="3600" dirty="0" smtClean="0"/>
              <a:t>Mini-CRISP</a:t>
            </a:r>
            <a:endParaRPr lang="en-US" sz="3600" dirty="0"/>
          </a:p>
        </p:txBody>
      </p:sp>
      <p:sp>
        <p:nvSpPr>
          <p:cNvPr id="3" name="Content Placeholder 2"/>
          <p:cNvSpPr>
            <a:spLocks noGrp="1"/>
          </p:cNvSpPr>
          <p:nvPr>
            <p:ph idx="1"/>
          </p:nvPr>
        </p:nvSpPr>
        <p:spPr>
          <a:xfrm>
            <a:off x="838200" y="1475430"/>
            <a:ext cx="10515600" cy="4351338"/>
          </a:xfrm>
        </p:spPr>
        <p:txBody>
          <a:bodyPr/>
          <a:lstStyle/>
          <a:p>
            <a:pPr marL="0" indent="0">
              <a:buNone/>
            </a:pPr>
            <a:r>
              <a:rPr lang="en-US" b="1" dirty="0" smtClean="0"/>
              <a:t>Business Understanding: </a:t>
            </a:r>
          </a:p>
          <a:p>
            <a:pPr lvl="1"/>
            <a:r>
              <a:rPr lang="en-US" dirty="0" smtClean="0"/>
              <a:t>Can we predict who purchases yogurt?</a:t>
            </a:r>
          </a:p>
          <a:p>
            <a:pPr marL="0" indent="0">
              <a:buNone/>
            </a:pPr>
            <a:endParaRPr lang="en-US" b="1" dirty="0" smtClean="0"/>
          </a:p>
          <a:p>
            <a:pPr marL="0" indent="0">
              <a:buNone/>
            </a:pPr>
            <a:r>
              <a:rPr lang="en-US" b="1" dirty="0" smtClean="0"/>
              <a:t>Data Understanding:</a:t>
            </a:r>
          </a:p>
          <a:p>
            <a:pPr lvl="1"/>
            <a:r>
              <a:rPr lang="en-US" dirty="0" smtClean="0"/>
              <a:t>K-Means Clustering used to categorize panelists into market groups</a:t>
            </a:r>
          </a:p>
          <a:p>
            <a:pPr lvl="1"/>
            <a:r>
              <a:rPr lang="en-US" dirty="0" smtClean="0"/>
              <a:t>12 Clusters were identified</a:t>
            </a:r>
          </a:p>
          <a:p>
            <a:pPr lvl="1"/>
            <a:r>
              <a:rPr lang="en-US" dirty="0" smtClean="0"/>
              <a:t>Unable to achieve stable clustering</a:t>
            </a:r>
          </a:p>
        </p:txBody>
      </p:sp>
      <p:cxnSp>
        <p:nvCxnSpPr>
          <p:cNvPr id="4" name="Straight Connector 3"/>
          <p:cNvCxnSpPr/>
          <p:nvPr/>
        </p:nvCxnSpPr>
        <p:spPr>
          <a:xfrm>
            <a:off x="0" y="1264596"/>
            <a:ext cx="12192000" cy="0"/>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pic>
        <p:nvPicPr>
          <p:cNvPr id="5" name="Content Placeholder 10"/>
          <p:cNvPicPr>
            <a:picLocks noChangeAspect="1"/>
          </p:cNvPicPr>
          <p:nvPr/>
        </p:nvPicPr>
        <p:blipFill rotWithShape="1">
          <a:blip r:embed="rId2">
            <a:extLst>
              <a:ext uri="{28A0092B-C50C-407E-A947-70E740481C1C}">
                <a14:useLocalDpi xmlns:a14="http://schemas.microsoft.com/office/drawing/2010/main" val="0"/>
              </a:ext>
            </a:extLst>
          </a:blip>
          <a:srcRect l="1561" t="3290" b="3324"/>
          <a:stretch/>
        </p:blipFill>
        <p:spPr bwMode="auto">
          <a:xfrm>
            <a:off x="6835617" y="4130773"/>
            <a:ext cx="5102299" cy="2546252"/>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11"/>
          <p:cNvSpPr txBox="1">
            <a:spLocks/>
          </p:cNvSpPr>
          <p:nvPr/>
        </p:nvSpPr>
        <p:spPr>
          <a:xfrm>
            <a:off x="7758415" y="3852459"/>
            <a:ext cx="3618219" cy="278314"/>
          </a:xfrm>
          <a:prstGeom prst="rect">
            <a:avLst/>
          </a:prstGeom>
        </p:spPr>
        <p:txBody>
          <a:bodyPr vert="horz" lIns="91440" tIns="45720" rIns="91440" bIns="45720" rtlCol="0" anchor="b">
            <a:normAutofit fontScale="92500" lnSpcReduction="20000"/>
          </a:bodyPr>
          <a:lstStyle>
            <a:lvl1pPr marL="0" indent="0" algn="l" defTabSz="914400" rtl="0" eaLnBrk="1" latinLnBrk="0" hangingPunct="1">
              <a:lnSpc>
                <a:spcPct val="90000"/>
              </a:lnSpc>
              <a:spcBef>
                <a:spcPts val="1000"/>
              </a:spcBef>
              <a:buFont typeface="Arial"/>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9pPr>
          </a:lstStyle>
          <a:p>
            <a:r>
              <a:rPr lang="en-US" sz="1800" dirty="0" smtClean="0"/>
              <a:t>Elbow Curve for K-Means Clustering</a:t>
            </a:r>
            <a:endParaRPr lang="en-US" sz="1800" dirty="0"/>
          </a:p>
        </p:txBody>
      </p:sp>
      <p:sp>
        <p:nvSpPr>
          <p:cNvPr id="7" name="TextBox 6"/>
          <p:cNvSpPr txBox="1"/>
          <p:nvPr/>
        </p:nvSpPr>
        <p:spPr>
          <a:xfrm rot="16200000">
            <a:off x="5590653" y="5216957"/>
            <a:ext cx="2198038" cy="246221"/>
          </a:xfrm>
          <a:prstGeom prst="rect">
            <a:avLst/>
          </a:prstGeom>
          <a:noFill/>
        </p:spPr>
        <p:txBody>
          <a:bodyPr wrap="none" rtlCol="0">
            <a:spAutoFit/>
          </a:bodyPr>
          <a:lstStyle/>
          <a:p>
            <a:r>
              <a:rPr lang="en-US" sz="1000" dirty="0" smtClean="0"/>
              <a:t>Average within Cluster Sum of Squares</a:t>
            </a:r>
            <a:endParaRPr lang="en-US" sz="1000" dirty="0"/>
          </a:p>
        </p:txBody>
      </p:sp>
      <p:sp>
        <p:nvSpPr>
          <p:cNvPr id="8" name="TextBox 7"/>
          <p:cNvSpPr txBox="1"/>
          <p:nvPr/>
        </p:nvSpPr>
        <p:spPr>
          <a:xfrm>
            <a:off x="8747869" y="6657185"/>
            <a:ext cx="1223412" cy="246221"/>
          </a:xfrm>
          <a:prstGeom prst="rect">
            <a:avLst/>
          </a:prstGeom>
          <a:noFill/>
        </p:spPr>
        <p:txBody>
          <a:bodyPr wrap="none" rtlCol="0">
            <a:spAutoFit/>
          </a:bodyPr>
          <a:lstStyle/>
          <a:p>
            <a:r>
              <a:rPr lang="en-US" sz="1000" dirty="0" smtClean="0"/>
              <a:t>Number of Clusters</a:t>
            </a:r>
            <a:endParaRPr lang="en-US" sz="1000" dirty="0"/>
          </a:p>
        </p:txBody>
      </p:sp>
    </p:spTree>
    <p:extLst>
      <p:ext uri="{BB962C8B-B14F-4D97-AF65-F5344CB8AC3E}">
        <p14:creationId xmlns:p14="http://schemas.microsoft.com/office/powerpoint/2010/main" val="7310679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904</TotalTime>
  <Words>1097</Words>
  <Application>Microsoft Macintosh PowerPoint</Application>
  <PresentationFormat>Widescreen</PresentationFormat>
  <Paragraphs>207</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Calibri</vt:lpstr>
      <vt:lpstr>Calibri Light</vt:lpstr>
      <vt:lpstr>Wingdings</vt:lpstr>
      <vt:lpstr>Arial</vt:lpstr>
      <vt:lpstr>Office Theme</vt:lpstr>
      <vt:lpstr>Team Froyo</vt:lpstr>
      <vt:lpstr>Objective</vt:lpstr>
      <vt:lpstr>Methodology</vt:lpstr>
      <vt:lpstr>Assess Situation</vt:lpstr>
      <vt:lpstr>Data Mining Goals</vt:lpstr>
      <vt:lpstr>Project Plan</vt:lpstr>
      <vt:lpstr>Big D. Challenges  </vt:lpstr>
      <vt:lpstr>Data Description</vt:lpstr>
      <vt:lpstr>Panelists Demographics Mini-CRISP</vt:lpstr>
      <vt:lpstr>Panelists Demographics Mini-CRISP</vt:lpstr>
      <vt:lpstr>Sales Promotions Mini-CRISP</vt:lpstr>
      <vt:lpstr>Panelists Demographics Mini-CRISP</vt:lpstr>
      <vt:lpstr>Geography, Products, Sales Date Data Exploration</vt:lpstr>
      <vt:lpstr>Unit Sales Prediction CRISP</vt:lpstr>
      <vt:lpstr>Unit Sales Prediction  CRISP</vt:lpstr>
      <vt:lpstr>Unit Sales Prediction  CRISP</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Froyo</dc:title>
  <dc:creator>Megan McCarty</dc:creator>
  <cp:lastModifiedBy>Megan McCarty</cp:lastModifiedBy>
  <cp:revision>94</cp:revision>
  <dcterms:created xsi:type="dcterms:W3CDTF">2016-06-09T13:26:26Z</dcterms:created>
  <dcterms:modified xsi:type="dcterms:W3CDTF">2016-06-10T16:53:19Z</dcterms:modified>
</cp:coreProperties>
</file>