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7"/>
  </p:notesMasterIdLst>
  <p:sldIdLst>
    <p:sldId id="256" r:id="rId2"/>
    <p:sldId id="287" r:id="rId3"/>
    <p:sldId id="257" r:id="rId4"/>
    <p:sldId id="258" r:id="rId5"/>
    <p:sldId id="259" r:id="rId6"/>
    <p:sldId id="270" r:id="rId7"/>
    <p:sldId id="271" r:id="rId8"/>
    <p:sldId id="261" r:id="rId9"/>
    <p:sldId id="275" r:id="rId10"/>
    <p:sldId id="276" r:id="rId11"/>
    <p:sldId id="285" r:id="rId12"/>
    <p:sldId id="277" r:id="rId13"/>
    <p:sldId id="280" r:id="rId14"/>
    <p:sldId id="278" r:id="rId15"/>
    <p:sldId id="282" r:id="rId16"/>
    <p:sldId id="279" r:id="rId17"/>
    <p:sldId id="284" r:id="rId18"/>
    <p:sldId id="264" r:id="rId19"/>
    <p:sldId id="272" r:id="rId20"/>
    <p:sldId id="273" r:id="rId21"/>
    <p:sldId id="274" r:id="rId22"/>
    <p:sldId id="265" r:id="rId23"/>
    <p:sldId id="283" r:id="rId24"/>
    <p:sldId id="266" r:id="rId25"/>
    <p:sldId id="267" r:id="rId26"/>
    <p:sldId id="288" r:id="rId27"/>
    <p:sldId id="289" r:id="rId28"/>
    <p:sldId id="290" r:id="rId29"/>
    <p:sldId id="291" r:id="rId30"/>
    <p:sldId id="292" r:id="rId31"/>
    <p:sldId id="293" r:id="rId32"/>
    <p:sldId id="294" r:id="rId33"/>
    <p:sldId id="268" r:id="rId34"/>
    <p:sldId id="286"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2"/>
    <p:restoredTop sz="94686"/>
  </p:normalViewPr>
  <p:slideViewPr>
    <p:cSldViewPr snapToGrid="0" snapToObjects="1">
      <p:cViewPr>
        <p:scale>
          <a:sx n="66" d="100"/>
          <a:sy n="66" d="100"/>
        </p:scale>
        <p:origin x="352"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11</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33</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34</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6861304"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72" y="1721170"/>
            <a:ext cx="4998822" cy="4297680"/>
          </a:xfrm>
          <a:prstGeom prst="rect">
            <a:avLst/>
          </a:prstGeom>
          <a:ln>
            <a:solidFill>
              <a:schemeClr val="bg1"/>
            </a:solidFill>
          </a:ln>
        </p:spPr>
      </p:pic>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28" y="1093090"/>
            <a:ext cx="5218176" cy="4358640"/>
          </a:xfrm>
          <a:prstGeom prst="rect">
            <a:avLst/>
          </a:prstGeom>
        </p:spPr>
      </p:pic>
      <p:sp>
        <p:nvSpPr>
          <p:cNvPr id="7" name="Content Placeholder 4"/>
          <p:cNvSpPr>
            <a:spLocks noGrp="1"/>
          </p:cNvSpPr>
          <p:nvPr>
            <p:ph idx="1"/>
          </p:nvPr>
        </p:nvSpPr>
        <p:spPr>
          <a:xfrm>
            <a:off x="1382944" y="1684053"/>
            <a:ext cx="3655982" cy="4351338"/>
          </a:xfrm>
        </p:spPr>
        <p:txBody>
          <a:bodyPr>
            <a:normAutofit/>
          </a:bodyPr>
          <a:lstStyle/>
          <a:p>
            <a:pPr marL="0" indent="0">
              <a:buNone/>
            </a:pPr>
            <a:r>
              <a:rPr lang="en-US" dirty="0" smtClean="0"/>
              <a:t>Cross Industry Standard Process for </a:t>
            </a:r>
            <a:r>
              <a:rPr lang="en-US" smtClean="0"/>
              <a:t>Data Mining (CRISP-DM)</a:t>
            </a:r>
            <a:endParaRPr lang="en-US" dirty="0" smtClean="0"/>
          </a:p>
        </p:txBody>
      </p:sp>
      <p:sp>
        <p:nvSpPr>
          <p:cNvPr id="8" name="Content Placeholder 4"/>
          <p:cNvSpPr txBox="1">
            <a:spLocks/>
          </p:cNvSpPr>
          <p:nvPr/>
        </p:nvSpPr>
        <p:spPr>
          <a:xfrm>
            <a:off x="7430306" y="5451730"/>
            <a:ext cx="3655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CRISP Data Mining Process</a:t>
            </a:r>
            <a:endParaRPr lang="en-US" sz="2000" dirty="0" smtClean="0"/>
          </a:p>
        </p:txBody>
      </p:sp>
    </p:spTree>
    <p:extLst>
      <p:ext uri="{BB962C8B-B14F-4D97-AF65-F5344CB8AC3E}">
        <p14:creationId xmlns:p14="http://schemas.microsoft.com/office/powerpoint/2010/main" val="107011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br>
              <a:rPr lang="en-US" dirty="0" smtClean="0"/>
            </a:br>
            <a:r>
              <a:rPr lang="en-US" sz="3600" dirty="0" smtClean="0"/>
              <a:t>Predict Sales Promotion Success</a:t>
            </a:r>
            <a:endParaRPr lang="en-US" dirty="0"/>
          </a:p>
        </p:txBody>
      </p:sp>
      <p:sp>
        <p:nvSpPr>
          <p:cNvPr id="3" name="Content Placeholder 2"/>
          <p:cNvSpPr>
            <a:spLocks noGrp="1"/>
          </p:cNvSpPr>
          <p:nvPr>
            <p:ph idx="1"/>
          </p:nvPr>
        </p:nvSpPr>
        <p:spPr/>
        <p:txBody>
          <a:bodyPr/>
          <a:lstStyle/>
          <a:p>
            <a:r>
              <a:rPr lang="en-US" dirty="0" smtClean="0"/>
              <a:t>Random Forrest Classifier</a:t>
            </a:r>
          </a:p>
          <a:p>
            <a:pPr lvl="1"/>
            <a:r>
              <a:rPr lang="en-US" dirty="0" smtClean="0"/>
              <a:t>Features: binary encoded advertisement, display and price reduction fields</a:t>
            </a:r>
          </a:p>
          <a:p>
            <a:pPr lvl="1"/>
            <a:r>
              <a:rPr lang="en-US" dirty="0" smtClean="0"/>
              <a:t>Label:  Promotion was successful or Not (binary)</a:t>
            </a:r>
          </a:p>
          <a:p>
            <a:pPr lvl="1"/>
            <a:r>
              <a:rPr lang="en-US" dirty="0" smtClean="0"/>
              <a:t>Parameters tuned using </a:t>
            </a:r>
            <a:r>
              <a:rPr lang="en-US" dirty="0" err="1" smtClean="0"/>
              <a:t>GridSearchCV</a:t>
            </a:r>
            <a:r>
              <a:rPr lang="en-US" dirty="0" smtClean="0"/>
              <a:t>:  number of estimators and max depth</a:t>
            </a:r>
          </a:p>
          <a:p>
            <a:pPr lvl="1"/>
            <a:r>
              <a:rPr lang="en-US" dirty="0" smtClean="0"/>
              <a:t>10-fold Cross Validation:  78% Accuracy</a:t>
            </a:r>
          </a:p>
          <a:p>
            <a:pPr lvl="1"/>
            <a:endParaRPr lang="en-US" dirty="0"/>
          </a:p>
          <a:p>
            <a:r>
              <a:rPr lang="en-US" dirty="0" smtClean="0"/>
              <a:t>Attempt to increase model prediction capability by integrating other data elements were unsuccessful.  </a:t>
            </a:r>
          </a:p>
          <a:p>
            <a:pPr lvl="1"/>
            <a:r>
              <a:rPr lang="en-US" dirty="0" smtClean="0"/>
              <a:t>Other elements considered and rejected: product attributes, store geography, time of year, price</a:t>
            </a:r>
          </a:p>
          <a:p>
            <a:pPr lvl="1"/>
            <a:endParaRPr lang="en-US" dirty="0" smtClean="0"/>
          </a:p>
        </p:txBody>
      </p:sp>
    </p:spTree>
    <p:extLst>
      <p:ext uri="{BB962C8B-B14F-4D97-AF65-F5344CB8AC3E}">
        <p14:creationId xmlns:p14="http://schemas.microsoft.com/office/powerpoint/2010/main" val="211624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a:t>
            </a:r>
            <a:br>
              <a:rPr lang="en-US" smtClean="0"/>
            </a:br>
            <a:r>
              <a:rPr lang="en-US" smtClean="0"/>
              <a:t>Predict Units Sold</a:t>
            </a:r>
            <a:endParaRPr lang="en-US"/>
          </a:p>
        </p:txBody>
      </p:sp>
      <p:sp>
        <p:nvSpPr>
          <p:cNvPr id="3" name="Content Placeholder 2"/>
          <p:cNvSpPr>
            <a:spLocks noGrp="1"/>
          </p:cNvSpPr>
          <p:nvPr>
            <p:ph idx="1"/>
          </p:nvPr>
        </p:nvSpPr>
        <p:spPr/>
        <p:txBody>
          <a:bodyPr/>
          <a:lstStyle/>
          <a:p>
            <a:r>
              <a:rPr lang="en-US" dirty="0"/>
              <a:t>Per the project plan, analysts attempted to incorporate influential data entities into a single sales prediction model</a:t>
            </a:r>
            <a:r>
              <a:rPr lang="en-US" dirty="0" smtClean="0"/>
              <a:t>.</a:t>
            </a:r>
          </a:p>
          <a:p>
            <a:r>
              <a:rPr lang="en-US" dirty="0" smtClean="0"/>
              <a:t>LASSO, RIDGE and SVR regression models were attempted to predict unit sales utilizing multiple of our identified influential data elements</a:t>
            </a:r>
          </a:p>
          <a:p>
            <a:r>
              <a:rPr lang="en-US" dirty="0" smtClean="0"/>
              <a:t>Modeling attempts were unsuccessful, best accuracy was only 43.84% </a:t>
            </a:r>
            <a:endParaRPr lang="en-US" dirty="0"/>
          </a:p>
        </p:txBody>
      </p:sp>
    </p:spTree>
    <p:extLst>
      <p:ext uri="{BB962C8B-B14F-4D97-AF65-F5344CB8AC3E}">
        <p14:creationId xmlns:p14="http://schemas.microsoft.com/office/powerpoint/2010/main" val="1814679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Assumptions Sadat</a:t>
            </a:r>
            <a:endParaRPr dirty="0"/>
          </a:p>
        </p:txBody>
      </p:sp>
      <p:sp>
        <p:nvSpPr>
          <p:cNvPr id="202"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400">
                <a:latin typeface="Calibri"/>
              </a:rPr>
              <a:t>Annual sales were similar every year. Hence, only data before 2007 was used.</a:t>
            </a:r>
            <a:endParaRPr/>
          </a:p>
          <a:p>
            <a:pPr>
              <a:lnSpc>
                <a:spcPct val="90000"/>
              </a:lnSpc>
              <a:buFont typeface="Arial"/>
              <a:buChar char="•"/>
            </a:pPr>
            <a:r>
              <a:rPr lang="en-US" sz="2400">
                <a:solidFill>
                  <a:srgbClr val="000000"/>
                </a:solidFill>
                <a:latin typeface="Calibri"/>
              </a:rPr>
              <a:t>The sample of randomly selected 10,000 rows of grocery data is representative of the entire dataset</a:t>
            </a:r>
            <a:endParaRPr/>
          </a:p>
        </p:txBody>
      </p:sp>
    </p:spTree>
    <p:extLst>
      <p:ext uri="{BB962C8B-B14F-4D97-AF65-F5344CB8AC3E}">
        <p14:creationId xmlns:p14="http://schemas.microsoft.com/office/powerpoint/2010/main" val="1104366560"/>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Feature </a:t>
            </a:r>
            <a:r>
              <a:rPr lang="en-US" sz="4400" dirty="0" smtClean="0">
                <a:solidFill>
                  <a:srgbClr val="000000"/>
                </a:solidFill>
                <a:latin typeface="Calibri Light"/>
              </a:rPr>
              <a:t>Engineering Sadat</a:t>
            </a:r>
            <a:endParaRPr dirty="0"/>
          </a:p>
        </p:txBody>
      </p:sp>
      <p:sp>
        <p:nvSpPr>
          <p:cNvPr id="204"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400">
                <a:latin typeface="Calibri"/>
              </a:rPr>
              <a:t>D (Display) was changed to 0 for “no display” and 1 for “display used”.</a:t>
            </a:r>
            <a:endParaRPr/>
          </a:p>
          <a:p>
            <a:pPr>
              <a:lnSpc>
                <a:spcPct val="90000"/>
              </a:lnSpc>
              <a:buFont typeface="Arial"/>
              <a:buChar char="•"/>
            </a:pPr>
            <a:r>
              <a:rPr lang="en-US" sz="2400">
                <a:solidFill>
                  <a:srgbClr val="000000"/>
                </a:solidFill>
                <a:latin typeface="Calibri"/>
              </a:rPr>
              <a:t>PR (Price Reduction) was used while F was dropped</a:t>
            </a:r>
            <a:endParaRPr/>
          </a:p>
          <a:p>
            <a:pPr>
              <a:lnSpc>
                <a:spcPct val="90000"/>
              </a:lnSpc>
              <a:buFont typeface="Arial"/>
              <a:buChar char="•"/>
            </a:pPr>
            <a:r>
              <a:rPr lang="en-US" sz="2400">
                <a:solidFill>
                  <a:srgbClr val="000000"/>
                </a:solidFill>
                <a:latin typeface="Calibri"/>
              </a:rPr>
              <a:t>Dummy variables were created of product data like fat content, calorie level, type of yogurt and packaging.</a:t>
            </a:r>
            <a:endParaRPr/>
          </a:p>
          <a:p>
            <a:pPr>
              <a:lnSpc>
                <a:spcPct val="90000"/>
              </a:lnSpc>
              <a:buFont typeface="Arial"/>
              <a:buChar char="•"/>
            </a:pPr>
            <a:r>
              <a:rPr lang="en-US" sz="2400">
                <a:solidFill>
                  <a:srgbClr val="000000"/>
                </a:solidFill>
                <a:latin typeface="Calibri"/>
              </a:rPr>
              <a:t> Unit Price of each product was calculated
Formula: DOLLARS / UNITS</a:t>
            </a:r>
            <a:endParaRPr/>
          </a:p>
          <a:p>
            <a:pPr>
              <a:lnSpc>
                <a:spcPct val="90000"/>
              </a:lnSpc>
              <a:buFont typeface="Arial"/>
              <a:buChar char="•"/>
            </a:pPr>
            <a:r>
              <a:rPr lang="en-US" sz="2400">
                <a:solidFill>
                  <a:srgbClr val="000000"/>
                </a:solidFill>
                <a:latin typeface="Calibri"/>
              </a:rPr>
              <a:t>Population and Median Household Income of each state was added to our dataset. Binarized the columns by setting 1 for above median value and 0 for below.</a:t>
            </a:r>
            <a:endParaRPr/>
          </a:p>
          <a:p>
            <a:pPr>
              <a:lnSpc>
                <a:spcPct val="90000"/>
              </a:lnSpc>
              <a:buFont typeface="Arial"/>
              <a:buChar char="•"/>
            </a:pPr>
            <a:r>
              <a:rPr lang="en-US" sz="2400">
                <a:solidFill>
                  <a:srgbClr val="000000"/>
                </a:solidFill>
                <a:latin typeface="Calibri"/>
              </a:rPr>
              <a:t>Units sold per week binarized to 1 for more than 11 units sold and 0 for below. This will be our label for classification.</a:t>
            </a:r>
            <a:endParaRPr/>
          </a:p>
        </p:txBody>
      </p:sp>
    </p:spTree>
    <p:extLst>
      <p:ext uri="{BB962C8B-B14F-4D97-AF65-F5344CB8AC3E}">
        <p14:creationId xmlns:p14="http://schemas.microsoft.com/office/powerpoint/2010/main" val="387612899"/>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Feature </a:t>
            </a:r>
            <a:r>
              <a:rPr lang="en-US" sz="4400" dirty="0" smtClean="0">
                <a:solidFill>
                  <a:srgbClr val="000000"/>
                </a:solidFill>
                <a:latin typeface="Calibri Light"/>
              </a:rPr>
              <a:t>Selection Sadat</a:t>
            </a:r>
            <a:endParaRPr dirty="0"/>
          </a:p>
        </p:txBody>
      </p:sp>
      <p:sp>
        <p:nvSpPr>
          <p:cNvPr id="206" name="TextShape 2"/>
          <p:cNvSpPr txBox="1"/>
          <p:nvPr/>
        </p:nvSpPr>
        <p:spPr>
          <a:xfrm>
            <a:off x="838080" y="1690200"/>
            <a:ext cx="10683360" cy="4350960"/>
          </a:xfrm>
          <a:prstGeom prst="rect">
            <a:avLst/>
          </a:prstGeom>
        </p:spPr>
        <p:txBody>
          <a:bodyPr/>
          <a:lstStyle/>
          <a:p>
            <a:pPr>
              <a:lnSpc>
                <a:spcPct val="90000"/>
              </a:lnSpc>
              <a:buFont typeface="Arial"/>
              <a:buChar char="•"/>
            </a:pPr>
            <a:r>
              <a:rPr lang="en-US" sz="2400">
                <a:latin typeface="Calibri"/>
              </a:rPr>
              <a:t>518 in our model after feature engineering</a:t>
            </a:r>
            <a:endParaRPr/>
          </a:p>
          <a:p>
            <a:pPr>
              <a:lnSpc>
                <a:spcPct val="90000"/>
              </a:lnSpc>
              <a:buFont typeface="Arial"/>
              <a:buChar char="•"/>
            </a:pPr>
            <a:r>
              <a:rPr lang="en-US" sz="2400">
                <a:solidFill>
                  <a:srgbClr val="000000"/>
                </a:solidFill>
                <a:latin typeface="Calibri"/>
              </a:rPr>
              <a:t>L1 penalty or Lasso was used for feature selection</a:t>
            </a:r>
            <a:endParaRPr/>
          </a:p>
          <a:p>
            <a:pPr>
              <a:lnSpc>
                <a:spcPct val="90000"/>
              </a:lnSpc>
              <a:buFont typeface="Arial"/>
              <a:buChar char="•"/>
            </a:pPr>
            <a:r>
              <a:rPr lang="en-US" sz="2400">
                <a:solidFill>
                  <a:srgbClr val="000000"/>
                </a:solidFill>
                <a:latin typeface="Calibri"/>
              </a:rPr>
              <a:t>34 out of 518 features were selected</a:t>
            </a:r>
            <a:endParaRPr/>
          </a:p>
        </p:txBody>
      </p:sp>
    </p:spTree>
    <p:extLst>
      <p:ext uri="{BB962C8B-B14F-4D97-AF65-F5344CB8AC3E}">
        <p14:creationId xmlns:p14="http://schemas.microsoft.com/office/powerpoint/2010/main" val="1292092142"/>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Models Sadat</a:t>
            </a:r>
            <a:endParaRPr dirty="0"/>
          </a:p>
        </p:txBody>
      </p:sp>
      <p:sp>
        <p:nvSpPr>
          <p:cNvPr id="208" name="TextShape 2"/>
          <p:cNvSpPr txBox="1"/>
          <p:nvPr/>
        </p:nvSpPr>
        <p:spPr>
          <a:xfrm>
            <a:off x="838080" y="1825560"/>
            <a:ext cx="5131080" cy="4350960"/>
          </a:xfrm>
          <a:prstGeom prst="rect">
            <a:avLst/>
          </a:prstGeom>
        </p:spPr>
        <p:txBody>
          <a:bodyPr/>
          <a:lstStyle/>
          <a:p>
            <a:pPr>
              <a:buSzPct val="45000"/>
              <a:buFont typeface="StarSymbol"/>
              <a:buChar char=""/>
            </a:pPr>
            <a:r>
              <a:rPr lang="en-US" b="1" u="sng"/>
              <a:t>Linear SVC</a:t>
            </a:r>
            <a:endParaRPr/>
          </a:p>
          <a:p>
            <a:pPr>
              <a:buSzPct val="45000"/>
              <a:buFont typeface="StarSymbol"/>
              <a:buChar char=""/>
            </a:pPr>
            <a:r>
              <a:rPr lang="en-US">
                <a:solidFill>
                  <a:srgbClr val="000000"/>
                </a:solidFill>
              </a:rPr>
              <a:t>Score 72%+</a:t>
            </a:r>
            <a:endParaRPr/>
          </a:p>
          <a:p>
            <a:pPr>
              <a:buSzPct val="45000"/>
              <a:buFont typeface="StarSymbol"/>
              <a:buChar char=""/>
            </a:pPr>
            <a:r>
              <a:rPr lang="en-US" b="1">
                <a:solidFill>
                  <a:srgbClr val="579D1C"/>
                </a:solidFill>
              </a:rPr>
              <a:t>10-Fold CV: Stable</a:t>
            </a:r>
            <a:endParaRPr/>
          </a:p>
          <a:p>
            <a:pPr>
              <a:buSzPct val="45000"/>
              <a:buFont typeface="StarSymbol"/>
              <a:buChar char=""/>
            </a:pPr>
            <a:r>
              <a:rPr lang="en-US">
                <a:solidFill>
                  <a:srgbClr val="000000"/>
                </a:solidFill>
              </a:rPr>
              <a:t>34 features</a:t>
            </a:r>
            <a:endParaRPr/>
          </a:p>
        </p:txBody>
      </p:sp>
      <p:sp>
        <p:nvSpPr>
          <p:cNvPr id="209" name="TextShape 3"/>
          <p:cNvSpPr txBox="1"/>
          <p:nvPr/>
        </p:nvSpPr>
        <p:spPr>
          <a:xfrm>
            <a:off x="6225840" y="1825560"/>
            <a:ext cx="5131080" cy="4350960"/>
          </a:xfrm>
          <a:prstGeom prst="rect">
            <a:avLst/>
          </a:prstGeom>
        </p:spPr>
        <p:txBody>
          <a:bodyPr wrap="none" lIns="0" tIns="0" rIns="0" bIns="0"/>
          <a:lstStyle/>
          <a:p>
            <a:pPr>
              <a:buSzPct val="45000"/>
              <a:buFont typeface="StarSymbol"/>
              <a:buChar char=""/>
            </a:pPr>
            <a:r>
              <a:rPr lang="en-US" u="sng"/>
              <a:t>Random Forest Classifier</a:t>
            </a:r>
            <a:endParaRPr/>
          </a:p>
          <a:p>
            <a:pPr>
              <a:buSzPct val="45000"/>
              <a:buFont typeface="StarSymbol"/>
              <a:buChar char=""/>
            </a:pPr>
            <a:r>
              <a:rPr lang="en-US" b="1">
                <a:solidFill>
                  <a:srgbClr val="579D1C"/>
                </a:solidFill>
              </a:rPr>
              <a:t>Score : 80%+</a:t>
            </a:r>
            <a:endParaRPr/>
          </a:p>
          <a:p>
            <a:pPr>
              <a:buSzPct val="45000"/>
              <a:buFont typeface="StarSymbol"/>
              <a:buChar char=""/>
            </a:pPr>
            <a:r>
              <a:rPr lang="en-US"/>
              <a:t>10-Fold CV: Unstable</a:t>
            </a:r>
            <a:endParaRPr/>
          </a:p>
          <a:p>
            <a:pPr>
              <a:buSzPct val="45000"/>
              <a:buFont typeface="StarSymbol"/>
              <a:buChar char=""/>
            </a:pPr>
            <a:r>
              <a:rPr lang="en-US"/>
              <a:t>34 features</a:t>
            </a:r>
            <a:endParaRPr/>
          </a:p>
        </p:txBody>
      </p:sp>
    </p:spTree>
    <p:extLst>
      <p:ext uri="{BB962C8B-B14F-4D97-AF65-F5344CB8AC3E}">
        <p14:creationId xmlns:p14="http://schemas.microsoft.com/office/powerpoint/2010/main" val="837992130"/>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Model </a:t>
            </a:r>
            <a:r>
              <a:rPr lang="en-US" sz="4400" dirty="0" smtClean="0">
                <a:solidFill>
                  <a:srgbClr val="000000"/>
                </a:solidFill>
                <a:latin typeface="Calibri Light"/>
              </a:rPr>
              <a:t>Stability Sadat</a:t>
            </a:r>
            <a:endParaRPr dirty="0"/>
          </a:p>
        </p:txBody>
      </p:sp>
      <p:pic>
        <p:nvPicPr>
          <p:cNvPr id="211" name="Picture 210"/>
          <p:cNvPicPr/>
          <p:nvPr/>
        </p:nvPicPr>
        <p:blipFill>
          <a:blip r:embed="rId2"/>
          <a:stretch>
            <a:fillRect/>
          </a:stretch>
        </p:blipFill>
        <p:spPr>
          <a:xfrm>
            <a:off x="528840" y="1670760"/>
            <a:ext cx="11266920" cy="4547160"/>
          </a:xfrm>
          <a:prstGeom prst="rect">
            <a:avLst/>
          </a:prstGeom>
        </p:spPr>
      </p:pic>
    </p:spTree>
    <p:extLst>
      <p:ext uri="{BB962C8B-B14F-4D97-AF65-F5344CB8AC3E}">
        <p14:creationId xmlns:p14="http://schemas.microsoft.com/office/powerpoint/2010/main" val="935971884"/>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1598</Words>
  <Application>Microsoft Macintosh PowerPoint</Application>
  <PresentationFormat>Widescreen</PresentationFormat>
  <Paragraphs>302</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Calibri Light</vt:lpstr>
      <vt:lpstr>StarSymbol</vt:lpstr>
      <vt:lpstr>Arial</vt:lpstr>
      <vt:lpstr>Office Theme</vt:lpstr>
      <vt:lpstr>Team Froyo</vt:lpstr>
      <vt:lpstr>Methodology</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Modeling Predict Sales Promotion Success</vt:lpstr>
      <vt:lpstr>Modeling Predict Units Sold</vt:lpstr>
      <vt:lpstr>PowerPoint Presentation</vt:lpstr>
      <vt:lpstr>PowerPoint Presentation</vt:lpstr>
      <vt:lpstr>PowerPoint Presentation</vt:lpstr>
      <vt:lpstr>PowerPoint Presentation</vt:lpstr>
      <vt:lpstr>PowerPoint Presentation</vt:lpstr>
      <vt:lpstr>PowerPoint Presentation</vt:lpstr>
      <vt:lpstr>Random Forest Classifier 10k Cross Validation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59</cp:revision>
  <dcterms:created xsi:type="dcterms:W3CDTF">2016-06-09T13:26:26Z</dcterms:created>
  <dcterms:modified xsi:type="dcterms:W3CDTF">2016-06-10T08:53:07Z</dcterms:modified>
</cp:coreProperties>
</file>