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87" r:id="rId3"/>
    <p:sldId id="258" r:id="rId4"/>
    <p:sldId id="294" r:id="rId5"/>
    <p:sldId id="270" r:id="rId6"/>
    <p:sldId id="295" r:id="rId7"/>
    <p:sldId id="275" r:id="rId8"/>
    <p:sldId id="284" r:id="rId9"/>
    <p:sldId id="300" r:id="rId10"/>
    <p:sldId id="301" r:id="rId11"/>
    <p:sldId id="302" r:id="rId12"/>
    <p:sldId id="303" r:id="rId13"/>
    <p:sldId id="305" r:id="rId14"/>
    <p:sldId id="304"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2"/>
    <p:restoredTop sz="94665"/>
  </p:normalViewPr>
  <p:slideViewPr>
    <p:cSldViewPr snapToGrid="0" snapToObjects="1">
      <p:cViewPr>
        <p:scale>
          <a:sx n="66" d="100"/>
          <a:sy n="66" d="100"/>
        </p:scale>
        <p:origin x="784"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a:t>
          </a:r>
          <a:r>
            <a:rPr lang="en-US" sz="2000" dirty="0" smtClean="0"/>
            <a:t>wither</a:t>
          </a:r>
          <a:r>
            <a:rPr lang="en-US" sz="2000" baseline="0" dirty="0" smtClean="0"/>
            <a:t> </a:t>
          </a:r>
          <a:r>
            <a:rPr lang="en-US" sz="2000" dirty="0" smtClean="0"/>
            <a:t>the </a:t>
          </a:r>
          <a:r>
            <a:rPr lang="en-US" sz="2000" dirty="0" smtClean="0"/>
            <a:t>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a:t>
          </a:r>
          <a:r>
            <a:rPr lang="en-US" sz="2000" kern="1200" dirty="0" smtClean="0"/>
            <a:t>wither</a:t>
          </a:r>
          <a:r>
            <a:rPr lang="en-US" sz="2000" kern="1200" baseline="0" dirty="0" smtClean="0"/>
            <a:t> </a:t>
          </a:r>
          <a:r>
            <a:rPr lang="en-US" sz="2000" kern="1200" dirty="0" smtClean="0"/>
            <a:t>the </a:t>
          </a:r>
          <a:r>
            <a:rPr lang="en-US" sz="2000" kern="1200" dirty="0" smtClean="0"/>
            <a:t>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8</a:t>
            </a:fld>
            <a:endParaRPr lang="en-US"/>
          </a:p>
        </p:txBody>
      </p:sp>
    </p:spTree>
    <p:extLst>
      <p:ext uri="{BB962C8B-B14F-4D97-AF65-F5344CB8AC3E}">
        <p14:creationId xmlns:p14="http://schemas.microsoft.com/office/powerpoint/2010/main" val="100817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Not all panelists were yogurt consumers.  Merged panelist transactions with products table to identify those panelists who were yogurt consumers and those that were not.</a:t>
            </a:r>
          </a:p>
          <a:p>
            <a:pPr marL="0" indent="0">
              <a:buNone/>
            </a:pPr>
            <a:endParaRPr lang="en-US" b="1" dirty="0" smtClean="0"/>
          </a:p>
          <a:p>
            <a:pPr marL="0" indent="0">
              <a:buNone/>
            </a:pPr>
            <a:r>
              <a:rPr lang="en-US" b="1" dirty="0" smtClean="0"/>
              <a:t>Modeling:</a:t>
            </a:r>
          </a:p>
          <a:p>
            <a:pPr lvl="1"/>
            <a:r>
              <a:rPr lang="en-US" dirty="0" smtClean="0"/>
              <a:t>Random Forrest Classification</a:t>
            </a:r>
          </a:p>
          <a:p>
            <a:pPr lvl="2"/>
            <a:r>
              <a:rPr lang="en-US" dirty="0" smtClean="0"/>
              <a:t>Features selected from panelist demographic data.  </a:t>
            </a:r>
            <a:endParaRPr lang="en-US" dirty="0"/>
          </a:p>
          <a:p>
            <a:pPr lvl="2"/>
            <a:r>
              <a:rPr lang="en-US" dirty="0" smtClean="0"/>
              <a:t>Label is either panelist purchases yogurt or they do not</a:t>
            </a:r>
          </a:p>
          <a:p>
            <a:pPr lvl="1"/>
            <a:r>
              <a:rPr lang="en-US" dirty="0" smtClean="0"/>
              <a:t>Model Accuracy 75% after parameter </a:t>
            </a:r>
            <a:r>
              <a:rPr lang="en-US" dirty="0"/>
              <a:t>t</a:t>
            </a:r>
            <a:r>
              <a:rPr lang="en-US" dirty="0" smtClean="0"/>
              <a:t>uning </a:t>
            </a:r>
          </a:p>
          <a:p>
            <a:pPr marL="0" indent="0">
              <a:buNone/>
            </a:pPr>
            <a:endParaRPr lang="en-US" b="1" dirty="0" smtClean="0"/>
          </a:p>
          <a:p>
            <a:pPr marL="0" indent="0">
              <a:buNone/>
            </a:pPr>
            <a:r>
              <a:rPr lang="en-US" b="1" dirty="0" smtClean="0"/>
              <a:t>Evaluation:</a:t>
            </a:r>
          </a:p>
          <a:p>
            <a:pPr lvl="1"/>
            <a:r>
              <a:rPr lang="en-US" dirty="0" smtClean="0"/>
              <a:t>10-fold Cross validation was 58% (+/- 7%)</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3"/>
          <p:cNvSpPr txBox="1">
            <a:spLocks/>
          </p:cNvSpPr>
          <p:nvPr/>
        </p:nvSpPr>
        <p:spPr>
          <a:xfrm>
            <a:off x="8604116" y="3265319"/>
            <a:ext cx="2584540" cy="2162715"/>
          </a:xfrm>
          <a:prstGeom prst="rect">
            <a:avLst/>
          </a:prstGeom>
          <a:solidFill>
            <a:schemeClr val="bg2"/>
          </a:solidFill>
          <a:scene3d>
            <a:camera prst="orthographicFront"/>
            <a:lightRig rig="threePt" dir="t"/>
          </a:scene3d>
          <a:sp3d>
            <a:bevelT/>
          </a:sp3d>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u="sng" smtClean="0"/>
              <a:t>Top 5 Features:</a:t>
            </a:r>
          </a:p>
          <a:p>
            <a:pPr marL="457200" lvl="1" indent="0">
              <a:buFont typeface="Arial"/>
              <a:buNone/>
            </a:pPr>
            <a:r>
              <a:rPr lang="en-US" sz="2000" smtClean="0"/>
              <a:t>Has a TV</a:t>
            </a:r>
          </a:p>
          <a:p>
            <a:pPr marL="457200" lvl="1" indent="0">
              <a:buFont typeface="Arial"/>
              <a:buNone/>
            </a:pPr>
            <a:r>
              <a:rPr lang="en-US" sz="2000" smtClean="0"/>
              <a:t>Has Cable</a:t>
            </a:r>
          </a:p>
          <a:p>
            <a:pPr marL="457200" lvl="1" indent="0">
              <a:buFont typeface="Arial"/>
              <a:buNone/>
            </a:pPr>
            <a:r>
              <a:rPr lang="en-US" sz="2000" smtClean="0"/>
              <a:t>Family Size</a:t>
            </a:r>
          </a:p>
          <a:p>
            <a:pPr marL="457200" lvl="1" indent="0">
              <a:buFont typeface="Arial"/>
              <a:buNone/>
            </a:pPr>
            <a:r>
              <a:rPr lang="en-US" sz="2000" smtClean="0"/>
              <a:t>Number of Dogs</a:t>
            </a:r>
          </a:p>
          <a:p>
            <a:pPr marL="457200" lvl="1" indent="0">
              <a:buFont typeface="Arial"/>
              <a:buNone/>
            </a:pPr>
            <a:r>
              <a:rPr lang="en-US" sz="2000" smtClean="0"/>
              <a:t>Number of Cats</a:t>
            </a:r>
            <a:endParaRPr lang="en-US" sz="2000" dirty="0"/>
          </a:p>
        </p:txBody>
      </p:sp>
    </p:spTree>
    <p:extLst>
      <p:ext uri="{BB962C8B-B14F-4D97-AF65-F5344CB8AC3E}">
        <p14:creationId xmlns:p14="http://schemas.microsoft.com/office/powerpoint/2010/main" val="707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Sales Promotions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492867" y="1871337"/>
            <a:ext cx="4842753" cy="4351338"/>
          </a:xfrm>
        </p:spPr>
        <p:txBody>
          <a:bodyPr/>
          <a:lstStyle/>
          <a:p>
            <a:pPr marL="0" indent="0">
              <a:buNone/>
            </a:pPr>
            <a:r>
              <a:rPr lang="en-US" b="1" dirty="0" smtClean="0"/>
              <a:t>Business Understanding: </a:t>
            </a:r>
          </a:p>
          <a:p>
            <a:pPr lvl="1"/>
            <a:r>
              <a:rPr lang="en-US" dirty="0" smtClean="0"/>
              <a:t>Can we predict the success of a sales promotion?</a:t>
            </a:r>
          </a:p>
          <a:p>
            <a:pPr marL="0" indent="0">
              <a:buNone/>
            </a:pPr>
            <a:endParaRPr lang="en-US" b="1" dirty="0" smtClean="0"/>
          </a:p>
          <a:p>
            <a:pPr marL="0" indent="0">
              <a:buNone/>
            </a:pPr>
            <a:r>
              <a:rPr lang="en-US" b="1" dirty="0" smtClean="0"/>
              <a:t>Data Understanding:</a:t>
            </a:r>
          </a:p>
          <a:p>
            <a:pPr lvl="1"/>
            <a:r>
              <a:rPr lang="en-US" dirty="0" smtClean="0"/>
              <a:t>Promotion Success = Sales during the week where an advertisement, display or price reduction was run are more than one standard deviation from the mean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200252833"/>
              </p:ext>
            </p:extLst>
          </p:nvPr>
        </p:nvGraphicFramePr>
        <p:xfrm>
          <a:off x="5805541" y="1959126"/>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22913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Calculate the mean weekly sales for each product in each store.  Identify those weeks with successful promotions</a:t>
            </a:r>
            <a:endParaRPr lang="en-US" b="1" dirty="0" smtClean="0"/>
          </a:p>
          <a:p>
            <a:pPr marL="0" indent="0">
              <a:buNone/>
            </a:pPr>
            <a:r>
              <a:rPr lang="en-US" b="1" dirty="0" smtClean="0"/>
              <a:t>Modeling:</a:t>
            </a:r>
          </a:p>
          <a:p>
            <a:pPr lvl="1"/>
            <a:r>
              <a:rPr lang="en-US" dirty="0" smtClean="0"/>
              <a:t>Important features were the various sales promotion fields.  Attempts to improve model by incorporating product attributes, store attributes, price, outlet, time of year were unsuccessful</a:t>
            </a:r>
          </a:p>
          <a:p>
            <a:pPr lvl="1"/>
            <a:r>
              <a:rPr lang="en-US" dirty="0" smtClean="0"/>
              <a:t>Random Forrest Classification</a:t>
            </a:r>
          </a:p>
          <a:p>
            <a:pPr lvl="2"/>
            <a:r>
              <a:rPr lang="en-US" dirty="0" smtClean="0"/>
              <a:t>Label was successful promotion or not</a:t>
            </a:r>
          </a:p>
          <a:p>
            <a:pPr lvl="1"/>
            <a:r>
              <a:rPr lang="en-US" dirty="0" smtClean="0"/>
              <a:t>Grid Search Parameter Tuning</a:t>
            </a:r>
            <a:endParaRPr lang="en-US" b="1" dirty="0" smtClean="0"/>
          </a:p>
          <a:p>
            <a:pPr marL="0" indent="0">
              <a:buNone/>
            </a:pPr>
            <a:r>
              <a:rPr lang="en-US" b="1" dirty="0" smtClean="0"/>
              <a:t>Evaluation:</a:t>
            </a:r>
          </a:p>
          <a:p>
            <a:pPr lvl="1"/>
            <a:r>
              <a:rPr lang="en-US" dirty="0" smtClean="0"/>
              <a:t>10 fold cross validation</a:t>
            </a:r>
          </a:p>
          <a:p>
            <a:pPr lvl="1"/>
            <a:r>
              <a:rPr lang="en-US" dirty="0" smtClean="0"/>
              <a:t>Model Accuracy 78%</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1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Geography, Products, Sales Date</a:t>
            </a:r>
            <a:br>
              <a:rPr lang="en-US" dirty="0" smtClean="0"/>
            </a:br>
            <a:r>
              <a:rPr lang="en-US" sz="3600" dirty="0" smtClean="0"/>
              <a:t>Data Exploration</a:t>
            </a:r>
            <a:endParaRPr lang="en-US" sz="3600" dirty="0"/>
          </a:p>
        </p:txBody>
      </p:sp>
      <p:sp>
        <p:nvSpPr>
          <p:cNvPr id="3" name="Content Placeholder 2"/>
          <p:cNvSpPr>
            <a:spLocks noGrp="1"/>
          </p:cNvSpPr>
          <p:nvPr>
            <p:ph idx="1"/>
          </p:nvPr>
        </p:nvSpPr>
        <p:spPr>
          <a:xfrm>
            <a:off x="838200" y="1475430"/>
            <a:ext cx="10515600" cy="4351338"/>
          </a:xfrm>
        </p:spPr>
        <p:txBody>
          <a:bodyPr/>
          <a:lstStyle/>
          <a:p>
            <a:r>
              <a:rPr lang="en-US" dirty="0" smtClean="0"/>
              <a:t>The team examined yogurt product attributes, stores geography and sales dates for potential modeling   </a:t>
            </a:r>
          </a:p>
          <a:p>
            <a:pPr lvl="1"/>
            <a:r>
              <a:rPr lang="en-US" dirty="0" smtClean="0"/>
              <a:t>C?</a:t>
            </a:r>
          </a:p>
          <a:p>
            <a:pPr marL="0" indent="0">
              <a:buNone/>
            </a:pP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6835617"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758415"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590653"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747869"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34021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Unit Sales Prediction</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next week yogurt sales?</a:t>
            </a:r>
          </a:p>
          <a:p>
            <a:pPr marL="0" indent="0">
              <a:buNone/>
            </a:pPr>
            <a:endParaRPr lang="en-US" b="1" dirty="0" smtClean="0"/>
          </a:p>
          <a:p>
            <a:pPr marL="0" indent="0">
              <a:buNone/>
            </a:pPr>
            <a:r>
              <a:rPr lang="en-US" b="1" dirty="0" smtClean="0"/>
              <a:t>Data Understanding:</a:t>
            </a:r>
          </a:p>
          <a:p>
            <a:pPr lvl="1"/>
            <a:r>
              <a:rPr lang="en-US" dirty="0" smtClean="0"/>
              <a:t>The </a:t>
            </a:r>
            <a:r>
              <a:rPr lang="en-US" dirty="0"/>
              <a:t>team examined yogurt product attributes, stores geography and sales dates for </a:t>
            </a:r>
            <a:r>
              <a:rPr lang="en-US" dirty="0" smtClean="0"/>
              <a:t>underlying sales trends </a:t>
            </a:r>
          </a:p>
          <a:p>
            <a:pPr lvl="1"/>
            <a:r>
              <a:rPr lang="en-US" dirty="0" smtClean="0"/>
              <a:t>Identified trends include:</a:t>
            </a:r>
          </a:p>
          <a:p>
            <a:pPr lvl="2"/>
            <a:r>
              <a:rPr lang="en-US" dirty="0" smtClean="0"/>
              <a:t>States with higher mean yogurt sales than others</a:t>
            </a:r>
          </a:p>
          <a:p>
            <a:pPr lvl="2"/>
            <a:r>
              <a:rPr lang="en-US" dirty="0" smtClean="0"/>
              <a:t>Drop in yogurt sales during fall and winter months</a:t>
            </a:r>
            <a:endParaRPr lang="en-US" dirty="0"/>
          </a:p>
          <a:p>
            <a:pPr lvl="1"/>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29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Data Preparation:</a:t>
            </a:r>
          </a:p>
          <a:p>
            <a:pPr lvl="1"/>
            <a:r>
              <a:rPr lang="en-US" dirty="0" smtClean="0"/>
              <a:t>Merge multiple datasets that were identified as contributors to yogurt sales</a:t>
            </a:r>
            <a:endParaRPr lang="en-US" b="1" dirty="0" smtClean="0"/>
          </a:p>
          <a:p>
            <a:pPr marL="0" indent="0">
              <a:buNone/>
            </a:pPr>
            <a:r>
              <a:rPr lang="en-US" b="1" dirty="0" smtClean="0"/>
              <a:t>Modeling: </a:t>
            </a:r>
          </a:p>
          <a:p>
            <a:pPr lvl="1"/>
            <a:r>
              <a:rPr lang="en-US" dirty="0" smtClean="0"/>
              <a:t>Two Modeling Methods were used: Classification and Regression</a:t>
            </a:r>
          </a:p>
          <a:p>
            <a:pPr lvl="1"/>
            <a:r>
              <a:rPr lang="en-US" u="sng" dirty="0" smtClean="0"/>
              <a:t>Regression</a:t>
            </a:r>
          </a:p>
          <a:p>
            <a:pPr lvl="2"/>
            <a:r>
              <a:rPr lang="en-US" dirty="0" smtClean="0"/>
              <a:t>Build model that predicts the weekly unit sales</a:t>
            </a:r>
          </a:p>
          <a:p>
            <a:pPr lvl="2"/>
            <a:r>
              <a:rPr lang="en-US" dirty="0" smtClean="0"/>
              <a:t>Lasso, Ridge and SVR</a:t>
            </a:r>
          </a:p>
          <a:p>
            <a:pPr lvl="2"/>
            <a:r>
              <a:rPr lang="en-US" dirty="0" smtClean="0"/>
              <a:t>Feature selection and parameter tuning performed</a:t>
            </a:r>
          </a:p>
          <a:p>
            <a:pPr lvl="1"/>
            <a:r>
              <a:rPr lang="en-US" u="sng" dirty="0" smtClean="0"/>
              <a:t>Classification</a:t>
            </a:r>
          </a:p>
          <a:p>
            <a:pPr lvl="2"/>
            <a:r>
              <a:rPr lang="en-US" dirty="0" smtClean="0"/>
              <a:t>Build model that predicts wither next week’s sales will be higher than national mean</a:t>
            </a:r>
          </a:p>
          <a:p>
            <a:pPr lvl="2"/>
            <a:r>
              <a:rPr lang="en-US" dirty="0" smtClean="0"/>
              <a:t>Random Forrest, SVC</a:t>
            </a:r>
          </a:p>
          <a:p>
            <a:pPr lvl="2"/>
            <a:r>
              <a:rPr lang="en-US" dirty="0" smtClean="0"/>
              <a:t>Feature selection and parameter tuning performed</a:t>
            </a:r>
          </a:p>
          <a:p>
            <a:pPr lvl="2"/>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Evaluation:</a:t>
            </a:r>
          </a:p>
          <a:p>
            <a:pPr lvl="1"/>
            <a:r>
              <a:rPr lang="en-US" dirty="0" smtClean="0"/>
              <a:t>Regression</a:t>
            </a:r>
          </a:p>
          <a:p>
            <a:pPr lvl="2"/>
            <a:r>
              <a:rPr lang="en-US" dirty="0" smtClean="0"/>
              <a:t>Despite feature selection and parameter tuning efforts, attempts to build a regression model were unsuccessful</a:t>
            </a:r>
          </a:p>
          <a:p>
            <a:pPr lvl="2"/>
            <a:r>
              <a:rPr lang="en-US" dirty="0" smtClean="0"/>
              <a:t>Only 44%  Maximum Accuracy Achieved</a:t>
            </a:r>
          </a:p>
          <a:p>
            <a:pPr lvl="1"/>
            <a:endParaRPr lang="en-US" dirty="0" smtClean="0"/>
          </a:p>
          <a:p>
            <a:pPr lvl="1"/>
            <a:r>
              <a:rPr lang="en-US" dirty="0" smtClean="0"/>
              <a:t>Classification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Table 3"/>
          <p:cNvGraphicFramePr/>
          <p:nvPr>
            <p:extLst>
              <p:ext uri="{D42A27DB-BD31-4B8C-83A1-F6EECF244321}">
                <p14:modId xmlns:p14="http://schemas.microsoft.com/office/powerpoint/2010/main" val="621665986"/>
              </p:ext>
            </p:extLst>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dirty="0" smtClean="0"/>
                        <a:t>Model</a:t>
                      </a:r>
                      <a:endParaRPr dirty="0"/>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dirty="0"/>
                        <a:t>Stable</a:t>
                      </a:r>
                      <a:endParaRPr dirty="0"/>
                    </a:p>
                  </a:txBody>
                  <a:tcPr/>
                </a:tc>
              </a:tr>
            </a:tbl>
          </a:graphicData>
        </a:graphic>
      </p:graphicFrame>
    </p:spTree>
    <p:extLst>
      <p:ext uri="{BB962C8B-B14F-4D97-AF65-F5344CB8AC3E}">
        <p14:creationId xmlns:p14="http://schemas.microsoft.com/office/powerpoint/2010/main" val="78106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Conclusion</a:t>
            </a:r>
            <a:endParaRPr lang="en-US" dirty="0"/>
          </a:p>
        </p:txBody>
      </p:sp>
      <p:sp>
        <p:nvSpPr>
          <p:cNvPr id="5" name="Content Placeholder 4"/>
          <p:cNvSpPr>
            <a:spLocks noGrp="1"/>
          </p:cNvSpPr>
          <p:nvPr>
            <p:ph idx="1"/>
          </p:nvPr>
        </p:nvSpPr>
        <p:spPr>
          <a:xfrm>
            <a:off x="838200" y="1397610"/>
            <a:ext cx="10515600" cy="4351338"/>
          </a:xfrm>
        </p:spPr>
        <p:txBody>
          <a:bodyPr/>
          <a:lstStyle/>
          <a:p>
            <a:endParaRPr lang="en-US" u="sng" dirty="0" smtClean="0"/>
          </a:p>
          <a:p>
            <a:pPr marL="0" indent="0">
              <a:buNone/>
            </a:pPr>
            <a:r>
              <a:rPr lang="en-US" u="sng" dirty="0" smtClean="0"/>
              <a:t>Project Results:</a:t>
            </a:r>
            <a:endParaRPr lang="en-US" u="sng" dirty="0" smtClean="0"/>
          </a:p>
          <a:p>
            <a:pPr lvl="1"/>
            <a:r>
              <a:rPr lang="en-US" dirty="0" smtClean="0"/>
              <a:t>Predict the impact of new promotions on future </a:t>
            </a:r>
            <a:r>
              <a:rPr lang="en-US" dirty="0" smtClean="0"/>
              <a:t>sales </a:t>
            </a:r>
            <a:endParaRPr lang="en-US" dirty="0" smtClean="0"/>
          </a:p>
          <a:p>
            <a:pPr lvl="1"/>
            <a:r>
              <a:rPr lang="en-US" dirty="0" smtClean="0"/>
              <a:t>Explore</a:t>
            </a:r>
            <a:r>
              <a:rPr lang="en-US" dirty="0" smtClean="0"/>
              <a:t> </a:t>
            </a:r>
            <a:r>
              <a:rPr lang="en-US" dirty="0" smtClean="0"/>
              <a:t>the driving demographics in yogurt sales </a:t>
            </a:r>
          </a:p>
          <a:p>
            <a:pPr lvl="1"/>
            <a:r>
              <a:rPr lang="en-US" dirty="0"/>
              <a:t>U</a:t>
            </a:r>
            <a:r>
              <a:rPr lang="en-US" dirty="0" smtClean="0"/>
              <a:t>nderstanding </a:t>
            </a:r>
            <a:r>
              <a:rPr lang="en-US" dirty="0" smtClean="0"/>
              <a:t>geographic sales trends</a:t>
            </a:r>
          </a:p>
          <a:p>
            <a:pPr lvl="1"/>
            <a:r>
              <a:rPr lang="en-US" dirty="0" smtClean="0"/>
              <a:t>Prediction </a:t>
            </a:r>
            <a:r>
              <a:rPr lang="en-US" dirty="0" smtClean="0"/>
              <a:t>of future sales </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55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0" y="0"/>
            <a:ext cx="10515600" cy="1325563"/>
          </a:xfrm>
        </p:spPr>
        <p:txBody>
          <a:bodyPr anchor="ct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07" y="1623087"/>
            <a:ext cx="5218176" cy="4358640"/>
          </a:xfrm>
          <a:prstGeom prst="rect">
            <a:avLst/>
          </a:prstGeom>
        </p:spPr>
      </p:pic>
      <p:sp>
        <p:nvSpPr>
          <p:cNvPr id="7" name="Content Placeholder 4"/>
          <p:cNvSpPr>
            <a:spLocks noGrp="1"/>
          </p:cNvSpPr>
          <p:nvPr>
            <p:ph idx="1"/>
          </p:nvPr>
        </p:nvSpPr>
        <p:spPr>
          <a:xfrm>
            <a:off x="583661" y="1684053"/>
            <a:ext cx="5856050" cy="4351338"/>
          </a:xfrm>
        </p:spPr>
        <p:txBody>
          <a:bodyPr>
            <a:normAutofit/>
          </a:bodyPr>
          <a:lstStyle/>
          <a:p>
            <a:pPr marL="0" indent="0">
              <a:buNone/>
            </a:pPr>
            <a:r>
              <a:rPr lang="en-US" b="1" dirty="0" smtClean="0"/>
              <a:t>Cross Industry Standard Process for Data Mining (CRISP-DM)</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p>
        </p:txBody>
      </p:sp>
      <p:sp>
        <p:nvSpPr>
          <p:cNvPr id="8" name="Content Placeholder 4"/>
          <p:cNvSpPr txBox="1">
            <a:spLocks/>
          </p:cNvSpPr>
          <p:nvPr/>
        </p:nvSpPr>
        <p:spPr>
          <a:xfrm>
            <a:off x="7132804" y="5981727"/>
            <a:ext cx="3655982" cy="305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2000" dirty="0" smtClean="0"/>
              <a:t>CRISP Data Mining Process</a:t>
            </a:r>
          </a:p>
        </p:txBody>
      </p:sp>
      <p:cxnSp>
        <p:nvCxnSpPr>
          <p:cNvPr id="5" name="Straight Connector 4"/>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Objective</a:t>
            </a:r>
            <a:endParaRPr lang="en-US" dirty="0"/>
          </a:p>
        </p:txBody>
      </p:sp>
      <p:sp>
        <p:nvSpPr>
          <p:cNvPr id="5" name="Content Placeholder 4"/>
          <p:cNvSpPr>
            <a:spLocks noGrp="1"/>
          </p:cNvSpPr>
          <p:nvPr>
            <p:ph idx="1"/>
          </p:nvPr>
        </p:nvSpPr>
        <p:spPr>
          <a:xfrm>
            <a:off x="838200" y="1397610"/>
            <a:ext cx="10515600" cy="4351338"/>
          </a:xfrm>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365" y="0"/>
            <a:ext cx="10515600" cy="1325563"/>
          </a:xfrm>
        </p:spPr>
        <p:txBody>
          <a:bodyPr/>
          <a:lstStyle/>
          <a:p>
            <a:r>
              <a:rPr lang="en-US" dirty="0" smtClean="0"/>
              <a:t>Assess Situation</a:t>
            </a:r>
            <a:endParaRPr lang="en-US" dirty="0"/>
          </a:p>
        </p:txBody>
      </p:sp>
      <p:sp>
        <p:nvSpPr>
          <p:cNvPr id="5" name="Content Placeholder 4"/>
          <p:cNvSpPr>
            <a:spLocks noGrp="1"/>
          </p:cNvSpPr>
          <p:nvPr>
            <p:ph sz="half" idx="1"/>
          </p:nvPr>
        </p:nvSpPr>
        <p:spPr>
          <a:xfrm>
            <a:off x="838200" y="1825625"/>
            <a:ext cx="5181600" cy="4663440"/>
          </a:xfrm>
        </p:spPr>
        <p:txBody>
          <a:bodyPr>
            <a:normAutofit fontScale="62500" lnSpcReduction="20000"/>
          </a:bodyPr>
          <a:lstStyle/>
          <a:p>
            <a:pPr marL="0" indent="0">
              <a:buNone/>
            </a:pPr>
            <a:r>
              <a:rPr lang="en-US" sz="3200" b="1" dirty="0"/>
              <a:t>IRI Marketing Data Set</a:t>
            </a:r>
          </a:p>
          <a:p>
            <a:r>
              <a:rPr lang="en-US" dirty="0"/>
              <a:t>Dataset containing store sales and consumer panel data for 30 product categories. </a:t>
            </a:r>
          </a:p>
          <a:p>
            <a:r>
              <a:rPr lang="en-US" dirty="0"/>
              <a:t>Enables modeling of important economic and marketing metrics for companies and policy makers.  </a:t>
            </a:r>
          </a:p>
          <a:p>
            <a:pPr>
              <a:buFont typeface="Wingdings" charset="2"/>
              <a:buChar char="Ø"/>
            </a:pPr>
            <a:r>
              <a:rPr lang="en-US" dirty="0"/>
              <a:t>Yogurt Relevant Data</a:t>
            </a:r>
          </a:p>
          <a:p>
            <a:pPr lvl="1"/>
            <a:r>
              <a:rPr lang="en-US" dirty="0" smtClean="0"/>
              <a:t>Drug </a:t>
            </a:r>
            <a:r>
              <a:rPr lang="en-US" dirty="0"/>
              <a:t>and Grocery </a:t>
            </a:r>
            <a:r>
              <a:rPr lang="en-US" dirty="0" smtClean="0"/>
              <a:t>Store Weekly Yogurt Sales Data</a:t>
            </a:r>
            <a:endParaRPr lang="en-US" dirty="0"/>
          </a:p>
          <a:p>
            <a:pPr lvl="1"/>
            <a:r>
              <a:rPr lang="en-US" dirty="0"/>
              <a:t>Consumer Panelist </a:t>
            </a:r>
            <a:r>
              <a:rPr lang="en-US" dirty="0" smtClean="0"/>
              <a:t>Transaction Data</a:t>
            </a:r>
          </a:p>
          <a:p>
            <a:pPr lvl="1"/>
            <a:r>
              <a:rPr lang="en-US" dirty="0" smtClean="0"/>
              <a:t>Consumer Panelist Demographic Data</a:t>
            </a:r>
            <a:endParaRPr lang="en-US" dirty="0"/>
          </a:p>
          <a:p>
            <a:pPr lvl="1"/>
            <a:r>
              <a:rPr lang="en-US" dirty="0" smtClean="0"/>
              <a:t>Yogurt Product Attribute Data</a:t>
            </a:r>
          </a:p>
          <a:p>
            <a:pPr lvl="1"/>
            <a:r>
              <a:rPr lang="en-US" dirty="0" smtClean="0"/>
              <a:t>Store Attribute Data</a:t>
            </a:r>
          </a:p>
          <a:p>
            <a:endParaRPr lang="en-US" dirty="0"/>
          </a:p>
          <a:p>
            <a:pPr marL="0" indent="0">
              <a:buNone/>
            </a:pPr>
            <a:r>
              <a:rPr lang="en-US" sz="3200" b="1" dirty="0" smtClean="0"/>
              <a:t>Resources</a:t>
            </a:r>
          </a:p>
          <a:p>
            <a:r>
              <a:rPr lang="en-US" dirty="0" smtClean="0"/>
              <a:t>Python Machine Learning Packages</a:t>
            </a:r>
          </a:p>
          <a:p>
            <a:r>
              <a:rPr lang="en-US" dirty="0" smtClean="0"/>
              <a:t>Hierarchical Data Format files (HDF5)</a:t>
            </a:r>
          </a:p>
          <a:p>
            <a:pPr lvl="1"/>
            <a:r>
              <a:rPr lang="en-US" dirty="0" smtClean="0"/>
              <a:t>Benefits of database without requiring external server resources</a:t>
            </a:r>
            <a:endParaRPr lang="en-US" dirty="0"/>
          </a:p>
          <a:p>
            <a:endParaRPr lang="en-US" dirty="0"/>
          </a:p>
        </p:txBody>
      </p:sp>
      <p:sp>
        <p:nvSpPr>
          <p:cNvPr id="6" name="Content Placeholder 5"/>
          <p:cNvSpPr>
            <a:spLocks noGrp="1"/>
          </p:cNvSpPr>
          <p:nvPr>
            <p:ph sz="half" idx="2"/>
          </p:nvPr>
        </p:nvSpPr>
        <p:spPr>
          <a:xfrm>
            <a:off x="6172200" y="1825625"/>
            <a:ext cx="5181600" cy="4663440"/>
          </a:xfrm>
        </p:spPr>
        <p:txBody>
          <a:bodyPr>
            <a:normAutofit fontScale="62500" lnSpcReduction="20000"/>
          </a:bodyPr>
          <a:lstStyle/>
          <a:p>
            <a:pPr marL="0" indent="0">
              <a:buNone/>
            </a:pPr>
            <a:r>
              <a:rPr lang="en-US" sz="3200" b="1" dirty="0" smtClean="0"/>
              <a:t>Risks </a:t>
            </a:r>
            <a:r>
              <a:rPr lang="en-US" sz="3200" b="1" dirty="0"/>
              <a:t>and Contingencies</a:t>
            </a:r>
          </a:p>
          <a:p>
            <a:r>
              <a:rPr lang="en-US" dirty="0"/>
              <a:t>Size of grocery store data was too large for personal laptop RAM.  We used representative samples.</a:t>
            </a:r>
          </a:p>
          <a:p>
            <a:r>
              <a:rPr lang="en-US" dirty="0"/>
              <a:t>Unable to link all keys between tables so performed analysis on subsets that could be merged.  Analysts accepted potential information loss as small risk</a:t>
            </a:r>
          </a:p>
          <a:p>
            <a:r>
              <a:rPr lang="en-US" dirty="0"/>
              <a:t>IRI data my not accurately represent the markets for which data is provided and may skew some of our conclusions.</a:t>
            </a:r>
          </a:p>
          <a:p>
            <a:r>
              <a:rPr lang="en-US" dirty="0" err="1"/>
              <a:t>Scikit</a:t>
            </a:r>
            <a:r>
              <a:rPr lang="en-US" dirty="0"/>
              <a:t>-learn can’t handle categorical data well which we mitigated by binary encoding.  </a:t>
            </a:r>
          </a:p>
          <a:p>
            <a:endParaRPr lang="en-US" dirty="0"/>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smtClean="0"/>
              <a:t>Data Mining Goals</a:t>
            </a:r>
            <a:endParaRPr lang="en-US" dirty="0"/>
          </a:p>
        </p:txBody>
      </p:sp>
      <p:sp>
        <p:nvSpPr>
          <p:cNvPr id="3" name="Content Placeholder 2"/>
          <p:cNvSpPr>
            <a:spLocks noGrp="1"/>
          </p:cNvSpPr>
          <p:nvPr>
            <p:ph idx="1"/>
          </p:nvPr>
        </p:nvSpPr>
        <p:spPr>
          <a:xfrm>
            <a:off x="838200" y="1592165"/>
            <a:ext cx="10515600" cy="4351338"/>
          </a:xfrm>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837188685"/>
              </p:ext>
            </p:extLst>
          </p:nvPr>
        </p:nvGraphicFramePr>
        <p:xfrm>
          <a:off x="509954" y="2777247"/>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Project Plan</a:t>
            </a:r>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grpSp>
        <p:nvGrpSpPr>
          <p:cNvPr id="20" name="Group 19"/>
          <p:cNvGrpSpPr/>
          <p:nvPr/>
        </p:nvGrpSpPr>
        <p:grpSpPr>
          <a:xfrm>
            <a:off x="385862" y="1694589"/>
            <a:ext cx="11468094" cy="4705888"/>
            <a:chOff x="385862" y="1694589"/>
            <a:chExt cx="11468094" cy="4705888"/>
          </a:xfrm>
        </p:grpSpPr>
        <p:sp>
          <p:nvSpPr>
            <p:cNvPr id="6" name="Rounded Rectangle 5"/>
            <p:cNvSpPr/>
            <p:nvPr/>
          </p:nvSpPr>
          <p:spPr>
            <a:xfrm>
              <a:off x="3100201" y="1694589"/>
              <a:ext cx="192024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Mini-CRISP</a:t>
              </a:r>
              <a:endParaRPr lang="en-US" sz="2800" dirty="0"/>
            </a:p>
          </p:txBody>
        </p:sp>
        <p:sp>
          <p:nvSpPr>
            <p:cNvPr id="8" name="Rounded Rectangle 7"/>
            <p:cNvSpPr/>
            <p:nvPr/>
          </p:nvSpPr>
          <p:spPr>
            <a:xfrm>
              <a:off x="385862"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ELT</a:t>
              </a:r>
              <a:endParaRPr lang="en-US" sz="2800" dirty="0"/>
            </a:p>
          </p:txBody>
        </p:sp>
        <p:sp>
          <p:nvSpPr>
            <p:cNvPr id="9" name="Rounded Rectangle 8"/>
            <p:cNvSpPr/>
            <p:nvPr/>
          </p:nvSpPr>
          <p:spPr>
            <a:xfrm>
              <a:off x="6298980" y="1694589"/>
              <a:ext cx="164592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Integrate</a:t>
              </a:r>
              <a:endParaRPr lang="en-US" sz="2800" dirty="0"/>
            </a:p>
          </p:txBody>
        </p:sp>
        <p:sp>
          <p:nvSpPr>
            <p:cNvPr id="10" name="Rounded Rectangle 9"/>
            <p:cNvSpPr/>
            <p:nvPr/>
          </p:nvSpPr>
          <p:spPr>
            <a:xfrm>
              <a:off x="9340170"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Merge</a:t>
              </a:r>
              <a:endParaRPr lang="en-US" sz="2800" dirty="0"/>
            </a:p>
          </p:txBody>
        </p:sp>
        <p:sp>
          <p:nvSpPr>
            <p:cNvPr id="11" name="Right Arrow 10"/>
            <p:cNvSpPr/>
            <p:nvPr/>
          </p:nvSpPr>
          <p:spPr>
            <a:xfrm>
              <a:off x="1964987"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185163"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01546"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0259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Identify and review data files required for analysis</a:t>
              </a:r>
            </a:p>
            <a:p>
              <a:pPr marL="285750" indent="-285750">
                <a:buFont typeface="Arial" charset="0"/>
                <a:buChar char="•"/>
              </a:pPr>
              <a:r>
                <a:rPr lang="en-US" dirty="0" smtClean="0">
                  <a:solidFill>
                    <a:schemeClr val="tx1"/>
                  </a:solidFill>
                </a:rPr>
                <a:t>Clean, merge and consolidate data by type and similarity</a:t>
              </a:r>
            </a:p>
            <a:p>
              <a:pPr marL="285750" indent="-285750">
                <a:buFont typeface="Arial" charset="0"/>
                <a:buChar char="•"/>
              </a:pPr>
              <a:r>
                <a:rPr lang="en-US" dirty="0" smtClean="0">
                  <a:solidFill>
                    <a:schemeClr val="tx1"/>
                  </a:solidFill>
                </a:rPr>
                <a:t>Create useful Metadata to track lineage</a:t>
              </a:r>
            </a:p>
            <a:p>
              <a:pPr marL="285750" indent="-285750">
                <a:buFont typeface="Arial" charset="0"/>
                <a:buChar char="•"/>
              </a:pPr>
              <a:r>
                <a:rPr lang="en-US" dirty="0" smtClean="0">
                  <a:solidFill>
                    <a:schemeClr val="tx1"/>
                  </a:solidFill>
                </a:rPr>
                <a:t>Store clean data in HDF5 file</a:t>
              </a:r>
            </a:p>
            <a:p>
              <a:pPr marL="285750" indent="-285750">
                <a:buFont typeface="Arial" charset="0"/>
                <a:buChar char="•"/>
              </a:pPr>
              <a:endParaRPr lang="en-US" dirty="0">
                <a:solidFill>
                  <a:schemeClr val="tx1"/>
                </a:solidFill>
              </a:endParaRPr>
            </a:p>
          </p:txBody>
        </p:sp>
        <p:sp>
          <p:nvSpPr>
            <p:cNvPr id="17" name="Rounded Rectangle 16"/>
            <p:cNvSpPr/>
            <p:nvPr/>
          </p:nvSpPr>
          <p:spPr>
            <a:xfrm>
              <a:off x="320363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Perform small CRISP on each data element</a:t>
              </a:r>
            </a:p>
            <a:p>
              <a:pPr marL="285750" indent="-285750">
                <a:buFont typeface="Arial" charset="0"/>
                <a:buChar char="•"/>
              </a:pPr>
              <a:r>
                <a:rPr lang="en-US" dirty="0" smtClean="0">
                  <a:solidFill>
                    <a:schemeClr val="tx1"/>
                  </a:solidFill>
                </a:rPr>
                <a:t>Data Understanding, Data Preparation and Modeling</a:t>
              </a:r>
            </a:p>
            <a:p>
              <a:pPr marL="285750" indent="-285750">
                <a:buFont typeface="Arial" charset="0"/>
                <a:buChar char="•"/>
              </a:pPr>
              <a:endParaRPr lang="en-US" dirty="0">
                <a:solidFill>
                  <a:schemeClr val="tx1"/>
                </a:solidFill>
              </a:endParaRPr>
            </a:p>
          </p:txBody>
        </p:sp>
        <p:sp>
          <p:nvSpPr>
            <p:cNvPr id="18" name="Rounded Rectangle 17"/>
            <p:cNvSpPr/>
            <p:nvPr/>
          </p:nvSpPr>
          <p:spPr>
            <a:xfrm>
              <a:off x="640257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Improve models by  merging data sets and exploiting Mini-CRISP provided insights</a:t>
              </a:r>
            </a:p>
            <a:p>
              <a:pPr marL="285750" indent="-285750">
                <a:buFont typeface="Arial" charset="0"/>
                <a:buChar char="•"/>
              </a:pPr>
              <a:r>
                <a:rPr lang="en-US" dirty="0" smtClean="0">
                  <a:solidFill>
                    <a:schemeClr val="tx1"/>
                  </a:solidFill>
                </a:rPr>
                <a:t>Incorporate outside data if needed to improve model</a:t>
              </a:r>
            </a:p>
            <a:p>
              <a:pPr marL="285750" indent="-285750">
                <a:buFont typeface="Arial" charset="0"/>
                <a:buChar char="•"/>
              </a:pPr>
              <a:endParaRPr lang="en-US" dirty="0">
                <a:solidFill>
                  <a:schemeClr val="tx1"/>
                </a:solidFill>
              </a:endParaRPr>
            </a:p>
          </p:txBody>
        </p:sp>
        <p:sp>
          <p:nvSpPr>
            <p:cNvPr id="19" name="Rounded Rectangle 18"/>
            <p:cNvSpPr/>
            <p:nvPr/>
          </p:nvSpPr>
          <p:spPr>
            <a:xfrm>
              <a:off x="944246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Utilize al insights and model from previous work to build yogurt sales prediction model</a:t>
              </a:r>
            </a:p>
            <a:p>
              <a:pPr marL="285750" indent="-285750">
                <a:buFont typeface="Arial" charset="0"/>
                <a:buChar char="•"/>
              </a:pPr>
              <a:endParaRPr lang="en-US" dirty="0">
                <a:solidFill>
                  <a:schemeClr val="tx1"/>
                </a:solidFill>
              </a:endParaRPr>
            </a:p>
          </p:txBody>
        </p:sp>
      </p:grpSp>
      <p:cxnSp>
        <p:nvCxnSpPr>
          <p:cNvPr id="21" name="Straight Connector 20"/>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23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Big D. </a:t>
            </a:r>
            <a:r>
              <a:rPr lang="en-US" dirty="0" smtClean="0"/>
              <a:t>Challenges  </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cxnSp>
        <p:nvCxnSpPr>
          <p:cNvPr id="8" name="Straight Connector 7"/>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5" y="0"/>
            <a:ext cx="10515600" cy="1325563"/>
          </a:xfrm>
        </p:spPr>
        <p:txBody>
          <a:bodyPr/>
          <a:lstStyle/>
          <a:p>
            <a:r>
              <a:rPr lang="en-US" dirty="0" smtClean="0"/>
              <a:t>Data Description</a:t>
            </a:r>
            <a:endParaRPr lang="en-US" dirty="0"/>
          </a:p>
        </p:txBody>
      </p:sp>
      <p:sp>
        <p:nvSpPr>
          <p:cNvPr id="8" name="Content Placeholder 7"/>
          <p:cNvSpPr>
            <a:spLocks noGrp="1"/>
          </p:cNvSpPr>
          <p:nvPr>
            <p:ph sz="half" idx="2"/>
          </p:nvPr>
        </p:nvSpPr>
        <p:spPr>
          <a:xfrm>
            <a:off x="816812" y="1739526"/>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414" y="1584983"/>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144938" y="5882663"/>
            <a:ext cx="5577840" cy="54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who purchases yogurt?</a:t>
            </a:r>
          </a:p>
          <a:p>
            <a:pPr marL="0" indent="0">
              <a:buNone/>
            </a:pP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6835617"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758415"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590653"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747869"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73106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775</TotalTime>
  <Words>1097</Words>
  <Application>Microsoft Macintosh PowerPoint</Application>
  <PresentationFormat>Widescreen</PresentationFormat>
  <Paragraphs>207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Wingdings</vt:lpstr>
      <vt:lpstr>Arial</vt:lpstr>
      <vt:lpstr>Office Theme</vt:lpstr>
      <vt:lpstr>Team Froyo</vt:lpstr>
      <vt:lpstr>Methodology</vt:lpstr>
      <vt:lpstr>Objective</vt:lpstr>
      <vt:lpstr>Assess Situation</vt:lpstr>
      <vt:lpstr>Data Mining Goals</vt:lpstr>
      <vt:lpstr>Project Plan</vt:lpstr>
      <vt:lpstr>Big D. Challenges  </vt:lpstr>
      <vt:lpstr>Data Description</vt:lpstr>
      <vt:lpstr>Panelists Demographics Mini-CRISP</vt:lpstr>
      <vt:lpstr>Panelists Demographics Mini-CRISP</vt:lpstr>
      <vt:lpstr>Sales Promotions Mini-CRISP</vt:lpstr>
      <vt:lpstr>Panelists Demographics Mini-CRISP</vt:lpstr>
      <vt:lpstr>Geography, Products, Sales Date Data Exploration</vt:lpstr>
      <vt:lpstr>Unit Sales Prediction CRISP</vt:lpstr>
      <vt:lpstr>Unit Sales Prediction  CRISP</vt:lpstr>
      <vt:lpstr>Unit Sales Prediction  CRISP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Megan McCarty</cp:lastModifiedBy>
  <cp:revision>92</cp:revision>
  <dcterms:created xsi:type="dcterms:W3CDTF">2016-06-09T13:26:26Z</dcterms:created>
  <dcterms:modified xsi:type="dcterms:W3CDTF">2016-06-10T14:36:01Z</dcterms:modified>
</cp:coreProperties>
</file>