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29"/>
  </p:notesMasterIdLst>
  <p:sldIdLst>
    <p:sldId id="256" r:id="rId2"/>
    <p:sldId id="257" r:id="rId3"/>
    <p:sldId id="258" r:id="rId4"/>
    <p:sldId id="259" r:id="rId5"/>
    <p:sldId id="270" r:id="rId6"/>
    <p:sldId id="271" r:id="rId7"/>
    <p:sldId id="261" r:id="rId8"/>
    <p:sldId id="275" r:id="rId9"/>
    <p:sldId id="276" r:id="rId10"/>
    <p:sldId id="281" r:id="rId11"/>
    <p:sldId id="285" r:id="rId12"/>
    <p:sldId id="277" r:id="rId13"/>
    <p:sldId id="280" r:id="rId14"/>
    <p:sldId id="278" r:id="rId15"/>
    <p:sldId id="282" r:id="rId16"/>
    <p:sldId id="279" r:id="rId17"/>
    <p:sldId id="284" r:id="rId18"/>
    <p:sldId id="264" r:id="rId19"/>
    <p:sldId id="272" r:id="rId20"/>
    <p:sldId id="273" r:id="rId21"/>
    <p:sldId id="274" r:id="rId22"/>
    <p:sldId id="265" r:id="rId23"/>
    <p:sldId id="283" r:id="rId24"/>
    <p:sldId id="266" r:id="rId25"/>
    <p:sldId id="267" r:id="rId26"/>
    <p:sldId id="268"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0"/>
    <p:restoredTop sz="94648"/>
  </p:normalViewPr>
  <p:slideViewPr>
    <p:cSldViewPr snapToGrid="0" snapToObjects="1">
      <p:cViewPr>
        <p:scale>
          <a:sx n="96" d="100"/>
          <a:sy n="96" d="100"/>
        </p:scale>
        <p:origin x="288"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Modeling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 Modeling Techniques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smtClean="0"/>
            <a:t>Model</a:t>
          </a:r>
          <a:r>
            <a:rPr lang="en-US" baseline="0" smtClean="0"/>
            <a:t> Tuning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Feature</a:t>
          </a:r>
          <a:r>
            <a:rPr lang="en-US" baseline="0" dirty="0" smtClean="0"/>
            <a:t> Selection</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9A89CFFE-D922-B240-8849-175ECCBAF1E0}" type="presOf" srcId="{5440B975-529B-8643-B0BA-C282599C73E7}" destId="{936BB3F8-9B45-C744-87E9-705D39D000EC}" srcOrd="0" destOrd="0" presId="urn:microsoft.com/office/officeart/2005/8/layout/hList1"/>
    <dgm:cxn modelId="{E21F332F-EA1E-6E45-8BFD-142DB88FD6A3}" type="presOf" srcId="{ABA9151F-7E17-7247-B02C-A4732DA1ADBE}" destId="{C7BDB160-D6E3-EB4E-9A84-7B4C7D21D671}" srcOrd="0" destOrd="0" presId="urn:microsoft.com/office/officeart/2005/8/layout/hList1"/>
    <dgm:cxn modelId="{7807CF46-B62A-034E-BC34-9E476236F5C9}" type="presOf" srcId="{9E48D791-8047-3340-A2BD-71FC765E9B46}" destId="{FCC56E43-391D-7047-BF28-C3B63313A9EE}" srcOrd="0" destOrd="3" presId="urn:microsoft.com/office/officeart/2005/8/layout/hList1"/>
    <dgm:cxn modelId="{DA75DF6F-63E2-904A-B43B-70C25F3143D2}" type="presOf" srcId="{CE2A87B0-19D1-E44D-837E-19EB03E008A0}" destId="{FCC56E43-391D-7047-BF28-C3B63313A9EE}" srcOrd="0" destOrd="1" presId="urn:microsoft.com/office/officeart/2005/8/layout/hList1"/>
    <dgm:cxn modelId="{3E68A06E-6FA1-444D-881B-72FC4FFBC30F}"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8D67E5F-353B-3849-B3E8-DE75AC13C2A1}" type="presOf" srcId="{62401D76-954D-8741-B07D-4EBF04566D70}" destId="{FCC56E43-391D-7047-BF28-C3B63313A9EE}" srcOrd="0" destOrd="2"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D13CD8B0-26A5-2F40-89EA-C62BFCB01492}" type="presParOf" srcId="{936BB3F8-9B45-C744-87E9-705D39D000EC}" destId="{CE11B30A-05FB-B44A-9EEA-6EA3B56FD4E9}" srcOrd="0" destOrd="0" presId="urn:microsoft.com/office/officeart/2005/8/layout/hList1"/>
    <dgm:cxn modelId="{FECE1B2E-F2DD-F546-89AA-6A528FE84AEF}" type="presParOf" srcId="{CE11B30A-05FB-B44A-9EEA-6EA3B56FD4E9}" destId="{C7BDB160-D6E3-EB4E-9A84-7B4C7D21D671}" srcOrd="0" destOrd="0" presId="urn:microsoft.com/office/officeart/2005/8/layout/hList1"/>
    <dgm:cxn modelId="{512BB864-FCDD-184B-B022-FABE3B3E5ED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Evaluation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Review Process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9E48D791-8047-3340-A2BD-71FC765E9B46}">
      <dgm:prSet phldrT="[Text]"/>
      <dgm:spPr/>
      <dgm:t>
        <a:bodyPr/>
        <a:lstStyle/>
        <a:p>
          <a:r>
            <a:rPr lang="en-US" dirty="0" smtClean="0"/>
            <a:t>Next</a:t>
          </a:r>
          <a:r>
            <a:rPr lang="en-US" baseline="0" dirty="0" smtClean="0"/>
            <a:t> Steps</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Alignment</a:t>
          </a:r>
          <a:r>
            <a:rPr lang="en-US" baseline="0" dirty="0" smtClean="0"/>
            <a:t> of results with objectives</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E6FB97F1-114F-6F4E-A9C9-51270E6B9472}" type="presOf" srcId="{5440B975-529B-8643-B0BA-C282599C73E7}" destId="{936BB3F8-9B45-C744-87E9-705D39D000EC}" srcOrd="0" destOrd="0" presId="urn:microsoft.com/office/officeart/2005/8/layout/hList1"/>
    <dgm:cxn modelId="{729A5AD9-7EC2-0B48-BF88-B5116C41945C}" type="presOf" srcId="{9E48D791-8047-3340-A2BD-71FC765E9B46}" destId="{FCC56E43-391D-7047-BF28-C3B63313A9EE}" srcOrd="0" destOrd="2" presId="urn:microsoft.com/office/officeart/2005/8/layout/hList1"/>
    <dgm:cxn modelId="{308FC5D0-4995-F44F-9EAD-4F9DA30073F9}" type="presOf" srcId="{CE2A87B0-19D1-E44D-837E-19EB03E008A0}" destId="{FCC56E43-391D-7047-BF28-C3B63313A9EE}" srcOrd="0" destOrd="1" presId="urn:microsoft.com/office/officeart/2005/8/layout/hList1"/>
    <dgm:cxn modelId="{D5419683-27B3-0F4A-B70D-BE24C101350E}" type="presOf" srcId="{ABA9151F-7E17-7247-B02C-A4732DA1ADBE}" destId="{C7BDB160-D6E3-EB4E-9A84-7B4C7D21D671}" srcOrd="0" destOrd="0" presId="urn:microsoft.com/office/officeart/2005/8/layout/hList1"/>
    <dgm:cxn modelId="{0B5F989B-10E2-2E4E-AFEB-2D9199D32627}"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2"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A61908A6-D64C-3B4A-9326-6D657F1975FB}" type="presParOf" srcId="{936BB3F8-9B45-C744-87E9-705D39D000EC}" destId="{CE11B30A-05FB-B44A-9EEA-6EA3B56FD4E9}" srcOrd="0" destOrd="0" presId="urn:microsoft.com/office/officeart/2005/8/layout/hList1"/>
    <dgm:cxn modelId="{CE632AD2-1EA8-024C-86D1-A1551A2BC4B3}" type="presParOf" srcId="{CE11B30A-05FB-B44A-9EEA-6EA3B56FD4E9}" destId="{C7BDB160-D6E3-EB4E-9A84-7B4C7D21D671}" srcOrd="0" destOrd="0" presId="urn:microsoft.com/office/officeart/2005/8/layout/hList1"/>
    <dgm:cxn modelId="{4F58FC35-4A05-3D49-8994-D1B47BC0002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1"/>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a:solidFill>
          <a:schemeClr val="accent6"/>
        </a:solidFill>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A238165E-7B12-1848-AA28-33A2F99BB81C}"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C1E6AC57-1BA4-5443-AF85-D11C7C5C4464}"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0DF481-70DC-3D45-B99D-2B28D3104F1F}" type="presOf" srcId="{863EAE21-0F44-0945-BE24-14E4AABC434B}" destId="{6E009E9B-8246-3F40-8AC3-5B38E276B2E5}" srcOrd="0" destOrd="0" presId="urn:microsoft.com/office/officeart/2005/8/layout/chevron1"/>
    <dgm:cxn modelId="{5A281091-51BE-B142-9085-B05A23E52A79}" type="presOf" srcId="{57E707D1-F904-3C4D-A97D-6344FC1412CE}" destId="{C7F9B645-B258-904C-9D96-0FA22C0437A5}" srcOrd="0" destOrd="0" presId="urn:microsoft.com/office/officeart/2005/8/layout/chevron1"/>
    <dgm:cxn modelId="{7584CC76-70DF-804A-BD5D-70AB1206249F}" type="presOf" srcId="{C342DEE3-523F-F042-BEFB-F64A1DCBA45E}" destId="{8898722C-92A5-0841-BFAE-36271E307C60}" srcOrd="0" destOrd="0" presId="urn:microsoft.com/office/officeart/2005/8/layout/chevron1"/>
    <dgm:cxn modelId="{82183F48-F42C-D841-A019-5F6540A5D6ED}" type="presOf" srcId="{CBC5D955-9480-C34A-9992-5AEB203E5BC9}" destId="{603CE2A6-86A6-1C4A-A190-ECE2FFE685A6}" srcOrd="0" destOrd="0" presId="urn:microsoft.com/office/officeart/2005/8/layout/chevron1"/>
    <dgm:cxn modelId="{194C9E78-6855-F74B-8B46-0A49EED265ED}" type="presOf" srcId="{6C924822-371E-0743-AFA9-944C89D688C1}" destId="{533FC013-F1B4-4A4E-B674-EA2CDC4961EC}" srcOrd="0" destOrd="0" presId="urn:microsoft.com/office/officeart/2005/8/layout/chevron1"/>
    <dgm:cxn modelId="{36AF811C-188B-B44A-A405-C3F7BA201637}" type="presParOf" srcId="{8898722C-92A5-0841-BFAE-36271E307C60}" destId="{6E009E9B-8246-3F40-8AC3-5B38E276B2E5}" srcOrd="0" destOrd="0" presId="urn:microsoft.com/office/officeart/2005/8/layout/chevron1"/>
    <dgm:cxn modelId="{F1B2FA8A-F39A-814B-91B6-52B66046FDED}" type="presParOf" srcId="{8898722C-92A5-0841-BFAE-36271E307C60}" destId="{2BFA86B6-15A1-9F4F-B58C-6929C70F588F}" srcOrd="1" destOrd="0" presId="urn:microsoft.com/office/officeart/2005/8/layout/chevron1"/>
    <dgm:cxn modelId="{87680712-0F60-454B-8A2E-062966597A2F}" type="presParOf" srcId="{8898722C-92A5-0841-BFAE-36271E307C60}" destId="{7A1517E1-0C42-0D4D-98F3-06E91C77CB05}" srcOrd="2" destOrd="0" presId="urn:microsoft.com/office/officeart/2005/8/layout/chevron1"/>
    <dgm:cxn modelId="{7D30E0A9-C894-B344-BEFE-56D0ED6F89CE}" type="presParOf" srcId="{8898722C-92A5-0841-BFAE-36271E307C60}" destId="{E8B71F04-2953-3345-8A59-5F0A3D5A5B06}" srcOrd="3" destOrd="0" presId="urn:microsoft.com/office/officeart/2005/8/layout/chevron1"/>
    <dgm:cxn modelId="{19D8FD75-3479-EE4D-8ABA-7A7EBBAF3068}" type="presParOf" srcId="{8898722C-92A5-0841-BFAE-36271E307C60}" destId="{FE2950AF-BECC-C943-BCDF-474567D4A57C}" srcOrd="4" destOrd="0" presId="urn:microsoft.com/office/officeart/2005/8/layout/chevron1"/>
    <dgm:cxn modelId="{720E170C-7A63-6D4D-B549-6803D760AB44}" type="presParOf" srcId="{8898722C-92A5-0841-BFAE-36271E307C60}" destId="{184DE77C-AF89-5B41-9E74-7FEB5DF2F160}" srcOrd="5" destOrd="0" presId="urn:microsoft.com/office/officeart/2005/8/layout/chevron1"/>
    <dgm:cxn modelId="{3CE6E9F6-3554-AC40-BD4E-4BDF1D8BB55F}" type="presParOf" srcId="{8898722C-92A5-0841-BFAE-36271E307C60}" destId="{603CE2A6-86A6-1C4A-A190-ECE2FFE685A6}" srcOrd="6" destOrd="0" presId="urn:microsoft.com/office/officeart/2005/8/layout/chevron1"/>
    <dgm:cxn modelId="{D3DF9BEF-BA0F-854B-BECA-46BA6F75D346}" type="presParOf" srcId="{8898722C-92A5-0841-BFAE-36271E307C60}" destId="{7D980C30-51AA-554A-93F3-66F881C819FE}" srcOrd="7" destOrd="0" presId="urn:microsoft.com/office/officeart/2005/8/layout/chevron1"/>
    <dgm:cxn modelId="{252EAB41-C1A4-5D4C-98EC-AD3A804E32A1}" type="presParOf" srcId="{8898722C-92A5-0841-BFAE-36271E307C60}" destId="{533FC013-F1B4-4A4E-B674-EA2CDC4961EC}" srcOrd="8" destOrd="0" presId="urn:microsoft.com/office/officeart/2005/8/layout/chevron1"/>
    <dgm:cxn modelId="{A26BC81F-2428-1E4A-8A9C-554C56DF6C36}" type="presParOf" srcId="{8898722C-92A5-0841-BFAE-36271E307C60}" destId="{41BA7292-B49F-744B-A640-F06D6E30C483}" srcOrd="9" destOrd="0" presId="urn:microsoft.com/office/officeart/2005/8/layout/chevron1"/>
    <dgm:cxn modelId="{AA9BE930-4820-EA4B-B3EA-3C3FDCAEBB3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Deployment</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Business Use</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FF718203-EFFD-0240-B924-8CED5927EA96}" srcId="{5440B975-529B-8643-B0BA-C282599C73E7}" destId="{ABA9151F-7E17-7247-B02C-A4732DA1ADBE}" srcOrd="0" destOrd="0" parTransId="{7A4D4BAC-826A-1944-9B3F-A5B05C639628}" sibTransId="{6CE1DC45-986D-2F40-B980-61CB778D561C}"/>
    <dgm:cxn modelId="{ABE7ED43-A396-1644-B2EB-D8C90B9BA08B}"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7EC821D-E354-4E47-BFAF-A6B3AF3B95B9}" type="presOf" srcId="{ABA9151F-7E17-7247-B02C-A4732DA1ADBE}" destId="{C7BDB160-D6E3-EB4E-9A84-7B4C7D21D671}" srcOrd="0" destOrd="0" presId="urn:microsoft.com/office/officeart/2005/8/layout/hList1"/>
    <dgm:cxn modelId="{45182A84-7312-3646-9E6C-36A0C06D25BB}" type="presOf" srcId="{9E48D791-8047-3340-A2BD-71FC765E9B46}" destId="{FCC56E43-391D-7047-BF28-C3B63313A9EE}" srcOrd="0" destOrd="3" presId="urn:microsoft.com/office/officeart/2005/8/layout/hList1"/>
    <dgm:cxn modelId="{C879F57D-1A81-C14F-85C2-7BB797606153}"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74125745-8157-9545-9762-ACB35EC6061F}" srcId="{ABA9151F-7E17-7247-B02C-A4732DA1ADBE}" destId="{9E48D791-8047-3340-A2BD-71FC765E9B46}" srcOrd="3" destOrd="0" parTransId="{EBD17254-F682-874B-BB19-BDA4877F993E}" sibTransId="{E77754F6-6036-7E48-962D-93DEF696B215}"/>
    <dgm:cxn modelId="{16043024-F48C-9543-8C3A-822D8B7673CA}" type="presOf" srcId="{CE2A87B0-19D1-E44D-837E-19EB03E008A0}" destId="{FCC56E43-391D-7047-BF28-C3B63313A9EE}" srcOrd="0" destOrd="1"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356BC731-B6A4-5847-A562-5BAE0E2187CF}" type="presOf" srcId="{62401D76-954D-8741-B07D-4EBF04566D70}" destId="{FCC56E43-391D-7047-BF28-C3B63313A9EE}" srcOrd="0" destOrd="2" presId="urn:microsoft.com/office/officeart/2005/8/layout/hList1"/>
    <dgm:cxn modelId="{C71A4760-74F7-7C4A-BC6D-069FE4D090A7}" type="presParOf" srcId="{936BB3F8-9B45-C744-87E9-705D39D000EC}" destId="{CE11B30A-05FB-B44A-9EEA-6EA3B56FD4E9}" srcOrd="0" destOrd="0" presId="urn:microsoft.com/office/officeart/2005/8/layout/hList1"/>
    <dgm:cxn modelId="{48969D8B-C7C6-E646-8489-86E575E15E63}" type="presParOf" srcId="{CE11B30A-05FB-B44A-9EEA-6EA3B56FD4E9}" destId="{C7BDB160-D6E3-EB4E-9A84-7B4C7D21D671}" srcOrd="0" destOrd="0" presId="urn:microsoft.com/office/officeart/2005/8/layout/hList1"/>
    <dgm:cxn modelId="{E7C3280B-AFDA-6841-9F6D-D8932290058F}"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Business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Objectives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Data Mining Goals</a:t>
          </a:r>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Project Plan</a:t>
          </a:r>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Assess Situation</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DF39822E-63DE-9E45-9D22-CA42432C8AF4}"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848BC14A-EC58-2B41-B4B5-E08C8FE8379A}" type="presOf" srcId="{9E48D791-8047-3340-A2BD-71FC765E9B46}" destId="{FCC56E43-391D-7047-BF28-C3B63313A9EE}" srcOrd="0" destOrd="3" presId="urn:microsoft.com/office/officeart/2005/8/layout/hList1"/>
    <dgm:cxn modelId="{D1A08669-A92C-5C44-BE92-B1BD5C992EAD}" type="presOf" srcId="{62401D76-954D-8741-B07D-4EBF04566D70}" destId="{FCC56E43-391D-7047-BF28-C3B63313A9EE}" srcOrd="0" destOrd="2" presId="urn:microsoft.com/office/officeart/2005/8/layout/hList1"/>
    <dgm:cxn modelId="{84995C0F-7117-934B-848A-73F0D2C4CB20}" type="presOf" srcId="{ABA9151F-7E17-7247-B02C-A4732DA1ADBE}" destId="{C7BDB160-D6E3-EB4E-9A84-7B4C7D21D671}"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8C604BDA-E4E2-5C49-B0F6-D084EC13AA5F}" type="presOf" srcId="{38FF0FB8-2DB5-504F-8386-8DAB720CFD93}" destId="{FCC56E43-391D-7047-BF28-C3B63313A9EE}" srcOrd="0" destOrd="0" presId="urn:microsoft.com/office/officeart/2005/8/layout/hList1"/>
    <dgm:cxn modelId="{64007269-B613-824D-ABBC-FFEA5E2EF250}" type="presOf" srcId="{CE2A87B0-19D1-E44D-837E-19EB03E008A0}" destId="{FCC56E43-391D-7047-BF28-C3B63313A9EE}" srcOrd="0" destOrd="1"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0F0E38E3-BFFB-9249-8155-21DC01DF5716}" type="presParOf" srcId="{936BB3F8-9B45-C744-87E9-705D39D000EC}" destId="{CE11B30A-05FB-B44A-9EEA-6EA3B56FD4E9}" srcOrd="0" destOrd="0" presId="urn:microsoft.com/office/officeart/2005/8/layout/hList1"/>
    <dgm:cxn modelId="{4CB640DC-4446-F845-B1C0-5BA8318C40F3}" type="presParOf" srcId="{CE11B30A-05FB-B44A-9EEA-6EA3B56FD4E9}" destId="{C7BDB160-D6E3-EB4E-9A84-7B4C7D21D671}" srcOrd="0" destOrd="0" presId="urn:microsoft.com/office/officeart/2005/8/layout/hList1"/>
    <dgm:cxn modelId="{D468448B-8985-F64B-A0BA-86A659805205}"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A501AB1F-C48B-CF4A-B99B-4AA5D3EFA962}" type="presOf" srcId="{4DB998AD-7927-5B4C-AF89-5EC4A18A0E00}" destId="{7A1517E1-0C42-0D4D-98F3-06E91C77CB0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549CA95-87FD-C54F-B73B-8B3C79D9AC26}"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1E9F67E7-8E1A-D64E-A014-9D0E3F7459B9}" type="presOf" srcId="{863EAE21-0F44-0945-BE24-14E4AABC434B}" destId="{6E009E9B-8246-3F40-8AC3-5B38E276B2E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Initial</a:t>
          </a:r>
          <a:r>
            <a:rPr lang="en-US" baseline="0" dirty="0" smtClean="0"/>
            <a:t> Data Collection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Explore</a:t>
          </a:r>
          <a:r>
            <a:rPr lang="en-US" baseline="0" dirty="0" smtClean="0"/>
            <a:t> Data</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Verify</a:t>
          </a:r>
          <a:r>
            <a:rPr lang="en-US" baseline="0" dirty="0" smtClean="0"/>
            <a:t> Data Quality</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Describe</a:t>
          </a:r>
          <a:r>
            <a:rPr lang="en-US" baseline="0" dirty="0" smtClean="0"/>
            <a:t> Data</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1D8A22E8-5773-6C49-B007-07E06467BEE8}" type="presOf" srcId="{CE2A87B0-19D1-E44D-837E-19EB03E008A0}" destId="{FCC56E43-391D-7047-BF28-C3B63313A9EE}" srcOrd="0" destOrd="1"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38CDCB1-37BB-3A48-BA57-1BC1977AF445}" type="presOf" srcId="{5440B975-529B-8643-B0BA-C282599C73E7}" destId="{936BB3F8-9B45-C744-87E9-705D39D000EC}" srcOrd="0" destOrd="0" presId="urn:microsoft.com/office/officeart/2005/8/layout/hList1"/>
    <dgm:cxn modelId="{80FDF79F-571F-B447-BFAF-F299BFD66C41}" type="presOf" srcId="{ABA9151F-7E17-7247-B02C-A4732DA1ADBE}" destId="{C7BDB160-D6E3-EB4E-9A84-7B4C7D21D671}" srcOrd="0" destOrd="0" presId="urn:microsoft.com/office/officeart/2005/8/layout/hList1"/>
    <dgm:cxn modelId="{B489CF16-9E77-5540-ADF0-2F9A649BDC40}" type="presOf" srcId="{9E48D791-8047-3340-A2BD-71FC765E9B46}" destId="{FCC56E43-391D-7047-BF28-C3B63313A9EE}" srcOrd="0" destOrd="3" presId="urn:microsoft.com/office/officeart/2005/8/layout/hList1"/>
    <dgm:cxn modelId="{CC4C9A8D-FFD9-254A-8B8D-E39DE2BA68F6}" type="presOf" srcId="{62401D76-954D-8741-B07D-4EBF04566D70}" destId="{FCC56E43-391D-7047-BF28-C3B63313A9EE}" srcOrd="0" destOrd="2"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3B4EB4CB-D0E7-5849-94A4-72D6BE4CC02E}" type="presOf" srcId="{38FF0FB8-2DB5-504F-8386-8DAB720CFD93}" destId="{FCC56E43-391D-7047-BF28-C3B63313A9EE}" srcOrd="0" destOrd="0"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3C09170F-9607-0648-B074-8BB371916CF3}" type="presParOf" srcId="{936BB3F8-9B45-C744-87E9-705D39D000EC}" destId="{CE11B30A-05FB-B44A-9EEA-6EA3B56FD4E9}" srcOrd="0" destOrd="0" presId="urn:microsoft.com/office/officeart/2005/8/layout/hList1"/>
    <dgm:cxn modelId="{F56E98F4-974D-F345-8571-333F698EE831}" type="presParOf" srcId="{CE11B30A-05FB-B44A-9EEA-6EA3B56FD4E9}" destId="{C7BDB160-D6E3-EB4E-9A84-7B4C7D21D671}" srcOrd="0" destOrd="0" presId="urn:microsoft.com/office/officeart/2005/8/layout/hList1"/>
    <dgm:cxn modelId="{81FE757B-EDB7-FA4B-B11A-27C68D464F1C}"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Preparation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Feature</a:t>
          </a:r>
          <a:r>
            <a:rPr lang="en-US" baseline="0" dirty="0" smtClean="0"/>
            <a:t> Engineering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Data</a:t>
          </a:r>
          <a:r>
            <a:rPr lang="en-US" baseline="0" dirty="0" smtClean="0"/>
            <a:t> Integration (merge)</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Cleaning</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573E9ECC-0D6E-9A43-9C4A-191CC99DD482}" type="presOf" srcId="{ABA9151F-7E17-7247-B02C-A4732DA1ADBE}" destId="{C7BDB160-D6E3-EB4E-9A84-7B4C7D21D671}" srcOrd="0" destOrd="0" presId="urn:microsoft.com/office/officeart/2005/8/layout/hList1"/>
    <dgm:cxn modelId="{EC5D9078-6213-884D-8737-FCDC8A88DF19}" type="presOf" srcId="{5440B975-529B-8643-B0BA-C282599C73E7}" destId="{936BB3F8-9B45-C744-87E9-705D39D000EC}" srcOrd="0" destOrd="0" presId="urn:microsoft.com/office/officeart/2005/8/layout/hList1"/>
    <dgm:cxn modelId="{1D1F1287-CD86-1445-9627-28BC4ACBEBA9}" type="presOf" srcId="{38FF0FB8-2DB5-504F-8386-8DAB720CFD93}" destId="{FCC56E43-391D-7047-BF28-C3B63313A9EE}" srcOrd="0" destOrd="0" presId="urn:microsoft.com/office/officeart/2005/8/layout/hList1"/>
    <dgm:cxn modelId="{A3DBD2B6-E83B-D447-A405-211829D6FB37}" type="presOf" srcId="{62401D76-954D-8741-B07D-4EBF04566D70}" destId="{FCC56E43-391D-7047-BF28-C3B63313A9EE}" srcOrd="0" destOrd="2" presId="urn:microsoft.com/office/officeart/2005/8/layout/hList1"/>
    <dgm:cxn modelId="{38102582-BA00-CD44-98A9-0236CC72EDA9}" type="presOf" srcId="{CE2A87B0-19D1-E44D-837E-19EB03E008A0}" destId="{FCC56E43-391D-7047-BF28-C3B63313A9EE}" srcOrd="0" destOrd="1"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414DA1C-1D27-3040-BB9F-4A2A4D122D69}" type="presOf" srcId="{9E48D791-8047-3340-A2BD-71FC765E9B46}" destId="{FCC56E43-391D-7047-BF28-C3B63313A9EE}" srcOrd="0" destOrd="3"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241BDDE1-B986-F74A-BCBA-4F500AAC1050}" type="presParOf" srcId="{936BB3F8-9B45-C744-87E9-705D39D000EC}" destId="{CE11B30A-05FB-B44A-9EEA-6EA3B56FD4E9}" srcOrd="0" destOrd="0" presId="urn:microsoft.com/office/officeart/2005/8/layout/hList1"/>
    <dgm:cxn modelId="{D1A110EF-A480-4945-AC50-EB5834BDFFEE}" type="presParOf" srcId="{CE11B30A-05FB-B44A-9EEA-6EA3B56FD4E9}" destId="{C7BDB160-D6E3-EB4E-9A84-7B4C7D21D671}" srcOrd="0" destOrd="0" presId="urn:microsoft.com/office/officeart/2005/8/layout/hList1"/>
    <dgm:cxn modelId="{F5F28E0B-94EF-EE4A-8A2D-077A44CFF4B4}"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2634"/>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Modeling</a:t>
          </a:r>
          <a:endParaRPr lang="en-US" sz="2300" kern="1200" dirty="0"/>
        </a:p>
      </dsp:txBody>
      <dsp:txXfrm>
        <a:off x="0" y="42634"/>
        <a:ext cx="3559908" cy="662400"/>
      </dsp:txXfrm>
    </dsp:sp>
    <dsp:sp modelId="{FCC56E43-391D-7047-BF28-C3B63313A9EE}">
      <dsp:nvSpPr>
        <dsp:cNvPr id="0" name=""/>
        <dsp:cNvSpPr/>
      </dsp:nvSpPr>
      <dsp:spPr>
        <a:xfrm>
          <a:off x="0" y="705034"/>
          <a:ext cx="3559908" cy="208345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 Modeling Techniques</a:t>
          </a:r>
          <a:endParaRPr lang="en-US" sz="2300" kern="1200" dirty="0"/>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Selection</a:t>
          </a:r>
          <a:endParaRPr lang="en-US" sz="2300" kern="1200" dirty="0" smtClean="0"/>
        </a:p>
        <a:p>
          <a:pPr marL="228600" lvl="1" indent="-228600" algn="l" defTabSz="1022350">
            <a:lnSpc>
              <a:spcPct val="90000"/>
            </a:lnSpc>
            <a:spcBef>
              <a:spcPct val="0"/>
            </a:spcBef>
            <a:spcAft>
              <a:spcPct val="15000"/>
            </a:spcAft>
            <a:buChar char="••"/>
          </a:pPr>
          <a:r>
            <a:rPr lang="en-US" sz="2300" kern="1200" smtClean="0"/>
            <a:t>Model</a:t>
          </a:r>
          <a:r>
            <a:rPr lang="en-US" sz="2300" kern="1200" baseline="0" smtClean="0"/>
            <a:t> Tuning</a:t>
          </a:r>
          <a:endParaRPr lang="en-US" sz="2300" kern="1200" dirty="0" smtClean="0"/>
        </a:p>
        <a:p>
          <a:pPr marL="228600" lvl="1" indent="-228600" algn="l" defTabSz="1022350">
            <a:lnSpc>
              <a:spcPct val="90000"/>
            </a:lnSpc>
            <a:spcBef>
              <a:spcPct val="0"/>
            </a:spcBef>
            <a:spcAft>
              <a:spcPct val="15000"/>
            </a:spcAft>
            <a:buChar char="••"/>
          </a:pPr>
          <a:endParaRPr lang="en-US" sz="2300" kern="1200" dirty="0" smtClean="0"/>
        </a:p>
      </dsp:txBody>
      <dsp:txXfrm>
        <a:off x="0" y="705034"/>
        <a:ext cx="3559908" cy="2083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6208"/>
          <a:ext cx="3559908" cy="7776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Evaluation</a:t>
          </a:r>
          <a:endParaRPr lang="en-US" sz="2700" kern="1200" dirty="0"/>
        </a:p>
      </dsp:txBody>
      <dsp:txXfrm>
        <a:off x="0" y="26208"/>
        <a:ext cx="3559908" cy="777600"/>
      </dsp:txXfrm>
    </dsp:sp>
    <dsp:sp modelId="{FCC56E43-391D-7047-BF28-C3B63313A9EE}">
      <dsp:nvSpPr>
        <dsp:cNvPr id="0" name=""/>
        <dsp:cNvSpPr/>
      </dsp:nvSpPr>
      <dsp:spPr>
        <a:xfrm>
          <a:off x="0" y="803809"/>
          <a:ext cx="3559908" cy="200110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baseline="0" dirty="0" smtClean="0"/>
            <a:t>Review Process</a:t>
          </a:r>
          <a:endParaRPr lang="en-US" sz="2700" kern="1200" dirty="0"/>
        </a:p>
        <a:p>
          <a:pPr marL="228600" lvl="1" indent="-228600" algn="l" defTabSz="1200150">
            <a:lnSpc>
              <a:spcPct val="90000"/>
            </a:lnSpc>
            <a:spcBef>
              <a:spcPct val="0"/>
            </a:spcBef>
            <a:spcAft>
              <a:spcPct val="15000"/>
            </a:spcAft>
            <a:buChar char="••"/>
          </a:pPr>
          <a:r>
            <a:rPr lang="en-US" sz="2700" kern="1200" dirty="0" smtClean="0"/>
            <a:t>Alignment</a:t>
          </a:r>
          <a:r>
            <a:rPr lang="en-US" sz="2700" kern="1200" baseline="0" dirty="0" smtClean="0"/>
            <a:t> of results with objectives</a:t>
          </a:r>
          <a:endParaRPr lang="en-US" sz="2700" kern="1200" dirty="0" smtClean="0"/>
        </a:p>
        <a:p>
          <a:pPr marL="228600" lvl="1" indent="-228600" algn="l" defTabSz="1200150">
            <a:lnSpc>
              <a:spcPct val="90000"/>
            </a:lnSpc>
            <a:spcBef>
              <a:spcPct val="0"/>
            </a:spcBef>
            <a:spcAft>
              <a:spcPct val="15000"/>
            </a:spcAft>
            <a:buChar char="••"/>
          </a:pPr>
          <a:r>
            <a:rPr lang="en-US" sz="2700" kern="1200" dirty="0" smtClean="0"/>
            <a:t>Next</a:t>
          </a:r>
          <a:r>
            <a:rPr lang="en-US" sz="2700" kern="1200" baseline="0" dirty="0" smtClean="0"/>
            <a:t> Steps</a:t>
          </a:r>
          <a:endParaRPr lang="en-US" sz="2700" kern="1200" dirty="0" smtClean="0"/>
        </a:p>
      </dsp:txBody>
      <dsp:txXfrm>
        <a:off x="0" y="803809"/>
        <a:ext cx="3559908" cy="2001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Deployment</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dirty="0" smtClean="0"/>
            <a:t>Business Use</a:t>
          </a:r>
          <a:endParaRPr lang="en-US" sz="2600" kern="1200" dirty="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dsp:txBody>
      <dsp:txXfrm>
        <a:off x="0" y="790781"/>
        <a:ext cx="3559908" cy="199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94811"/>
          <a:ext cx="3559908" cy="7200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Business Understanding</a:t>
          </a:r>
          <a:endParaRPr lang="en-US" sz="2500" kern="1200" dirty="0"/>
        </a:p>
      </dsp:txBody>
      <dsp:txXfrm>
        <a:off x="0" y="94811"/>
        <a:ext cx="3559908" cy="720000"/>
      </dsp:txXfrm>
    </dsp:sp>
    <dsp:sp modelId="{FCC56E43-391D-7047-BF28-C3B63313A9EE}">
      <dsp:nvSpPr>
        <dsp:cNvPr id="0" name=""/>
        <dsp:cNvSpPr/>
      </dsp:nvSpPr>
      <dsp:spPr>
        <a:xfrm>
          <a:off x="0" y="814811"/>
          <a:ext cx="3559908" cy="19215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Objectives</a:t>
          </a:r>
          <a:endParaRPr lang="en-US" sz="2500" kern="1200" dirty="0"/>
        </a:p>
        <a:p>
          <a:pPr marL="228600" lvl="1" indent="-228600" algn="l" defTabSz="1111250">
            <a:lnSpc>
              <a:spcPct val="90000"/>
            </a:lnSpc>
            <a:spcBef>
              <a:spcPct val="0"/>
            </a:spcBef>
            <a:spcAft>
              <a:spcPct val="15000"/>
            </a:spcAft>
            <a:buChar char="••"/>
          </a:pPr>
          <a:r>
            <a:rPr lang="en-US" sz="2500" kern="1200" dirty="0" smtClean="0"/>
            <a:t>Assess Situation</a:t>
          </a:r>
        </a:p>
        <a:p>
          <a:pPr marL="228600" lvl="1" indent="-228600" algn="l" defTabSz="1111250">
            <a:lnSpc>
              <a:spcPct val="90000"/>
            </a:lnSpc>
            <a:spcBef>
              <a:spcPct val="0"/>
            </a:spcBef>
            <a:spcAft>
              <a:spcPct val="15000"/>
            </a:spcAft>
            <a:buChar char="••"/>
          </a:pPr>
          <a:r>
            <a:rPr lang="en-US" sz="2500" kern="1200" dirty="0" smtClean="0"/>
            <a:t>Data Mining Goals</a:t>
          </a:r>
        </a:p>
        <a:p>
          <a:pPr marL="228600" lvl="1" indent="-228600" algn="l" defTabSz="1111250">
            <a:lnSpc>
              <a:spcPct val="90000"/>
            </a:lnSpc>
            <a:spcBef>
              <a:spcPct val="0"/>
            </a:spcBef>
            <a:spcAft>
              <a:spcPct val="15000"/>
            </a:spcAft>
            <a:buChar char="••"/>
          </a:pPr>
          <a:r>
            <a:rPr lang="en-US" sz="2500" kern="1200" dirty="0" smtClean="0"/>
            <a:t>Project Plan</a:t>
          </a:r>
        </a:p>
      </dsp:txBody>
      <dsp:txXfrm>
        <a:off x="0" y="814811"/>
        <a:ext cx="3559908" cy="1921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Data</a:t>
          </a:r>
          <a:r>
            <a:rPr lang="en-US" sz="2600" kern="1200" baseline="0" dirty="0" smtClean="0"/>
            <a:t> Understanding</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Initial</a:t>
          </a:r>
          <a:r>
            <a:rPr lang="en-US" sz="2600" kern="1200" baseline="0" dirty="0" smtClean="0"/>
            <a:t> Data Collection</a:t>
          </a:r>
          <a:endParaRPr lang="en-US" sz="2600" kern="1200" dirty="0"/>
        </a:p>
        <a:p>
          <a:pPr marL="228600" lvl="1" indent="-228600" algn="l" defTabSz="1155700">
            <a:lnSpc>
              <a:spcPct val="90000"/>
            </a:lnSpc>
            <a:spcBef>
              <a:spcPct val="0"/>
            </a:spcBef>
            <a:spcAft>
              <a:spcPct val="15000"/>
            </a:spcAft>
            <a:buChar char="••"/>
          </a:pPr>
          <a:r>
            <a:rPr lang="en-US" sz="2600" kern="1200" dirty="0" smtClean="0"/>
            <a:t>Describe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Explore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Verify</a:t>
          </a:r>
          <a:r>
            <a:rPr lang="en-US" sz="2600" kern="1200" baseline="0" dirty="0" smtClean="0"/>
            <a:t> Data Quality</a:t>
          </a:r>
          <a:endParaRPr lang="en-US" sz="2600" kern="1200" dirty="0" smtClean="0"/>
        </a:p>
      </dsp:txBody>
      <dsp:txXfrm>
        <a:off x="0" y="790781"/>
        <a:ext cx="3559908" cy="1998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00471"/>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Data</a:t>
          </a:r>
          <a:r>
            <a:rPr lang="en-US" sz="2300" kern="1200" baseline="0" dirty="0" smtClean="0"/>
            <a:t> Preparation</a:t>
          </a:r>
          <a:endParaRPr lang="en-US" sz="2300" kern="1200" dirty="0"/>
        </a:p>
      </dsp:txBody>
      <dsp:txXfrm>
        <a:off x="0" y="200471"/>
        <a:ext cx="3559908" cy="662400"/>
      </dsp:txXfrm>
    </dsp:sp>
    <dsp:sp modelId="{FCC56E43-391D-7047-BF28-C3B63313A9EE}">
      <dsp:nvSpPr>
        <dsp:cNvPr id="0" name=""/>
        <dsp:cNvSpPr/>
      </dsp:nvSpPr>
      <dsp:spPr>
        <a:xfrm>
          <a:off x="0" y="862871"/>
          <a:ext cx="3559908" cy="176778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Selection</a:t>
          </a:r>
          <a:endParaRPr lang="en-US" sz="2300" kern="1200" dirty="0"/>
        </a:p>
        <a:p>
          <a:pPr marL="228600" lvl="1" indent="-228600" algn="l" defTabSz="1022350">
            <a:lnSpc>
              <a:spcPct val="90000"/>
            </a:lnSpc>
            <a:spcBef>
              <a:spcPct val="0"/>
            </a:spcBef>
            <a:spcAft>
              <a:spcPct val="15000"/>
            </a:spcAft>
            <a:buChar char="••"/>
          </a:pPr>
          <a:r>
            <a:rPr lang="en-US" sz="2300" kern="1200" dirty="0" smtClean="0"/>
            <a:t>Cleaning</a:t>
          </a:r>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Engineering</a:t>
          </a:r>
          <a:endParaRPr lang="en-US" sz="2300" kern="1200" dirty="0" smtClean="0"/>
        </a:p>
        <a:p>
          <a:pPr marL="228600" lvl="1" indent="-228600" algn="l" defTabSz="1022350">
            <a:lnSpc>
              <a:spcPct val="90000"/>
            </a:lnSpc>
            <a:spcBef>
              <a:spcPct val="0"/>
            </a:spcBef>
            <a:spcAft>
              <a:spcPct val="15000"/>
            </a:spcAft>
            <a:buChar char="••"/>
          </a:pPr>
          <a:r>
            <a:rPr lang="en-US" sz="2300" kern="1200" dirty="0" smtClean="0"/>
            <a:t>Data</a:t>
          </a:r>
          <a:r>
            <a:rPr lang="en-US" sz="2300" kern="1200" baseline="0" dirty="0" smtClean="0"/>
            <a:t> Integration (merge)</a:t>
          </a:r>
          <a:endParaRPr lang="en-US" sz="2300" kern="1200" dirty="0" smtClean="0"/>
        </a:p>
      </dsp:txBody>
      <dsp:txXfrm>
        <a:off x="0" y="862871"/>
        <a:ext cx="3559908" cy="17677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9</a:t>
            </a:fld>
            <a:endParaRPr lang="en-US"/>
          </a:p>
        </p:txBody>
      </p:sp>
    </p:spTree>
    <p:extLst>
      <p:ext uri="{BB962C8B-B14F-4D97-AF65-F5344CB8AC3E}">
        <p14:creationId xmlns:p14="http://schemas.microsoft.com/office/powerpoint/2010/main" val="62907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10</a:t>
            </a:fld>
            <a:endParaRPr lang="en-US"/>
          </a:p>
        </p:txBody>
      </p:sp>
    </p:spTree>
    <p:extLst>
      <p:ext uri="{BB962C8B-B14F-4D97-AF65-F5344CB8AC3E}">
        <p14:creationId xmlns:p14="http://schemas.microsoft.com/office/powerpoint/2010/main" val="406021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11</a:t>
            </a:fld>
            <a:endParaRPr lang="en-US"/>
          </a:p>
        </p:txBody>
      </p:sp>
    </p:spTree>
    <p:extLst>
      <p:ext uri="{BB962C8B-B14F-4D97-AF65-F5344CB8AC3E}">
        <p14:creationId xmlns:p14="http://schemas.microsoft.com/office/powerpoint/2010/main" val="36974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17</a:t>
            </a:fld>
            <a:endParaRPr lang="en-US"/>
          </a:p>
        </p:txBody>
      </p:sp>
    </p:spTree>
    <p:extLst>
      <p:ext uri="{BB962C8B-B14F-4D97-AF65-F5344CB8AC3E}">
        <p14:creationId xmlns:p14="http://schemas.microsoft.com/office/powerpoint/2010/main" val="1008170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review of what we</a:t>
            </a:r>
            <a:r>
              <a:rPr lang="en-US" baseline="0" dirty="0" smtClean="0"/>
              <a:t> have. Model that predicts if a sales promotion will be successful, clustering of demographics, </a:t>
            </a:r>
          </a:p>
          <a:p>
            <a:endParaRPr lang="en-US" baseline="0" dirty="0" smtClean="0"/>
          </a:p>
          <a:p>
            <a:r>
              <a:rPr lang="en-US" baseline="0" dirty="0" smtClean="0"/>
              <a:t>Compare with objectives we laid out and what we succeeded with and what we </a:t>
            </a:r>
            <a:r>
              <a:rPr lang="en-US" baseline="0" dirty="0" err="1" smtClean="0"/>
              <a:t>didn</a:t>
            </a:r>
            <a:r>
              <a:rPr lang="fr-FR" baseline="0" dirty="0" smtClean="0"/>
              <a:t>’</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26</a:t>
            </a:fld>
            <a:endParaRPr lang="en-US"/>
          </a:p>
        </p:txBody>
      </p:sp>
    </p:spTree>
    <p:extLst>
      <p:ext uri="{BB962C8B-B14F-4D97-AF65-F5344CB8AC3E}">
        <p14:creationId xmlns:p14="http://schemas.microsoft.com/office/powerpoint/2010/main" val="108771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diagramData" Target="../diagrams/data8.xml"/><Relationship Id="rId8" Type="http://schemas.openxmlformats.org/officeDocument/2006/relationships/diagramLayout" Target="../diagrams/layout8.xml"/><Relationship Id="rId9" Type="http://schemas.openxmlformats.org/officeDocument/2006/relationships/diagramQuickStyle" Target="../diagrams/quickStyle8.xml"/><Relationship Id="rId10" Type="http://schemas.openxmlformats.org/officeDocument/2006/relationships/diagramColors" Target="../diagrams/colors8.xml"/><Relationship Id="rId11"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26.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7" Type="http://schemas.openxmlformats.org/officeDocument/2006/relationships/diagramData" Target="../diagrams/data14.xml"/><Relationship Id="rId8" Type="http://schemas.openxmlformats.org/officeDocument/2006/relationships/diagramLayout" Target="../diagrams/layout14.xml"/><Relationship Id="rId9" Type="http://schemas.openxmlformats.org/officeDocument/2006/relationships/diagramQuickStyle" Target="../diagrams/quickStyle14.xml"/><Relationship Id="rId10" Type="http://schemas.openxmlformats.org/officeDocument/2006/relationships/diagramColors" Target="../diagrams/colors14.xml"/><Relationship Id="rId11"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K-Means</a:t>
            </a:r>
            <a:endParaRPr lang="en-US" dirty="0"/>
          </a:p>
        </p:txBody>
      </p:sp>
      <p:sp>
        <p:nvSpPr>
          <p:cNvPr id="5" name="Text Placeholder 4"/>
          <p:cNvSpPr>
            <a:spLocks noGrp="1"/>
          </p:cNvSpPr>
          <p:nvPr>
            <p:ph type="body" idx="1"/>
          </p:nvPr>
        </p:nvSpPr>
        <p:spPr/>
        <p:txBody>
          <a:bodyPr/>
          <a:lstStyle/>
          <a:p>
            <a:r>
              <a:rPr lang="en-US" dirty="0" smtClean="0"/>
              <a:t>K-Means</a:t>
            </a:r>
            <a:endParaRPr lang="en-US" dirty="0"/>
          </a:p>
        </p:txBody>
      </p:sp>
      <p:sp>
        <p:nvSpPr>
          <p:cNvPr id="3" name="Content Placeholder 2"/>
          <p:cNvSpPr>
            <a:spLocks noGrp="1"/>
          </p:cNvSpPr>
          <p:nvPr>
            <p:ph sz="half" idx="2"/>
          </p:nvPr>
        </p:nvSpPr>
        <p:spPr/>
        <p:txBody>
          <a:bodyPr/>
          <a:lstStyle/>
          <a:p>
            <a:r>
              <a:rPr lang="en-US" dirty="0" smtClean="0"/>
              <a:t>Can we identify groups of people who purchase yogurt?</a:t>
            </a:r>
          </a:p>
          <a:p>
            <a:pPr lvl="1"/>
            <a:r>
              <a:rPr lang="en-US" dirty="0" smtClean="0"/>
              <a:t>Identified 12 clusters</a:t>
            </a:r>
          </a:p>
          <a:p>
            <a:pPr lvl="1"/>
            <a:r>
              <a:rPr lang="en-US" dirty="0" smtClean="0"/>
              <a:t>Clusters were not stable</a:t>
            </a:r>
          </a:p>
          <a:p>
            <a:pPr lvl="1"/>
            <a:endParaRPr lang="en-US" dirty="0" smtClean="0"/>
          </a:p>
        </p:txBody>
      </p:sp>
      <p:sp>
        <p:nvSpPr>
          <p:cNvPr id="12" name="Text Placeholder 11"/>
          <p:cNvSpPr>
            <a:spLocks noGrp="1"/>
          </p:cNvSpPr>
          <p:nvPr>
            <p:ph type="body" sz="quarter" idx="3"/>
          </p:nvPr>
        </p:nvSpPr>
        <p:spPr/>
        <p:txBody>
          <a:bodyPr/>
          <a:lstStyle/>
          <a:p>
            <a:r>
              <a:rPr lang="en-US" smtClean="0"/>
              <a:t>Elbow Curve</a:t>
            </a:r>
            <a:endParaRPr lang="en-US"/>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172200" y="2984071"/>
            <a:ext cx="5183188" cy="2726595"/>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data:image/png;base64,iVBORw0KGgoAAAANSUhEUgAABJMAAAJoCAYAAADS9qBkAAAABHNCSVQICAgIfAhkiAAAAAlwSFlzAAALEgAACxIB0t1+/AAAIABJREFUeJzs3XuUXHWV//33JgHC1QAKCiIRuRrQgIo/bySgEIJBYDICA+IgNy/cRhSH+DgiiqKAiKCMERVFdLwAIoIToigBRlEEooCDZkZhIka5yiUYhbCfP6oamtCd/p5Knz5V3e/XWrW6z6nTVbvTH9Ya95y9KzITSZIkSZIkqcQqTRcgSZIkSZKk3mEzSZIkSZIkScVsJkmSJEmSJKmYzSRJkiRJkiQVs5kkSZIkSZKkYjaTJEmSJEmSVMxmkiRJWqGI+OeIuLbf8RMRsfkI13BKRNwTEX8cyfftZRHx44g4tAvqeG1E/HfTdUiSpOFjM0mSJBERd0TEoxHxUEQ83P56dr9LcpDvR6K2TYHjgW0yc+Nhes2nNcQi4r0RcVdEbBsRU9vPX7zcz7ykff5Hw1FDL1i+kdiJzLwuM7cdrpokSVLzxjddgCRJ6goJvDEzf1xwbdRdzHI2A+7NzPuq/mBEjMvMZQM8lf2u+QBwJLBzZv5vRGwI3AO8KiLWy8wH2pf+M/Cb6uX3tGAlmocr+PeXJEk9zDuTJElSnypNojdGxP9GxN0RcdqTL9DygfadTn+KiC9HxDrt574cEe9uf79x+y6fd7aPXxQRz2gWRcTrgXnAxu27pb7UPv+miLg1Iu6PiB9FxDb9fub3EfG+iPgl8EhEDPR/70T72lOAQ4HXZeb/9nv+78ClwD+1r1sF2B/42nL1bRMR8yLivoj474h4c7/n9oyImyLiwYi4MyJO6vfcZu3f/63t5+6OiPf3e/4VEXFD+2cXR8QZg/0hImLviLi5fe3CiNh9gGtOioivDvD+q7SPD2n/PR9qf/2n9r/pv9Nqqj0cEfe3r10tIs5o1704Is6NiNXbz02NiEXtf//FwJf6zi3393lPRPwyIh6IiP+IiNX6Pf++iPhjRPwhIg5b/i4ySZLUPJtJkiSpE/sAO7Yfe/fbzfM24K3AVGBzYB3gM+3n5gPT2t9PBf4X2Ll9vDNwzfJvkplXATOAP2bmupl5aERsBXwdOBZ4DvCfwPciov8d1we0f25iZj4xyO/wCeDNtBpJdy7/1sAF7d8FYDpwC7C474KIWJNWo+tC4Nnt9/xsv8bWI8DBmfks4I3AOyLiTcu9z2uALYE3AB+MiK3b5z8NnNX+2RcB3xroF4iInYCvAO9pX7szcMcgv+/ydxhlv9/j08D0zFwXeDWwIDNvB94B/DQz18nM9ds/9wlgC+Al7a+bAB/s97rPBSYCL6B1x9dA7/1mYHfghcBLgUPatewB/Auwa/u1pw3ws5IkqWE2kyRJUp9L23f6PND+etgKrv14Zj6YmX8AzqJ9Bw9wIHBmZt6ZmY8Cs4F/at8BMx94bfu6nYHTaDVToNVcml9Y537A5Zn5o/YI1RnAGrSaIH0+nZl/zMy/reB1dgPmZuZdAz2ZmdcD67WbV2+l1Vzqbybw+8y8IFt+CVxCq1FCZl6Tmbe1v78V+Eb793zyLYAPZebfM/NXwC9pNVagdWfUFhGxQWY+mpk/H+R3OBT4Ymb+qP0+izPztyv4nQezDNg+IiZk5p8zc0ULs48A3t3++y8BPs5Tf/++1zopMx9bwb//p9vv8xfge8CU9vk3A+dn5u2ZuRT4UAe/iyRJqpnNJEmS1GfvzFw/M9drf/3iCq79Q7/v7wT6FmNv3D7u/9x4YKPM/B2wJCJ2AF4HXA78sd2sqdJMetp7ZGYCi2jdITNQfYM5AHhzRHxoBdd8FTia1h0y31nuuc2A/9duvN0fEQ/QaqZtBBARr2yP4N0dEX8B3k7rDqb+/tzv+0eBtdvfHwZsDdweET+LiDcOUt+mtO7w6li76bc/8E5gcUR8r98dUk8TEc8B1gRu7Pu9ad0ZtkG/y+7JzMeGeNvBfu+Naf0t+yxi5Hd0SZKkIdhMkiRJfar8j/ZN+32/GfDH9vd/bB/3f+4xnmoezAf+EVg1MxfTGm37Z1pjUQsK33v59+irp38DqWQ06re0xsveGRH/Osg1FwLvAq5o3ynT3yLg6nbjra8Jt25mHt1+/mu09i5tkpkTgTkU/htn5v9m5oGZ+Rxad3BdFBFrDHDpIlpjcENZQqsJ1Od5y73fDzJzd1ojar8BPt/31HKvcy+t5s/kfr/3xPaIHYP8TBWLgef3O37BSr6eJEmqgc0kSZLUiRMiYmJEbEprd9E32uf/A3h3REyKiLWBjwLf6Le36Bpad/r07Ue6un18XfsOoxLforUAfJeIGB8R7wWWAj+t+ktk5q9pjbu9NyKOG+D5O2iN5H1ggB+/HNgqIt7SrmPViHh5v7t61gYeyMzH2ruNDlzu5wdtLEXEQRHRdxfTg7QaKgPtfvoi8Lb2v0VEa7H5VgNctwDYOSI2jYhnASf2e68No7XQfE1ajb9H+r3Xn4HnR8Sq7X+PBM4DzmrfpUREbDLQ0u8Ofav9+2zTrmegf3dJktQwm0mSJKnP99qf5tX3uHiQ6xL4LnAjcBOtnTdfaj/3JVqjYdfQGr96lFazqc98Wk2WvpG262jtOyodcaO9E+gttBZ730NrufVemfl4v/qGfJl+r/crYA9aC7CPfMaFmT/JzD8NcP4RWkukD6B1t9Qfae0PWr19ybuAj0TEg7SaIt8crIYBjvcAbouIh4BPAfsPtH8oM2+gtfT8LFpNp6t56q6t/r/jD9vv/yvgBlp/sz6rAMcDd9G682hnWiNvAD8CbgP+FBF3t8+dCPwPcH17fG8eMFADazCD/n0ycy5wNvBjWneO9TUIV7T7SpIkjbAo/38CSpIkSSOn/cl4twCrr+BT+SRJ0gjzziRJkiR1jYjYJyJWi4j1gE8Al9lIkiSpu9hMkiRJUjd5O3A3sJDWDqd3NVuOJElanmNukiRJkiRJKuadSZIkSZIkSSo2vukCSkWEt1BJkiRJkiQNs8yMKtf3TDMJwJE8lTrkkEP48pe/3HQZ6gFmRVWYF5UyK6rCvKiUWVEV5kWlIir1kQDH3CRJkiRJklSBzSSNSpMmTWq6BPUIs6IqzItKmRVVYV5UyqyoCvOiOtlM0qg0bdq0pktQjzArqsK8qJRZURXmRaXMiqowL6qTzSRJkiRJkiQVs5kkSZIkSZKkYtErn5AWEdkrtUqSJEmSJPWCiCAzK32km3cmSZIkSZIkqZjNJI1KV199ddMlqEeYFVVhXlTKrKgK86JSZkVVmBfVyWaSJEmSJEmSirkzSZIkSZIkaYxyZ5IkSZIkSZJqZTNJo5LzwSplVlSFeVEps6IqzItKmRVVYV5UJ5tJkiRJkiRJKubOJEmSJEmSpDHKnUmSJEmSJEmqlc0kjUrOB6uUWVEV5kWlzIqqMC8qZVZUhXlRnWwmSZIkSZIkqZg7kyRJkiRJksYodyZJkiRJkiSpVjaTNCo5H6xSZkVVmBeVMiuqwryolFlRFeZFdbKZJEmSJEmSpGLuTJIkSZIkSRqj3JkkSZIkSZKkWtlM0qjkfLBKmRVVYV5UyqyoCvOiUmZFVZgX1clmkiRJkiRJkoq5M0mSJEmSJGmMcmeSJEmSJEmSamUzSaOS88EqZVZUhXlRKbOiKsyLSpkVVWFeVCebSZIkSZIkSSrmzqQBZCazZ5/OqaeeQESlsUFJkiRJkqSe4c6kYXLxxVdy7rmLueSSeU2XIkmSJEmS1FVsJvUzZ86FTJ48k3/5l2t5+OEzmT37GiZPnsmcORc2XZoqcj5YpcyKqjAvKmVWVIV5USmzoirMi+o0vukCusmRRx7E+utvwNFHXwMES5c+wcc+djSzZk1vujRJkiRJkqSu4M6k5Vx00VwOPfRKHnkkWHvtJzj//Bk2kyRJkiRJ0qjUyc4k70xazsKFizj//D0466zdmTZtHgsXLmq6JEmSJEmSpK7hzqTlzJ59BLNmTWeXXYJly6Zz4omHN12SOuB8sEqZFVVhXlTKrKgK86JSZkVVmBfVyWbSIKZNA//bkyRJkiRJejp3Jg3i0Udhww3hT3+CtdcesbeVJEmSJEkaMZ3sTPLOpEGsuSbssAP85CdNVyJJkiRJktQ9bCatgKNuvcv5YJUyK6rCvKiUWVEV5kWlzIqqMC+qk82kFbCZJEmSJEmS9HTuTFqBRx+F5zwH7r4b1lprRN9akiRJkiSpdu5MGmZrrgk77ujeJEmSJEmSpD42k4bgqFtvcj5YpcyKqjAvKmVWVIV5USmzoirMi+pkM2kINpMkSZIkSZKe4s6kIbg3SZIkSZIkjVbuTKrBmmvCDju4N0mSJEmSJAlsJhVx1K33OB+sUmZFVZgXlTIrqsK8qJRZURXmRXWymVTAZpIkSZIkSVKLO5MKLFkCG20Ef/6ze5MkSZIkSdLo4c6kmqy1FkyZAj/9adOVSJIkSZIkNctmUiFH3XqL88EqZVZUhXlRKbOiKsyLSpkVVWFeVCebSYWmTrWZJEmSJEmS5M6kQkuWwIYbwt13uzdJkiRJkiSNDu5MqpF7kyRJkiRJkmpuJkXE8yPiRxFxW0TcEhHHDnLdtIi4OSJujYgf11nTypg2DebPb7oKlXA+WKXMiqowLyplVlSFeVEps6IqzIvqVPedSY8Dx2fmZOBVwFERsU3/CyLiWcBngZmZuR3w5ppr6phLuCVJkiRJ0lg3ojuTIuJS4JzMvKrfuXcCz8vMDw7xs43uTILW3qSNNmrtTVpzzUZLkSRJkiRJWmldvTMpIiYBU4CfLffUVsD6EfHjiLghIg4eqZqqWmsteOlL3ZskSZIkSZLGrhFpJkXE2sBFwHGZ+chyT48HdgRmAHsA/xYRW4xEXZ2YOtVRt17gfLBKmRVVYV5UyqyoCvOiUmZFVZgX1Wl83W8QEeNpNZK+mpnfHeCSPwD3ZuZSYGlEXAO8FPif5S885JBDmDRpEgATJ05kypQpTJs2DXjqP5SROP7IR0b2/TyufrxgwYKuqsdjjz322OOxddynW+rxuLuP+3RLPR537/GCBQu6qh6Pu/vYvHg82PFZZ53FggULnuyvdKL2nUkRcQGtZtHxgzy/DXAOrbuSVqc1Brd/Zv56uesa35kE8Mgjrb1J99zj3iRJkiRJktTbOtmZVOudSRHxGuAg4JaIuBlI4P3AZkBm5ucz8/aIuBL4FbAM+PzyjaRusvbarb1J118Pu+7adDWSJEmSJEkja5U6Xzwz/yszx2XmlMzcITN3zMy5mTknMz/f77ozMnNyZr4kM8+ps6bhMG0aLHdXsrrM1f6BVMisqArzolJmRVWYF5UyK6rCvKhOtTaTRiubSZIkSZIkaayqfWfScOmWnUnQ2pv03OfC3Xe7N0mSJEmSJPWuTnYmeWdSB9ZeG7bfvrU3SZIkSZIkaSyxmdQhR926m/PBKmVWVIV5USmzoirMi0qZFVVhXlQnm0kdspkkSZIkSZLGIncmdahvb9I998AaazRdjSRJkiRJUnXuTBpB7k2SJEmSJEljkc2kleCoW/dyPlilzIqqMC8qZVZUhXlRKbOiKsyL6mQzaSXYTJIkSZIkSWONO5NWwsMPw/Oe594kSZIkSZLUm9yZNMLWWQe22869SZIkSZIkaeywmbSSpk2D+fObrkLLcz5YpcyKqjAvKmVWVIV5USmzoirMi+pkM2kluTdJkiRJkiSNJe5MWkl9e5PuvRcmTGi6GkmSJEmSpHLuTGqAe5MkSZIkSdJYYjNpGDjq1n2cD1Yps6IqzItKmRVVYV5UyqyoCvOiOtlMGgZTp9pMkiRJkiRJY4M7k4bBQw/Bxhu7N0mSJEmSJPUWdyY1ZN11YfJk+NnPmq5EkiRJkiSpXjaThol7k7qL88EqZVZUhXlRKbOiKsyLSpkVVWFeVCebScPEZpIkSZIkSRoL3Jk0TNybJEmSJEmSeo07kxrk3iRJkiRJkjQW2EwaRlOnOurWLZwPVimzoirMi0qZFVVhXlTKrKgK86I62UwaRu5NkiRJkiRJo507k4aRe5MkSZIkSVIvcWdSw9ZdF178Yvj5z5uuRJIkSZIkqR42k4aZo27dwflglTIrqsK8qJRZURXmRaXMiqowL6qTzaRhZjNJkiRJkiSNZu5MGmbuTZIkSZIkSb3CnUldYN11Ydtt3ZskSZIkSZJGJ5tJNZg2DebPb7qKsc35YJUyK6rCvKiUWVEV5kWlzIqqMC+qk82kGrg3SZIkSZIkjVbuTKrBgw/C85/f2pu0+upNVyNJkiRJkjQwdyZ1iWc9C7bZxr1JkiRJkiRp9LGZVBNH3ZrlfLBKmRVVYV5UyqyoCvOiUmZFVZgX1clmUk1sJkmSJEmSpNHInUk1efBB2GQTuO8+9yZJkiRJkqTu5M6kLtK3N+mGG5quRJIkSZIkafjYTKqRo27NcT5YpcyKqjAvKmVWVIV5USmzoirMi+pkM6lGNpMkSZIkSdJo486kGv3lL7DppnDvve5NkiRJkiRJ3cedSV1m4kTYemv3JkmSJEmSpNHDZlLNHHVrhvPBKmVWVIV5USmzoirMi0qZFVVhXlQnm0k1mzrVZpIkSZIkSRo93JlUs769SffdB6ut1nQ1kiRJkiRJT3FnUheaOBG22sq9SZIkSZIkaXSwmTQC3Js08pwPVimzoirMi0qZFVVhXlTKrKgK86I62UwaATaTJEmSJEnSaOHOpBHg3iRJkiRJktSN3JnUpdybJEmSJEmSRgubSSNk6lRH3UaS88EqZVZUhXlRKbOiKsyLSpkVVWFeVCebSSNk2jSYP7/pKiRJkiRJklaOO5NGyAMPwAte4N4kSZIkSZLUPdyZ1MXWWw+23BJ+8YumK5EkSZIkSeqczaQRNG2ae5NGivPBKmVWVIV5USmzoirMi0qZFVVhXlQnm0kjyGaSJEmSJEnqde5MGkF9e5Puvx9WXbXpaiRJkiRJ0ljnzqQut956sMUW7k2SJEmSJEm9y2bSCHPUbWQ4H6xSZkVVmBeVMiuqwryolFlRFeZFdbKZNMJsJkmSJEmSpF7mzqQRdv/9MGkS3Hefe5MkSZIkSVKz3JnUA9ZfH170IvcmSZIkSZKk3mQzqQGOutXP+WCVMiuqwryolFlRFeZFpcyKqjAvqpPNpAbYTJIkSZIkSb3KnUkNcG+SJEmSJEnqBu5M6hHrrw+bbw433th0JZIkSZIkSdXYTGqIo271cj5YpcyKqjAvKmVWVIV5USmzoirMi+pkM6khNpMkSZIkSVIvcmdSQ9ybJEmSJEmSmubOpB7i3iRJkiRJktSLbCY1yFG3+jgfrFJmRVWYF5UyK6rCvKiUWVEV5kV1spnUoKlTYf78pquQJEmSJEkq586kBt13H7zwhe5NkiRJkiRJzXBnUo/ZYINWM+mmm5quRJIkSZIkqYzNpIa5N6kezgerlFlRFeZFpcyKqjAvKmVWVIV5UZ1sJjXMZpIkSZIkSeol7kxqWGtvUvKOd5zOJz5xAhGVxhQlSZIkSZI65s6kHrTBBrDeeldy7rmLueSSeU2XI0mSJEmStEI2kxo0Z86FTJ48k4ceupYlS85k9uxrmDx5JnPmXNh0aT3P+WCVMiuqwryolFlRFeZFpcyKqjAvqtP4pgsYy4488iDWX38DjjnmGiBYuvQJPvaxo5k1a3rTpUmSJEmSJA3InUkNu+iiuRx66JU89lgQ8QRf/eoMm0mSJEmSJGlEdLIzyTuTGrZw4SLOP38PHn10d04/fR4LFy5quiRJkiRJkqRBuTOpYbNnH8GsWdPZb7/g7runs/fehzdd0qjgfLBKmRVVYV5UyqyoCvOiUmZFVZgX1clmUpdYfXU44gj47GebrkSSJEmSJGlw7kzqInfdBdtvD3fcAeuu23Q1kiRJkiRptOtkZ5J3JnWRTTaB3XaDL3+56UokSZIkSZIGZjOpyxx9dGvU7Yknmq6ktzkfrFJmRVWYF5UyK6rCvKiUWVEV5kV1spnUZV77WlhjDfjBD5quRJIkSZIk6ZncmdSFvvhF+M534PLLm65EkiRJkiSNZp3sTLKZ1IX++ld4wQvg+uvhRS9quhpJkiRJkjRauYB7lFhjDXjb2+Dcc5uupHc5H6xSZkVVmBeVMiuqwryolFlRFeZFdbKZ1KXe9S74yldgyZKmK5EkSZIkSXqKY25dbJ99YMYMePvbm65EkiRJkiSNRo65jTLHHAOf+QyMsR6aJEmSJEnqYjaTutiuu8KyZTB/ftOV9B7ng1XKrKgK86JSZkVVmBeVMiuqwryoTjaTulgEHH00nHNO05VIkiRJkiS1uDOpyz3yCLzgBbBgQeurJEmSJEnScHFn0ii09tpw8MHwuc81XYkkSZIkSZLNpJ5w1FHwhS/A0qVNV9I7nA9WKbOiKsyLSpkVVWFeVMqsqArzojrZTOoBW20FL3sZfOMbTVciSZIkSZLGOncm9Yjvfx/+7d/gF79oLeaWJEmSJElaWe5MGsX22AMefBCuv77pSiRJkiRJ0lhmM6lHrLJKa3fSOec0XUlvcD5YpcyKqjAvKmVWVIV5USmzoirMi+pkM6mHvO1t8J//CYsXN12JJEmSJEkaq9yZ1GPe+U7YaCP40IearkSSJEmSJPW6TnYm2UzqMbfeCrvtBnfeCaut1nQ1kiRJkiSpl7mAewzYbjvYdlu4+OKmK+luzgerlFlRFeZFpcyKqjAvKmVWVIV5UZ1sJvWgY45xEbckSZIkSWqGY2496PHH4UUvgksugZe9rOlqJEmSJElSr3LMbYwYP761iPszn2m6EkmSJEmSNNbYTOpRhx8Ol14K99zTdCXdyflglTIrqsK8qJRZURXmRaXMiqowL6qTzaQe9exnw777whe+0HQlkiRJkiRpLHFnUg+76SbYZx/43e9ao2+SJEmSJElVuDNpjNlxR9h0U7jssqYrkSRJkiRJY0WtzaSIeH5E/CgibouIWyLi2BVc+4qIeCwi/qHOmkabY46Bc85puoru43ywSpkVVWFeVMqsqArzolJmRVWYF9Wp7juTHgeOz8zJwKuAoyJim+UviohVgI8DV9Zcz6gzaxb89rdwyy1NVyJJkiRJksaCEd2ZFBGXAudk5lXLnT8O+DvwCuDyzLxkgJ91Z9IgPvxh+OMf4XOfa7oSSZIkSZLUS2rZmRQRa7XvHCIitoqIN0XEqh0UNwmYAvxsufMbA/tk5r8DlYpXy5FHwje/CQ880HQlkiRJkiRptCsZc7sGmBARmwDzgIOBL1d5k4hYG7gIOC4zH1nu6bOAf+1/eZXXFjz3ubDnnnD++U1X0j2cD1Yps6IqzItKmRVVYV5UyqyoCvOiOpV8oHxk5qMRcRhwbmaeFhELSt8gIsbTaiR9NTO/O8AlLwe+EREBPBuYERGPZeYzPqPskEMOYdKkSQBMnDiRKVOmMG3aNOCp/1DG6vFrXnM1p5wCxx03jXHjmq+n6eMFCxZ0VT0ee+yxxx6PreM+3VKPx9193Kdb6vG4e48XLFjQVfV43N3H5sXjwY7POussFixY8GR/pRND7kyKiJuBdwGfAg7LzNsi4pbM3L7oDSIuAO7NzOMLrj0f+J47k6rLhJ12gg99CN74xqarkSRJkiRJvaCWnUnAvwCzge+0G0mbAz8uLOg1wEHArhFxc0TcFBF7RMTbI+LIAX7EblGHIuDoo+Gcc5quRJIkSZIkjWZDNpMyc35mvgk4p338u8w8tuTFM/O/MnNcZk7JzB0yc8fMnJuZczLz8wNcf+hAdyWpzP77w803w29+03Qlzeu7jU8aillRFeZFpcyKqjAvKmVWVIV5UZ2GbCZFxKsi4tfA7e3jl0bEubVXpsomTIDDD4fPfrbpSiRJkiRJ0mhVsjPpZ8A/Apdl5g7tc7dm5nYjUF//OtyZVGDRInjpS+HOO2GddZquRpIkSZIkdbO6diaRmYuWO7Wsypto5Gy6Key6K1xwQdOVSJIkSZKk0aikmbQoIl4NZESsGhHvBf675rq0Eo45Bj7zmdYnvI1VzgerlFlRFeZFpcyKqjAvKmVWVIV5UZ1KmknvAI4CNgHuAqa0j9Wldt4ZVl0VfvjDpiuRJEmSJEmjzQp3JkXEOODYzPzUyJU0aC3uTKrg85+HK66A73636UokSZIkSVK36mRnUskC7hsy8xUrVdkwsJlUzZIlsNlmcMMN8MIXNl2NJEmSJEnqRnUt4L4uIj4TEa+LiB37Hh3WqBGy1lpwyCFw7rlNV9IM54NVyqyoCvOiUmZFVZgXlTIrqsK8qE7jC66Z0v764X7nEth1+MvRcHrXu2CnneDkk2HNNZuuRpIkSZIkjQZDjrl1C8fcOrPXXrD33nD44U1XIkmSJEmSuk0tO5PaL/xGYDIwoe9cZn548J8YfjaTOjNvHpxwAixYAFEpGpIkSZIkabSrZWdSRHwO2B84BgjgzcBmHVWoEfeGN8Df/gbXXtt0JSPL+WCVMiuqwryolFlRFeZFpcyKqjAvqlPJAu5XZ+ZbgQcy82TgVcBW9Zal4bLKKnD00fCZzzRdiSRJkiRJGg2GHHOLiJ9l5isj4nrgH4D7gNsyc4uRKLBfHY65deihh2DSJPjVr+D5z2+6GkmSJEmS1C1qGXMDLo+IicDpwE3AHcB/VC9PTVl3XTjoIPjc55quRJIkSZIk9bohm0mZ+ZHM/EtmXkxrV9I2mflv9Zem4XT00XDeebB0adOVjAzng1XKrKgK86JSZkVVmBeVMiuqwryoTuOHuiAi3jrAOTLzgnpKUh223hqmTIFvfxsOPrjpaiRJkiRJUq8q2Zl0Tr/DCcDrgZsy8x/rLGyAOtyZtJK+9z34yEfg5z9vuhJJkiRJktQNOtmZNGQzaYA3mQh8IzP3qPSDK8lm0spbtgy23BK+/vXk0ktP59RTTyCiUl4kSZIkSdIoUtcC7uUtAV7Ywc+pYePGwVFHwfvedyXnnruYSy6Z13RJtXE+WKXMiqowLyplVlSFeVEps6IqzIvqNGQzKSK+FxGXtR+XA78BvlN/aRpuc+ZcyHnnzeS6667l4YfPZPaKCI/YAAAgAElEQVTsa5g8eSZz5lzYdGmSJEmSJKlHlOxMmtrv8HHgzsz8Q61VDVyHY24rKTO56KK5vO1t17BkyalsuulszjxzKrNmTXfcTZIkSZKkMaiTMbchP80tM+d3XpK6SUS0H0tZZZXjeeCBJ548J0mSJEmSVKJkzO3hiHhogMfDEfHQSBSp4bNw4SK+/OU9OPHET/Lyl89g4cJFTZdUC+eDVcqsqArzolJmRVWYF5UyK6rCvKhOQ96ZBJwFLAa+CgRwEPC8zPxgnYWpHrNnHwHAbrvBVltN56yzGi5IkiRJkiT1lJKdSb/MzJcOda5u7kwafp/9LFx2GVx5ZdOVSJIkSZKkJnSyM2nIMTdgSUQcFBHjImKViDgIWNJZieomRx4Jv/89zJvXdCWSJEmSJKlXlDSTDgT2A/7cfry5fU49btVV4eMfh/e9D5Yta7qa4eV8sEqZFVVhXlTKrKgK86JSZkVVmBfVachmUmbekZl7Z+azM/M5mblPZt4xArVpBOy7L6y1Flx4YdOVSJIkSZKkXlCyM+k04BTgr8Bc4CXAuzNzRNsP7kyqz09+AvvvD7/9LayxRtPVSJIkSZKkkVLXzqTdM/MhYCZwB7AFcEL18tStXv1q2Gkn+PSnm65EkiRJkiR1u5Jm0vj21zcC387MB2usRw059VQ44wy4556mKxkezgerlFlRFeZFpcyKqjAvKmVWVIV5UZ1KmkmXR8TtwMuAqyLiOcDSesvSSNtqKzjgADjllKYrkSRJkiRJ3WzInUkAEbE+8GBmLouItYB1MvNPtVf39BrcmVSzu++GF78Yrr8ettii6WokSZIkSVLdOtmZVNRM6gY2k0bGRz8Kv/wlfOtbTVciSZIkSZLqVtcCbo0h7343/PSnrbuTepnzwSplVlSFeVEps6IqzItKmRVVYV5Up0GbSRHxmvbX1UeuHDVtzTXhwx+GE04AbwSTJEmSJEnLG3TMLSJuzMyXRcRNmbnjCNc1UD2OuY2QZctghx1aTaV99mm6GkmSJEmSVJdh3ZkUEdcDvwL2Br65/POZeWwnRXbKZtLImjsXjjsObr0VVl216WokSZIkSVIdhntn0kzgR8BS4MYBHhrFpk+HTTeFL3yh6Uo643ywSpkVVWFeVMqsqArzolJmRVWYF9Vp/GBPZOa9wDci4r8z85cjWJO6QAScfjrsuSe85S2wzjpNVyRJkiRJkrrBoGNuT14Q8XzgHOA17VPXAsdl5h9qrm35Ohxza8DBB8MLX9janyRJkiRJkkaXYd2Z1O9FfwB8Hfhq+9RbgIMyc7eOquyQzaRm3Hkn7Lgj3HILbLxx09VIkiRJkqThNNw7k/psmJnnZ+bj7ceXged0VKF6zmabwWGHwUknNV1JNc4Hq5RZURXmRaXMiqowLyplVlSFeVGdSppJ90bEWyJiXPvxFuC+ugtT93j/++G734Xbbmu6EkmSJEmS1LSSMbfNaO1MehWQwE+AYzPz/+ov72l1OObWoE99Cq66Ci6/vOlKJEmSJEnScKllZ1K3sJnUrL/9DbbdFr74Rdhll6arkSRJkiRJw6GunUkSq68OH/sYnHACPPFE09UMzflglTIrqsK8qJRZURXmRaXMiqowL6qTzSQV228/WGUV+OY3m65EkiRJkiQ1xTE3VTJ/PhxyCNx+e+tuJUmSJEmS1Ltq2ZkUEROBtwKTgPF95zPz2A5q7JjNpO7xpjfBtGlw/PFNVyJJkiRJklZGXTuTvk+rkXQLcGO/h8aoT3wCPv5xeOCBpisZnPPBKmVWVIV5USmzoirMi0qZFVVhXlSn8UNfwoTM9B4UPWnbbWHffeGjH4Uzzmi6GkmSJEmSNJJKxtzeDTwCXA78re98Zt5fb2nPqMMxty7ypz/B5Mlw440waVLT1UiSJEmSpE7UtTPpKOCjwF+AvoszMzfvqMoO2UzqPh/6ECxcCF/7WtOVSJIkSZKkTtS1M+k9wBaZOSkzX9h+jGgjSd3pve+FH/+4dXdSt3E+WKXMiqowLyplVlSFeVEps6IqzIvqVNJM+h/g0boLUe9Ze2046SQ44QTwpjFJkiRJksaGkjG37wCTgR/z9J1Jx9Zb2jPqcMytCz3+OGy/PXzyk7Dnnk1XI0mSJEmSqqhrZ9I/D3Q+M79S5Y1Wls2k7nXZZfD+98OCBTC+5PMBJUmSJElSV6hlZ1JmfmWgR+dlarTZay/YYAP4ShelwvlglTIrqsK8qJRZURXmRaXMiqowL6rTkPeRRMTveepT3J7kEm71iYDTT4d994UDDoC11mq6IkmSJEmSVJeSMbcN+h1OAN4MrJ+ZH6yzsAHqcMytyx1wAGy3HXzgA01XIkmSJEmSStSyM2mQN7oxM19W+QdXgs2k7ve738FOO8Ftt8FGGzVdjSRJkiRJGkotO5MiYsd+j5dHxDsoGI/T2LP55nDwwfDhDzddifPBKmdWVIV5USmzoirMi0qZFVVhXlSnkqbQJ/t9/zhwB7BfLdWo533gA7DNNnDssbD11k1XI0mSJEmShltHY25NcMytd5x2Glx/PVxySdOVSJIkSZKkFalrzO24iFg3Wr4QETdFxO6dl6nR7thj4cYb4brrmq5EkiRJkiQNtyGbScChmfkQsDuwAXAw8PFaq1JPmzABTjkFTjgBmrqZzPlglTIrqsK8qJRZURXmRaXMiqowL6pTSTOp71anPYELMvO2fuekAR10ECxdChdf3HQlkiRJkiRpOA25Mykizgc2AV4IvBQYB1ydmS+rv7yn1eHOpB7zwx/CO98Jt96anHTS6Zx66glE2IeUJEmSJKlbdLIzqaSZtAowBfhdZv4lIjYANsnMX3VeanU2k3rTjBnwvOfN5aKLruT88/dg1qzpTZckSZIkSZLaalnAnZlPZOZNmfmX9vF9I91IUm+aM+dCfvvbmXzlK9fy8MNnMnv2NUyePJM5cy6s/b2dD1Yps6IqzItKmRVVYV5UyqyoCvOiOo1vugCNXkceeRDrr78Bhx56DY88Evz1r0/wsY8d7d1JkiRJkiT1sCHH3LqFY2696aKL5nLooVcSESxZ8gRf+9oM9t/fZpIkSZIkSd1g2MfcImJcRNy+cmVpLFu4cBHnn78H99zzSaZMmcFHP7qIxx9vuipJkiRJktSpFTaTMnMZ8JuIeMEI1aNRZvbsI5g1azqrrRZcd910nvvcwznsMHjiiXrf1/lglTIrqsK8qJRZURXmRaXMiqowL6rTkAu4gfWA2yLiqoi4rO9Rd2EafSZMgEsvhd//Ho46CpxalCRJkiSp9wy5Mykipg50PjPn11LR4HW4M2mUeOgh2G03eO1r4YwzICpNZkqSJEmSpOHSyc6kogXcEbEZsGVm/jAi1gTGZebDHdbZEZtJo8v998Ouu8Kb3gQf/nDT1UiSJEmSNDYN+wLu9oseAVwEzGmf2gS4tHp50lPWXx/mzYNvfxs+/vHhf33ng1XKrKgK86JSZkVVmBeVMiuqwryoTuMLrjkK2An4GUBmLoyIDWutSmPChhvCD38IO+8Ma64Jxx7bdEWSJEmSJGkoJTuTfpaZr4yImzNzh4gYD9yUmS8ZmRKfrMMxt1Hqjjtg6lT44AfhsMOarkaSJEmSpLGjkzG3kjuT5kfE+4E1ImI34F3A9zopUBrIpEmtO5SmTYM11oADD2y6IkmSJEmSNJghdyYBJwL3ALcAbwe+n5n/X61VaczZcsvWDqXjj4fvfGflX8/5YJUyK6rCvKiUWVEV5kWlzIqqMC+qU8mdScdk5qeB8/pORMRx7XPSsJk8Gb7/fdhjD5gwAWbMaLoiSZIkSZK0vJKdSTdl5o7Lnbs5M3eotbJn1uHOpDHipz+FvfeGb32rNfomSZIkSZLq0cnOpEGbSRHxT8CBwGuBa/s9tS6wLDNf32mhnbCZNLZcfTXstx9897vwqlc1XY0kSZIkSaNTJ82kFe1M+gnwSeD29te+x/HA9E6LlEpMmwYXXNC6Q+mmm6r/vPPBKmVWVIV5USmzoirMi0qZFVVhXlSnQZtJmXlnZl4NvAG4NjPnA4uB5wOVOlZSJ/bYA+bMgT33hFtvbboaSZIkSZIEZTuTbgReB6wH/BdwA/D3zDyo/vKeVodjbmPU178OJ5zQGn3bcsumq5EkSZIkafToZMyt5NPcIjMfjYjDgHMz87SIWNBZiVJ1Bx4If/0rvOENMH8+TJrUdEWSJEmSJI1dK9qZ1Cci4lXAQcAV7XPj6itJeqbDDoP3vhde/3q4666hr3c+WKXMiqowLyplVlSFeVEps6IqzIvqVHJn0r8As4HvZOZtEbE58ON6y5Ke6Zhj4NFHn7pDacMNm65IkiRJkqSxZ8idSd3CnUnq88EPwmWXwY9+BOuv33Q1kiRJkiT1rk52JpUs4P4x8IyLMnPXauWtHJtJ6pPZGnm77jr4wQ9g3XWbrkiSJEmSpN7USTOpZGfSe4ET2o9/AxYAv6henjQ8IuCMM2DHHWHmTFiy5JnXOB+sUmZFVZgXlTIrqsK8qJRZURXmRXUaspmUmTf2e/xXZh4PTKu/NGlwEfDZz8Lmm8O++8LSpU1XJEmSJEnS2FAy5tZ/K80qwMuAszNz6zoLG6AOx9z0DI8/Dgce2GomXXwxrLpq0xVJkiRJktQ76hpzu5HWWNuNwE+B9wCHVS9PGn7jx8OFF7b2KL3lLbBsGWQmJ554GjYfJUmSJEkafiVjbi/MzM3bX7fMzN0z87qRKE4qsdpq8O1vw/33w2GHwUUXXcnZZ/+cSy6Z13Rp6gHOkqsK86JSZkVVmBeVMiuqwryoToM2kyLiH1b0GMkipaFMmAB77XUh3/rWTI444lr++tejmD37GiZPnsmcORc2XZ4kSZIkSaPGoDuTIuL8FfxcZuah9ZQ0MHcmaSiZyQUXzOXII6/h738/lU03nc2ZZ05l1qzpRFQa/5QkSZIkaUzoZGfS+MGeyMy3rXxJ0siJCNZaK1h99aWMH388ixc/wbJlYSNJkiRJkqRhNOTOpIj4WERM7He8XkScUm9ZUmcWLlzE+efvwcUX78X228/g5JMXsXRp01WpmzlLrirMi0qZFVVhXlTKrKgK86I6lXya24zM/EvfQWY+AOxZX0lS52bPPoJZs6YzYUJw/fXT2W67w5k5Ex55pOnKJEmSJEkaHQbdmfTkBRG/Al6RmX9rH68B/CIzJ49Aff3rcGeSKlu2DN7+dvj1r+GKK2C99ZquSJIkSZKk7tHJzqSSO5O+BlwVEYdFxGHAD4CvdFKgNNLGjYPzzoNXvhJ22QXuvrvpiiRJkiRJ6m1DNpMy8xPAKcC27cdHMvO0uguTVkb/+eAIOPNM2GcfeN3rYNGi5upS93GWXFWYF5UyK6rCvKiUWVEV5kV1GvTT3PrLzLnA3IiYmZlX1lyTNOwi4EMfgnXXbTWUfvAD2HLLpquSJEmSJKn3DLkz6WkXR9yUmTvWWM+K3tudSRoW553XaizNnQvbb990NZIkSZIkNaeTnUlFdyb1f4+K10td54gjYJ11YLfd4LLLYKedmq5IkiRJkqTeUbKAu7+311KFNMyGmg8+4AD4whdg5kxwlHhsc5ZcVZgXlTIrqsK8qJRZURXmRXUqaiZFxKsj4kBgm4h4a0S8tea6pNrNnAnf/Cbstx9ccUXT1UiSJEmS1BuG3JkUEV8FXgQsAJa1T2dmHltzbcvX4c4k1eJnP4M3vQnOPhv237/paiRJkiRJGjl17Ux6OfBiOzkarV75ytanu82YAQ8/DIcf3nRFkiRJkiR1r5Ixt1uB53by4hHx/Ij4UUTcFhG3RMQz7maKiAMj4pftx3UR4edraaVVnQ9+yUtau5NOOQXOPLOWktSlnCVXFeZFpcyKqjAvKmVWVIV5UZ1K7kx6NvDriPg58Le+k5n5poKffRw4PjMXRMTawI0RMS8zb+93ze+AnTPzwYjYAzgP+H/lv4I0PLbcEq65Bt7wBnjoITjpJAg/v1CSJEmSpKcp2Zk0daDzmTm/8ptFXAqck5lXDfL8ROCWzNx0gOectNOI+POfYffd4fWvh09+0oaSJEmSJGn06mRn0pDNpOESEZOAq4HtMvORQa55L7BVZh45wHM2kzRiHngA9twTJk+GOXNg3LimK5IkSZIkafh10kwadGdSRFzX/vpwRDzU7/FwRDxUsbC1gYuA41bQSNoFeBvwr1VeWxrIys4Hr7deayn3738PBx4If//78NSl7uMsuaowLyplVlSFeVEps6IqzIvqNOjOpMx8bfvrOivzBhExnlYj6auZ+d1BrnkJ8Hlgj8x8YLDXOuSQQ5g0aRIAEydOZMqUKUybNg146j8Ujz0GWLBgwbC83hVXTGO//WDnna/m5JNh+vTu+P089thjjz3u7uM+3VKPx9193Kdb6vG4e48XLFjQVfV43N3H5sXjwY7POussFixY8GR/pRNFY24RMQ7YiH7Np8z8v6I3iLgAuDczjx/k+RcAVwEHZ+b1K3gdx9zUiMceg0MOgbvugssug3XXbboiSZIkSZKGRy07kyLiGOAk4M/AE+3TmZkvKSjoNcA1wC1Ath/vBzZrv8bnI+I84B+AO4EAHsvMnQZ4LZtJasyyZfCud8HNN8N//idssEHTFUmSJEmStPKGdWdSP8cBW2fm5Mzcvv0YspEEkJn/lZnjMnNKZu6QmTtm5tzMnJOZn29fc0RmbtB+boeBGklSVX238Q2XcePgc5+DadNaj8WLh/Xl1aDhzopGN/OiUmZFVZgXlTIrqsK8qE6D7kzqZxHwYN2FSN0uAj7xCXjWs+B1r4Mf/hBWYsRUkiRJkqSeNOiYW0T07TiaDGwNXAH8re/5zDyz9uqeXo9jbuoaZ58NZ5wB8+bB1lsns2efzqmnnkBEpTsDJUmSJElqVCdjbiu6M6nvU9z+r/1Yrf2A1u4jacw69lhYZx3YZRc4/vgrOffcxbziFfOYNWt606VJkiRJklSrQXcmZebJmXky8Ou+7/ud+++RK1GqbiTmg//+9wsZP34mJ554LQ8/fCazZ1/D5MkzmTPnwtrfW8PHWXJVYV5UyqyoCvOiUmZFVZgX1alkAffswnPSmHLkkQdx5plHscEGTwDBAw88wcknH82RRx7UdGmSJEmSJNVmRTuTZgB7AvsB3+z31LrAi0f6U9fcmaRudNFFczn00CvZYIPgjjue4JhjZnD22Y66SZIkSZJ6Qyc7k1Z0Z9IfgV8AS4Eb+z0uA/xfyxKwcOEizj9/D373u09y5pkz+MpXFnH22U1XJUmSJElSfQa9M+nJCyLGZ+bjI1TPiurwziQVu/rqq5k2bdqIv+8dd8Duu8MBB8DJJ4Mf7tb9msqKepN5USmzoirMi0qZFVVhXlRqWD/NLSK+lZn7ATdHxDO6OJn5kg5qlEa1SZPg2mthxgy491445xwYN67pqiRJkiRJGj4r2pn0vMxcHBGbDfR8Zt5Za2XPrMc7k9QzHnwQ9t4bnvtcuOACWG21piuSJEmSJOmZhnVnUmYubn/7BmC1zLyz/2NlCpVGu2c9C+bOhaVLYa+9YMmSpiuSJEmSJGl4rGgBd58XAHMi4ncR8e2IOCYiptRdmLQyrr766qZLYMIEuOgi2HhjeMMb4P77m65IA+mGrKh3mBeVMiuqwryolFlRFeZFdRqymZSZJ2XmrsBk4FrgBFqf6iZpCOPHw5e+BK99Ley8M9x1V9MVSZIkSZK0cko+ze0DwGuAtYGbgeuAa/uNwY0Idyap1512Gvz7v8O8ebDllk1XI0mSJEnSMH+aWz//ADwOXAHMB36amX/roD5pTHvf+2D99WHqVLjiCthhh6YrkiRJkiSpupIxtx1pLeH+ObAbcEtEXFd3YdLK6Nb54MMPh3POgenToUtLHHO6NSvqTuZFpcyKqjAvKmVWVIV5UZ2GvDMpIrYDXgdMBV4OLKK1O0lSB2bNgvXWgze/Gb7wBdh776YrkiRJkiSpXMnOpMuBa2jtSrohMx8bicIGqMOdSRpVfvEL2GsvOPVUOOSQpquRJEmSJI1FnexMGrKZ1C1sJmk0uv321sjbscfCe97TdDWSJEmSpLGmk2bSkDuTpF7UK/PB22wD113XGnebPRvsl468XsmKuoN5USmzoirMi0qZFVVhXlQnm0lSwzbdFK69Fq66Co48EpYta7oiSZIkSZIGVzzmFhFrZuajNdezovd3zE2j2sMPw777wrOeBV/7GkyY0HRFkiRJkqTRrpYxt4h4dUT8Gri9ffzSiDi3wxolDWKddeCKKyAC3vjGVnNJkiRJkqRuUzLm9ilgOnAfQGb+Eti5zqKkldWr88Grrw7f/CZssQXsuivce2/TFY1+vZoVNcO8qJRZURXmRaXMiqowL6pT0c6kzFy03Cm3ukg1GTcOPvc52H13eN3r4P/+r+mKJEmSJEl6ypA7kyLiIuBM4DPAK4HjgJdn5gH1l/e0OtyZpDHnzDPh05+GuXNh222brkaSJEmSNNrUsjMJeAdwFLAJcBcwpX0sqWbHHw8f+QjssgvccEPrXGZy4omnYXNVkiRJktSEIZtJmXlvZh6UmRtl5oaZ+ZbMvG8kipM6NZrmg9/6VjjvvNZS7quugosvvpJzz13MJZfMa7q0UWE0ZUX1My8qZVZUhXlRKbOiKsyL6jR+qAsi4uwBTj8I/CIzvzv8JUla3l57/f/s3XmclXX9///HGxh2FQFxQVBRSNHCjVIzQTMG1FyYLApyIZEMxDD9yRRpljapaZqJHzWb1PEjX0VKWwRcGFHL7aMgYOq4wbCEyqKDss/798d1RgYY4JyBM2eWx/12u25zrjNn5rwOn+fnkl68368LzjmnhPz8iXTp0oeKipsoLBzPlVfeypgxQxg5cliuS5QkSZIkNRHpzEy6EzgYeCj1VAHwHtAJeDfG+OOsVrixDmcmqUmLMXLDDVMoLJxBZWUR++xTyC239KOgIJ8QMtreKkmSJEkSULuZSdtdmQR8CfhqjHFD6k1uB54BjgdmZ1ylpFoJIdCjR6Bdu9W0bHkpixZV8o9/BM44I5CXl+vqJEmSJElNRToDuHcH2lc7bwd0TDWX1mSlKmkHNdb9wWVl5RQXD+TDD2/kllsG8eyz5RxxBEyfnuvKGq7GmhVlh3lRusyKMmFelC6zokyYF2VTOiuTrgdmhhBKgQCcAPw6hNAOeCKLtUnaTGHhiM8fjxmTz8UXw1//CuefD8ccA7/9Ley7bw4LlCRJkiQ1etudmQQQQtgb+HLq9KUY46KsVlVzDc5Mkrbis8/guuvgttvgJz+BSy+FVq1yXZUkSZIkqb6rzcykdLa5AawGFgPLgYNCCCdkWpyk7GnbFq6+Gl58EZ5/Hg47DB57LNdVSZIkSZIao+02k0IIFwAzgKnA1amvv8huWdKOaar7g3v0gEcegd//Hi65BM44A959N9dV1W9NNSuqHfOidJkVZcK8KF1mRZkwL8qmdFYmXQL0BebFGE8EjgBWZLUqSTtk0CCYPRuOPRa+/GW48spkK5wkSZIkSTtquzOTQggvxRj7hhBmAl+JMa4JIcyNMR5aNyV+Xoczk6RaWLAALrss2f52001w1lkQMtoNK0mSJElqrGozMymdZtJfgPOBHwMnkcxNyosxnlLbQmvDZpK0Y6ZPh4svhn32SbbBHXxwriuSJEmSJOVaVgZwxxjPijGuiDH+Avg5cDdwZu1KlOqG+4O3dOKJ8OqrcOqp8LWvweWXQ0VFrqvKPbOiTJgXpcusKBPmRekyK8qEeVE2bbOZFEJoHkJ4o+o8xvh0jPHRGOPa7JcmaWfLy0sGc8+ZA0uXJquT7r8fXPQnSZIkSUpXOtvcHgEujjHOr5uStlqH29yknez552HUKGjbFm69FQ4/PNcVSZIkSZLqUla2uQG7A3NDCE+GEB6tOmpXoqT65Jhj4MUX4fvfh/x8GD0ali3LdVWSJEmSpPosnWbSz4HTgF8CN1Y7pHrL/cHpa94cLrwQXn8dKiuhd2/44x+TxzFGxo27nsa8KtCsKBPmRekyK8qEeVG6zIoyYV6UTekM4H4aeJ/kDm5PAy8Br2S5Lkl1rFMnmDABHnsMiouTVUu/+c1UJkxYzOTJ03JdniRJkiSpnkhnZtII4EKgY4zxwBBCT+B/Yoxfr4sCq9XhzCSpjtxxRwm//OVElizpw4YN13DggeNp1WoWY8YMYeTIYbkuT5IkSZK0k2RrZtIo4KvAJwAxxjKgS+blSWooLrxwKDffPIq9964EAvPmVXLBBaO58MKhuS5NkiRJkpRj6TST1sQY11adhBBaAC4RUr3m/uAdE0IghMDHH6+md+9LadFiFVdeGSgpyahZ3SCYFWXCvChdZkWZMC9Kl1lRJsyLsimdZtLTIYSfAm1CCN8AHgL+lt2yJOVaWVk5xcUDmTPnRkpKBvGDH5Rz7bUwYgSsWpXr6iRJkiRJuZLOzKRmwA+AAUAApgJ/rOsBRs5MknKvoiK589sbb8BDD8FBB+W6IkmSJEnSjqjNzKR0mkmDgX/EGNfsSHE7ymaSVD/ECLffDr/4RfK1oCDXFUmSJEmSaitbA7i/CbwVQrgvhHBaamaSVK+5Pzh7QoAf/Qj++U+47DL48Y9h7drt/1x9ZVaUCfOidJkVZcK8KF1mRZkwL8qm7TaTYoznAweRzEr6LvBOCOGP2S5MUv129NHwyivw3ntwwgkwf36uK5IkSZIk1YXtbnP7/IUh5AEDgfOBE2KMnbNZWA3v7zY3qR6KEW68EX77W/jTn+CUU3JdkSRJkiQpXdmamTQI+A7QHygFHgSmxRjX167M2rGZJNVvzz0HQ4bA978Pv/wltHBDrCRJkiTVe9mamXQO8FfgCzHG82KM/6zrRpKUKfcH172vfjXZ9vbyy3DyybB4ca4rSo9ZUSbMi9JlVpQJ86J0mRVlwrwom9KZmfTdGONfq+7mFkI4PoRwW/ZLk9TQ7LEHPOIn4IQAACAASURBVPYYnHgiHHUUTJ+e64okSZIkSTtbWjOTQghHAN8DzgbeAybHGG/Ncm2b1+A2N6kBeeKJZMvbqFHw059Cs3TWQUqSJEmS6tROnZkUQuhFcve27wIfAf8PuCzGuN+OFlobNpOkhmfhwmSOUvv2cN990LlOx/ZLkiRJkrZnZ89MegM4CTgtxnh8aiXShh0pUKor7g+uH7p2Tba69ekDRx4J//53rivakllRJsyL0mVWlAnzonSZFWXCvCibttVMGgwsBqaHEO4KIXwdyKhTJUktWsBvfgO33QZnngm/+x24yFCSJEmSGq7tzkwKIbQDziDZ7nYScC/wlxjjtOyXt0kdbnOTGrj334ezz4Zu3eBPf4IOHXJdkSRJkiQ1bTt7mxsAMcZPY4z/G2P8JrAv8CpwRS1rlNSE7b8/PPtssv3t6KPh1VdzXZEkSZIkKVMZ3V8pxrg8xnhnjPHr2SpI2hncH1x/tWoFt94K114LAwbAHXfkdtubWVEmzIvSZVaUCfOidJkVZcK8KJu8WbeknPjOd+C555JZSt//PqxcCTFGxo27Hre0SpIkSVL9td2ZSfWFM5Okxumzz2D0aHj+eRgxYgpXXTWV4uKBFBTk57o0SZIkSWr0sjIzSZKyqW1b+MpXSvj449O47LJnqKi4icLCGRx66GnccUdJrsuTJEmSJG3GZpIaJfcHNywXXjiUm28eRZculUBg/vxKRo4czYUXDs36e5sVZcK8KF1mRZkwL0qXWVEmzIuyyWaSpJwLIRBC4NNPV3PIIZcCq/jZzwJXXhlYtSrX1UmSJEmSqnNmkqR6oajoLnr16s7gwQOYPHka//d/5bz77gW89FJy97dTTsl1hZIkSZLU+NRmZpLNJEn12rRpMGoUfPGLcMst0K1briuSJEmSpMbDAdxSivuDG48BA2D2bOjTB444An77W1i3buf9frOiTJgXpcusKBPmRekyK8qEeVE22UySVO+1bg1XXQXPPw9PPAFHHgnPPpvrqiRJkiSpaXKbm6QGJUaYNAnGjk1WLV13HeyxR66rkiRJkqSGyW1ukhq9EODss+H116FDBzjsMLjrLqiszHVlkiRJktQ02ExSo+T+4MZv113hppuSAd3FxXD88TBrVua/x6woE+ZF6TIryoR5UbrMijJhXpRNNpMkNWh9+iTzk4YPT7a9jR0LFRW5rkqSJEmSGi9nJklqND78EK64IlmtdNNNyXa4kNHOX0mSJElqWmozM8lmkqRG59ln4aKLYJ994Lbb4KCDcl2RJEmSJNVPDuCWUtwf3LQdfzy88gp84xtwzDHwi1/A6tU1v9asKBPmRekyK8qEeVG6zIoyYV6UTTaTJDVKeXlw2WXw6qswezZ88YvJ9jdJkiRJ0o5xm5ukJuGf/4TRo+Hoo+F3v4OuXSHGSGHhDRQVXU5wuJIkSZKkJshtbpK0FaecAnPmQK9eyR3gbr4ZHnxwKhMmLGbyZJcsSZIkSVK6bCapUXJ/sGrSti1ccw2MGVPCz352Guec8wwVFadTWDiDQw89jTvuKMl1iarnvLYoXWZFmTAvSpdZUSbMi7LJZpKkJufnPx9KcfEodtmlEgi8804l++03mkMOGUplZa6rkyRJkqT6zZlJkpqkSZOmMHz4VLp1C8ybV8k3vzmIuXPzWboUvvUtOPtsOO44aGbLXZIkSVIj5swkSUpTWVk5xcUDmTPnRu65ZxB9+pTz2mvw5JPQuTNcdBF07w4//jE89xyuWJIkSZKkFFcmqVEqLS2lf//+uS5DDcC2svKf/8BDDyXH8uXJiqVvfxuOOcYVS02V1xaly6woE+ZF6TIryoR5UbpcmSRJO9Ehh8CVV8Ls2fD449CxI1x4YbJiaexY+Ne/XLEkSZIkqelxZZIkZej115PVSg8+CJ98ksxXOvts+MpXXLEkSZIkqWGpzcokm0mStAPmzt3YWFq5ctPGUsjocixJkiRJdc9tblJKaWlprktQA7GjWTn0UPjFL5LVSo89Bu3bw/nnw/77w09+Ai+8AFV98Bgj48Zdj43xhstri9JlVpQJ86J0mRVlwrwom2wmSdJOcuihcPXVSWPpH/+Adu3g3HOTxtJll8FvfjOVCRMWM3nytFyXKkmSJEm15jY3ScqiGOGqq0q4/faJfPxxH9atu4YuXcbTseMsfvzjIYwcOSzXJUqSJElqwtzmJkn1TAhw9dVDmTBhFHvtVQkEKioqWbBgNO+8M5Ty8lxXKEmSJEmZsZmkRsn9wUpXXWQlhEAIgRUrVtO796W0aLGK664LrF0b6NMHhgxJZiup/vPaonSZFWXCvChdZkWZMC/KJptJklQHysrKKS4eyJw5N1JcPIhPPinn5pvhvfeSO78NGQLHHZfcGW79+lxXK0mSJElb58wkSaoHNmyARx6B3/0O5s+Hiy+GCy6ADh1yXZkkSZKkxsyZSZLUQDVvDoMHwzPPwMMPw8yZ0KNH0lR6++1cVydJkiRJG9lMUqPk/mClqz5m5eijoaQEZs+GXXaBY4+FM86A6dOTu8Mpd+pjXlQ/mRVlwrwoXWZFmTAvyiabSZJUT3XtCr/+NcybB6ecAj/6ERx5JNxzD6xZk+vqJEmSJDVVzkySpAaishKmTUvmKr32Glx0Efzwh9ClS64rkyRJktRQOTNJkhqxZs1g4ECYOhWeeALKy+ELX0gGdc+Zk+vqJEmSJDUVNpPUKLk/WOlqqFk59FC46y546y3Yf38YMAC+8Q345z+TFUwAMUbGjbseV3XuPA01L6p7ZkWZMC9Kl1lRJsyLsslmkiQ1YHvsAePHw/vvwznnJI9794bbb4f775/KhAmLmTx5Wq7LlCRJktSIODNJkhqRGOHyy0u4886JfPppHyorr2G//cbTrt0sxowZwsiRw3JdoiRJkqR6xJlJktTEhQA33DCUu+8exZ57VgKBBQsq+fTT0Xz22VA++CDXFUqSJElq6GwmqVFyf7DS1RizEkIghMDKlavp3ftS2rZdxXnnBV59NdCrF5x+Ojz8MKxZk+tKG57GmBdlh1lRJsyL0mVWlAnzomyymSRJjVBZWTnFxQOZM+dGiosH0bp1Offem9wBbvBg+MMfoGtXGDUKXnwx2R4nSZIkSelwZpIkNVHvvw/33Qf33AN5eXDuufD97ydNJkmSJElNQ21mJtlMkqQmLkb417+SptKkSXD00Ulj6ayzoG3bXFcnSZIkKZscwC2luD9Y6TIrydDur34V7rwTFi6E4cOhpCRZofSDH8CMGW6Dq2JelC6zokyYF6XLrCgT5kXZZDNJkvS5Nm1gyBB47DGYOxcOPhh+9CM48ED4xS/g3XdzXaEkSZKkXHObmyRpm2KEV15JtsE98AAcckiyDe7ss2HXXau/LlJYeANFRZcTQkarZCVJkiTliNvcJEk7XQhw1FHw+98n2+DGjoW//x26d4ehQ2HaNNiwAR5+eCoTJixm8uRpuS5ZkiRJUhZltZkUQtg3hPBUCGFuCGF2CGHMVl73+xBCWQhhZgjh8GzWpKbB/cFKl1nJTMuWyWDuv/wF3n4bjjkGRowooXXr07jwwmeoqLiJyy+fwaGHnsYdd5TkutydzrwoXWZFmTAvSpdZUSbMi7KpRZZ//3rg0hjjzBBCe+D/QgjTYoxvVL0ghDAIODDG2DOE8BXgf4BjslyXJGkHde4MF18Mo0cP5aabOnH11TOAwLx5lTRvPpo//CGfxx+HXr2So2fP5GvnzslqJ0mSJEkNU53OTAoh/BW4Ncb4ZLXn/geYHmP8f6nz/wD9Y4xLNvtZZyZJUj01adIUhg+fSrdugfLySiZMGETv3vmUlcFbb216wMYGU/VGU8+esMsu6b+nM5okSZKkHVebmUnZXpn0uRDC/sDhwAubfasrUF7tfGHquSVIkhqEsrJyiosHMnjwACZPnkZZWTnDhsGRR276uhjho4/YpMn00EPJ17ffhg4dtmwy9eoFPXpAq1ab/q6qGU19+06joCC/7j6sJEmS1MTVycqk1Ba3UuBXMcZHNvve34CiGOO/UudPAP9fjPGVzV7nyiSlrbS0lP79++e6DDUAZqX+qKxMBnxvvpLprbegvBy6dk0aS2vWlPCf/0ykefM+LFx4DT17jicvbxZjxgxh5MhhWa3RvChdZkWZMC9Kl1lRJsyL0lUvVyaFEFoAk4D7Nm8kpSwEulU73zf13BbOO+889t9/fwA6dOjA4Ycf/vn/c1QNF/Pcc4CZM2fWq3o899zz9M67dYN33inlkEPgoos2fn/9eujevT9vvQX/+EdXPv74a8yZswIILFz4HhdddAIXXjg05/V77nnVeZX6Uo/n9fu8Sn2px/P6ez5z5sx6VY/n9fvcvHi+tfObb76ZmTNnft5fqY2sr0wKIdwLfBRjvHQr3z8FGBVjPDWEcAxwc4xxiwHcrkySJFWpmtHUpUtg/vxK8vIGMXhwPmPHbrm1TpIkSdLW1buVSSGErwJDgdkhhFeBCPwU2A+IMcY7Y4z/DCGcEkJ4G/gUOD+bNUmSGr7NZzS99lo57drBGWck85XGjoVvfhOaN891pZIkSVLjU6d3c9sRrkxSJkpLSz9fwidti1lpXNatg4cfht/9DpYuhTFj4PzzM7tL3LaYF6XLrCgT5kXpMivKhHlRumqzMqlZtoqRJKmu5eXBkCHw/PNw773wzDOw//5w2WUwb16uq5MkSZIaB1cmSZIatfffh1tvhT//Gb7+9WQL3LHH5roqSZIkqX6ozcokm0mSpCahogL+9Ce45Rbo0iVpKhUUQIus39dUkiRJqr/c5ialVN36UNoes9J07LILXHIJlJXBFVfAbbclw7pvuAFWrEjvd5gXpcusKBPmRekyK8qEeVE22UySJDUpzZvDWWfBjBnwl7/Aa68lTaWLL4a33851dZIkSVL95zY3SVKTt2hRslLpzjuTeUpjx0L//hAyWuwrSZIkNTxuc5MkqRb22QeuvTa549upp8KPfgRHHgn33ANr1iSviTEybtz1+A8bkiRJaupsJqlRcn+w0mVWVF3btjByJMydC7/+Ndx/PxxwAPzqV1BcPJXf//5FJk+elusy1QB4bVEmzIvSZVaUCfOibLKZJEnSZpo1g0GDYNo0GDGihJtuOo0LLniGVatGcdFFM+jZ8zTuuKMk12VKkiRJOeHMJEmStiHGyKRJUxg7dgYLFxbRrl0heXn96Ngxn0GDAoMGJfOV2rXLdaWSJElS5pyZJEnSThZCIITAJ5+spnfvS2nWbBV33RWYPDnQrRv89rew117wjW/AjTcmW+T8tw9JkiQ1ZjaT1Ci5P1jpMitKR1lZOcXFA/nDH75JcfEg3n67nD594IorYPp0WLgQRo+Gt99OBnh37w4jRsDDD8OKFbmuXrngtUWZMC9Kl1lRJsyLsqlFrguQJKm+KywcASR/KSsoyN/i+7vuCmeckRwxwptvwpQpcNddcN55cPjhyQymgQOTx838pxxJkiQ1YM5MkiQpiz77DGbMSJpLU6bA8uWQn580lgYMgM6da/65GCOFhTdQVHQ5IWS0hV2SJElKW21mJtlMkiSpDr37LkydmjSWSkvhC19IGkuDBkHfvtAitWZ40qQpDB8+leLigTWuhpIkSZJ2BgdwSynuD1a6zIoysTPy0qMHXHQRPPIIfPghXHcdrFkDP/whdOkCRx9dQteup3HFFc9QUXEThYUzOPTQ07jjjpId/wCqM15blAnzonSZFWXCvCibbCZJkpQjLVvCiScmDaVZs2D2bLjooqF07z6K996rBAKLF1cyaNBoCgqG5rpcSZIkCXCbmyRJ9U7VFrfOnQOLFlXSu/cg3n47nx49kubTSSfBCSfAbrvlulJJkiQ1dG5zkySpESgrK6e4eCDvvHMj998/iG9/u5ylS+H225OB3bfcAl27wpe/DFdckcxg+vTTXFctSZKkpsKVSWqUSktL6d+/f67LUANgVpSJ+pSX1avhhRfgqadg+nR45RU4/PCNK5eOPRZat851lU1XfcqK6j/zonSZFWXCvChdtVmZ1CJbxUiSpOxp3Rr69UuOq69OVib9619Jc6mwEObMSVYuVTWX+vZNZjRJkiRJO8qVSZIkNUKffALPPJOsWnrqKXj7bTjuuI3NpSOOgBbV/kkpxkhh4Q0UFV1OCBn9w5QkSZIasNqsTLKZJElSE7BsGTz99Mbm0oIFyRDvqubSW29N4Qc/mEpx8UAKCvKzWouNK0mSpPrDZpKU4v5gpcusKBONKS9LlkBpKdx2WwnPPz+R9ev7EOM1tGo1nhYtZtGr1xCOOmoYHTrw+bHbbmxyXvVc+/aQSU+o6m51ddG4ypXGlBVln3lRusyKMmFelC5nJkmSpLTsuSd85zvw7W8PZdKkTowdO4OFCwMdOlQyYsRoDjssn48/hhUrkmPRoo2PV6xgk++tXr1po2lrTadXXy3hqacmEmMfKipuorBwPFdeeStjxgxh5Mhhuf4jkSRJUppcmSRJUhNXtVKoW7dAeXklxcWDMloxtG5d0lyq3mDavOGUHJH//GcKs2fPYM2aIlq0KORb3+rHtdfm06OH290kSZJywZVJkiQpY2Vl5RQXD2Tw4AFMnjyNsrLyjH4+Lw86d06ObQtMmhQYPnw1Bx54Ke+/X8ny5YFjjgkcdBB873vw7W9Dly61/iiSJEmqA81yXYCUDaWlpbkuQQ2EWVEmGmteCgtHUFCQTwiBgoJ8xo27IGvvVdW4mjPnRu69dxD9+5ezcCH8/Ofw/PPQqxcMGgT33QcVFVkrI+saa1aUHeZF6TIryoR5UTa5MkmSJNWZwsIRnz+uvpVu0KDk+PRT+Nvf4P77YfTo5LnvfQ8GDoSWLXNRsSRJkjbnzCRJklQvLV0KDz0E//u/8PrrUFCQNJa+9jVo5tpqSZKknaI2M5NsJkmSpHpv/nx44IGksbRsGXz3u0ljqU8fCM7uliRJqrXaNJP8dz01Su4PVrrMijJhXnKne3e44gqYNQseewxatIAzz4TDDoNrr4V33811hZsyK8qEeVG6zIoyYV6UTTaTJElSg3LYYfDrX8N778Gdd8KiRXDMMXDccfCHP8AHH2z6+hgj48ZdjyucJUmSdg63uUmSpAZv3Tp4/PFkG9zf/w7HHptsgzvzTJg6dQrDh0+luHjgJkO/JUmS5MwkSZIkPv0UHn0UiopKmDt3Im3b9mHlyms48MDxtGo1izFjhjBy5LBclylJklQvODNJSnF/sNJlVpQJ89IwtGuXDOieNWsod901iry8SiDwzjuVrF07mvnzh1JaCmvWZK8Gs6JMmBely6woE+ZF2WQzSZIkNUohBHbdNbB+/Wp6976UXXZZxdChAQhccQV07gz5+XDDDfDqq1BZmeuKJUmSGga3uUmSpEarqOguevXqzuDBA5g8eRplZeWMG3cBAMuXQ2kpPPkkPPEEfPQRnHQSnHxycvTokdvaJUmS6oIzkyRJkmppwYKNjaUnnoDWrTc2lk46CfbYI9cVSpIk7XzOTJJS3B+sdJkVZcK8NG777gvnngv33QeLFsE//gFf/CLcfz8cdBAcfjhcdhk89lgy5HtbzIoyYV6ULrOiTJgXZZPNJEmSpM2EAL17w5gxyZ3hPvoIbr8ddtsNfvMb2HNP6NcPfvUr+Ne/YN26jT8bY+TOOx/AFdWSJKmxcpubJElShj79FJ55JtkO9+ST8N57cMIJ8PWvQ2XlFK66airFxQMpKMjPdamSJEnb5MwkSZKkHPjwQ/jpT0uYNGkiK1f2Yf36a8jLG09e3iwOOWQIxx8/jL32gr33hr322nh07gzNm+/Ye8cYKSy8gaKiywkho78HSpIk2UySqpSWltK/f/9cl6EGwKwoE+ZF2xJjZNKkKfzkJzMoL89nr72mMnJkP3r2zGfJksB//8vnx+LFydcVK5LB3tUbTDU1nfbaC3bZpeb3nTRpCsOHuxKqIfPaonSZFWXCvChdtWkmtchWMZIkSU1JCIEQAitWrGa//W5j2bKufPGLgYKCrf/dbN06+OCDLZtMb74JTz+98bnFi6FZs02bSx99VMLrr0+kWbM+VFTcxLhx47nyylsZM2YII0cOq8NPLkmSmhpXJkmSJO0kRUV30atXdwYPHsDkydMoKytn3LgLdvj3xggrV27adFq8OFJaOoXHH5/Bp58WAYV84Qv9OOusfPr1Cxx3HOy6645/JkmS1Li5zU2SJKkJqdri1q1boLy8krFjBxFjPs88Ay+9BF/4QjIY/GtfS4499sh1xZIkqb6pTTOpWbaKkXKptLQ01yWogTAryoR5UbrqKitlZeUUFw9kzpwbKS4eRJs25fzylzB9OixdCr//Pey5J/zxj3DQQdC7N4wcCfffD+XldVKi0uC1RekyK8qEeVE2OTNJkiSpgSosHPH5482Hb7dqBV/9anKMGwcbNsCsWfDMMzB5MowdC+3aJSuWTjghOXr2BG8IJ0mStsdtbpIkSU1QjMmg7xkzkgbT00/D2rUbm0tf+xp88YvQvPnmPxcpLLyBoqLLCXaeJElq8JyZJEmSpFqbNy9pLM2YkRxLliQrm6oaTEcdBY8+msxpKi4euMVqKEmS1PA4M0lKcX+w0mVWlAnzonQ11Kzstx8MGwZ33glvvJEc558PixbBt79dQuvWp3HOOc9QUXETY8bM4OCDT+OOO0pyXXaD11DzorpnVpQJ86JsspkkSZKkGu25JxQUwC23wPz5Q/nTn0bRvn0lEFi6tJJ580Zz441DOe88+J//SWYyrV+f66olSVK2uc1NkiRJaZk0Kdni1q1boLy8krvvHsTBB+fz73/D88/Dv/8NCxbA0UfDscfCMcckR5cuua5ckiRtjTOTJEmSlDVFRXfRq1d3Bg8ewOTJ0ygrK2fcuAs2ec3y5fDii3zeYHrhBejYMWkqVTWY+vSBvLwcfQhJkrQJm0lSSmlpKf379891GWoAzIoyYV6ULrOyUWVlcte4qpVLzz8P774LRxyxaYNpn31q/vmmcPc486J0mRVlwrwoXbVpJrXIVjGSJElSs2ZwyCHJcf75yXOffAIvvZQ0loqLYeRIaNNm061xRx4JrVrBww9PZcKExfTtO827x0mSVE+4MkmSJEk5FSO8886mq5dmzy6hefOJtG7dhxUrrmHvvcfTqtUsRowYwtixw2jTJtdVS5LUOLjNTZIkSY3CypWRG2+cws03z2DFiiJaty6ka9d+rF2bz5IlgTZtYK+9aj723nvj486doXnz9N+3KWyrkySpOre5SSnuD1a6zIoyYV6ULrOy49q3Dxx6aGDDhtX07n0p5eWVXHddoKAgECOsWAGLF8N//7vp8frrm54vX540lLbWeKp+7LprbrbVmRely6woE+ZF2WQzSZIkSfVSWVk5xcUDN7l7HEAIsPvuydG797Z/x7p18OGHWzad3nkHnntu4/n8+SWsXTuR5s37sH79TZx33nguvPBWTjxxCAUFw+jalc+P1q3r4MNLklSPuc1NkiRJTV6MkZKSKVxxxQwWLy6iU6dCTj21H7vvns+iRYGFC2HhwmQ1VPv2sO++bNJg2vzo1ClpeqXzvm6rkyTlktvcJEmSpFoIIdCmTWDlyo3b6k4/PdlWV11lJXz0EZ83l6qOf/970/PVq2GffbbdcNpnH3j0Ue9WJ0lqeFyZpEbJ/cFKl1lRJsyL0mVWGqaiorvo1av7Jtvqxo27oFa/67PPtmw4VR0LFsCbb5awYsVEmjXrQ2XlybRu/QR5ebM47LAhHHfcMDp2TFY3dey48ag6b9cuvVVPNXElVMPmtUWZMC9KlyuTJEmSpFoqLBzx+eMdXSXUti307JkcNYlxKA8+2IlLL53BokWBXXet5NxzR9OrVz7Ll8OyZTBvHixdmjyuOpYuTeZAbavZtLXz9u1zM2BcktT4uDJJkiRJyoFJk6YwfPhUunULlJdXUlw8KK0Gz+rVfN5wqqnZVNP5kiUbB4xv2HANXbuOZ9ddZ3HJJUMYOXJYHXxaSVJ95cokSZIkqYHY2t3qtqd1a9h77+RIV4xDeeCBTlx22QwWLw588EElFRWjee21fJ57Do49Fpo1q+UHkSQ1Of4nQ41SaWlprktQA2FWlAnzonSZFaWjsHAEBQX5PP300xQU5Nd6PlM6Qgi0bLlxwHjr1qu49trAXnsFRoyAAw6AK66AmTPBzQD1l9cWZcK8KJtsJkmSJElNQNVKqDlzbqS4eBArV5bz85/D3Lnwt78lK5POOgt694Zf/hLeeivXFUuS6itnJkmSJEkCklVJzz8PDzwADz4IXbvCd78L3/kOdOuW6+okSdlQm5lJNpMkSZIkbWH9eigtTRpLf/kLHHZY0lj61rdgjz1yXZ0kaWepTTPJbW5qlNwfrHSZFWXCvChdZkWZqK95adECTj4Z7r4bFi+Gyy6DGTOgZ08YNAjuvRc++STXVTYt9TUrqp/Mi7LJZpIkSZKkbWrVCk4/PVmltHAhnHMOTJqUbH0rKEger1q15c/FGBk37nrcYSBJjYvb3CRJkiTVyrJlMHly0mR65RX45jeTrXAnnwx5eTBp0hSGD59KcfFACgryc12uJKkGzkySJEmSlBOLF8NDDyWNpdmzS2jZciJt2/Zh4cJr6NlzPHl5sxgzZggjRw7LdamSpGqcmSSluD9Y6TIryoR5UbrMijLRWPKy994wZgz8+9/w2mtDGThwFB9+WAkEysoqWbRoNHfdNZSzzoLRo6GoCO67D556Ct58E1au3LH3bwpb6hpLVlQ3zIuyqUWuC5AkSZLUuPToERg8OPD3v6/moIMupby8kuuuC3zpS4GFC/n8mDNn4+MFC5LZTF27wr77Jl83f9y1K3TuDM1q+Cfxhx+eyoQJi+nbd1qdbKmLMVJYeANFRZcTQkb/oC9JDZ7b3CRJkiTtdEVFd9GrV3cGDx7A5MnTKCsrZ9y4C7b6+hhhqehwjgAAFXBJREFU+fJNm0s1PV65MlkFVdVo+uijEubMmUgIffjvf6+hW7dkS9255w7h3HOH0bp10qSqOmpqRNWG86AkNRbOTJIkSZLUqK1aBYsWbWwulZdHnn56CtOnz2DVqiLy8grZa69+tGqVz9q1gdWrYc2ajUeLFmzSYKrp8ba+P3duCS+/PJEY+/DRR9ewzz7jad16FhdfPIQf/9h5UJIaHptJUkppaSn9+/fPdRlqAMyKMmFelC6zokyYlx1XtUqoW7dAeXklxcWDalwtFCOsW8cmDaaqxzU9V9P3V6+OzJw5hccfn0FFRRGtWxfSuXM/li/Pp3nzQPfubHLst9/Gx/vskzSzaiPGyNChP+T++//HbXVKi9cWpas2zSRnJkmSJElq0MrKyikuHrjJlrqahAAtWyZH7QUmTQo8/vhqevdO5kHdfHMyI+rjj2H+fJg3L/k6fz689trGx0uWwF57bb3Z1L077LZbze/68MNT+etflzJ5ct3MhJKkbXFlkiRJkiRlINN5UFXWrUu25lU1lzY/5s1LZjpVby4tXpxsqwuhDwsWXEPPnslMqDFjhjBypNvqJO04t7lJkiRJUgMVI6xYsXmDKfLcc1N4+eUZrF2bzIQaNKgfY8bkc/zxgVatcl21pIauNs2knXQvA6l+KS0tzXUJaiDMijJhXpQus6JMmBdVCQF23x369IFvfhNGjYLrrw+MHRto1Wo13bufTV7eKlq2DPzsZ4E99oBTT4Xf/x7efDNpRklVvLYom5yZJEmSJEn1WNVMqI4dW7Js2VrKysp56CFYtgyeeAKmToXrr0+Gew8YAPn58PWvQ4cOua5cUmPlNjdJkiRJauBihP/8J2ksTZ0Kzz0HX/pS0lgaMAD69oXmzXNdpaT6yJlJkiRJkiRWrYJnn93YXFq0KFmtlJ+fHPvum+sKJdUXzkySUtwfrHSZFWXCvChdZkWZMC9KVyZZadMGvvEN+O1vYfZseO01GDQo2RZ3+OFw6KEwdixMmQKffbblz8cYGTfuevwH/YbLa4uyyWaSJEmSJDVyXbvC+efDAw/AkiXw5z9Dp05w7bWw557JVriqxlOM8PDDU5kwYTGTJ0/LdemS6iG3uUmSJElSE/bJJ/DUU8l2uIceKuHjjyfSpk0fKiquYa+9xtOy5Sy+970hDB8+jI4dk8HeO3v+UoyRwsIbKCq6nBAy2m0jaQc5M0mSJEmSVGuVlZHbbpvClVfOYMWKItq0KeSgg/rRsmU+K1YEli+Hjz+Gdu1g992To2PHjY+399xuu0GzGvbHTJo0heHDp1JcPJCCgvy6/+BSE+bMJCnF/cFKl1lRJsyL0mVWlAnzonTVRVaaNQvsvXdgw4bV9O59KS1arOKqqwIvvxx4+21YuhTWroV582D6dLj7bvjpT+E730nuGNepU9JseuUVeOghuO46GDkymd/Uowe0bJk0lnr0gKOOgkMOKWHXXU/jBz94hoqKm/jhD2fQtetpXHxxCS+9BO+9BxUVyda7nakpzITy2qJsapHrAiRJkiRJ9UdZWTnFxQMZPHgAkydPo6ysfJPvN2uWbHXr0AEOOCCz371hQ9JsWr48OZYuHcqUKZ24554ZQGD16koOOWQ0ZWX5XHQRfPRRcqxfD507J8cee2x8vLXzTp2SxtXWVM2E6tt3miuhpFpwm5skSZIkKWeqtrh16xYoL6+kuHjQFg2eVas2Npaqjg8/rPlx1dG27ZaNpkWLSpg1ayIh9GHJkms44IDxtGkzizFjhjBy5LAc/QlIuVWbbW6uTJIkSZIk5cz2VkIBtGkD3bolRzpiTFZAbd5s+vDDobRp04knn0xWQs2bV0le3mhuvz2f6dPhC1+Agw9OvvbqBe3b79zPWlccaK5sc2WSGqXS0lL69++f6zLUAJgVZcK8KF1mRZkwL0qXWdk5Nl8JddttgzjkkHzeeAPefHPjUVaWDA2v3mCqOrp3r3mQ+NbUdXNn0qQpnHPOH7nvvhFu49N2uTJJkiRJkqRtqGkl1Pe/D0cfvenrKith/vxNG0yPPgpvvAHLlkHPnps2mKqOXXfd8j1rO6MpRvjss2S+1IoVG2dNVX9c/fz110tYsGAiGzb0Yf36UYwa9QQ/+9mtjB3rNj7tXK5MkiRJkiQpAytXwltvbWwyVa1qeust2G23jY2lZctKeP75iTRv3of337+G7t3HE8Is8vOH0LfvsG02hqoeN2+e3AGv6ujQoebHu+8Ou+0WefnlKdx00wwWLy6iTZtCoB99++Zz5pmBM85I7qQnVefKJEmSJEmSsqx9ezjyyOSorrISFi7c2GB6442hdOjQiddfT2Y0LV5cSc+eo1myJJ9//WtjE2jvvWtuGHXoAK1bZ1JZ4KOPAitXrqZ370spL6/kjjsC7dsHHnkEfvMb6NIFzjwTzjgDjjoKHKmk2nBlkhol95MrXWZFmTAvSpdZUSbMi9JlVhqmdO5WtzMVFd1Fr17d6dixJcuWraWsrJxx4y4AYMMGeOEFeOSR5Fi5Ek4/PWksnXgitGyZtbJUj7kySZIkSZKkeiSdu9XtTIWFI4Ck+bh506p5czjuuOS47rpkBdUjj8AvfwlDhsCAAUlj6ZRTklVR0ta4MkmSJEmSpCZuyRL429+S5tLTT8NXvpI0lk4/Pbl7nRqv2qxMyuBmhpIkSZIkqTHac0+44IKkobR4MfzoR/DyyxtnQ119NcycmdxhbnMxRsaNu566WgBS1++nLdlMUqNUWlqa6xLUQJgVZcK8KF1mRZkwL0qXWVEmdiQv7drBWWfBn/8M//0v/O538PHHUFAABxwAl1wCTz0F69Ylr3/44alMmLCYyZOn7ZTat6eu309bcmaSJEmSJEmqUYsW0K9fctx4I8ydm2yFGzcO5s4tIS9vIm3a9KGi4iYuuWQ8P/nJrXzrW0M466xhNG8OzZqx3a/pvKZ5c/jTn0q47baJrF+fvF9h4XiuvPJWxowZwsiRw3L9R9WkODNJkiRJkiRlbMGCyC9+MYX775/B6tVFtGpVSI8e/ejYMZ/KykBlZXIHuR35Wv3x+vWRDRumEOMMoIg2bQo59dR+nH12PocdFujZE/Lycv2n0vB4NzdJkiRJklQn9t03MHBg4MEHV9Ojx6WUl1fyq18FCgoy6ktkIDBpUmD48NXsscelLFpUSYyBBx4IzJ0L5eVw0EFw2GHJceihydcDDkhWNmnncWaSGiX3kytdZkWZMC9Kl1lRJsyL0mVWlIm6yktZWTnFxQOZM+dGiosHUVZWXifv9/bbN1JSMoijjy7nL3+Bt96CZcvg3nvhlFOgogL++Ec4+WTYdVc46ig45xy4/nr4xz9g3ryah4lvzmHfNXNlkiRJkiRJqpXCwhGfPy4oyM/p+7VpA0cckRzVVVTA668n857mzIEnn0y+fvJJsnqpagVT1de994aQWlxVNey7b99pdfL5YowUFt5AUdHlhJCtFV47zplJkiRJkiSpyVm+PGkwVTWZqo7166FTpxKWLp1IXl4fPvzwGvbddzx5ebMYOnQI3/3uMFq2pMYjL29jI6o2Jk2awvDhUykuHlgnzSuo3cwkm0mSJEmSJEkpH3wAc+ZESkqm8OCDM/j00yJatiykW7d+tG+fz7p1gbVrYc0aWLt202PduqShtLVm09aOBQtKeOedicTYh4qKa+jZM2le1cWd6hzALaWUlpbSv3//XJehBsCsKBPmRekyK8qEeVG6zIoyYV5qr0sXOOmkwLJlgUmTVtO7dzJc/Lrrtj9cPMakobR5k2lrR1VDas2aoTz7bCfuv38GEFi9upJf/3p0na1OypTNJEmSJEmSpM1UDfsePHgAkydPS2u4eAgbVxtlJtCsWeDPf97YvAoh1Nu5SW5zkyRJkiRJyrGiorvo1av7Js2rceMuyPr7OjNJkiRJkiRJaatNM6lZtooBCCHcHUJYEkJ4bSvf3zWE8GgIYWYIYXYI4bxs1qOmo7S0NNclqIEwK8qEeVG6zIoyYV6ULrOiTJgXZVNWm0lAMbCtaVGjgLkxxsOBE4EbQwjOcdIOmzlzZq5LUANhVpQJ86J0mRVlwrwoXWZFmTAvyqasNpNijM8Cy7f1EmCX1ONdgKUxxvXZrElNw4oVK3JdghoIs6JMmBely6woE+ZF6TIryoR5UTblehXQH4BHQwiLgPbAd3JcjyRJkiRJkrYh29vcticfeDXGuA9wBHBbCKF9jmtSI/D+++/nugQ1EGZFmTAvSpdZUSbMi9JlVpQJ86Jsyvrd3EII+wF/izF+qYbv/R0oijE+lzp/ErgixvhyDa/1Vm6SJEmSJEk7WaZ3c6uLbW4hddRkHnAy8FwIYU+gF/BuTS/M9INJkiRJkiRp58vqyqQQwv8C/YFOwBLgKqAlEGOMd4YQ9gb+DOyd+pGiGOMDWStIkiRJkiRJOyTr29wkSZIkSZLUeOR6AHdaQggDQwhvhBDeCiFcket6VH+FEN4PIcwKIbwaQngx1/Wofgkh3B1CWBJCeK3ac7uHEKaFEN4MIUwNIeyWyxpVP2wlK1eFEBaEEF5JHQNzWaPqjxDCviGEp0IIc0MIs0MIY1LPe33RJmrIysWp572+aAshhFYhhBdSf6+dHUK4KvW81xZtYhtZ8dqiGoUQmqUy8WjqPOPrSr1fmRRCaAa8BXwdWAS8BAyJMb6R08JUL4UQ3gWOijEuz3Utqn9CCMcDK4F7q24KEEK4DlgaY7w+1azePcY4Lpd1Kve2kpWrgIoY4005LU71TghhL2CvGOPM1F1p/w84Azgfry+qZhtZ+Q5eX1SDEELbGONnIYTmwHPAGKAAry3azFayMgivLapBCGEscBSwa4zx9Nr8b6KGsDLpy0BZjHFejHEdMJHkP7pSTQINI9fKgRjjs8DmjcYzgHtSj+8BzqzTolQvbSUrsPUbSqgJizH+N8Y4M/V4JfAfYF+8vmgzW8lK19S3vb5oCzHGz1IPW5HcPCnitUU12EpWwGuLNhNC2Bc4Bfhjtaczvq40hP/R3RUor3a+gI3/0ZU2F4HHQwgvhRBG5LoYNQhdYoxLIPlLPtAlx/WofhsdQpgZQvij2wpUkxDC/sDhwPPAnl5ftDXVsvJC6imvL9pCaivKq8B/gcdjjC/htUU12EpWwGuLtvQ74HI2NhyhFteVhtBMkjLx1RjjkSSd1lGprSpSJur33l/l0gSgR4zxcJK/qLlkXJtIbVuaBFySWnWy+fXE64uAGrPi9UU1ijFWxhiPIFnt+OUQwqF4bVENashKb7y2aDMhhFOBJalVsttatbbd60pDaCYtBLpXO9839Zy0hRjj4tTXD4G/kGyTlLZlSQhhT/h8lsUHOa5H9VSM8cO4cdDgXUDfXNaj+iWE0IKkOXBfjPGR1NNeX7SFmrLi9UXbE2P8BCgFBuK1RdtQPSteW1SDrwKnp2YNPwCcFEK4D/hvpteVhtBMegk4KISwXwihJTAEeDTHNakeCiG0Tf1LHyGEdsAAYE5uq1I9FNi0C/8ocF7q8bnAI5v/gJqsTbKS+g9rlcF4fdGm/gS8HmO8pdpzXl9Uky2y4vVFNQkhdK7alhRCaAN8g2TOltcWbWIrWXnDa4s2F2P8aYyxe4yxB0lv5akY4/eBv5HhdaXe380NIHULw1tIml93xxh/k+OSVA+FEA4gWY0USYbO3W9WVF0I4X+B/kAnYAlwFfBX4CGgGzAP+HaMcUWualT9sJWsnEgy36QSeB8YWbW3XE1bCOGrwAxgNsl/gyLwU+BF4EG8vihlG1n5Hl5ftJkQwhdJBuE2Sx3/L8Z4bQihI15bVM02snIvXlu0FSGEfsBPUndzy/i60iCaSZIkSZIkSaofGsI2N0mSJEmSJNUTNpMkSZIkSZKUNptJkiRJkiRJSpvNJEmSJEmSJKXNZpIkSZIkSZLSZjNJkiRJkiRJabOZJEmS6q0QQmUI4YZq5z8JIVy5k353cQhh8M74Xdt5n2+FEF4PITyZzbpCCPuFEL6beYWSJEmZsZkkSZLqszXA4BBCx1wXUl0IoXkGL/8BcEGM8evZqiflAOB7mfxAhp9DkiQJsJkkSZLqt/XAncClm39j8xU8IYSK1Nd+IYTSEMJfQwhvhxCKQgjfCyG8EEKYFUI4oNqv+UYI4aUQwhshhFNTP98shHB96vUzQwgjqv3eGSGER4C5NdTz3RDCa6mjKPXcz4HjgbtDCNfV8DNXpF7/agjh1zV8/72qRloI4agQwvRqtbwaQnglhPB/IYR2QBFwfOq5S9L9HCGEtiGEv6d+32shhLPT+r+MJElqslrkugBJkqRtiMBtwOyamjE1vLbKl4CDgRXAu8BdMcavhBDGABezsTm1X4yxbwjhIGB6COFA4FxgRer1LYHnQgjTUq8/Ajg0xji/+huHEPYGfpP6/grg8RDC6THGX4UQTgIujTG+utnPDAS+CfSNMa4JIXTYzmeqfv4T4Ecxxn+HENoCq4FxwE9ijKenfv+IdD5HqiG3MMZ4WurndqnxT1eSJCnFlUmSJKleizGuBO4BLsngx16KMX4QY1wLvANUNVFmA/tXe92Dqfd4O/W6g4EBwDkhhFeBF4COQM/U61/cvJGU0heYHmNcFmOsBO4HTqj2/VDDz5wMFMcY16RqWFHDa2r6OYDngN+FEC4Gdk+95+bS/RyzSVZoFYUQjo8xVmzlPSVJkgCbSZIkqWG4hWT2ULtqz60n9XeZEEIAWlb73ppqjyurnVey6crs6it/Quo8ABfHGI9IHQfGGJ9IvebTbdS4tcbPjvj8MwKtq56MMV5H8ufRhmTFUa+t1LPdzxFjLAOOJGkqXRNCGJ+FzyFJkhoRm0mSJKk+CwAxxuUkq4h+UO177wNHpx6fAeTV4vefHRIHkgywfhOYCvwohNACIITQM7WVbFteBE4IIXRMDbX+LlC6nZ95HDg/hNAm9T671/Ca94CjUo8Lqp4MIfSIMc6NMV4PvESyoqoC2LXaz6b1OVJb9FbFGP8XuIGksSRJkrRVzkySJEn1WfWVQzcCo6o9dxfwSGob11S2vmpo87lD1c0naQTtAoyMMa4NIfyRZCvcK6kVTx8AZ26zyBj/G0IYx8YG0t9jjH/f1vvHGKeGEPoAL4cQ1gD/BMZv9vpfkgzv/phNm1M/DiGcCGwgGQb+WOrnNqT+PP4cY7wlhJDO5/gicEMIoRJYC1y0rc8qSZIUYtzW368kSZIkSZKkjdzmJkmSJEmSpLTZTJIkSZIkSVLabCZJkiRJkiQpbTaTJEmSJEmSlDabSZIkSZKk/78dOxAAAAAAEORvvcIAhRHAJpMAAAAA2GQSAAAAAJtMAgAAAGAL8fHayzR8PLkAAAAASUVORK5CYII="/>
          <p:cNvSpPr>
            <a:spLocks noChangeAspect="1" noChangeArrowheads="1"/>
          </p:cNvSpPr>
          <p:nvPr/>
        </p:nvSpPr>
        <p:spPr bwMode="auto">
          <a:xfrm>
            <a:off x="-1" y="-1"/>
            <a:ext cx="1681163" cy="1681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020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K-Means</a:t>
            </a:r>
            <a:endParaRPr lang="en-US" dirty="0"/>
          </a:p>
        </p:txBody>
      </p:sp>
      <p:sp>
        <p:nvSpPr>
          <p:cNvPr id="5" name="Text Placeholder 4"/>
          <p:cNvSpPr>
            <a:spLocks noGrp="1"/>
          </p:cNvSpPr>
          <p:nvPr>
            <p:ph type="body" idx="1"/>
          </p:nvPr>
        </p:nvSpPr>
        <p:spPr/>
        <p:txBody>
          <a:bodyPr/>
          <a:lstStyle/>
          <a:p>
            <a:r>
              <a:rPr lang="en-US" dirty="0" smtClean="0"/>
              <a:t>K-Means</a:t>
            </a:r>
            <a:endParaRPr lang="en-US" dirty="0"/>
          </a:p>
        </p:txBody>
      </p:sp>
      <p:sp>
        <p:nvSpPr>
          <p:cNvPr id="3" name="Content Placeholder 2"/>
          <p:cNvSpPr>
            <a:spLocks noGrp="1"/>
          </p:cNvSpPr>
          <p:nvPr>
            <p:ph sz="half" idx="2"/>
          </p:nvPr>
        </p:nvSpPr>
        <p:spPr/>
        <p:txBody>
          <a:bodyPr/>
          <a:lstStyle/>
          <a:p>
            <a:r>
              <a:rPr lang="en-US" dirty="0" smtClean="0"/>
              <a:t>Can we identify groups of people who purchase yogurt?</a:t>
            </a:r>
          </a:p>
          <a:p>
            <a:pPr lvl="1"/>
            <a:r>
              <a:rPr lang="en-US" dirty="0" smtClean="0"/>
              <a:t>Identified 12 clusters</a:t>
            </a:r>
          </a:p>
          <a:p>
            <a:pPr lvl="1"/>
            <a:r>
              <a:rPr lang="en-US" dirty="0" smtClean="0"/>
              <a:t>Clusters were not stable</a:t>
            </a:r>
          </a:p>
          <a:p>
            <a:pPr lvl="1"/>
            <a:endParaRPr lang="en-US" dirty="0" smtClean="0"/>
          </a:p>
        </p:txBody>
      </p:sp>
      <p:pic>
        <p:nvPicPr>
          <p:cNvPr id="11" name="Content Placeholder 10"/>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561" t="3290" b="3324"/>
          <a:stretch/>
        </p:blipFill>
        <p:spPr bwMode="auto">
          <a:xfrm>
            <a:off x="6504876" y="2530460"/>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data:image/png;base64,iVBORw0KGgoAAAANSUhEUgAABJMAAAJoCAYAAADS9qBkAAAABHNCSVQICAgIfAhkiAAAAAlwSFlzAAALEgAACxIB0t1+/AAAIABJREFUeJzs3XuUXHWV//33JgHC1QAKCiIRuRrQgIo/bySgEIJBYDICA+IgNy/cRhSH+DgiiqKAiKCMERVFdLwAIoIToigBRlEEooCDZkZhIka5yiUYhbCfP6oamtCd/p5Knz5V3e/XWrW6z6nTVbvTH9Ya95y9KzITSZIkSZIkqcQqTRcgSZIkSZKk3mEzSZIkSZIkScVsJkmSJEmSJKmYzSRJkiRJkiQVs5kkSZIkSZKkYjaTJEmSJEmSVMxmkiRJWqGI+OeIuLbf8RMRsfkI13BKRNwTEX8cyfftZRHx44g4tAvqeG1E/HfTdUiSpOFjM0mSJBERd0TEoxHxUEQ83P56dr9LcpDvR6K2TYHjgW0yc+Nhes2nNcQi4r0RcVdEbBsRU9vPX7zcz7ykff5Hw1FDL1i+kdiJzLwuM7cdrpokSVLzxjddgCRJ6goJvDEzf1xwbdRdzHI2A+7NzPuq/mBEjMvMZQM8lf2u+QBwJLBzZv5vRGwI3AO8KiLWy8wH2pf+M/Cb6uX3tGAlmocr+PeXJEk9zDuTJElSnypNojdGxP9GxN0RcdqTL9DygfadTn+KiC9HxDrt574cEe9uf79x+y6fd7aPXxQRz2gWRcTrgXnAxu27pb7UPv+miLg1Iu6PiB9FxDb9fub3EfG+iPgl8EhEDPR/70T72lOAQ4HXZeb/9nv+78ClwD+1r1sF2B/42nL1bRMR8yLivoj474h4c7/n9oyImyLiwYi4MyJO6vfcZu3f/63t5+6OiPf3e/4VEXFD+2cXR8QZg/0hImLviLi5fe3CiNh9gGtOioivDvD+q7SPD2n/PR9qf/2n9r/pv9Nqqj0cEfe3r10tIs5o1704Is6NiNXbz02NiEXtf//FwJf6zi3393lPRPwyIh6IiP+IiNX6Pf++iPhjRPwhIg5b/i4ySZLUPJtJkiSpE/sAO7Yfe/fbzfM24K3AVGBzYB3gM+3n5gPT2t9PBf4X2Ll9vDNwzfJvkplXATOAP2bmupl5aERsBXwdOBZ4DvCfwPciov8d1we0f25iZj4xyO/wCeDNtBpJdy7/1sAF7d8FYDpwC7C474KIWJNWo+tC4Nnt9/xsv8bWI8DBmfks4I3AOyLiTcu9z2uALYE3AB+MiK3b5z8NnNX+2RcB3xroF4iInYCvAO9pX7szcMcgv+/ydxhlv9/j08D0zFwXeDWwIDNvB94B/DQz18nM9ds/9wlgC+Al7a+bAB/s97rPBSYCL6B1x9dA7/1mYHfghcBLgUPatewB/Auwa/u1pw3ws5IkqWE2kyRJUp9L23f6PND+etgKrv14Zj6YmX8AzqJ9Bw9wIHBmZt6ZmY8Cs4F/at8BMx94bfu6nYHTaDVToNVcml9Y537A5Zn5o/YI1RnAGrSaIH0+nZl/zMy/reB1dgPmZuZdAz2ZmdcD67WbV2+l1Vzqbybw+8y8IFt+CVxCq1FCZl6Tmbe1v78V+Eb793zyLYAPZebfM/NXwC9pNVagdWfUFhGxQWY+mpk/H+R3OBT4Ymb+qP0+izPztyv4nQezDNg+IiZk5p8zc0ULs48A3t3++y8BPs5Tf/++1zopMx9bwb//p9vv8xfge8CU9vk3A+dn5u2ZuRT4UAe/iyRJqpnNJEmS1GfvzFw/M9drf/3iCq79Q7/v7wT6FmNv3D7u/9x4YKPM/B2wJCJ2AF4HXA78sd2sqdJMetp7ZGYCi2jdITNQfYM5AHhzRHxoBdd8FTia1h0y31nuuc2A/9duvN0fEQ/QaqZtBBARr2yP4N0dEX8B3k7rDqb+/tzv+0eBtdvfHwZsDdweET+LiDcOUt+mtO7w6li76bc/8E5gcUR8r98dUk8TEc8B1gRu7Pu9ad0ZtkG/y+7JzMeGeNvBfu+Naf0t+yxi5Hd0SZKkIdhMkiRJfar8j/ZN+32/GfDH9vd/bB/3f+4xnmoezAf+EVg1MxfTGm37Z1pjUQsK33v59+irp38DqWQ06re0xsveGRH/Osg1FwLvAq5o3ynT3yLg6nbjra8Jt25mHt1+/mu09i5tkpkTgTkU/htn5v9m5oGZ+Rxad3BdFBFrDHDpIlpjcENZQqsJ1Od5y73fDzJzd1ojar8BPt/31HKvcy+t5s/kfr/3xPaIHYP8TBWLgef3O37BSr6eJEmqgc0kSZLUiRMiYmJEbEprd9E32uf/A3h3REyKiLWBjwLf6Le36Bpad/r07Ue6un18XfsOoxLforUAfJeIGB8R7wWWAj+t+ktk5q9pjbu9NyKOG+D5O2iN5H1ggB+/HNgqIt7SrmPViHh5v7t61gYeyMzH2ruNDlzu5wdtLEXEQRHRdxfTg7QaKgPtfvoi8Lb2v0VEa7H5VgNctwDYOSI2jYhnASf2e68No7XQfE1ajb9H+r3Xn4HnR8Sq7X+PBM4DzmrfpUREbDLQ0u8Ofav9+2zTrmegf3dJktQwm0mSJKnP99qf5tX3uHiQ6xL4LnAjcBOtnTdfaj/3JVqjYdfQGr96lFazqc98Wk2WvpG262jtOyodcaO9E+gttBZ730NrufVemfl4v/qGfJl+r/crYA9aC7CPfMaFmT/JzD8NcP4RWkukD6B1t9Qfae0PWr19ybuAj0TEg7SaIt8crIYBjvcAbouIh4BPAfsPtH8oM2+gtfT8LFpNp6t56q6t/r/jD9vv/yvgBlp/sz6rAMcDd9G682hnWiNvAD8CbgP+FBF3t8+dCPwPcH17fG8eMFADazCD/n0ycy5wNvBjWneO9TUIV7T7SpIkjbAo/38CSpIkSSOn/cl4twCrr+BT+SRJ0gjzziRJkiR1jYjYJyJWi4j1gE8Al9lIkiSpu9hMkiRJUjd5O3A3sJDWDqd3NVuOJElanmNukiRJkiRJKuadSZIkSZIkSSo2vukCSkWEt1BJkiRJkiQNs8yMKtf3TDMJwJE8lTrkkEP48pe/3HQZ6gFmRVWYF5UyK6rCvKiUWVEV5kWlIir1kQDH3CRJkiRJklSBzSSNSpMmTWq6BPUIs6IqzItKmRVVYV5UyqyoCvOiOtlM0qg0bdq0pktQjzArqsK8qJRZURXmRaXMiqowL6qTzSRJkiRJkiQVs5kkSZIkSZKkYtErn5AWEdkrtUqSJEmSJPWCiCAzK32km3cmSZIkSZIkqZjNJI1KV199ddMlqEeYFVVhXlTKrKgK86JSZkVVmBfVyWaSJEmSJEmSirkzSZIkSZIkaYxyZ5IkSZIkSZJqZTNJo5LzwSplVlSFeVEps6IqzItKmRVVYV5UJ5tJkiRJkiRJKubOJEmSJEmSpDHKnUmSJEmSJEmqlc0kjUrOB6uUWVEV5kWlzIqqMC8qZVZUhXlRnWwmSZIkSZIkqZg7kyRJkiRJksYodyZJkiRJkiSpVjaTNCo5H6xSZkVVmBeVMiuqwryolFlRFeZFdbKZJEmSJEmSpGLuTJIkSZIkSRqj3JkkSZIkSZKkWtlM0qjkfLBKmRVVYV5UyqyoCvOiUmZFVZgX1clmkiRJkiRJkoq5M0mSJEmSJGmMcmeSJEmSJEmSamUzSaOS88EqZVZUhXlRKbOiKsyLSpkVVWFeVCebSZIkSZIkSSrmzqQBZCazZ5/OqaeeQESlsUFJkiRJkqSe4c6kYXLxxVdy7rmLueSSeU2XIkmSJEmS1FVsJvUzZ86FTJ48k3/5l2t5+OEzmT37GiZPnsmcORc2XZoqcj5YpcyKqjAvKmVWVIV5USmzoirMi+o0vukCusmRRx7E+utvwNFHXwMES5c+wcc+djSzZk1vujRJkiRJkqSu4M6k5Vx00VwOPfRKHnkkWHvtJzj//Bk2kyRJkiRJ0qjUyc4k70xazsKFizj//D0466zdmTZtHgsXLmq6JEmSJEmSpK7hzqTlzJ59BLNmTWeXXYJly6Zz4omHN12SOuB8sEqZFVVhXlTKrKgK86JSZkVVmBfVyWbSIKZNA//bkyRJkiRJejp3Jg3i0Udhww3hT3+CtdcesbeVJEmSJEkaMZ3sTPLOpEGsuSbssAP85CdNVyJJkiRJktQ9bCatgKNuvcv5YJUyK6rCvKiUWVEV5kWlzIqqMC+qk82kFbCZJEmSJEmS9HTuTFqBRx+F5zwH7r4b1lprRN9akiRJkiSpdu5MGmZrrgk77ujeJEmSJEmSpD42k4bgqFtvcj5YpcyKqjAvKmVWVIV5USmzoirMi+pkM2kINpMkSZIkSZKe4s6kIbg3SZIkSZIkjVbuTKrBmmvCDju4N0mSJEmSJAlsJhVx1K33OB+sUmZFVZgXlTIrqsK8qJRZURXmRXWymVTAZpIkSZIkSVKLO5MKLFkCG20Ef/6ze5MkSZIkSdLo4c6kmqy1FkyZAj/9adOVSJIkSZIkNctmUiFH3XqL88EqZVZUhXlRKbOiKsyLSpkVVWFeVCebSYWmTrWZJEmSJEmS5M6kQkuWwIYbwt13uzdJkiRJkiSNDu5MqpF7kyRJkiRJkmpuJkXE8yPiRxFxW0TcEhHHDnLdtIi4OSJujYgf11nTypg2DebPb7oKlXA+WKXMiqowLyplVlSFeVEps6IqzIvqVPedSY8Dx2fmZOBVwFERsU3/CyLiWcBngZmZuR3w5ppr6phLuCVJkiRJ0lg3ojuTIuJS4JzMvKrfuXcCz8vMDw7xs43uTILW3qSNNmrtTVpzzUZLkSRJkiRJWmldvTMpIiYBU4CfLffUVsD6EfHjiLghIg4eqZqqWmsteOlL3ZskSZIkSZLGrhFpJkXE2sBFwHGZ+chyT48HdgRmAHsA/xYRW4xEXZ2YOtVRt17gfLBKmRVVYV5UyqyoCvOiUmZFVZgX1Wl83W8QEeNpNZK+mpnfHeCSPwD3ZuZSYGlEXAO8FPif5S885JBDmDRpEgATJ05kypQpTJs2DXjqP5SROP7IR0b2/TyufrxgwYKuqsdjjz322OOxddynW+rxuLuP+3RLPR537/GCBQu6qh6Pu/vYvHg82PFZZ53FggULnuyvdKL2nUkRcQGtZtHxgzy/DXAOrbuSVqc1Brd/Zv56uesa35kE8Mgjrb1J99zj3iRJkiRJktTbOtmZVOudSRHxGuAg4JaIuBlI4P3AZkBm5ucz8/aIuBL4FbAM+PzyjaRusvbarb1J118Pu+7adDWSJEmSJEkja5U6Xzwz/yszx2XmlMzcITN3zMy5mTknMz/f77ozMnNyZr4kM8+ps6bhMG0aLHdXsrrM1f6BVMisqArzolJmRVWYF5UyK6rCvKhOtTaTRiubSZIkSZIkaayqfWfScOmWnUnQ2pv03OfC3Xe7N0mSJEmSJPWuTnYmeWdSB9ZeG7bfvrU3SZIkSZIkaSyxmdQhR926m/PBKmVWVIV5USmzoirMi0qZFVVhXlQnm0kdspkkSZIkSZLGIncmdahvb9I998AaazRdjSRJkiRJUnXuTBpB7k2SJEmSJEljkc2kleCoW/dyPlilzIqqMC8qZVZUhXlRKbOiKsyL6mQzaSXYTJIkSZIkSWONO5NWwsMPw/Oe594kSZIkSZLUm9yZNMLWWQe22869SZIkSZIkaeywmbSSpk2D+fObrkLLcz5YpcyKqjAvKmVWVIV5USmzoirMi+pkM2kluTdJkiRJkiSNJe5MWkl9e5PuvRcmTGi6GkmSJEmSpHLuTGqAe5MkSZIkSdJYYjNpGDjq1n2cD1Yps6IqzItKmRVVYV5UyqyoCvOiOtlMGgZTp9pMkiRJkiRJY4M7k4bBQw/Bxhu7N0mSJEmSJPUWdyY1ZN11YfJk+NnPmq5EkiRJkiSpXjaThol7k7qL88EqZVZUhXlRKbOiKsyLSpkVVWFeVCebScPEZpIkSZIkSRoL3Jk0TNybJEmSJEmSeo07kxrk3iRJkiRJkjQW2EwaRlOnOurWLZwPVimzoirMi0qZFVVhXlTKrKgK86I62UwaRu5NkiRJkiRJo507k4aRe5MkSZIkSVIvcWdSw9ZdF178Yvj5z5uuRJIkSZIkqR42k4aZo27dwflglTIrqsK8qJRZURXmRaXMiqowL6qTzaRhZjNJkiRJkiSNZu5MGmbuTZIkSZIkSb3CnUldYN11Ydtt3ZskSZIkSZJGJ5tJNZg2DebPb7qKsc35YJUyK6rCvKiUWVEV5kWlzIqqMC+qk82kGrg3SZIkSZIkjVbuTKrBgw/C85/f2pu0+upNVyNJkiRJkjQwdyZ1iWc9C7bZxr1JkiRJkiRp9LGZVBNH3ZrlfLBKmRVVYV5UyqyoCvOiUmZFVZgX1clmUk1sJkmSJEmSpNHInUk1efBB2GQTuO8+9yZJkiRJkqTu5M6kLtK3N+mGG5quRJIkSZIkafjYTKqRo27NcT5YpcyKqjAvKmVWVIV5USmzoirMi+pkM6lGNpMkSZIkSdJo486kGv3lL7DppnDvve5NkiRJkiRJ3cedSV1m4kTYemv3JkmSJEmSpNHDZlLNHHVrhvPBKmVWVIV5USmzoirMi0qZFVVhXlQnm0k1mzrVZpIkSZIkSRo93JlUs769SffdB6ut1nQ1kiRJkiRJT3FnUheaOBG22sq9SZIkSZIkaXSwmTQC3Js08pwPVimzoirMi0qZFVVhXlTKrKgK86I62UwaATaTJEmSJEnSaOHOpBHg3iRJkiRJktSN3JnUpdybJEmSJEmSRgubSSNk6lRH3UaS88EqZVZUhXlRKbOiKsyLSpkVVWFeVCebSSNk2jSYP7/pKiRJkiRJklaOO5NGyAMPwAte4N4kSZIkSZLUPdyZ1MXWWw+23BJ+8YumK5EkSZIkSeqczaQRNG2ae5NGivPBKmVWVIV5USmzoirMi0qZFVVhXlQnm0kjyGaSJEmSJEnqde5MGkF9e5Puvx9WXbXpaiRJkiRJ0ljnzqQut956sMUW7k2SJEmSJEm9y2bSCHPUbWQ4H6xSZkVVmBeVMiuqwryolFlRFeZFdbKZNMJsJkmSJEmSpF7mzqQRdv/9MGkS3Hefe5MkSZIkSVKz3JnUA9ZfH170IvcmSZIkSZKk3mQzqQGOutXP+WCVMiuqwryolFlRFeZFpcyKqjAvqpPNpAbYTJIkSZIkSb3KnUkNcG+SJEmSJEnqBu5M6hHrrw+bbw433th0JZIkSZIkSdXYTGqIo271cj5YpcyKqjAvKmVWVIV5USmzoirMi+pkM6khNpMkSZIkSVIvcmdSQ9ybJEmSJEmSmubOpB7i3iRJkiRJktSLbCY1yFG3+jgfrFJmRVWYF5UyK6rCvKiUWVEV5kV1spnUoKlTYf78pquQJEmSJEkq586kBt13H7zwhe5NkiRJkiRJzXBnUo/ZYINWM+mmm5quRJIkSZIkqYzNpIa5N6kezgerlFlRFeZFpcyKqjAvKmVWVIV5UZ1sJjXMZpIkSZIkSeol7kxqWGtvUvKOd5zOJz5xAhGVxhQlSZIkSZI65s6kHrTBBrDeeldy7rmLueSSeU2XI0mSJEmStEI2kxo0Z86FTJ48k4ceupYlS85k9uxrmDx5JnPmXNh0aT3P+WCVMiuqwryolFlRFeZFpcyKqjAvqtP4pgsYy4488iDWX38DjjnmGiBYuvQJPvaxo5k1a3rTpUmSJEmSJA3InUkNu+iiuRx66JU89lgQ8QRf/eoMm0mSJEmSJGlEdLIzyTuTGrZw4SLOP38PHn10d04/fR4LFy5quiRJkiRJkqRBuTOpYbNnH8GsWdPZb7/g7runs/fehzdd0qjgfLBKmRVVYV5UyqyoCvOiUmZFVZgX1clmUpdYfXU44gj47GebrkSSJEmSJGlw7kzqInfdBdtvD3fcAeuu23Q1kiRJkiRptOtkZ5J3JnWRTTaB3XaDL3+56UokSZIkSZIGZjOpyxx9dGvU7Yknmq6ktzkfrFJmRVWYF5UyK6rCvKiUWVEV5kV1spnUZV77WlhjDfjBD5quRJIkSZIk6ZncmdSFvvhF+M534PLLm65EkiRJkiSNZp3sTLKZ1IX++ld4wQvg+uvhRS9quhpJkiRJkjRauYB7lFhjDXjb2+Dcc5uupHc5H6xSZkVVmBeVMiuqwryolFlRFeZFdbKZ1KXe9S74yldgyZKmK5EkSZIkSXqKY25dbJ99YMYMePvbm65EkiRJkiSNRo65jTLHHAOf+QyMsR6aJEmSJEnqYjaTutiuu8KyZTB/ftOV9B7ng1XKrKgK86JSZkVVmBeVMiuqwryoTjaTulgEHH00nHNO05VIkiRJkiS1uDOpyz3yCLzgBbBgQeurJEmSJEnScHFn0ii09tpw8MHwuc81XYkkSZIkSZLNpJ5w1FHwhS/A0qVNV9I7nA9WKbOiKsyLSpkVVWFeVMqsqArzojrZTOoBW20FL3sZfOMbTVciSZIkSZLGOncm9Yjvfx/+7d/gF79oLeaWJEmSJElaWe5MGsX22AMefBCuv77pSiRJkiRJ0lhmM6lHrLJKa3fSOec0XUlvcD5YpcyKqjAvKmVWVIV5USmzoirMi+pkM6mHvO1t8J//CYsXN12JJEmSJEkaq9yZ1GPe+U7YaCP40IearkSSJEmSJPW6TnYm2UzqMbfeCrvtBnfeCaut1nQ1kiRJkiSpl7mAewzYbjvYdlu4+OKmK+luzgerlFlRFeZFpcyKqjAvKmVWVIV5UZ1sJvWgY45xEbckSZIkSWqGY2496PHH4UUvgksugZe9rOlqJEmSJElSr3LMbYwYP761iPszn2m6EkmSJEmSNNbYTOpRhx8Ol14K99zTdCXdyflglTIrqsK8qJRZURXmRaXMiqowL6qTzaQe9exnw777whe+0HQlkiRJkiRpLHFnUg+76SbYZx/43e9ao2+SJEmSJElVuDNpjNlxR9h0U7jssqYrkSRJkiRJY0WtzaSIeH5E/CgibouIWyLi2BVc+4qIeCwi/qHOmkabY46Bc85puoru43ywSpkVVWFeVMqsqArzolJmRVWYF9Wp7juTHgeOz8zJwKuAoyJim+UviohVgI8DV9Zcz6gzaxb89rdwyy1NVyJJkiRJksaCEd2ZFBGXAudk5lXLnT8O+DvwCuDyzLxkgJ91Z9IgPvxh+OMf4XOfa7oSSZIkSZLUS2rZmRQRa7XvHCIitoqIN0XEqh0UNwmYAvxsufMbA/tk5r8DlYpXy5FHwje/CQ880HQlkiRJkiRptCsZc7sGmBARmwDzgIOBL1d5k4hYG7gIOC4zH1nu6bOAf+1/eZXXFjz3ubDnnnD++U1X0j2cD1Yps6IqzItKmRVVYV5UyqyoCvOiOpV8oHxk5qMRcRhwbmaeFhELSt8gIsbTaiR9NTO/O8AlLwe+EREBPBuYERGPZeYzPqPskEMOYdKkSQBMnDiRKVOmMG3aNOCp/1DG6vFrXnM1p5wCxx03jXHjmq+n6eMFCxZ0VT0ee+yxxx6PreM+3VKPx9193Kdb6vG4e48XLFjQVfV43N3H5sXjwY7POussFixY8GR/pRND7kyKiJuBdwGfAg7LzNsi4pbM3L7oDSIuAO7NzOMLrj0f+J47k6rLhJ12gg99CN74xqarkSRJkiRJvaCWnUnAvwCzge+0G0mbAz8uLOg1wEHArhFxc0TcFBF7RMTbI+LIAX7EblGHIuDoo+Gcc5quRJIkSZIkjWZDNpMyc35mvgk4p338u8w8tuTFM/O/MnNcZk7JzB0yc8fMnJuZczLz8wNcf+hAdyWpzP77w803w29+03Qlzeu7jU8aillRFeZFpcyKqjAvKmVWVIV5UZ2GbCZFxKsi4tfA7e3jl0bEubVXpsomTIDDD4fPfrbpSiRJkiRJ0mhVsjPpZ8A/Apdl5g7tc7dm5nYjUF//OtyZVGDRInjpS+HOO2GddZquRpIkSZIkdbO6diaRmYuWO7Wsypto5Gy6Key6K1xwQdOVSJIkSZKk0aikmbQoIl4NZESsGhHvBf675rq0Eo45Bj7zmdYnvI1VzgerlFlRFeZFpcyKqjAvKmVWVIV5UZ1KmknvAI4CNgHuAqa0j9Wldt4ZVl0VfvjDpiuRJEmSJEmjzQp3JkXEOODYzPzUyJU0aC3uTKrg85+HK66A73636UokSZIkSVK36mRnUskC7hsy8xUrVdkwsJlUzZIlsNlmcMMN8MIXNl2NJEmSJEnqRnUt4L4uIj4TEa+LiB37Hh3WqBGy1lpwyCFw7rlNV9IM54NVyqyoCvOiUmZFVZgXlTIrqsK8qE7jC66Z0v764X7nEth1+MvRcHrXu2CnneDkk2HNNZuuRpIkSZIkjQZDjrl1C8fcOrPXXrD33nD44U1XIkmSJEmSuk0tO5PaL/xGYDIwoe9cZn548J8YfjaTOjNvHpxwAixYAFEpGpIkSZIkabSrZWdSRHwO2B84BgjgzcBmHVWoEfeGN8Df/gbXXtt0JSPL+WCVMiuqwryolFlRFeZFpcyKqjAvqlPJAu5XZ+ZbgQcy82TgVcBW9Zal4bLKKnD00fCZzzRdiSRJkiRJGg2GHHOLiJ9l5isj4nrgH4D7gNsyc4uRKLBfHY65deihh2DSJPjVr+D5z2+6GkmSJEmS1C1qGXMDLo+IicDpwE3AHcB/VC9PTVl3XTjoIPjc55quRJIkSZIk9bohm0mZ+ZHM/EtmXkxrV9I2mflv9Zem4XT00XDeebB0adOVjAzng1XKrKgK86JSZkVVmBeVMiuqwryoTuOHuiAi3jrAOTLzgnpKUh223hqmTIFvfxsOPrjpaiRJkiRJUq8q2Zl0Tr/DCcDrgZsy8x/rLGyAOtyZtJK+9z34yEfg5z9vuhJJkiRJktQNOtmZNGQzaYA3mQh8IzP3qPSDK8lm0spbtgy23BK+/vXk0ktP59RTTyCiUl4kSZIkSdIoUtcC7uUtAV7Ywc+pYePGwVFHwfvedyXnnruYSy6Z13RJtXE+WKXMiqowLyplVlSFeVEps6IqzIvqNGQzKSK+FxGXtR+XA78BvlN/aRpuc+ZcyHnnzeS6667l4YfPZPaKCI/YAAAgAElEQVTsa5g8eSZz5lzYdGmSJEmSJKlHlOxMmtrv8HHgzsz8Q61VDVyHY24rKTO56KK5vO1t17BkyalsuulszjxzKrNmTXfcTZIkSZKkMaiTMbchP80tM+d3XpK6SUS0H0tZZZXjeeCBJ548J0mSJEmSVKJkzO3hiHhogMfDEfHQSBSp4bNw4SK+/OU9OPHET/Lyl89g4cJFTZdUC+eDVcqsqArzolJmRVWYF5UyK6rCvKhOQ96ZBJwFLAa+CgRwEPC8zPxgnYWpHrNnHwHAbrvBVltN56yzGi5IkiRJkiT1lJKdSb/MzJcOda5u7kwafp/9LFx2GVx5ZdOVSJIkSZKkJnSyM2nIMTdgSUQcFBHjImKViDgIWNJZieomRx4Jv/89zJvXdCWSJEmSJKlXlDSTDgT2A/7cfry5fU49btVV4eMfh/e9D5Yta7qa4eV8sEqZFVVhXlTKrKgK86JSZkVVmBfVachmUmbekZl7Z+azM/M5mblPZt4xArVpBOy7L6y1Flx4YdOVSJIkSZKkXlCyM+k04BTgr8Bc4CXAuzNzRNsP7kyqz09+AvvvD7/9LayxRtPVSJIkSZKkkVLXzqTdM/MhYCZwB7AFcEL18tStXv1q2Gkn+PSnm65EkiRJkiR1u5Jm0vj21zcC387MB2usRw059VQ44wy4556mKxkezgerlFlRFeZFpcyKqjAvKmVWVIV5UZ1KmkmXR8TtwMuAqyLiOcDSesvSSNtqKzjgADjllKYrkSRJkiRJ3WzInUkAEbE+8GBmLouItYB1MvNPtVf39BrcmVSzu++GF78Yrr8ettii6WokSZIkSVLdOtmZVNRM6gY2k0bGRz8Kv/wlfOtbTVciSZIkSZLqVtcCbo0h7343/PSnrbuTepnzwSplVlSFeVEps6IqzItKmRVVYV5Up0GbSRHxmvbX1UeuHDVtzTXhwx+GE04AbwSTJEmSJEnLG3TMLSJuzMyXRcRNmbnjCNc1UD2OuY2QZctghx1aTaV99mm6GkmSJEmSVJdh3ZkUEdcDvwL2Br65/POZeWwnRXbKZtLImjsXjjsObr0VVl216WokSZIkSVIdhntn0kzgR8BS4MYBHhrFpk+HTTeFL3yh6Uo643ywSpkVVWFeVMqsqArzolJmRVWYF9Vp/GBPZOa9wDci4r8z85cjWJO6QAScfjrsuSe85S2wzjpNVyRJkiRJkrrBoGNuT14Q8XzgHOA17VPXAsdl5h9qrm35Ohxza8DBB8MLX9janyRJkiRJkkaXYd2Z1O9FfwB8Hfhq+9RbgIMyc7eOquyQzaRm3Hkn7Lgj3HILbLxx09VIkiRJkqThNNw7k/psmJnnZ+bj7ceXged0VKF6zmabwWGHwUknNV1JNc4Hq5RZURXmRaXMiqowLyplVlSFeVGdSppJ90bEWyJiXPvxFuC+ugtT93j/++G734Xbbmu6EkmSJEmS1LSSMbfNaO1MehWQwE+AYzPz/+ov72l1OObWoE99Cq66Ci6/vOlKJEmSJEnScKllZ1K3sJnUrL/9DbbdFr74Rdhll6arkSRJkiRJw6GunUkSq68OH/sYnHACPPFE09UMzflglTIrqsK8qJRZURXmRaXMiqowL6qTzSQV228/WGUV+OY3m65EkiRJkiQ1xTE3VTJ/PhxyCNx+e+tuJUmSJEmS1Ltq2ZkUEROBtwKTgPF95zPz2A5q7JjNpO7xpjfBtGlw/PFNVyJJkiRJklZGXTuTvk+rkXQLcGO/h8aoT3wCPv5xeOCBpisZnPPBKmVWVIV5USmzoirMi0qZFVVhXlSn8UNfwoTM9B4UPWnbbWHffeGjH4Uzzmi6GkmSJEmSNJJKxtzeDTwCXA78re98Zt5fb2nPqMMxty7ypz/B5Mlw440waVLT1UiSJEmSpE7UtTPpKOCjwF+AvoszMzfvqMoO2UzqPh/6ECxcCF/7WtOVSJIkSZKkTtS1M+k9wBaZOSkzX9h+jGgjSd3pve+FH/+4dXdSt3E+WKXMiqowLyplVlSFeVEps6IqzIvqVNJM+h/g0boLUe9Ze2046SQ44QTwpjFJkiRJksaGkjG37wCTgR/z9J1Jx9Zb2jPqcMytCz3+OGy/PXzyk7Dnnk1XI0mSJEmSqqhrZ9I/D3Q+M79S5Y1Wls2k7nXZZfD+98OCBTC+5PMBJUmSJElSV6hlZ1JmfmWgR+dlarTZay/YYAP4ShelwvlglTIrqsK8qJRZURXmRaXMiqowL6rTkPeRRMTveepT3J7kEm71iYDTT4d994UDDoC11mq6IkmSJEmSVJeSMbcN+h1OAN4MrJ+ZH6yzsAHqcMytyx1wAGy3HXzgA01XIkmSJEmSStSyM2mQN7oxM19W+QdXgs2k7ve738FOO8Ftt8FGGzVdjSRJkiRJGkotO5MiYsd+j5dHxDsoGI/T2LP55nDwwfDhDzddifPBKmdWVIV5USmzoirMi0qZFVVhXlSnkqbQJ/t9/zhwB7BfLdWo533gA7DNNnDssbD11k1XI0mSJEmShltHY25NcMytd5x2Glx/PVxySdOVSJIkSZKkFalrzO24iFg3Wr4QETdFxO6dl6nR7thj4cYb4brrmq5EkiRJkiQNtyGbScChmfkQsDuwAXAw8PFaq1JPmzABTjkFTjgBmrqZzPlglTIrqsK8qJRZURXmRaXMiqowL6pTSTOp71anPYELMvO2fuekAR10ECxdChdf3HQlkiRJkiRpOA25Mykizgc2AV4IvBQYB1ydmS+rv7yn1eHOpB7zwx/CO98Jt96anHTS6Zx66glE2IeUJEmSJKlbdLIzqaSZtAowBfhdZv4lIjYANsnMX3VeanU2k3rTjBnwvOfN5aKLruT88/dg1qzpTZckSZIkSZLaalnAnZlPZOZNmfmX9vF9I91IUm+aM+dCfvvbmXzlK9fy8MNnMnv2NUyePJM5cy6s/b2dD1Yps6IqzItKmRVVYV5UyqyoCvOiOo1vugCNXkceeRDrr78Bhx56DY88Evz1r0/wsY8d7d1JkiRJkiT1sCHH3LqFY2696aKL5nLooVcSESxZ8gRf+9oM9t/fZpIkSZIkSd1g2MfcImJcRNy+cmVpLFu4cBHnn78H99zzSaZMmcFHP7qIxx9vuipJkiRJktSpFTaTMnMZ8JuIeMEI1aNRZvbsI5g1azqrrRZcd910nvvcwznsMHjiiXrf1/lglTIrqsK8qJRZURXmRaXMiqowL6rTkAu4gfWA2yLiqoi4rO9Rd2EafSZMgEsvhd//Ho46CpxalCRJkiSp9wy5Mykipg50PjPn11LR4HW4M2mUeOgh2G03eO1r4YwzICpNZkqSJEmSpOHSyc6kogXcEbEZsGVm/jAi1gTGZebDHdbZEZtJo8v998Ouu8Kb3gQf/nDT1UiSJEmSNDYN+wLu9oseAVwEzGmf2gS4tHp50lPWXx/mzYNvfxs+/vHhf33ng1XKrKgK86JSZkVVmBeVMiuqwryoTuMLrjkK2An4GUBmLoyIDWutSmPChhvCD38IO+8Ma64Jxx7bdEWSJEmSJGkoJTuTfpaZr4yImzNzh4gYD9yUmS8ZmRKfrMMxt1Hqjjtg6lT44AfhsMOarkaSJEmSpLGjkzG3kjuT5kfE+4E1ImI34F3A9zopUBrIpEmtO5SmTYM11oADD2y6IkmSJEmSNJghdyYBJwL3ALcAbwe+n5n/X61VaczZcsvWDqXjj4fvfGflX8/5YJUyK6rCvKiUWVEV5kWlzIqqMC+qU8mdScdk5qeB8/pORMRx7XPSsJk8Gb7/fdhjD5gwAWbMaLoiSZIkSZK0vJKdSTdl5o7Lnbs5M3eotbJn1uHOpDHipz+FvfeGb32rNfomSZIkSZLq0cnOpEGbSRHxT8CBwGuBa/s9tS6wLDNf32mhnbCZNLZcfTXstx9897vwqlc1XY0kSZIkSaNTJ82kFe1M+gnwSeD29te+x/HA9E6LlEpMmwYXXNC6Q+mmm6r/vPPBKmVWVIV5USmzoirMi0qZFVVhXlSnQZtJmXlnZl4NvAG4NjPnA4uB5wOVOlZSJ/bYA+bMgT33hFtvbboaSZIkSZIEZTuTbgReB6wH/BdwA/D3zDyo/vKeVodjbmPU178OJ5zQGn3bcsumq5EkSZIkafToZMyt5NPcIjMfjYjDgHMz87SIWNBZiVJ1Bx4If/0rvOENMH8+TJrUdEWSJEmSJI1dK9qZ1Cci4lXAQcAV7XPj6itJeqbDDoP3vhde/3q4666hr3c+WKXMiqowLyplVlSFeVEps6IqzIvqVHJn0r8As4HvZOZtEbE58ON6y5Ke6Zhj4NFHn7pDacMNm65IkiRJkqSxZ8idSd3CnUnq88EPwmWXwY9+BOuv33Q1kiRJkiT1rk52JpUs4P4x8IyLMnPXauWtHJtJ6pPZGnm77jr4wQ9g3XWbrkiSJEmSpN7USTOpZGfSe4ET2o9/AxYAv6henjQ8IuCMM2DHHWHmTFiy5JnXOB+sUmZFVZgXlTIrqsK8qJRZURXmRXUaspmUmTf2e/xXZh4PTKu/NGlwEfDZz8Lmm8O++8LSpU1XJEmSJEnS2FAy5tZ/K80qwMuAszNz6zoLG6AOx9z0DI8/Dgce2GomXXwxrLpq0xVJkiRJktQ76hpzu5HWWNuNwE+B9wCHVS9PGn7jx8OFF7b2KL3lLbBsGWQmJ554GjYfJUmSJEkafiVjbi/MzM3bX7fMzN0z87qRKE4qsdpq8O1vw/33w2GHwUUXXcnZZ/+cSy6Z13Rp6gHOkqsK86JSZkVVmBeVMiuqwryoToM2kyLiH1b0GMkipaFMmAB77XUh3/rWTI444lr++tejmD37GiZPnsmcORc2XZ4kSZIkSaPGoDuTIuL8FfxcZuah9ZQ0MHcmaSiZyQUXzOXII6/h738/lU03nc2ZZ05l1qzpRFQa/5QkSZIkaUzoZGfS+MGeyMy3rXxJ0siJCNZaK1h99aWMH388ixc/wbJlYSNJkiRJkqRhNOTOpIj4WERM7He8XkScUm9ZUmcWLlzE+efvwcUX78X228/g5JMXsXRp01WpmzlLrirMi0qZFVVhXlTKrKgK86I6lXya24zM/EvfQWY+AOxZX0lS52bPPoJZs6YzYUJw/fXT2W67w5k5Ex55pOnKJEmSJEkaHQbdmfTkBRG/Al6RmX9rH68B/CIzJ49Aff3rcGeSKlu2DN7+dvj1r+GKK2C99ZquSJIkSZKk7tHJzqSSO5O+BlwVEYdFxGHAD4CvdFKgNNLGjYPzzoNXvhJ22QXuvrvpiiRJkiRJ6m1DNpMy8xPAKcC27cdHMvO0uguTVkb/+eAIOPNM2GcfeN3rYNGi5upS93GWXFWYF5UyK6rCvKiUWVEV5kV1GvTT3PrLzLnA3IiYmZlX1lyTNOwi4EMfgnXXbTWUfvAD2HLLpquSJEmSJKn3DLkz6WkXR9yUmTvWWM+K3tudSRoW553XaizNnQvbb990NZIkSZIkNaeTnUlFdyb1f4+K10td54gjYJ11YLfd4LLLYKedmq5IkiRJkqTeUbKAu7+311KFNMyGmg8+4AD4whdg5kxwlHhsc5ZcVZgXlTIrqsK8qJRZURXmRXUqaiZFxKsj4kBgm4h4a0S8tea6pNrNnAnf/Cbstx9ccUXT1UiSJEmS1BuG3JkUEV8FXgQsAJa1T2dmHltzbcvX4c4k1eJnP4M3vQnOPhv237/paiRJkiRJGjl17Ux6OfBiOzkarV75ytanu82YAQ8/DIcf3nRFkiRJkiR1r5Ixt1uB53by4hHx/Ij4UUTcFhG3RMQz7maKiAMj4pftx3UR4edraaVVnQ9+yUtau5NOOQXOPLOWktSlnCVXFeZFpcyKqjAvKmVWVIV5UZ1K7kx6NvDriPg58Le+k5n5poKffRw4PjMXRMTawI0RMS8zb+93ze+AnTPzwYjYAzgP+H/lv4I0PLbcEq65Bt7wBnjoITjpJAg/v1CSJEmSpKcp2Zk0daDzmTm/8ptFXAqck5lXDfL8ROCWzNx0gOectNOI+POfYffd4fWvh09+0oaSJEmSJGn06mRn0pDNpOESEZOAq4HtMvORQa55L7BVZh45wHM2kzRiHngA9twTJk+GOXNg3LimK5IkSZIkafh10kwadGdSRFzX/vpwRDzU7/FwRDxUsbC1gYuA41bQSNoFeBvwr1VeWxrIys4Hr7deayn3738PBx4If//78NSl7uMsuaowLyplVlSFeVEps6IqzIvqNOjOpMx8bfvrOivzBhExnlYj6auZ+d1BrnkJ8Hlgj8x8YLDXOuSQQ5g0aRIAEydOZMqUKUybNg146j8Ujz0GWLBgwbC83hVXTGO//WDnna/m5JNh+vTu+P089thjjz3u7uM+3VKPx9193Kdb6vG4e48XLFjQVfV43N3H5sXjwY7POussFixY8GR/pRNFY24RMQ7YiH7Np8z8v6I3iLgAuDczjx/k+RcAVwEHZ+b1K3gdx9zUiMceg0MOgbvugssug3XXbboiSZIkSZKGRy07kyLiGOAk4M/AE+3TmZkvKSjoNcA1wC1Ath/vBzZrv8bnI+I84B+AO4EAHsvMnQZ4LZtJasyyZfCud8HNN8N//idssEHTFUmSJEmStPKGdWdSP8cBW2fm5Mzcvv0YspEEkJn/lZnjMnNKZu6QmTtm5tzMnJOZn29fc0RmbtB+boeBGklSVX238Q2XcePgc5+DadNaj8WLh/Xl1aDhzopGN/OiUmZFVZgXlTIrqsK8qE6D7kzqZxHwYN2FSN0uAj7xCXjWs+B1r4Mf/hBWYsRUkiRJkqSeNOiYW0T07TiaDGwNXAH8re/5zDyz9uqeXo9jbuoaZ58NZ5wB8+bB1lsns2efzqmnnkBEpTsDJUmSJElqVCdjbiu6M6nvU9z+r/1Yrf2A1u4jacw69lhYZx3YZRc4/vgrOffcxbziFfOYNWt606VJkiRJklSrQXcmZebJmXky8Ou+7/ud+++RK1GqbiTmg//+9wsZP34mJ554LQ8/fCazZ1/D5MkzmTPnwtrfW8PHWXJVYV5UyqyoCvOiUmZFVZgX1alkAffswnPSmHLkkQdx5plHscEGTwDBAw88wcknH82RRx7UdGmSJEmSJNVmRTuTZgB7AvsB3+z31LrAi0f6U9fcmaRudNFFczn00CvZYIPgjjue4JhjZnD22Y66SZIkSZJ6Qyc7k1Z0Z9IfgV8AS4Eb+z0uA/xfyxKwcOEizj9/D373u09y5pkz+MpXFnH22U1XJUmSJElSfQa9M+nJCyLGZ+bjI1TPiurwziQVu/rqq5k2bdqIv+8dd8Duu8MBB8DJJ4Mf7tb9msqKepN5USmzoirMi0qZFVVhXlRqWD/NLSK+lZn7ATdHxDO6OJn5kg5qlEa1SZPg2mthxgy491445xwYN67pqiRJkiRJGj4r2pn0vMxcHBGbDfR8Zt5Za2XPrMc7k9QzHnwQ9t4bnvtcuOACWG21piuSJEmSJOmZhnVnUmYubn/7BmC1zLyz/2NlCpVGu2c9C+bOhaVLYa+9YMmSpiuSJEmSJGl4rGgBd58XAHMi4ncR8e2IOCYiptRdmLQyrr766qZLYMIEuOgi2HhjeMMb4P77m65IA+mGrKh3mBeVMiuqwryolFlRFeZFdRqymZSZJ2XmrsBk4FrgBFqf6iZpCOPHw5e+BK99Ley8M9x1V9MVSZIkSZK0cko+ze0DwGuAtYGbgeuAa/uNwY0Idyap1512Gvz7v8O8ebDllk1XI0mSJEnSMH+aWz//ADwOXAHMB36amX/roD5pTHvf+2D99WHqVLjiCthhh6YrkiRJkiSpupIxtx1pLeH+ObAbcEtEXFd3YdLK6Nb54MMPh3POgenToUtLHHO6NSvqTuZFpcyKqjAvKmVWVIV5UZ2GvDMpIrYDXgdMBV4OLKK1O0lSB2bNgvXWgze/Gb7wBdh776YrkiRJkiSpXMnOpMuBa2jtSrohMx8bicIGqMOdSRpVfvEL2GsvOPVUOOSQpquRJEmSJI1FnexMGrKZ1C1sJmk0uv321sjbscfCe97TdDWSJEmSpLGmk2bSkDuTpF7UK/PB22wD113XGnebPRvsl468XsmKuoN5USmzoirMi0qZFVVhXlQnm0lSwzbdFK69Fq66Co48EpYta7oiSZIkSZIGVzzmFhFrZuajNdezovd3zE2j2sMPw777wrOeBV/7GkyY0HRFkiRJkqTRrpYxt4h4dUT8Gri9ffzSiDi3wxolDWKddeCKKyAC3vjGVnNJkiRJkqRuUzLm9ilgOnAfQGb+Eti5zqKkldWr88Grrw7f/CZssQXsuivce2/TFY1+vZoVNcO8qJRZURXmRaXMiqowL6pT0c6kzFy03Cm3ukg1GTcOPvc52H13eN3r4P/+r+mKJEmSJEl6ypA7kyLiIuBM4DPAK4HjgJdn5gH1l/e0OtyZpDHnzDPh05+GuXNh222brkaSJEmSNNrUsjMJeAdwFLAJcBcwpX0sqWbHHw8f+QjssgvccEPrXGZy4omnYXNVkiRJktSEIZtJmXlvZh6UmRtl5oaZ+ZbMvG8kipM6NZrmg9/6VjjvvNZS7quugosvvpJzz13MJZfMa7q0UWE0ZUX1My8qZVZUhXlRKbOiKsyL6jR+qAsi4uwBTj8I/CIzvzv8JUla3l57/f/s3XmclXX9///HGxh2FQFxQVBRSNHCjVIzQTMG1FyYLApyIZEMxDD9yRRpljapaZqJHzWb1PEjX0VKWwRcGFHL7aMgYOq4wbCEyqKDss/798d1RgYY4JyBM2eWx/12u25zrjNn5rwOn+fnkl68368LzjmnhPz8iXTp0oeKipsoLBzPlVfeypgxQxg5cliuS5QkSZIkNRHpzEy6EzgYeCj1VAHwHtAJeDfG+OOsVrixDmcmqUmLMXLDDVMoLJxBZWUR++xTyC239KOgIJ8QMtreKkmSJEkSULuZSdtdmQR8CfhqjHFD6k1uB54BjgdmZ1ylpFoJIdCjR6Bdu9W0bHkpixZV8o9/BM44I5CXl+vqJEmSJElNRToDuHcH2lc7bwd0TDWX1mSlKmkHNdb9wWVl5RQXD+TDD2/kllsG8eyz5RxxBEyfnuvKGq7GmhVlh3lRusyKMmFelC6zokyYF2VTOiuTrgdmhhBKgQCcAPw6hNAOeCKLtUnaTGHhiM8fjxmTz8UXw1//CuefD8ccA7/9Ley7bw4LlCRJkiQ1etudmQQQQtgb+HLq9KUY46KsVlVzDc5Mkrbis8/guuvgttvgJz+BSy+FVq1yXZUkSZIkqb6rzcykdLa5AawGFgPLgYNCCCdkWpyk7GnbFq6+Gl58EZ5/Hg47DB57LNdVSZIkSZIao+02k0IIFwAzgKnA1amvv8huWdKOaar7g3v0gEcegd//Hi65BM44A959N9dV1W9NNSuqHfOidJkVZcK8KF1mRZkwL8qmdFYmXQL0BebFGE8EjgBWZLUqSTtk0CCYPRuOPRa+/GW48spkK5wkSZIkSTtquzOTQggvxRj7hhBmAl+JMa4JIcyNMR5aNyV+Xoczk6RaWLAALrss2f52001w1lkQMtoNK0mSJElqrGozMymdZtJfgPOBHwMnkcxNyosxnlLbQmvDZpK0Y6ZPh4svhn32SbbBHXxwriuSJEmSJOVaVgZwxxjPijGuiDH+Avg5cDdwZu1KlOqG+4O3dOKJ8OqrcOqp8LWvweWXQ0VFrqvKPbOiTJgXpcusKBPmRekyK8qEeVE2bbOZFEJoHkJ4o+o8xvh0jPHRGOPa7JcmaWfLy0sGc8+ZA0uXJquT7r8fXPQnSZIkSUpXOtvcHgEujjHOr5uStlqH29yknez552HUKGjbFm69FQ4/PNcVSZIkSZLqUla2uQG7A3NDCE+GEB6tOmpXoqT65Jhj4MUX4fvfh/x8GD0ali3LdVWSJEmSpPosnWbSz4HTgF8CN1Y7pHrL/cHpa94cLrwQXn8dKiuhd2/44x+TxzFGxo27nsa8KtCsKBPmRekyK8qEeVG6zIoyYV6UTekM4H4aeJ/kDm5PAy8Br2S5Lkl1rFMnmDABHnsMiouTVUu/+c1UJkxYzOTJ03JdniRJkiSpnkhnZtII4EKgY4zxwBBCT+B/Yoxfr4sCq9XhzCSpjtxxRwm//OVElizpw4YN13DggeNp1WoWY8YMYeTIYbkuT5IkSZK0k2RrZtIo4KvAJwAxxjKgS+blSWooLrxwKDffPIq9964EAvPmVXLBBaO58MKhuS5NkiRJkpRj6TST1sQY11adhBBaAC4RUr3m/uAdE0IghMDHH6+md+9LadFiFVdeGSgpyahZ3SCYFWXCvChdZkWZMC9Kl1lRJsyLsimdZtLTIYSfAm1CCN8AHgL+lt2yJOVaWVk5xcUDmTPnRkpKBvGDH5Rz7bUwYgSsWpXr6iRJkiRJuZLOzKRmwA+AAUAApgJ/rOsBRs5MknKvoiK589sbb8BDD8FBB+W6IkmSJEnSjqjNzKR0mkmDgX/EGNfsSHE7ymaSVD/ECLffDr/4RfK1oCDXFUmSJEmSaitbA7i/CbwVQrgvhHBaamaSVK+5Pzh7QoAf/Qj++U+47DL48Y9h7drt/1x9ZVaUCfOidJkVZcK8KF1mRZkwL8qm7TaTYoznAweRzEr6LvBOCOGP2S5MUv129NHwyivw3ntwwgkwf36uK5IkSZIk1YXtbnP7/IUh5AEDgfOBE2KMnbNZWA3v7zY3qR6KEW68EX77W/jTn+CUU3JdkSRJkiQpXdmamTQI+A7QHygFHgSmxRjX167M2rGZJNVvzz0HQ4bA978Pv/wltHBDrCRJkiTVe9mamXQO8FfgCzHG82KM/6zrRpKUKfcH172vfjXZ9vbyy3DyybB4ca4rSo9ZUSbMi9JlVpQJ86J0mRVlwrwom9KZmfTdGONfq+7mFkI4PoRwW/ZLk9TQ7LEHPOIn4IQAACAASURBVPYYnHgiHHUUTJ+e64okSZIkSTtbWjOTQghHAN8DzgbeAybHGG/Ncm2b1+A2N6kBeeKJZMvbqFHw059Cs3TWQUqSJEmS6tROnZkUQuhFcve27wIfAf8PuCzGuN+OFlobNpOkhmfhwmSOUvv2cN990LlOx/ZLkiRJkrZnZ89MegM4CTgtxnh8aiXShh0pUKor7g+uH7p2Tba69ekDRx4J//53rivakllRJsyL0mVWlAnzonSZFWXCvCibttVMGgwsBqaHEO4KIXwdyKhTJUktWsBvfgO33QZnngm/+x24yFCSJEmSGq7tzkwKIbQDziDZ7nYScC/wlxjjtOyXt0kdbnOTGrj334ezz4Zu3eBPf4IOHXJdkSRJkiQ1bTt7mxsAMcZPY4z/G2P8JrAv8CpwRS1rlNSE7b8/PPtssv3t6KPh1VdzXZEkSZIkKVMZ3V8pxrg8xnhnjPHr2SpI2hncH1x/tWoFt94K114LAwbAHXfkdtubWVEmzIvSZVaUCfOidJkVZcK8KJu8WbeknPjOd+C555JZSt//PqxcCTFGxo27Hre0SpIkSVL9td2ZSfWFM5Okxumzz2D0aHj+eRgxYgpXXTWV4uKBFBTk57o0SZIkSWr0sjIzSZKyqW1b+MpXSvj449O47LJnqKi4icLCGRx66GnccUdJrsuTJEmSJG3GZpIaJfcHNywXXjiUm28eRZculUBg/vxKRo4czYUXDs36e5sVZcK8KF1mRZkwL0qXWVEmzIuyyWaSpJwLIRBC4NNPV3PIIZcCq/jZzwJXXhlYtSrX1UmSJEmSqnNmkqR6oajoLnr16s7gwQOYPHka//d/5bz77gW89FJy97dTTsl1hZIkSZLU+NRmZpLNJEn12rRpMGoUfPGLcMst0K1briuSJEmSpMbDAdxSivuDG48BA2D2bOjTB444An77W1i3buf9frOiTJgXpcusKBPmRekyK8qEeVE22UySVO+1bg1XXQXPPw9PPAFHHgnPPpvrqiRJkiSpaXKbm6QGJUaYNAnGjk1WLV13HeyxR66rkiRJkqSGyW1ukhq9EODss+H116FDBzjsMLjrLqiszHVlkiRJktQ02ExSo+T+4MZv113hppuSAd3FxXD88TBrVua/x6woE+ZF6TIryoR5UbrMijJhXpRNNpMkNWh9+iTzk4YPT7a9jR0LFRW5rkqSJEmSGi9nJklqND78EK64IlmtdNNNyXa4kNHOX0mSJElqWmozM8lmkqRG59ln4aKLYJ994Lbb4KCDcl2RJEmSJNVPDuCWUtwf3LQdfzy88gp84xtwzDHwi1/A6tU1v9asKBPmRekyK8qEeVG6zIoyYV6UTTaTJDVKeXlw2WXw6qswezZ88YvJ9jdJkiRJ0o5xm5ukJuGf/4TRo+Hoo+F3v4OuXSHGSGHhDRQVXU5wuJIkSZKkJshtbpK0FaecAnPmQK9eyR3gbr4ZHnxwKhMmLGbyZJcsSZIkSVK6bCapUXJ/sGrSti1ccw2MGVPCz352Guec8wwVFadTWDiDQw89jTvuKMl1iarnvLYoXWZFmTAvSpdZUSbMi7LJZpKkJufnPx9KcfEodtmlEgi8804l++03mkMOGUplZa6rkyRJkqT6zZlJkpqkSZOmMHz4VLp1C8ybV8k3vzmIuXPzWboUvvUtOPtsOO44aGbLXZIkSVIj5swkSUpTWVk5xcUDmTPnRu65ZxB9+pTz2mvw5JPQuTNcdBF07w4//jE89xyuWJIkSZKkFFcmqVEqLS2lf//+uS5DDcC2svKf/8BDDyXH8uXJiqVvfxuOOcYVS02V1xaly6woE+ZF6TIryoR5UbpcmSRJO9Ehh8CVV8Ls2fD449CxI1x4YbJiaexY+Ne/XLEkSZIkqelxZZIkZej115PVSg8+CJ98ksxXOvts+MpXXLEkSZIkqWGpzcokm0mStAPmzt3YWFq5ctPGUsjocixJkiRJdc9tblJKaWlprktQA7GjWTn0UPjFL5LVSo89Bu3bw/nnw/77w09+Ai+8AFV98Bgj48Zdj43xhstri9JlVpQJ86J0mRVlwrwom2wmSdJOcuihcPXVSWPpH/+Adu3g3HOTxtJll8FvfjOVCRMWM3nytFyXKkmSJEm15jY3ScqiGOGqq0q4/faJfPxxH9atu4YuXcbTseMsfvzjIYwcOSzXJUqSJElqwtzmJkn1TAhw9dVDmTBhFHvtVQkEKioqWbBgNO+8M5Ty8lxXKEmSJEmZsZmkRsn9wUpXXWQlhEAIgRUrVtO796W0aLGK664LrF0b6NMHhgxJZiup/vPaonSZFWXCvChdZkWZMC/KJptJklQHysrKKS4eyJw5N1JcPIhPPinn5pvhvfeSO78NGQLHHZfcGW79+lxXK0mSJElb58wkSaoHNmyARx6B3/0O5s+Hiy+GCy6ADh1yXZkkSZKkxsyZSZLUQDVvDoMHwzPPwMMPw8yZ0KNH0lR6++1cVydJkiRJG9lMUqPk/mClqz5m5eijoaQEZs+GXXaBY4+FM86A6dOTu8Mpd+pjXlQ/mRVlwrwoXWZFmTAvyiabSZJUT3XtCr/+NcybB6ecAj/6ERx5JNxzD6xZk+vqJEmSJDVVzkySpAaishKmTUvmKr32Glx0Efzwh9ClS64rkyRJktRQOTNJkhqxZs1g4ECYOhWeeALKy+ELX0gGdc+Zk+vqJEmSJDUVNpPUKLk/WOlqqFk59FC46y546y3Yf38YMAC+8Q345z+TFUwAMUbGjbseV3XuPA01L6p7ZkWZMC9Kl1lRJsyLsslmkiQ1YHvsAePHw/vvwznnJI9794bbb4f775/KhAmLmTx5Wq7LlCRJktSIODNJkhqRGOHyy0u4886JfPppHyorr2G//cbTrt0sxowZwsiRw3JdoiRJkqR6xJlJktTEhQA33DCUu+8exZ57VgKBBQsq+fTT0Xz22VA++CDXFUqSJElq6GwmqVFyf7DS1RizEkIghMDKlavp3ftS2rZdxXnnBV59NdCrF5x+Ojz8MKxZk+tKG57GmBdlh1lRJsyL0mVWlAnzomyymSRJjVBZWTnFxQOZM+dGiosH0bp1Offem9wBbvBg+MMfoGtXGDUKXnwx2R4nSZIkSelwZpIkNVHvvw/33Qf33AN5eXDuufD97ydNJkmSJElNQ21mJtlMkqQmLkb417+SptKkSXD00Ulj6ayzoG3bXFcnSZIkKZscwC2luD9Y6TIrydDur34V7rwTFi6E4cOhpCRZofSDH8CMGW6Dq2JelC6zokyYF6XLrCgT5kXZZDNJkvS5Nm1gyBB47DGYOxcOPhh+9CM48ED4xS/g3XdzXaEkSZKkXHObmyRpm2KEV15JtsE98AAcckiyDe7ss2HXXau/LlJYeANFRZcTQkarZCVJkiTliNvcJEk7XQhw1FHw+98n2+DGjoW//x26d4ehQ2HaNNiwAR5+eCoTJixm8uRpuS5ZkiRJUhZltZkUQtg3hPBUCGFuCGF2CGHMVl73+xBCWQhhZgjh8GzWpKbB/cFKl1nJTMuWyWDuv/wF3n4bjjkGRowooXXr07jwwmeoqLiJyy+fwaGHnsYdd5TkutydzrwoXWZFmTAvSpdZUSbMi7KpRZZ//3rg0hjjzBBCe+D/QgjTYoxvVL0ghDAIODDG2DOE8BXgf4BjslyXJGkHde4MF18Mo0cP5aabOnH11TOAwLx5lTRvPpo//CGfxx+HXr2So2fP5GvnzslqJ0mSJEkNU53OTAoh/BW4Ncb4ZLXn/geYHmP8f6nz/wD9Y4xLNvtZZyZJUj01adIUhg+fSrdugfLySiZMGETv3vmUlcFbb216wMYGU/VGU8+esMsu6b+nM5okSZKkHVebmUnZXpn0uRDC/sDhwAubfasrUF7tfGHquSVIkhqEsrJyiosHMnjwACZPnkZZWTnDhsGRR276uhjho4/YpMn00EPJ17ffhg4dtmwy9eoFPXpAq1ab/q6qGU19+06joCC/7j6sJEmS1MTVycqk1Ba3UuBXMcZHNvve34CiGOO/UudPAP9fjPGVzV7nyiSlrbS0lP79++e6DDUAZqX+qKxMBnxvvpLprbegvBy6dk0aS2vWlPCf/0ykefM+LFx4DT17jicvbxZjxgxh5MhhWa3RvChdZkWZMC9Kl1lRJsyL0lUvVyaFEFoAk4D7Nm8kpSwEulU73zf13BbOO+889t9/fwA6dOjA4Ycf/vn/c1QNF/Pcc4CZM2fWq3o899zz9M67dYN33inlkEPgoos2fn/9eujevT9vvQX/+EdXPv74a8yZswIILFz4HhdddAIXXjg05/V77nnVeZX6Uo/n9fu8Sn2px/P6ez5z5sx6VY/n9fvcvHi+tfObb76ZmTNnft5fqY2sr0wKIdwLfBRjvHQr3z8FGBVjPDWEcAxwc4xxiwHcrkySJFWpmtHUpUtg/vxK8vIGMXhwPmPHbrm1TpIkSdLW1buVSSGErwJDgdkhhFeBCPwU2A+IMcY7Y4z/DCGcEkJ4G/gUOD+bNUmSGr7NZzS99lo57drBGWck85XGjoVvfhOaN891pZIkSVLjU6d3c9sRrkxSJkpLSz9fwidti1lpXNatg4cfht/9DpYuhTFj4PzzM7tL3LaYF6XLrCgT5kXpMivKhHlRumqzMqlZtoqRJKmu5eXBkCHw/PNw773wzDOw//5w2WUwb16uq5MkSZIaB1cmSZIatfffh1tvhT//Gb7+9WQL3LHH5roqSZIkqX6ozcokm0mSpCahogL+9Ce45Rbo0iVpKhUUQIus39dUkiRJqr/c5ialVN36UNoes9J07LILXHIJlJXBFVfAbbclw7pvuAFWrEjvd5gXpcusKBPmRekyK8qEeVE22UySJDUpzZvDWWfBjBnwl7/Aa68lTaWLL4a33851dZIkSVL95zY3SVKTt2hRslLpzjuTeUpjx0L//hAyWuwrSZIkNTxuc5MkqRb22QeuvTa549upp8KPfgRHHgn33ANr1iSviTEybtz1+A8bkiRJaupsJqlRcn+w0mVWVF3btjByJMydC7/+Ndx/PxxwAPzqV1BcPJXf//5FJk+elusy1QB4bVEmzIvSZVaUCfOibLKZJEnSZpo1g0GDYNo0GDGihJtuOo0LLniGVatGcdFFM+jZ8zTuuKMk12VKkiRJOeHMJEmStiHGyKRJUxg7dgYLFxbRrl0heXn96Ngxn0GDAoMGJfOV2rXLdaWSJElS5pyZJEnSThZCIITAJ5+spnfvS2nWbBV33RWYPDnQrRv89rew117wjW/AjTcmW+T8tw9JkiQ1ZjaT1Ci5P1jpMitKR1lZOcXFA/nDH75JcfEg3n67nD594IorYPp0WLgQRo+Gt99OBnh37w4jRsDDD8OKFbmuXrngtUWZMC9Kl1lRJsyLsqlFrguQJKm+KywcASR/KSsoyN/i+7vuCmeckRwxwptvwpQpcNddcN55cPjhyQymgQOTx838pxxJkiQ1YM5MkiQpiz77DGbMSJpLU6bA8uWQn580lgYMgM6da/65GCOFhTdQVHQ5IWS0hV2SJElKW21mJtlMkiSpDr37LkydmjSWSkvhC19IGkuDBkHfvtAitWZ40qQpDB8+leLigTWuhpIkSZJ2BgdwSynuD1a6zIoysTPy0qMHXHQRPPIIfPghXHcdrFkDP/whdOkCRx9dQteup3HFFc9QUXEThYUzOPTQ07jjjpId/wCqM15blAnzonSZFWXCvCibbCZJkpQjLVvCiScmDaVZs2D2bLjooqF07z6K996rBAKLF1cyaNBoCgqG5rpcSZIkCXCbmyRJ9U7VFrfOnQOLFlXSu/cg3n47nx49kubTSSfBCSfAbrvlulJJkiQ1dG5zkySpESgrK6e4eCDvvHMj998/iG9/u5ylS+H225OB3bfcAl27wpe/DFdckcxg+vTTXFctSZKkpsKVSWqUSktL6d+/f67LUANgVpSJ+pSX1avhhRfgqadg+nR45RU4/PCNK5eOPRZat851lU1XfcqK6j/zonSZFWXCvChdtVmZ1CJbxUiSpOxp3Rr69UuOq69OVib9619Jc6mwEObMSVYuVTWX+vZNZjRJkiRJO8qVSZIkNUKffALPPJOsWnrqKXj7bTjuuI3NpSOOgBbV/kkpxkhh4Q0UFV1OCBn9w5QkSZIasNqsTLKZJElSE7BsGTz99Mbm0oIFyRDvqubSW29N4Qc/mEpx8UAKCvKzWouNK0mSpPrDZpKU4v5gpcusKBONKS9LlkBpKdx2WwnPPz+R9ev7EOM1tGo1nhYtZtGr1xCOOmoYHTrw+bHbbmxyXvVc+/aQSU+o6m51ddG4ypXGlBVln3lRusyKMmFelC5nJkmSpLTsuSd85zvw7W8PZdKkTowdO4OFCwMdOlQyYsRoDjssn48/hhUrkmPRoo2PV6xgk++tXr1po2lrTadXXy3hqacmEmMfKipuorBwPFdeeStjxgxh5Mhhuf4jkSRJUppcmSRJUhNXtVKoW7dAeXklxcWDMloxtG5d0lyq3mDavOGUHJH//GcKs2fPYM2aIlq0KORb3+rHtdfm06OH290kSZJywZVJkiQpY2Vl5RQXD2Tw4AFMnjyNsrLyjH4+Lw86d06ObQtMmhQYPnw1Bx54Ke+/X8ny5YFjjgkcdBB873vw7W9Dly61/iiSJEmqA81yXYCUDaWlpbkuQQ2EWVEmGmteCgtHUFCQTwiBgoJ8xo27IGvvVdW4mjPnRu69dxD9+5ezcCH8/Ofw/PPQqxcMGgT33QcVFVkrI+saa1aUHeZF6TIryoR5UTa5MkmSJNWZwsIRnz+uvpVu0KDk+PRT+Nvf4P77YfTo5LnvfQ8GDoSWLXNRsSRJkjbnzCRJklQvLV0KDz0E//u/8PrrUFCQNJa+9jVo5tpqSZKknaI2M5NsJkmSpHpv/nx44IGksbRsGXz3u0ljqU8fCM7uliRJqrXaNJP8dz01Su4PVrrMijJhXnKne3e44gqYNQseewxatIAzz4TDDoNrr4V33811hZsyK8qEeVG6zIoyYV6UTTaTJElSg3LYYfDrX8N778Gdd8KiRXDMMXDccfCHP8AHH2z6+hgj48ZdjyucJUmSdg63uUmSpAZv3Tp4/PFkG9zf/w7HHptsgzvzTJg6dQrDh0+luHjgJkO/JUmS5MwkSZIkPv0UHn0UiopKmDt3Im3b9mHlyms48MDxtGo1izFjhjBy5LBclylJklQvODNJSnF/sNJlVpQJ89IwtGuXDOieNWsod901iry8SiDwzjuVrF07mvnzh1JaCmvWZK8Gs6JMmBely6woE+ZF2WQzSZIkNUohBHbdNbB+/Wp6976UXXZZxdChAQhccQV07gz5+XDDDfDqq1BZmeuKJUmSGga3uUmSpEarqOguevXqzuDBA5g8eRplZeWMG3cBAMuXQ2kpPPkkPPEEfPQRnHQSnHxycvTokdvaJUmS6oIzkyRJkmppwYKNjaUnnoDWrTc2lk46CfbYI9cVSpIk7XzOTJJS3B+sdJkVZcK8NG777gvnngv33QeLFsE//gFf/CLcfz8cdBAcfjhcdhk89lgy5HtbzIoyYV6ULrOiTJgXZZPNJEmSpM2EAL17w5gxyZ3hPvoIbr8ddtsNfvMb2HNP6NcPfvUr+Ne/YN26jT8bY+TOOx/AFdWSJKmxcpubJElShj79FJ55JtkO9+ST8N57cMIJ8PWvQ2XlFK66airFxQMpKMjPdamSJEnb5MwkSZKkHPjwQ/jpT0uYNGkiK1f2Yf36a8jLG09e3iwOOWQIxx8/jL32gr33hr322nh07gzNm+/Ye8cYKSy8gaKiywkho78HSpIk2UySqpSWltK/f/9cl6EGwKwoE+ZF2xJjZNKkKfzkJzMoL89nr72mMnJkP3r2zGfJksB//8vnx+LFydcVK5LB3tUbTDU1nfbaC3bZpeb3nTRpCsOHuxKqIfPaonSZFWXCvChdtWkmtchWMZIkSU1JCIEQAitWrGa//W5j2bKufPGLgYKCrf/dbN06+OCDLZtMb74JTz+98bnFi6FZs02bSx99VMLrr0+kWbM+VFTcxLhx47nyylsZM2YII0cOq8NPLkmSmhpXJkmSJO0kRUV30atXdwYPHsDkydMoKytn3LgLdvj3xggrV27adFq8OFJaOoXHH5/Bp58WAYV84Qv9OOusfPr1Cxx3HOy6645/JkmS1Li5zU2SJKkJqdri1q1boLy8krFjBxFjPs88Ay+9BF/4QjIY/GtfS4499sh1xZIkqb6pTTOpWbaKkXKptLQ01yWogTAryoR5UbrqKitlZeUUFw9kzpwbKS4eRJs25fzylzB9OixdCr//Pey5J/zxj3DQQdC7N4wcCfffD+XldVKi0uC1RekyK8qEeVE2OTNJkiSpgSosHPH5482Hb7dqBV/9anKMGwcbNsCsWfDMMzB5MowdC+3aJSuWTjghOXr2BG8IJ0mStsdtbpIkSU1QjMmg7xkzkgbT00/D2rUbm0tf+xp88YvQvPnmPxcpLLyBoqLLCXaeJElq8JyZJEmSpFqbNy9pLM2YkRxLliQrm6oaTEcdBY8+msxpKi4euMVqKEmS1PA4M0lKcX+w0mVWlAnzonQ11Kzstx8MGwZ33glvvJEc558PixbBt79dQuvWp3HOOc9QUXETY8bM4OCDT+OOO0pyXXaD11DzorpnVpQJ86JsspkkSZKkGu25JxQUwC23wPz5Q/nTn0bRvn0lEFi6tJJ580Zz441DOe88+J//SWYyrV+f66olSVK2uc1NkiRJaZk0Kdni1q1boLy8krvvHsTBB+fz73/D88/Dv/8NCxbA0UfDscfCMcckR5cuua5ckiRtjTOTJEmSlDVFRXfRq1d3Bg8ewOTJ0ygrK2fcuAs2ec3y5fDii3zeYHrhBejYMWkqVTWY+vSBvLwcfQhJkrQJm0lSSmlpKf379891GWoAzIoyYV6ULrOyUWVlcte4qpVLzz8P774LRxyxaYNpn31q/vmmcPc486J0mRVlwrwoXbVpJrXIVjGSJElSs2ZwyCHJcf75yXOffAIvvZQ0loqLYeRIaNNm061xRx4JrVrBww9PZcKExfTtO827x0mSVE+4MkmSJEk5FSO8886mq5dmzy6hefOJtG7dhxUrrmHvvcfTqtUsRowYwtixw2jTJtdVS5LUOLjNTZIkSY3CypWRG2+cws03z2DFiiJaty6ka9d+rF2bz5IlgTZtYK+9aj723nvj486doXnz9N+3KWyrkySpOre5SSnuD1a6zIoyYV6ULrOy49q3Dxx6aGDDhtX07n0p5eWVXHddoKAgECOsWAGLF8N//7vp8frrm54vX540lLbWeKp+7LprbrbVmRely6woE+ZF2WQzSZIkSfVSWVk5xcUDN7l7HEAIsPvuydG797Z/x7p18OGHWzad3nkHnntu4/n8+SWsXTuR5s37sH79TZx33nguvPBWTjxxCAUFw+jalc+P1q3r4MNLklSPuc1NkiRJTV6MkZKSKVxxxQwWLy6iU6dCTj21H7vvns+iRYGFC2HhwmQ1VPv2sO++bNJg2vzo1ClpeqXzvm6rkyTlktvcJEmSpFoIIdCmTWDlyo3b6k4/PdlWV11lJXz0EZ83l6qOf/970/PVq2GffbbdcNpnH3j0Ue9WJ0lqeFyZpEbJ/cFKl1lRJsyL0mVWGqaiorvo1av7Jtvqxo27oFa/67PPtmw4VR0LFsCbb5awYsVEmjXrQ2XlybRu/QR5ebM47LAhHHfcMDp2TFY3dey48ag6b9cuvVVPNXElVMPmtUWZMC9KlyuTJEmSpFoqLBzx+eMdXSXUti307JkcNYlxKA8+2IlLL53BokWBXXet5NxzR9OrVz7Ll8OyZTBvHixdmjyuOpYuTeZAbavZtLXz9u1zM2BcktT4uDJJkiRJyoFJk6YwfPhUunULlJdXUlw8KK0Gz+rVfN5wqqnZVNP5kiUbB4xv2HANXbuOZ9ddZ3HJJUMYOXJYHXxaSVJ95cokSZIkqYHY2t3qtqd1a9h77+RIV4xDeeCBTlx22QwWLw588EElFRWjee21fJ57Do49Fpo1q+UHkSQ1Of4nQ41SaWlprktQA2FWlAnzonSZFaWjsHAEBQX5PP300xQU5Nd6PlM6Qgi0bLlxwHjr1qu49trAXnsFRoyAAw6AK66AmTPBzQD1l9cWZcK8KJtsJkmSJElNQNVKqDlzbqS4eBArV5bz85/D3Lnwt78lK5POOgt694Zf/hLeeivXFUuS6itnJkmSJEkCklVJzz8PDzwADz4IXbvCd78L3/kOdOuW6+okSdlQm5lJNpMkSZIkbWH9eigtTRpLf/kLHHZY0lj61rdgjz1yXZ0kaWepTTPJbW5qlNwfrHSZFWXCvChdZkWZqK95adECTj4Z7r4bFi+Gyy6DGTOgZ08YNAjuvRc++STXVTYt9TUrqp/Mi7LJZpIkSZKkbWrVCk4/PVmltHAhnHMOTJqUbH0rKEger1q15c/FGBk37nrcYSBJjYvb3CRJkiTVyrJlMHly0mR65RX45jeTrXAnnwx5eTBp0hSGD59KcfFACgryc12uJKkGzkySJEmSlBOLF8NDDyWNpdmzS2jZciJt2/Zh4cJr6NlzPHl5sxgzZggjRw7LdamSpGqcmSSluD9Y6TIryoR5UbrMijLRWPKy994wZgz8+9/w2mtDGThwFB9+WAkEysoqWbRoNHfdNZSzzoLRo6GoCO67D556Ct58E1au3LH3bwpb6hpLVlQ3zIuyqUWuC5AkSZLUuPToERg8OPD3v6/moIMupby8kuuuC3zpS4GFC/n8mDNn4+MFC5LZTF27wr77Jl83f9y1K3TuDM1q+Cfxhx+eyoQJi+nbd1qdbKmLMVJYeANFRZcTQkb/oC9JDZ7b3CRJkiTtdEVFd9GrV3cGDx7A5MnTKCsrZ9y4C7b6+hhhqehwjgAAFXBJREFU+fJNm0s1PV65MlkFVdVo+uijEubMmUgIffjvf6+hW7dkS9255w7h3HOH0bp10qSqOmpqRNWG86AkNRbOTJIkSZLUqK1aBYsWbWwulZdHnn56CtOnz2DVqiLy8grZa69+tGqVz9q1gdWrYc2ajUeLFmzSYKrp8ba+P3duCS+/PJEY+/DRR9ewzz7jad16FhdfPIQf/9h5UJIaHptJUkppaSn9+/fPdRlqAMyKMmFelC6zokyYlx1XtUqoW7dAeXklxcWDalwtFCOsW8cmDaaqxzU9V9P3V6+OzJw5hccfn0FFRRGtWxfSuXM/li/Pp3nzQPfubHLst9/Gx/vskzSzaiPGyNChP+T++//HbXVKi9cWpas2zSRnJkmSJElq0MrKyikuHrjJlrqahAAtWyZH7QUmTQo8/vhqevdO5kHdfHMyI+rjj2H+fJg3L/k6fz689trGx0uWwF57bb3Z1L077LZbze/68MNT+etflzJ5ct3MhJKkbXFlkiRJkiRlINN5UFXWrUu25lU1lzY/5s1LZjpVby4tXpxsqwuhDwsWXEPPnslMqDFjhjBypNvqJO04t7lJkiRJUgMVI6xYsXmDKfLcc1N4+eUZrF2bzIQaNKgfY8bkc/zxgVatcl21pIauNs2knXQvA6l+KS0tzXUJaiDMijJhXpQus6JMmBdVCQF23x369IFvfhNGjYLrrw+MHRto1Wo13bufTV7eKlq2DPzsZ4E99oBTT4Xf/x7efDNpRklVvLYom5yZJEmSJEn1WNVMqI4dW7Js2VrKysp56CFYtgyeeAKmToXrr0+Gew8YAPn58PWvQ4cOua5cUmPlNjdJkiRJauBihP/8J2ksTZ0Kzz0HX/pS0lgaMAD69oXmzXNdpaT6yJlJkiRJkiRWrYJnn93YXFq0KFmtlJ+fHPvum+sKJdUXzkySUtwfrHSZFWXCvChdZkWZMC9KVyZZadMGvvEN+O1vYfZseO01GDQo2RZ3+OFw6KEwdixMmQKffbblz8cYGTfuevwH/YbLa4uyyWaSJEmSJDVyXbvC+efDAw/AkiXw5z9Dp05w7bWw557JVriqxlOM8PDDU5kwYTGTJ0/LdemS6iG3uUmSJElSE/bJJ/DUU8l2uIceKuHjjyfSpk0fKiquYa+9xtOy5Sy+970hDB8+jI4dk8HeO3v+UoyRwsIbKCq6nBAy2m0jaQc5M0mSJEmSVGuVlZHbbpvClVfOYMWKItq0KeSgg/rRsmU+K1YEli+Hjz+Gdu1g992To2PHjY+399xuu0GzGvbHTJo0heHDp1JcPJCCgvy6/+BSE+bMJCnF/cFKl1lRJsyL0mVWlAnzonTVRVaaNQvsvXdgw4bV9O59KS1arOKqqwIvvxx4+21YuhTWroV582D6dLj7bvjpT+E730nuGNepU9JseuUVeOghuO46GDkymd/Uowe0bJk0lnr0gKOOgkMOKWHXXU/jBz94hoqKm/jhD2fQtetpXHxxCS+9BO+9BxUVyda7nakpzITy2qJsapHrAiRJkiRJ9UdZWTnFxQMZPHgAkydPo6ysfJPvN2uWbHXr0AEOOCCz371hQ9JsWr48OZYuHcqUKZ24554ZQGD16koOOWQ0ZWX5XHQRfPRRcqxfD507J8cee2x8vLXzTp2SxtXWVM2E6tt3miuhpFpwm5skSZIkKWeqtrh16xYoL6+kuHjQFg2eVas2Npaqjg8/rPlx1dG27ZaNpkWLSpg1ayIh9GHJkms44IDxtGkzizFjhjBy5LAc/QlIuVWbbW6uTJIkSZIk5cz2VkIBtGkD3bolRzpiTFZAbd5s+vDDobRp04knn0xWQs2bV0le3mhuvz2f6dPhC1+Agw9OvvbqBe3b79zPWlccaK5sc2WSGqXS0lL69++f6zLUAJgVZcK8KF1mRZkwL0qXWdk5Nl8JddttgzjkkHzeeAPefHPjUVaWDA2v3mCqOrp3r3mQ+NbUdXNn0qQpnHPOH7nvvhFu49N2uTJJkiRJkqRtqGkl1Pe/D0cfvenrKith/vxNG0yPPgpvvAHLlkHPnps2mKqOXXfd8j1rO6MpRvjss2S+1IoVG2dNVX9c/fz110tYsGAiGzb0Yf36UYwa9QQ/+9mtjB3rNj7tXK5MkiRJkiQpAytXwltvbWwyVa1qeust2G23jY2lZctKeP75iTRv3of337+G7t3HE8Is8vOH0LfvsG02hqoeN2+e3AGv6ujQoebHu+8Ou+0WefnlKdx00wwWLy6iTZtCoB99++Zz5pmBM85I7qQnVefKJEmSJEmSsqx9ezjyyOSorrISFi7c2GB6442hdOjQiddfT2Y0LV5cSc+eo1myJJ9//WtjE2jvvWtuGHXoAK1bZ1JZ4KOPAitXrqZ370spL6/kjjsC7dsHHnkEfvMb6NIFzjwTzjgDjjoKHKmk2nBlkhol95MrXWZFmTAvSpdZUSbMi9JlVhqmdO5WtzMVFd1Fr17d6dixJcuWraWsrJxx4y4AYMMGeOEFeOSR5Fi5Ek4/PWksnXgitGyZtbJUj7kySZIkSZKkeiSdu9XtTIWFI4Ck+bh506p5czjuuOS47rpkBdUjj8AvfwlDhsCAAUlj6ZRTklVR0ta4MkmSJEmSpCZuyRL429+S5tLTT8NXvpI0lk4/Pbl7nRqv2qxMyuBmhpIkSZIkqTHac0+44IKkobR4MfzoR/DyyxtnQ119NcycmdxhbnMxRsaNu566WgBS1++nLdlMUqNUWlqa6xLUQJgVZcK8KF1mRZkwL0qXWVEmdiQv7drBWWfBn/8M//0v/O538PHHUFAABxwAl1wCTz0F69Ylr3/44alMmLCYyZOn7ZTat6eu309bcmaSJEmSJEmqUYsW0K9fctx4I8ydm2yFGzcO5s4tIS9vIm3a9KGi4iYuuWQ8P/nJrXzrW0M466xhNG8OzZqx3a/pvKZ5c/jTn0q47baJrF+fvF9h4XiuvPJWxowZwsiRw3L9R9WkODNJkiRJkiRlbMGCyC9+MYX775/B6tVFtGpVSI8e/ejYMZ/KykBlZXIHuR35Wv3x+vWRDRumEOMMoIg2bQo59dR+nH12PocdFujZE/Lycv2n0vB4NzdJkiRJklQn9t03MHBg4MEHV9Ojx6WUl1fyq18FCgoy6ktkIDBpUmD48NXsscelLFpUSYyBBx4IzJ0L5eVw0EFw2GHJceihydcDDkhWNmnncWaSGiX3kytdZkWZMC9Kl1lRJsyL0mVWlIm6yktZWTnFxQOZM+dGiosHUVZWXifv9/bbN1JSMoijjy7nL3+Bt96CZcvg3nvhlFOgogL++Ec4+WTYdVc46ig45xy4/nr4xz9g3ryah4lvzmHfNXNlkiRJkiRJqpXCwhGfPy4oyM/p+7VpA0cckRzVVVTA668n857mzIEnn0y+fvJJsnqpagVT1de994aQWlxVNey7b99pdfL5YowUFt5AUdHlhJCtFV47zplJkiRJkiSpyVm+PGkwVTWZqo7166FTpxKWLp1IXl4fPvzwGvbddzx5ebMYOnQI3/3uMFq2pMYjL29jI6o2Jk2awvDhUykuHlgnzSuo3cwkm0mSJEmSJEkpH3wAc+ZESkqm8OCDM/j00yJatiykW7d+tG+fz7p1gbVrYc0aWLt202PduqShtLVm09aOBQtKeOedicTYh4qKa+jZM2le1cWd6hzALaWUlpbSv3//XJehBsCsKBPmRekyK8qEeVG6zIoyYV5qr0sXOOmkwLJlgUmTVtO7dzJc/Lrrtj9cPMakobR5k2lrR1VDas2aoTz7bCfuv38GEFi9upJf/3p0na1OypTNJEmSJEmSpM1UDfsePHgAkydPS2u4eAgbVxtlJtCsWeDPf97YvAoh1Nu5SW5zkyRJkiRJyrGiorvo1av7Js2rceMuyPr7OjNJkiRJkiRJaatNM6lZtooBCCHcHUJYEkJ4bSvf3zWE8GgIYWYIYXYI4bxs1qOmo7S0NNclqIEwK8qEeVG6zIoyYV6ULrOiTJgXZVNWm0lAMbCtaVGjgLkxxsOBE4EbQwjOcdIOmzlzZq5LUANhVpQJ86J0mRVlwrwoXWZFmTAvyqasNpNijM8Cy7f1EmCX1ONdgKUxxvXZrElNw4oVK3JdghoIs6JMmBely6woE+ZF6TIryoR5UTblehXQH4BHQwiLgPbAd3JcjyRJkiRJkrYh29vcticfeDXGuA9wBHBbCKF9jmtSI/D+++/nugQ1EGZFmTAvSpdZUSbMi9JlVpQJ86Jsyvrd3EII+wF/izF+qYbv/R0oijE+lzp/ErgixvhyDa/1Vm6SJEmSJEk7WaZ3c6uLbW4hddRkHnAy8FwIYU+gF/BuTS/M9INJkiRJkiRp58vqyqQQwv8C/YFOwBLgKqAlEGOMd4YQ9gb+DOyd+pGiGOMDWStIkiRJkiRJOyTr29wkSZIkSZLUeOR6AHdaQggDQwhvhBDeCiFcket6VH+FEN4PIcwKIbwaQngx1/Wofgkh3B1CWBJCeK3ac7uHEKaFEN4MIUwNIeyWyxpVP2wlK1eFEBaEEF5JHQNzWaPqjxDCviGEp0IIc0MIs0MIY1LPe33RJmrIysWp572+aAshhFYhhBdSf6+dHUK4KvW81xZtYhtZ8dqiGoUQmqUy8WjqPOPrSr1fmRRCaAa8BXwdWAS8BAyJMb6R08JUL4UQ3gWOijEuz3Utqn9CCMcDK4F7q24KEEK4DlgaY7w+1azePcY4Lpd1Kve2kpWrgIoY4005LU71TghhL2CvGOPM1F1p/w84Azgfry+qZhtZ+Q5eX1SDEELbGONnIYTmwHPAGKAAry3azFayMgivLapBCGEscBSwa4zx9Nr8b6KGsDLpy0BZjHFejHEdMJHkP7pSTQINI9fKgRjjs8DmjcYzgHtSj+8BzqzTolQvbSUrsPUbSqgJizH+N8Y4M/V4JfAfYF+8vmgzW8lK19S3vb5oCzHGz1IPW5HcPCnitUU12EpWwGuLNhNC2Bc4Bfhjtaczvq40hP/R3RUor3a+gI3/0ZU2F4HHQwgvhRBG5LoYNQhdYoxLIPlLPtAlx/WofhsdQpgZQvij2wpUkxDC/sDhwPPAnl5ftDXVsvJC6imvL9pCaivKq8B/gcdjjC/htUU12EpWwGuLtvQ74HI2NhyhFteVhtBMkjLx1RjjkSSd1lGprSpSJur33l/l0gSgR4zxcJK/qLlkXJtIbVuaBFySWnWy+fXE64uAGrPi9UU1ijFWxhiPIFnt+OUQwqF4bVENashKb7y2aDMhhFOBJalVsttatbbd60pDaCYtBLpXO9839Zy0hRjj4tTXD4G/kGyTlLZlSQhhT/h8lsUHOa5H9VSM8cO4cdDgXUDfXNaj+iWE0IKkOXBfjPGR1NNeX7SFmrLi9UXbE2P8BCgFBuK1RdtQPSteW1SDrwKnp2YNPwCcFEK4D/hvpteVhtBMegk4KISwXwihJTAEeDTHNakeCiG0Tf1LHyGEdsAAYE5uq1I9FNi0C/8ocF7q8bnAI5v/gJqsTbKS+g9rlcF4fdGm/gS8HmO8pdpzXl9Uky2y4vVFNQkhdK7alhRCaAN8g2TOltcWbWIrWXnDa4s2F2P8aYyxe4yxB0lv5akY4/eBv5HhdaXe380NIHULw1tIml93xxh/k+OSVA+FEA4gWY0USYbO3W9WVF0I4X+B/kAnYAlwFfBX4CGgGzAP+HaMcUWualT9sJWsnEgy36QSeB8YWbW3XE1bCOGrwAxgNsl/gyLwU+BF4EG8vihlG1n5Hl5ftJkQwhdJBuE2Sx3/L8Z4bQihI15bVM02snIvXlu0FSGEfsBPUndzy/i60iCaSZIkSZIkSaofGsI2N0mSJEmSJNUTNpMkSZIkSZKUNptJkiRJkiRJSpvNJEmSJEmSJKXNZpIkSZIkSZLSZjNJkiRJkiRJabOZJEmS6q0QQmUI4YZq5z8JIVy5k353cQhh8M74Xdt5n2+FEF4PITyZzbpCCPuFEL6beYWSJEmZsZkkSZLqszXA4BBCx1wXUl0IoXkGL/8BcEGM8evZqiflAOB7mfxAhp9DkiQJsJkkSZLqt/XAncClm39j8xU8IYSK1Nd+IYTSEMJfQwhvhxCKQgjfCyG8EEKYFUI4oNqv+UYI4aUQwhshhFNTP98shHB96vUzQwgjqv3eGSGER4C5NdTz3RDCa6mjKPXcz4HjgbtDCNfV8DNXpF7/agjh1zV8/72qRloI4agQwvRqtbwaQnglhPB/IYR2QBFwfOq5S9L9HCGEtiGEv6d+32shhLPT+r+MJElqslrkugBJkqRtiMBtwOyamjE1vLbKl4CDgRXAu8BdMcavhBDGABezsTm1X4yxbwjhIGB6COFA4FxgRer1LYHnQgjTUq8/Ajg0xji/+huHEPYGfpP6/grg8RDC6THGX4UQTgIujTG+utnPDAS+CfSNMa4JIXTYzmeqfv4T4Ecxxn+HENoCq4FxwE9ijKenfv+IdD5HqiG3MMZ4WurndqnxT1eSJCnFlUmSJKleizGuBO4BLsngx16KMX4QY1wLvANUNVFmA/tXe92Dqfd4O/W6g4EBwDkhhFeBF4COQM/U61/cvJGU0heYHmNcFmOsBO4HTqj2/VDDz5wMFMcY16RqWFHDa2r6OYDngN+FEC4Gdk+95+bS/RyzSVZoFYUQjo8xVmzlPSVJkgCbSZIkqWG4hWT2ULtqz60n9XeZEEIAWlb73ppqjyurnVey6crs6it/Quo8ABfHGI9IHQfGGJ9IvebTbdS4tcbPjvj8MwKtq56MMV5H8ufRhmTFUa+t1LPdzxFjLAOOJGkqXRNCGJ+FzyFJkhoRm0mSJKk+CwAxxuUkq4h+UO177wNHpx6fAeTV4vefHRIHkgywfhOYCvwohNACIITQM7WVbFteBE4IIXRMDbX+LlC6nZ95HDg/hNAm9T671/Ca94CjUo8Lqp4MIfSIMc6NMV4PvESyoqoC2LXaz6b1OVJb9FbFGP8XuIGksSRJkrRVzkySJEn1WfWVQzcCo6o9dxfwSGob11S2vmpo87lD1c0naQTtAoyMMa4NIfyRZCvcK6kVTx8AZ26zyBj/G0IYx8YG0t9jjH/f1vvHGKeGEPoAL4cQ1gD/BMZv9vpfkgzv/phNm1M/DiGcCGwgGQb+WOrnNqT+PP4cY7wlhJDO5/gicEMIoRJYC1y0rc8qSZIUYtzW368kSZIkSZKkjdzmJkmSJEmSpLTZTJIkSZIkSVLabCZJkiRJkiQpbTaTJEmSJEmSlDabSZIkSZKk/78dOxAAAAAAEORvvcIAhRHAJpMAAAAA2GQSAAAAAJtMAgAAAGAL8fHayzR8PLkAAAAASUVORK5CYII="/>
          <p:cNvSpPr>
            <a:spLocks noChangeAspect="1" noChangeArrowheads="1"/>
          </p:cNvSpPr>
          <p:nvPr/>
        </p:nvSpPr>
        <p:spPr bwMode="auto">
          <a:xfrm>
            <a:off x="-1" y="-1"/>
            <a:ext cx="1681163" cy="1681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Placeholder 11"/>
          <p:cNvSpPr txBox="1">
            <a:spLocks/>
          </p:cNvSpPr>
          <p:nvPr/>
        </p:nvSpPr>
        <p:spPr>
          <a:xfrm>
            <a:off x="7198938" y="1682496"/>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Tree>
    <p:extLst>
      <p:ext uri="{BB962C8B-B14F-4D97-AF65-F5344CB8AC3E}">
        <p14:creationId xmlns:p14="http://schemas.microsoft.com/office/powerpoint/2010/main" val="1678578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random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spTree>
    <p:extLst>
      <p:ext uri="{BB962C8B-B14F-4D97-AF65-F5344CB8AC3E}">
        <p14:creationId xmlns:p14="http://schemas.microsoft.com/office/powerpoint/2010/main" val="1059073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K-</a:t>
            </a:r>
            <a:r>
              <a:rPr lang="en-US" dirty="0"/>
              <a:t>M</a:t>
            </a:r>
            <a:r>
              <a:rPr lang="en-US" dirty="0" smtClean="0"/>
              <a:t>eans</a:t>
            </a:r>
            <a:endParaRPr lang="en-US" dirty="0"/>
          </a:p>
        </p:txBody>
      </p:sp>
      <p:sp>
        <p:nvSpPr>
          <p:cNvPr id="3" name="Content Placeholder 2"/>
          <p:cNvSpPr>
            <a:spLocks noGrp="1"/>
          </p:cNvSpPr>
          <p:nvPr>
            <p:ph idx="1"/>
          </p:nvPr>
        </p:nvSpPr>
        <p:spPr/>
        <p:txBody>
          <a:bodyPr>
            <a:normAutofit/>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p:txBody>
      </p:sp>
    </p:spTree>
    <p:extLst>
      <p:ext uri="{BB962C8B-B14F-4D97-AF65-F5344CB8AC3E}">
        <p14:creationId xmlns:p14="http://schemas.microsoft.com/office/powerpoint/2010/main" val="176653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Issues with Data Preparation (random forest)</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spTree>
    <p:extLst>
      <p:ext uri="{BB962C8B-B14F-4D97-AF65-F5344CB8AC3E}">
        <p14:creationId xmlns:p14="http://schemas.microsoft.com/office/powerpoint/2010/main" val="800547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normAutofit lnSpcReduction="10000"/>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pPr lvl="1"/>
            <a:r>
              <a:rPr lang="en-US" dirty="0" smtClean="0"/>
              <a:t>Dropped samples with </a:t>
            </a:r>
            <a:r>
              <a:rPr lang="en-US" dirty="0" err="1" smtClean="0"/>
              <a:t>NaN</a:t>
            </a:r>
            <a:endParaRPr lang="en-US" dirty="0" smtClean="0"/>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Joined Panelist and Demo data</a:t>
            </a:r>
          </a:p>
          <a:p>
            <a:r>
              <a:rPr lang="en-US" dirty="0" smtClean="0"/>
              <a:t>K-Means with 12 clusters</a:t>
            </a:r>
          </a:p>
          <a:p>
            <a:r>
              <a:rPr lang="en-US" dirty="0" smtClean="0"/>
              <a:t>Applied cluster labels onto dataset</a:t>
            </a:r>
          </a:p>
          <a:p>
            <a:r>
              <a:rPr lang="en-US" dirty="0" smtClean="0"/>
              <a:t>Grouped dataset by cluster and identified most </a:t>
            </a:r>
            <a:r>
              <a:rPr lang="en-US" dirty="0" err="1" smtClean="0"/>
              <a:t>prevelant</a:t>
            </a:r>
            <a:r>
              <a:rPr lang="en-US" dirty="0" smtClean="0"/>
              <a:t> features</a:t>
            </a:r>
          </a:p>
          <a:p>
            <a:endParaRPr lang="en-US" dirty="0" smtClean="0"/>
          </a:p>
          <a:p>
            <a:pPr lvl="1"/>
            <a:endParaRPr lang="en-US" dirty="0" smtClean="0"/>
          </a:p>
        </p:txBody>
      </p:sp>
    </p:spTree>
    <p:extLst>
      <p:ext uri="{BB962C8B-B14F-4D97-AF65-F5344CB8AC3E}">
        <p14:creationId xmlns:p14="http://schemas.microsoft.com/office/powerpoint/2010/main" val="2078521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spTree>
    <p:extLst>
      <p:ext uri="{BB962C8B-B14F-4D97-AF65-F5344CB8AC3E}">
        <p14:creationId xmlns:p14="http://schemas.microsoft.com/office/powerpoint/2010/main" val="165406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8" name="Content Placeholder 7"/>
          <p:cNvSpPr>
            <a:spLocks noGrp="1"/>
          </p:cNvSpPr>
          <p:nvPr>
            <p:ph sz="half" idx="2"/>
          </p:nvPr>
        </p:nvSpPr>
        <p:spPr>
          <a:xfrm>
            <a:off x="6861304" y="1679853"/>
            <a:ext cx="5181600" cy="4351338"/>
          </a:xfrm>
        </p:spPr>
        <p:txBody>
          <a:bodyPr/>
          <a:lstStyle/>
          <a:p>
            <a:r>
              <a:rPr lang="en-US" dirty="0" smtClean="0"/>
              <a:t>Store Descriptors</a:t>
            </a:r>
          </a:p>
          <a:p>
            <a:r>
              <a:rPr lang="en-US" dirty="0" smtClean="0"/>
              <a:t>US County Codes (FIPS)</a:t>
            </a:r>
          </a:p>
          <a:p>
            <a:r>
              <a:rPr lang="en-US" dirty="0" smtClean="0"/>
              <a:t>Panelist Demographics</a:t>
            </a:r>
          </a:p>
          <a:p>
            <a:r>
              <a:rPr lang="en-US" dirty="0" smtClean="0"/>
              <a:t>Panelist Sales</a:t>
            </a:r>
          </a:p>
          <a:p>
            <a:r>
              <a:rPr lang="en-US" dirty="0" smtClean="0"/>
              <a:t>Store Sales Data</a:t>
            </a:r>
          </a:p>
          <a:p>
            <a:r>
              <a:rPr lang="en-US" dirty="0" smtClean="0"/>
              <a:t>Product Descriptors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672" y="1721170"/>
            <a:ext cx="4998822" cy="4297680"/>
          </a:xfrm>
          <a:prstGeom prst="rect">
            <a:avLst/>
          </a:prstGeom>
          <a:ln>
            <a:solidFill>
              <a:schemeClr val="bg1"/>
            </a:solidFill>
          </a:ln>
        </p:spPr>
      </p:pic>
    </p:spTree>
    <p:extLst>
      <p:ext uri="{BB962C8B-B14F-4D97-AF65-F5344CB8AC3E}">
        <p14:creationId xmlns:p14="http://schemas.microsoft.com/office/powerpoint/2010/main" val="1995238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Basic summary statistics for the different types of data</a:t>
            </a:r>
          </a:p>
          <a:p>
            <a:pPr lvl="1"/>
            <a:r>
              <a:rPr lang="en-US" dirty="0" smtClean="0"/>
              <a:t>Just create your own slide and I will organize later</a:t>
            </a:r>
            <a:endParaRPr lang="en-US" dirty="0"/>
          </a:p>
        </p:txBody>
      </p:sp>
    </p:spTree>
    <p:extLst>
      <p:ext uri="{BB962C8B-B14F-4D97-AF65-F5344CB8AC3E}">
        <p14:creationId xmlns:p14="http://schemas.microsoft.com/office/powerpoint/2010/main" val="1596187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159686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0302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spTree>
    <p:extLst>
      <p:ext uri="{BB962C8B-B14F-4D97-AF65-F5344CB8AC3E}">
        <p14:creationId xmlns:p14="http://schemas.microsoft.com/office/powerpoint/2010/main" val="460852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spTree>
    <p:extLst>
      <p:ext uri="{BB962C8B-B14F-4D97-AF65-F5344CB8AC3E}">
        <p14:creationId xmlns:p14="http://schemas.microsoft.com/office/powerpoint/2010/main" val="563878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lstStyle/>
          <a:p>
            <a:r>
              <a:rPr lang="en-US" dirty="0" smtClean="0"/>
              <a:t>Sample cluster:</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00" y="1825625"/>
            <a:ext cx="7302500" cy="4546600"/>
          </a:xfrm>
          <a:prstGeom prst="rect">
            <a:avLst/>
          </a:prstGeom>
        </p:spPr>
      </p:pic>
    </p:spTree>
    <p:extLst>
      <p:ext uri="{BB962C8B-B14F-4D97-AF65-F5344CB8AC3E}">
        <p14:creationId xmlns:p14="http://schemas.microsoft.com/office/powerpoint/2010/main" val="1641161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0379899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261279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599700078"/>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Megan, Julius and Sadat: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365651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12191787"/>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66029436"/>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701878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How would the business use this?</a:t>
            </a:r>
            <a:endParaRPr lang="en-US" sz="2800" dirty="0"/>
          </a:p>
        </p:txBody>
      </p:sp>
    </p:spTree>
    <p:extLst>
      <p:ext uri="{BB962C8B-B14F-4D97-AF65-F5344CB8AC3E}">
        <p14:creationId xmlns:p14="http://schemas.microsoft.com/office/powerpoint/2010/main" val="71489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spTree>
    <p:extLst>
      <p:ext uri="{BB962C8B-B14F-4D97-AF65-F5344CB8AC3E}">
        <p14:creationId xmlns:p14="http://schemas.microsoft.com/office/powerpoint/2010/main" val="41244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564351"/>
              </p:ext>
            </p:extLst>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50" y="211016"/>
            <a:ext cx="11887200" cy="6471139"/>
          </a:xfrm>
          <a:prstGeom prst="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02171311"/>
              </p:ext>
            </p:extLst>
          </p:nvPr>
        </p:nvGraphicFramePr>
        <p:xfrm>
          <a:off x="4142154" y="3207888"/>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73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p:txBody>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spTree>
    <p:extLst>
      <p:ext uri="{BB962C8B-B14F-4D97-AF65-F5344CB8AC3E}">
        <p14:creationId xmlns:p14="http://schemas.microsoft.com/office/powerpoint/2010/main" val="103974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Random</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spTree>
    <p:extLst>
      <p:ext uri="{BB962C8B-B14F-4D97-AF65-F5344CB8AC3E}">
        <p14:creationId xmlns:p14="http://schemas.microsoft.com/office/powerpoint/2010/main" val="519307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TotalTime>
  <Words>1316</Words>
  <Application>Microsoft Macintosh PowerPoint</Application>
  <PresentationFormat>Widescreen</PresentationFormat>
  <Paragraphs>265</Paragraphs>
  <Slides>27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Calibri Light</vt:lpstr>
      <vt:lpstr>Arial</vt:lpstr>
      <vt:lpstr>Office Theme</vt:lpstr>
      <vt:lpstr>Team Froyo</vt:lpstr>
      <vt:lpstr>PowerPoint Presentation</vt:lpstr>
      <vt:lpstr>Objective</vt:lpstr>
      <vt:lpstr>Assess Situation </vt:lpstr>
      <vt:lpstr>Data Mining Goals</vt:lpstr>
      <vt:lpstr>Project Plan</vt:lpstr>
      <vt:lpstr>PowerPoint Presentation</vt:lpstr>
      <vt:lpstr>Big D. Challenges</vt:lpstr>
      <vt:lpstr>Data Exploration – Demographics Random</vt:lpstr>
      <vt:lpstr>Data Exploration – Demographics K-Means</vt:lpstr>
      <vt:lpstr>Data Exploration – Demographics K-Means</vt:lpstr>
      <vt:lpstr>Data Exploration – Data Preparation random</vt:lpstr>
      <vt:lpstr>Data Exploration – Data Preparation K-Means</vt:lpstr>
      <vt:lpstr>Data Quality – Issues with Data Preparation (random forest)</vt:lpstr>
      <vt:lpstr>Data Quality – Data Preparation K-Means</vt:lpstr>
      <vt:lpstr>Data Quality – Data Preparation</vt:lpstr>
      <vt:lpstr>Data Description</vt:lpstr>
      <vt:lpstr>Data Exploration</vt:lpstr>
      <vt:lpstr>Data Exploration Sales Promotions</vt:lpstr>
      <vt:lpstr>Data Preparation Sales Promotions</vt:lpstr>
      <vt:lpstr>Data Preparation Products</vt:lpstr>
      <vt:lpstr>Data Quality</vt:lpstr>
      <vt:lpstr>Data Quality – Data Preparation K-Means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50</cp:revision>
  <dcterms:created xsi:type="dcterms:W3CDTF">2016-06-09T13:26:26Z</dcterms:created>
  <dcterms:modified xsi:type="dcterms:W3CDTF">2016-06-10T06:40:50Z</dcterms:modified>
</cp:coreProperties>
</file>