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60" r:id="rId4"/>
    <p:sldId id="262" r:id="rId5"/>
    <p:sldId id="257" r:id="rId6"/>
    <p:sldId id="271" r:id="rId7"/>
    <p:sldId id="272" r:id="rId8"/>
    <p:sldId id="268" r:id="rId9"/>
    <p:sldId id="266" r:id="rId10"/>
    <p:sldId id="273" r:id="rId11"/>
    <p:sldId id="269" r:id="rId12"/>
    <p:sldId id="25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0EE54-3FAC-43EA-9CB7-B5717FA1E90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AB538-F512-45E2-9E99-20931B381B57}">
      <dgm:prSet/>
      <dgm:spPr/>
      <dgm:t>
        <a:bodyPr/>
        <a:lstStyle/>
        <a:p>
          <a:r>
            <a:rPr lang="en-US" baseline="0"/>
            <a:t>Wooyeon Jo</a:t>
          </a:r>
          <a:endParaRPr lang="en-US"/>
        </a:p>
      </dgm:t>
    </dgm:pt>
    <dgm:pt modelId="{EDAC77C5-60C5-4F49-A4DE-42244E434DB3}" type="parTrans" cxnId="{B651C795-4642-4170-B522-D0DF7D2766A3}">
      <dgm:prSet/>
      <dgm:spPr/>
      <dgm:t>
        <a:bodyPr/>
        <a:lstStyle/>
        <a:p>
          <a:endParaRPr lang="en-US"/>
        </a:p>
      </dgm:t>
    </dgm:pt>
    <dgm:pt modelId="{3CB1789A-503C-4D4D-9F4C-1335586BA6F0}" type="sibTrans" cxnId="{B651C795-4642-4170-B522-D0DF7D2766A3}">
      <dgm:prSet/>
      <dgm:spPr/>
      <dgm:t>
        <a:bodyPr/>
        <a:lstStyle/>
        <a:p>
          <a:endParaRPr lang="en-US"/>
        </a:p>
      </dgm:t>
    </dgm:pt>
    <dgm:pt modelId="{5A98991F-3604-4F6B-837F-6AA9888E849F}">
      <dgm:prSet/>
      <dgm:spPr/>
      <dgm:t>
        <a:bodyPr/>
        <a:lstStyle/>
        <a:p>
          <a:r>
            <a:rPr lang="en-US" baseline="0"/>
            <a:t>Muhammad Ahsan</a:t>
          </a:r>
          <a:endParaRPr lang="en-US"/>
        </a:p>
      </dgm:t>
    </dgm:pt>
    <dgm:pt modelId="{8351BE12-9725-4368-8825-2C9A7E92094A}" type="parTrans" cxnId="{3B560523-F852-4E61-86B4-6C09B8C7F3B1}">
      <dgm:prSet/>
      <dgm:spPr/>
      <dgm:t>
        <a:bodyPr/>
        <a:lstStyle/>
        <a:p>
          <a:endParaRPr lang="en-US"/>
        </a:p>
      </dgm:t>
    </dgm:pt>
    <dgm:pt modelId="{DD75965B-F68D-4390-82A7-FF2BA3DEB95D}" type="sibTrans" cxnId="{3B560523-F852-4E61-86B4-6C09B8C7F3B1}">
      <dgm:prSet/>
      <dgm:spPr/>
      <dgm:t>
        <a:bodyPr/>
        <a:lstStyle/>
        <a:p>
          <a:endParaRPr lang="en-US"/>
        </a:p>
      </dgm:t>
    </dgm:pt>
    <dgm:pt modelId="{887E79A6-749A-4641-AD2E-87A5BB12788F}">
      <dgm:prSet/>
      <dgm:spPr/>
      <dgm:t>
        <a:bodyPr/>
        <a:lstStyle/>
        <a:p>
          <a:r>
            <a:rPr lang="en-US" baseline="0"/>
            <a:t>Muhammad Shahryar Yaqub</a:t>
          </a:r>
          <a:endParaRPr lang="en-US"/>
        </a:p>
      </dgm:t>
    </dgm:pt>
    <dgm:pt modelId="{68944422-AB12-4322-969D-7557105CA804}" type="parTrans" cxnId="{19CADF29-ED0F-4702-93F8-5841B768B35B}">
      <dgm:prSet/>
      <dgm:spPr/>
      <dgm:t>
        <a:bodyPr/>
        <a:lstStyle/>
        <a:p>
          <a:endParaRPr lang="en-US"/>
        </a:p>
      </dgm:t>
    </dgm:pt>
    <dgm:pt modelId="{5E06CBE1-3F41-4ABF-A537-1BE66C99E12D}" type="sibTrans" cxnId="{19CADF29-ED0F-4702-93F8-5841B768B35B}">
      <dgm:prSet/>
      <dgm:spPr/>
      <dgm:t>
        <a:bodyPr/>
        <a:lstStyle/>
        <a:p>
          <a:endParaRPr lang="en-US"/>
        </a:p>
      </dgm:t>
    </dgm:pt>
    <dgm:pt modelId="{BB87A7BE-B498-4769-B2B8-CAE5C6DF1C77}" type="pres">
      <dgm:prSet presAssocID="{3FA0EE54-3FAC-43EA-9CB7-B5717FA1E902}" presName="linear" presStyleCnt="0">
        <dgm:presLayoutVars>
          <dgm:dir/>
          <dgm:animLvl val="lvl"/>
          <dgm:resizeHandles val="exact"/>
        </dgm:presLayoutVars>
      </dgm:prSet>
      <dgm:spPr/>
    </dgm:pt>
    <dgm:pt modelId="{F6E4BD2F-45A7-4EEA-BC7E-66CD76C56D40}" type="pres">
      <dgm:prSet presAssocID="{A60AB538-F512-45E2-9E99-20931B381B57}" presName="parentLin" presStyleCnt="0"/>
      <dgm:spPr/>
    </dgm:pt>
    <dgm:pt modelId="{D9CF71D4-F56C-4A6D-88C4-50BC1ED976A1}" type="pres">
      <dgm:prSet presAssocID="{A60AB538-F512-45E2-9E99-20931B381B57}" presName="parentLeftMargin" presStyleLbl="node1" presStyleIdx="0" presStyleCnt="3"/>
      <dgm:spPr/>
    </dgm:pt>
    <dgm:pt modelId="{62B26066-D1BC-4E30-88E6-48FEE4654B00}" type="pres">
      <dgm:prSet presAssocID="{A60AB538-F512-45E2-9E99-20931B381B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A3CA6F-1028-4038-9641-890BAB8E76E3}" type="pres">
      <dgm:prSet presAssocID="{A60AB538-F512-45E2-9E99-20931B381B57}" presName="negativeSpace" presStyleCnt="0"/>
      <dgm:spPr/>
    </dgm:pt>
    <dgm:pt modelId="{183C8EC2-B621-434A-93BC-037BE6B80020}" type="pres">
      <dgm:prSet presAssocID="{A60AB538-F512-45E2-9E99-20931B381B57}" presName="childText" presStyleLbl="conFgAcc1" presStyleIdx="0" presStyleCnt="3">
        <dgm:presLayoutVars>
          <dgm:bulletEnabled val="1"/>
        </dgm:presLayoutVars>
      </dgm:prSet>
      <dgm:spPr/>
    </dgm:pt>
    <dgm:pt modelId="{E6A22A6A-1C44-42EF-9F1C-99B5093ACF1C}" type="pres">
      <dgm:prSet presAssocID="{3CB1789A-503C-4D4D-9F4C-1335586BA6F0}" presName="spaceBetweenRectangles" presStyleCnt="0"/>
      <dgm:spPr/>
    </dgm:pt>
    <dgm:pt modelId="{D7475313-7329-4C61-A1BB-0A2ACBA4C07F}" type="pres">
      <dgm:prSet presAssocID="{5A98991F-3604-4F6B-837F-6AA9888E849F}" presName="parentLin" presStyleCnt="0"/>
      <dgm:spPr/>
    </dgm:pt>
    <dgm:pt modelId="{28027EE6-42DB-40BC-AE01-ECA0FDE82C1F}" type="pres">
      <dgm:prSet presAssocID="{5A98991F-3604-4F6B-837F-6AA9888E849F}" presName="parentLeftMargin" presStyleLbl="node1" presStyleIdx="0" presStyleCnt="3"/>
      <dgm:spPr/>
    </dgm:pt>
    <dgm:pt modelId="{02CFD9A5-3466-4997-A656-FD77C348706F}" type="pres">
      <dgm:prSet presAssocID="{5A98991F-3604-4F6B-837F-6AA9888E84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854A3E-3DF0-4FEA-B628-0B3355924B85}" type="pres">
      <dgm:prSet presAssocID="{5A98991F-3604-4F6B-837F-6AA9888E849F}" presName="negativeSpace" presStyleCnt="0"/>
      <dgm:spPr/>
    </dgm:pt>
    <dgm:pt modelId="{8E9ECEB8-5134-4336-8028-2C4A11B304AD}" type="pres">
      <dgm:prSet presAssocID="{5A98991F-3604-4F6B-837F-6AA9888E849F}" presName="childText" presStyleLbl="conFgAcc1" presStyleIdx="1" presStyleCnt="3">
        <dgm:presLayoutVars>
          <dgm:bulletEnabled val="1"/>
        </dgm:presLayoutVars>
      </dgm:prSet>
      <dgm:spPr/>
    </dgm:pt>
    <dgm:pt modelId="{3BA5E522-600A-42E6-91B3-BB29AC2EBEE8}" type="pres">
      <dgm:prSet presAssocID="{DD75965B-F68D-4390-82A7-FF2BA3DEB95D}" presName="spaceBetweenRectangles" presStyleCnt="0"/>
      <dgm:spPr/>
    </dgm:pt>
    <dgm:pt modelId="{1738955E-66CA-4D4D-946A-17FDA6B35921}" type="pres">
      <dgm:prSet presAssocID="{887E79A6-749A-4641-AD2E-87A5BB12788F}" presName="parentLin" presStyleCnt="0"/>
      <dgm:spPr/>
    </dgm:pt>
    <dgm:pt modelId="{E7D6F129-2021-40BE-ADE6-7F8452E7F93C}" type="pres">
      <dgm:prSet presAssocID="{887E79A6-749A-4641-AD2E-87A5BB12788F}" presName="parentLeftMargin" presStyleLbl="node1" presStyleIdx="1" presStyleCnt="3"/>
      <dgm:spPr/>
    </dgm:pt>
    <dgm:pt modelId="{A37ABBDA-1D38-4919-9E7E-EBCC789797C6}" type="pres">
      <dgm:prSet presAssocID="{887E79A6-749A-4641-AD2E-87A5BB1278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133659-17C4-442F-9E2E-E94281EE9F9D}" type="pres">
      <dgm:prSet presAssocID="{887E79A6-749A-4641-AD2E-87A5BB12788F}" presName="negativeSpace" presStyleCnt="0"/>
      <dgm:spPr/>
    </dgm:pt>
    <dgm:pt modelId="{2A83A6E5-B2DF-4A45-BA31-26E7E7DDA31A}" type="pres">
      <dgm:prSet presAssocID="{887E79A6-749A-4641-AD2E-87A5BB1278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FA630D-8F3B-4309-A437-5A298C548130}" type="presOf" srcId="{3FA0EE54-3FAC-43EA-9CB7-B5717FA1E902}" destId="{BB87A7BE-B498-4769-B2B8-CAE5C6DF1C77}" srcOrd="0" destOrd="0" presId="urn:microsoft.com/office/officeart/2005/8/layout/list1"/>
    <dgm:cxn modelId="{3B560523-F852-4E61-86B4-6C09B8C7F3B1}" srcId="{3FA0EE54-3FAC-43EA-9CB7-B5717FA1E902}" destId="{5A98991F-3604-4F6B-837F-6AA9888E849F}" srcOrd="1" destOrd="0" parTransId="{8351BE12-9725-4368-8825-2C9A7E92094A}" sibTransId="{DD75965B-F68D-4390-82A7-FF2BA3DEB95D}"/>
    <dgm:cxn modelId="{19CADF29-ED0F-4702-93F8-5841B768B35B}" srcId="{3FA0EE54-3FAC-43EA-9CB7-B5717FA1E902}" destId="{887E79A6-749A-4641-AD2E-87A5BB12788F}" srcOrd="2" destOrd="0" parTransId="{68944422-AB12-4322-969D-7557105CA804}" sibTransId="{5E06CBE1-3F41-4ABF-A537-1BE66C99E12D}"/>
    <dgm:cxn modelId="{F9382166-FEED-42EB-A7F4-02C8453B9788}" type="presOf" srcId="{A60AB538-F512-45E2-9E99-20931B381B57}" destId="{62B26066-D1BC-4E30-88E6-48FEE4654B00}" srcOrd="1" destOrd="0" presId="urn:microsoft.com/office/officeart/2005/8/layout/list1"/>
    <dgm:cxn modelId="{741AF24A-A1BE-41BE-AA9D-19F7A3067F04}" type="presOf" srcId="{887E79A6-749A-4641-AD2E-87A5BB12788F}" destId="{E7D6F129-2021-40BE-ADE6-7F8452E7F93C}" srcOrd="0" destOrd="0" presId="urn:microsoft.com/office/officeart/2005/8/layout/list1"/>
    <dgm:cxn modelId="{094E9C88-4928-45B5-A474-180966CF2020}" type="presOf" srcId="{5A98991F-3604-4F6B-837F-6AA9888E849F}" destId="{28027EE6-42DB-40BC-AE01-ECA0FDE82C1F}" srcOrd="0" destOrd="0" presId="urn:microsoft.com/office/officeart/2005/8/layout/list1"/>
    <dgm:cxn modelId="{B651C795-4642-4170-B522-D0DF7D2766A3}" srcId="{3FA0EE54-3FAC-43EA-9CB7-B5717FA1E902}" destId="{A60AB538-F512-45E2-9E99-20931B381B57}" srcOrd="0" destOrd="0" parTransId="{EDAC77C5-60C5-4F49-A4DE-42244E434DB3}" sibTransId="{3CB1789A-503C-4D4D-9F4C-1335586BA6F0}"/>
    <dgm:cxn modelId="{BA27E1D8-BC1D-4C3C-A343-18E53D7ACD69}" type="presOf" srcId="{A60AB538-F512-45E2-9E99-20931B381B57}" destId="{D9CF71D4-F56C-4A6D-88C4-50BC1ED976A1}" srcOrd="0" destOrd="0" presId="urn:microsoft.com/office/officeart/2005/8/layout/list1"/>
    <dgm:cxn modelId="{4CA5B3DD-A66F-4824-A96A-D7D8A346BAF8}" type="presOf" srcId="{887E79A6-749A-4641-AD2E-87A5BB12788F}" destId="{A37ABBDA-1D38-4919-9E7E-EBCC789797C6}" srcOrd="1" destOrd="0" presId="urn:microsoft.com/office/officeart/2005/8/layout/list1"/>
    <dgm:cxn modelId="{87C095F9-72B9-4CB4-ACF4-D252C5443E08}" type="presOf" srcId="{5A98991F-3604-4F6B-837F-6AA9888E849F}" destId="{02CFD9A5-3466-4997-A656-FD77C348706F}" srcOrd="1" destOrd="0" presId="urn:microsoft.com/office/officeart/2005/8/layout/list1"/>
    <dgm:cxn modelId="{948B58E9-28E2-44DE-BD14-980958C68353}" type="presParOf" srcId="{BB87A7BE-B498-4769-B2B8-CAE5C6DF1C77}" destId="{F6E4BD2F-45A7-4EEA-BC7E-66CD76C56D40}" srcOrd="0" destOrd="0" presId="urn:microsoft.com/office/officeart/2005/8/layout/list1"/>
    <dgm:cxn modelId="{F565C1DB-3F97-4066-A29F-4828F5653FB0}" type="presParOf" srcId="{F6E4BD2F-45A7-4EEA-BC7E-66CD76C56D40}" destId="{D9CF71D4-F56C-4A6D-88C4-50BC1ED976A1}" srcOrd="0" destOrd="0" presId="urn:microsoft.com/office/officeart/2005/8/layout/list1"/>
    <dgm:cxn modelId="{5EB20352-C3F6-4A45-989B-83203DF3B974}" type="presParOf" srcId="{F6E4BD2F-45A7-4EEA-BC7E-66CD76C56D40}" destId="{62B26066-D1BC-4E30-88E6-48FEE4654B00}" srcOrd="1" destOrd="0" presId="urn:microsoft.com/office/officeart/2005/8/layout/list1"/>
    <dgm:cxn modelId="{6B413316-E8D1-4F25-AAD8-140A829950B3}" type="presParOf" srcId="{BB87A7BE-B498-4769-B2B8-CAE5C6DF1C77}" destId="{D3A3CA6F-1028-4038-9641-890BAB8E76E3}" srcOrd="1" destOrd="0" presId="urn:microsoft.com/office/officeart/2005/8/layout/list1"/>
    <dgm:cxn modelId="{AAB2D910-CC37-43A9-9E5C-ABD317B2D250}" type="presParOf" srcId="{BB87A7BE-B498-4769-B2B8-CAE5C6DF1C77}" destId="{183C8EC2-B621-434A-93BC-037BE6B80020}" srcOrd="2" destOrd="0" presId="urn:microsoft.com/office/officeart/2005/8/layout/list1"/>
    <dgm:cxn modelId="{ED9E11BE-CBF5-480D-8190-00A218283133}" type="presParOf" srcId="{BB87A7BE-B498-4769-B2B8-CAE5C6DF1C77}" destId="{E6A22A6A-1C44-42EF-9F1C-99B5093ACF1C}" srcOrd="3" destOrd="0" presId="urn:microsoft.com/office/officeart/2005/8/layout/list1"/>
    <dgm:cxn modelId="{16179175-2B34-45C0-8E1E-C253E0952CE4}" type="presParOf" srcId="{BB87A7BE-B498-4769-B2B8-CAE5C6DF1C77}" destId="{D7475313-7329-4C61-A1BB-0A2ACBA4C07F}" srcOrd="4" destOrd="0" presId="urn:microsoft.com/office/officeart/2005/8/layout/list1"/>
    <dgm:cxn modelId="{7EA16383-14C3-4E0C-9B3F-362F86A50321}" type="presParOf" srcId="{D7475313-7329-4C61-A1BB-0A2ACBA4C07F}" destId="{28027EE6-42DB-40BC-AE01-ECA0FDE82C1F}" srcOrd="0" destOrd="0" presId="urn:microsoft.com/office/officeart/2005/8/layout/list1"/>
    <dgm:cxn modelId="{F15AEFBB-A3C8-4F12-8419-65CBD3409631}" type="presParOf" srcId="{D7475313-7329-4C61-A1BB-0A2ACBA4C07F}" destId="{02CFD9A5-3466-4997-A656-FD77C348706F}" srcOrd="1" destOrd="0" presId="urn:microsoft.com/office/officeart/2005/8/layout/list1"/>
    <dgm:cxn modelId="{0D21526E-E358-482B-929E-D99FCDEE6523}" type="presParOf" srcId="{BB87A7BE-B498-4769-B2B8-CAE5C6DF1C77}" destId="{8A854A3E-3DF0-4FEA-B628-0B3355924B85}" srcOrd="5" destOrd="0" presId="urn:microsoft.com/office/officeart/2005/8/layout/list1"/>
    <dgm:cxn modelId="{B5E7E040-522A-4854-860A-7E686D963DC0}" type="presParOf" srcId="{BB87A7BE-B498-4769-B2B8-CAE5C6DF1C77}" destId="{8E9ECEB8-5134-4336-8028-2C4A11B304AD}" srcOrd="6" destOrd="0" presId="urn:microsoft.com/office/officeart/2005/8/layout/list1"/>
    <dgm:cxn modelId="{77CBC6EC-6A68-4E14-B3B8-518A1F6826B4}" type="presParOf" srcId="{BB87A7BE-B498-4769-B2B8-CAE5C6DF1C77}" destId="{3BA5E522-600A-42E6-91B3-BB29AC2EBEE8}" srcOrd="7" destOrd="0" presId="urn:microsoft.com/office/officeart/2005/8/layout/list1"/>
    <dgm:cxn modelId="{E1DA0F5E-41BB-407C-81B5-A9D15F9569EB}" type="presParOf" srcId="{BB87A7BE-B498-4769-B2B8-CAE5C6DF1C77}" destId="{1738955E-66CA-4D4D-946A-17FDA6B35921}" srcOrd="8" destOrd="0" presId="urn:microsoft.com/office/officeart/2005/8/layout/list1"/>
    <dgm:cxn modelId="{391B788D-BCDD-4F99-84F9-EF3C720748AB}" type="presParOf" srcId="{1738955E-66CA-4D4D-946A-17FDA6B35921}" destId="{E7D6F129-2021-40BE-ADE6-7F8452E7F93C}" srcOrd="0" destOrd="0" presId="urn:microsoft.com/office/officeart/2005/8/layout/list1"/>
    <dgm:cxn modelId="{532F0EEF-D6CA-4943-B07A-F4ED5021AEE3}" type="presParOf" srcId="{1738955E-66CA-4D4D-946A-17FDA6B35921}" destId="{A37ABBDA-1D38-4919-9E7E-EBCC789797C6}" srcOrd="1" destOrd="0" presId="urn:microsoft.com/office/officeart/2005/8/layout/list1"/>
    <dgm:cxn modelId="{FBBD9D6B-F1C3-48E2-9319-232AE94DAFE9}" type="presParOf" srcId="{BB87A7BE-B498-4769-B2B8-CAE5C6DF1C77}" destId="{73133659-17C4-442F-9E2E-E94281EE9F9D}" srcOrd="9" destOrd="0" presId="urn:microsoft.com/office/officeart/2005/8/layout/list1"/>
    <dgm:cxn modelId="{D3CFFAE2-8CFE-4E62-B6F3-D59DE8AB2B1A}" type="presParOf" srcId="{BB87A7BE-B498-4769-B2B8-CAE5C6DF1C77}" destId="{2A83A6E5-B2DF-4A45-BA31-26E7E7DDA3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3D92F-3529-44B9-BE25-6A30647EC1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2364D-CD6A-4715-86AD-8AB4286C3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file for malware classifier</a:t>
          </a:r>
        </a:p>
      </dgm:t>
    </dgm:pt>
    <dgm:pt modelId="{35B048CE-75CD-4356-9855-53BD1A811FED}" type="parTrans" cxnId="{78B9E59C-BF87-4EBA-BEE6-D3B9A914752C}">
      <dgm:prSet/>
      <dgm:spPr/>
      <dgm:t>
        <a:bodyPr/>
        <a:lstStyle/>
        <a:p>
          <a:endParaRPr lang="en-US"/>
        </a:p>
      </dgm:t>
    </dgm:pt>
    <dgm:pt modelId="{9E351572-ED15-40BA-9035-0D5980A50451}" type="sibTrans" cxnId="{78B9E59C-BF87-4EBA-BEE6-D3B9A914752C}">
      <dgm:prSet/>
      <dgm:spPr/>
      <dgm:t>
        <a:bodyPr/>
        <a:lstStyle/>
        <a:p>
          <a:endParaRPr lang="en-US"/>
        </a:p>
      </dgm:t>
    </dgm:pt>
    <dgm:pt modelId="{EFA6AFDC-6C17-4762-9127-A35EA1F8A5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script to automatically generate the report</a:t>
          </a:r>
        </a:p>
      </dgm:t>
    </dgm:pt>
    <dgm:pt modelId="{70DAC4DA-01AC-4F8B-844E-1FE7EA4309E3}" type="parTrans" cxnId="{DDB1915F-B4EA-444F-8272-43C875DC4F97}">
      <dgm:prSet/>
      <dgm:spPr/>
      <dgm:t>
        <a:bodyPr/>
        <a:lstStyle/>
        <a:p>
          <a:endParaRPr lang="en-US"/>
        </a:p>
      </dgm:t>
    </dgm:pt>
    <dgm:pt modelId="{59A41D55-84AD-466F-99B5-A6BF73D1D7C5}" type="sibTrans" cxnId="{DDB1915F-B4EA-444F-8272-43C875DC4F97}">
      <dgm:prSet/>
      <dgm:spPr/>
      <dgm:t>
        <a:bodyPr/>
        <a:lstStyle/>
        <a:p>
          <a:endParaRPr lang="en-US"/>
        </a:p>
      </dgm:t>
    </dgm:pt>
    <dgm:pt modelId="{A5D3425C-D1D7-4657-9352-B38768B18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Detailed project report</a:t>
          </a:r>
        </a:p>
      </dgm:t>
    </dgm:pt>
    <dgm:pt modelId="{2DFB8E96-F02B-46BC-9E2C-00755FCD34B0}" type="parTrans" cxnId="{94926BDD-5E28-423F-800A-DDAE6286B875}">
      <dgm:prSet/>
      <dgm:spPr/>
      <dgm:t>
        <a:bodyPr/>
        <a:lstStyle/>
        <a:p>
          <a:endParaRPr lang="en-US"/>
        </a:p>
      </dgm:t>
    </dgm:pt>
    <dgm:pt modelId="{2777E8D8-2F19-4511-ADB5-C2CF144399F0}" type="sibTrans" cxnId="{94926BDD-5E28-423F-800A-DDAE6286B875}">
      <dgm:prSet/>
      <dgm:spPr/>
      <dgm:t>
        <a:bodyPr/>
        <a:lstStyle/>
        <a:p>
          <a:endParaRPr lang="en-US"/>
        </a:p>
      </dgm:t>
    </dgm:pt>
    <dgm:pt modelId="{90C4FBFE-20B3-4F6E-AE49-2D219E1F1D72}" type="pres">
      <dgm:prSet presAssocID="{4F93D92F-3529-44B9-BE25-6A30647EC1BF}" presName="root" presStyleCnt="0">
        <dgm:presLayoutVars>
          <dgm:dir/>
          <dgm:resizeHandles val="exact"/>
        </dgm:presLayoutVars>
      </dgm:prSet>
      <dgm:spPr/>
    </dgm:pt>
    <dgm:pt modelId="{2891DFF6-2851-426C-A9B2-678D2F12AC4C}" type="pres">
      <dgm:prSet presAssocID="{3FA2364D-CD6A-4715-86AD-8AB4286C3127}" presName="compNode" presStyleCnt="0"/>
      <dgm:spPr/>
    </dgm:pt>
    <dgm:pt modelId="{B8EA9317-3D95-4334-B764-871B0AA69EF3}" type="pres">
      <dgm:prSet presAssocID="{3FA2364D-CD6A-4715-86AD-8AB4286C3127}" presName="bgRect" presStyleLbl="bgShp" presStyleIdx="0" presStyleCnt="3"/>
      <dgm:spPr/>
    </dgm:pt>
    <dgm:pt modelId="{4CE3A86C-82A0-4B13-873D-41D1FC43E29C}" type="pres">
      <dgm:prSet presAssocID="{3FA2364D-CD6A-4715-86AD-8AB4286C31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tle with solid fill"/>
        </a:ext>
      </dgm:extLst>
    </dgm:pt>
    <dgm:pt modelId="{629FF312-EB8B-4F13-B397-ABE8397CEECF}" type="pres">
      <dgm:prSet presAssocID="{3FA2364D-CD6A-4715-86AD-8AB4286C3127}" presName="spaceRect" presStyleCnt="0"/>
      <dgm:spPr/>
    </dgm:pt>
    <dgm:pt modelId="{22D0A163-3B44-48F7-B5D1-83AE8C4EE124}" type="pres">
      <dgm:prSet presAssocID="{3FA2364D-CD6A-4715-86AD-8AB4286C3127}" presName="parTx" presStyleLbl="revTx" presStyleIdx="0" presStyleCnt="3">
        <dgm:presLayoutVars>
          <dgm:chMax val="0"/>
          <dgm:chPref val="0"/>
        </dgm:presLayoutVars>
      </dgm:prSet>
      <dgm:spPr/>
    </dgm:pt>
    <dgm:pt modelId="{1410360D-D93B-427C-9B62-8B784E19E060}" type="pres">
      <dgm:prSet presAssocID="{9E351572-ED15-40BA-9035-0D5980A50451}" presName="sibTrans" presStyleCnt="0"/>
      <dgm:spPr/>
    </dgm:pt>
    <dgm:pt modelId="{6EB3FF81-40F2-4793-8C5B-755B09971593}" type="pres">
      <dgm:prSet presAssocID="{EFA6AFDC-6C17-4762-9127-A35EA1F8A566}" presName="compNode" presStyleCnt="0"/>
      <dgm:spPr/>
    </dgm:pt>
    <dgm:pt modelId="{F94E1C7E-4D3F-43DE-B72E-CE9A90AEA41D}" type="pres">
      <dgm:prSet presAssocID="{EFA6AFDC-6C17-4762-9127-A35EA1F8A566}" presName="bgRect" presStyleLbl="bgShp" presStyleIdx="1" presStyleCnt="3"/>
      <dgm:spPr/>
    </dgm:pt>
    <dgm:pt modelId="{12EF6242-B0FC-4E71-9E0A-77CDF29E888B}" type="pres">
      <dgm:prSet presAssocID="{EFA6AFDC-6C17-4762-9127-A35EA1F8A5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AAFED65B-F5C9-4FF1-BCFF-B6C77BBBF564}" type="pres">
      <dgm:prSet presAssocID="{EFA6AFDC-6C17-4762-9127-A35EA1F8A566}" presName="spaceRect" presStyleCnt="0"/>
      <dgm:spPr/>
    </dgm:pt>
    <dgm:pt modelId="{34706C3A-31BF-487C-B680-9854B5E05DF9}" type="pres">
      <dgm:prSet presAssocID="{EFA6AFDC-6C17-4762-9127-A35EA1F8A566}" presName="parTx" presStyleLbl="revTx" presStyleIdx="1" presStyleCnt="3">
        <dgm:presLayoutVars>
          <dgm:chMax val="0"/>
          <dgm:chPref val="0"/>
        </dgm:presLayoutVars>
      </dgm:prSet>
      <dgm:spPr/>
    </dgm:pt>
    <dgm:pt modelId="{F64843DF-44B5-4BC4-B0B8-FAF829C7E581}" type="pres">
      <dgm:prSet presAssocID="{59A41D55-84AD-466F-99B5-A6BF73D1D7C5}" presName="sibTrans" presStyleCnt="0"/>
      <dgm:spPr/>
    </dgm:pt>
    <dgm:pt modelId="{6085D18A-8952-425B-9839-DF13797411AF}" type="pres">
      <dgm:prSet presAssocID="{A5D3425C-D1D7-4657-9352-B38768B18E94}" presName="compNode" presStyleCnt="0"/>
      <dgm:spPr/>
    </dgm:pt>
    <dgm:pt modelId="{422CDFC8-52FA-439D-B19F-DDE98930A3FE}" type="pres">
      <dgm:prSet presAssocID="{A5D3425C-D1D7-4657-9352-B38768B18E94}" presName="bgRect" presStyleLbl="bgShp" presStyleIdx="2" presStyleCnt="3"/>
      <dgm:spPr/>
    </dgm:pt>
    <dgm:pt modelId="{3E19A6EB-6DD9-439C-A1FB-2DB5C7D8C42E}" type="pres">
      <dgm:prSet presAssocID="{A5D3425C-D1D7-4657-9352-B38768B18E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D25078F-BD0F-4EDB-BBCA-918B949AC21A}" type="pres">
      <dgm:prSet presAssocID="{A5D3425C-D1D7-4657-9352-B38768B18E94}" presName="spaceRect" presStyleCnt="0"/>
      <dgm:spPr/>
    </dgm:pt>
    <dgm:pt modelId="{FC40BD19-B5CC-49C0-9BDB-A2A59933DA22}" type="pres">
      <dgm:prSet presAssocID="{A5D3425C-D1D7-4657-9352-B38768B18E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4EBA0F-C269-4FB9-8B45-3B2618B29FC9}" type="presOf" srcId="{EFA6AFDC-6C17-4762-9127-A35EA1F8A566}" destId="{34706C3A-31BF-487C-B680-9854B5E05DF9}" srcOrd="0" destOrd="0" presId="urn:microsoft.com/office/officeart/2018/2/layout/IconVerticalSolidList"/>
    <dgm:cxn modelId="{D2459D27-489F-475C-A748-9535B2368200}" type="presOf" srcId="{3FA2364D-CD6A-4715-86AD-8AB4286C3127}" destId="{22D0A163-3B44-48F7-B5D1-83AE8C4EE124}" srcOrd="0" destOrd="0" presId="urn:microsoft.com/office/officeart/2018/2/layout/IconVerticalSolidList"/>
    <dgm:cxn modelId="{DDB1915F-B4EA-444F-8272-43C875DC4F97}" srcId="{4F93D92F-3529-44B9-BE25-6A30647EC1BF}" destId="{EFA6AFDC-6C17-4762-9127-A35EA1F8A566}" srcOrd="1" destOrd="0" parTransId="{70DAC4DA-01AC-4F8B-844E-1FE7EA4309E3}" sibTransId="{59A41D55-84AD-466F-99B5-A6BF73D1D7C5}"/>
    <dgm:cxn modelId="{16F05E7D-F261-44F4-B685-B1823BF83DC5}" type="presOf" srcId="{A5D3425C-D1D7-4657-9352-B38768B18E94}" destId="{FC40BD19-B5CC-49C0-9BDB-A2A59933DA22}" srcOrd="0" destOrd="0" presId="urn:microsoft.com/office/officeart/2018/2/layout/IconVerticalSolidList"/>
    <dgm:cxn modelId="{78B9E59C-BF87-4EBA-BEE6-D3B9A914752C}" srcId="{4F93D92F-3529-44B9-BE25-6A30647EC1BF}" destId="{3FA2364D-CD6A-4715-86AD-8AB4286C3127}" srcOrd="0" destOrd="0" parTransId="{35B048CE-75CD-4356-9855-53BD1A811FED}" sibTransId="{9E351572-ED15-40BA-9035-0D5980A50451}"/>
    <dgm:cxn modelId="{94926BDD-5E28-423F-800A-DDAE6286B875}" srcId="{4F93D92F-3529-44B9-BE25-6A30647EC1BF}" destId="{A5D3425C-D1D7-4657-9352-B38768B18E94}" srcOrd="2" destOrd="0" parTransId="{2DFB8E96-F02B-46BC-9E2C-00755FCD34B0}" sibTransId="{2777E8D8-2F19-4511-ADB5-C2CF144399F0}"/>
    <dgm:cxn modelId="{96DE92F0-4624-4D1B-9E4B-55FE95C5B8FE}" type="presOf" srcId="{4F93D92F-3529-44B9-BE25-6A30647EC1BF}" destId="{90C4FBFE-20B3-4F6E-AE49-2D219E1F1D72}" srcOrd="0" destOrd="0" presId="urn:microsoft.com/office/officeart/2018/2/layout/IconVerticalSolidList"/>
    <dgm:cxn modelId="{3B9B6ED1-F660-4256-9710-79F13441209A}" type="presParOf" srcId="{90C4FBFE-20B3-4F6E-AE49-2D219E1F1D72}" destId="{2891DFF6-2851-426C-A9B2-678D2F12AC4C}" srcOrd="0" destOrd="0" presId="urn:microsoft.com/office/officeart/2018/2/layout/IconVerticalSolidList"/>
    <dgm:cxn modelId="{4585F6CF-6E80-46D9-8F3A-3A0C54179F55}" type="presParOf" srcId="{2891DFF6-2851-426C-A9B2-678D2F12AC4C}" destId="{B8EA9317-3D95-4334-B764-871B0AA69EF3}" srcOrd="0" destOrd="0" presId="urn:microsoft.com/office/officeart/2018/2/layout/IconVerticalSolidList"/>
    <dgm:cxn modelId="{A25B7D61-788C-4AE7-8148-B90A102E5EC7}" type="presParOf" srcId="{2891DFF6-2851-426C-A9B2-678D2F12AC4C}" destId="{4CE3A86C-82A0-4B13-873D-41D1FC43E29C}" srcOrd="1" destOrd="0" presId="urn:microsoft.com/office/officeart/2018/2/layout/IconVerticalSolidList"/>
    <dgm:cxn modelId="{0E3AFE60-716A-4605-9299-4F52111C87F1}" type="presParOf" srcId="{2891DFF6-2851-426C-A9B2-678D2F12AC4C}" destId="{629FF312-EB8B-4F13-B397-ABE8397CEECF}" srcOrd="2" destOrd="0" presId="urn:microsoft.com/office/officeart/2018/2/layout/IconVerticalSolidList"/>
    <dgm:cxn modelId="{EEE9C9BC-E599-4997-A145-FF10B019C04B}" type="presParOf" srcId="{2891DFF6-2851-426C-A9B2-678D2F12AC4C}" destId="{22D0A163-3B44-48F7-B5D1-83AE8C4EE124}" srcOrd="3" destOrd="0" presId="urn:microsoft.com/office/officeart/2018/2/layout/IconVerticalSolidList"/>
    <dgm:cxn modelId="{CC19CB3B-C2B0-45D1-83FB-4530F39E21F5}" type="presParOf" srcId="{90C4FBFE-20B3-4F6E-AE49-2D219E1F1D72}" destId="{1410360D-D93B-427C-9B62-8B784E19E060}" srcOrd="1" destOrd="0" presId="urn:microsoft.com/office/officeart/2018/2/layout/IconVerticalSolidList"/>
    <dgm:cxn modelId="{D21A0C42-1FDE-43A2-A294-D93F6CD717E5}" type="presParOf" srcId="{90C4FBFE-20B3-4F6E-AE49-2D219E1F1D72}" destId="{6EB3FF81-40F2-4793-8C5B-755B09971593}" srcOrd="2" destOrd="0" presId="urn:microsoft.com/office/officeart/2018/2/layout/IconVerticalSolidList"/>
    <dgm:cxn modelId="{45D31A8C-63D4-45C9-8A26-A1BCA8429128}" type="presParOf" srcId="{6EB3FF81-40F2-4793-8C5B-755B09971593}" destId="{F94E1C7E-4D3F-43DE-B72E-CE9A90AEA41D}" srcOrd="0" destOrd="0" presId="urn:microsoft.com/office/officeart/2018/2/layout/IconVerticalSolidList"/>
    <dgm:cxn modelId="{E005BFB7-6875-48EF-80CF-7A97D522DC8A}" type="presParOf" srcId="{6EB3FF81-40F2-4793-8C5B-755B09971593}" destId="{12EF6242-B0FC-4E71-9E0A-77CDF29E888B}" srcOrd="1" destOrd="0" presId="urn:microsoft.com/office/officeart/2018/2/layout/IconVerticalSolidList"/>
    <dgm:cxn modelId="{86B95385-074C-4388-92A5-0A50D6191FAE}" type="presParOf" srcId="{6EB3FF81-40F2-4793-8C5B-755B09971593}" destId="{AAFED65B-F5C9-4FF1-BCFF-B6C77BBBF564}" srcOrd="2" destOrd="0" presId="urn:microsoft.com/office/officeart/2018/2/layout/IconVerticalSolidList"/>
    <dgm:cxn modelId="{6718BDAD-1151-483C-A67F-A6BEE105DBBE}" type="presParOf" srcId="{6EB3FF81-40F2-4793-8C5B-755B09971593}" destId="{34706C3A-31BF-487C-B680-9854B5E05DF9}" srcOrd="3" destOrd="0" presId="urn:microsoft.com/office/officeart/2018/2/layout/IconVerticalSolidList"/>
    <dgm:cxn modelId="{3D206F24-74DA-465A-BF5E-5F5EE43591C8}" type="presParOf" srcId="{90C4FBFE-20B3-4F6E-AE49-2D219E1F1D72}" destId="{F64843DF-44B5-4BC4-B0B8-FAF829C7E581}" srcOrd="3" destOrd="0" presId="urn:microsoft.com/office/officeart/2018/2/layout/IconVerticalSolidList"/>
    <dgm:cxn modelId="{14987CD3-3D7B-4F61-B2A0-FD4EE30049F7}" type="presParOf" srcId="{90C4FBFE-20B3-4F6E-AE49-2D219E1F1D72}" destId="{6085D18A-8952-425B-9839-DF13797411AF}" srcOrd="4" destOrd="0" presId="urn:microsoft.com/office/officeart/2018/2/layout/IconVerticalSolidList"/>
    <dgm:cxn modelId="{162C0D57-852A-464B-B823-3A47BDB67DEC}" type="presParOf" srcId="{6085D18A-8952-425B-9839-DF13797411AF}" destId="{422CDFC8-52FA-439D-B19F-DDE98930A3FE}" srcOrd="0" destOrd="0" presId="urn:microsoft.com/office/officeart/2018/2/layout/IconVerticalSolidList"/>
    <dgm:cxn modelId="{F38C522C-3CB1-468B-9822-130E6A19B168}" type="presParOf" srcId="{6085D18A-8952-425B-9839-DF13797411AF}" destId="{3E19A6EB-6DD9-439C-A1FB-2DB5C7D8C42E}" srcOrd="1" destOrd="0" presId="urn:microsoft.com/office/officeart/2018/2/layout/IconVerticalSolidList"/>
    <dgm:cxn modelId="{C1B6F2C3-D2DD-4563-94E4-5571C6F6C2C3}" type="presParOf" srcId="{6085D18A-8952-425B-9839-DF13797411AF}" destId="{ED25078F-BD0F-4EDB-BBCA-918B949AC21A}" srcOrd="2" destOrd="0" presId="urn:microsoft.com/office/officeart/2018/2/layout/IconVerticalSolidList"/>
    <dgm:cxn modelId="{A1FC7B78-748F-4117-8B12-C538CE9CB485}" type="presParOf" srcId="{6085D18A-8952-425B-9839-DF13797411AF}" destId="{FC40BD19-B5CC-49C0-9BDB-A2A59933DA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C8EC2-B621-434A-93BC-037BE6B80020}">
      <dsp:nvSpPr>
        <dsp:cNvPr id="0" name=""/>
        <dsp:cNvSpPr/>
      </dsp:nvSpPr>
      <dsp:spPr>
        <a:xfrm>
          <a:off x="0" y="487392"/>
          <a:ext cx="107934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26066-D1BC-4E30-88E6-48FEE4654B00}">
      <dsp:nvSpPr>
        <dsp:cNvPr id="0" name=""/>
        <dsp:cNvSpPr/>
      </dsp:nvSpPr>
      <dsp:spPr>
        <a:xfrm>
          <a:off x="539670" y="59352"/>
          <a:ext cx="7555389" cy="8560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576" tIns="0" rIns="28557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Wooyeon Jo</a:t>
          </a:r>
          <a:endParaRPr lang="en-US" sz="2900" kern="1200"/>
        </a:p>
      </dsp:txBody>
      <dsp:txXfrm>
        <a:off x="581460" y="101142"/>
        <a:ext cx="7471809" cy="772500"/>
      </dsp:txXfrm>
    </dsp:sp>
    <dsp:sp modelId="{8E9ECEB8-5134-4336-8028-2C4A11B304AD}">
      <dsp:nvSpPr>
        <dsp:cNvPr id="0" name=""/>
        <dsp:cNvSpPr/>
      </dsp:nvSpPr>
      <dsp:spPr>
        <a:xfrm>
          <a:off x="0" y="1802832"/>
          <a:ext cx="107934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FD9A5-3466-4997-A656-FD77C348706F}">
      <dsp:nvSpPr>
        <dsp:cNvPr id="0" name=""/>
        <dsp:cNvSpPr/>
      </dsp:nvSpPr>
      <dsp:spPr>
        <a:xfrm>
          <a:off x="539670" y="1374792"/>
          <a:ext cx="7555389" cy="8560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576" tIns="0" rIns="28557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Muhammad Ahsan</a:t>
          </a:r>
          <a:endParaRPr lang="en-US" sz="2900" kern="1200"/>
        </a:p>
      </dsp:txBody>
      <dsp:txXfrm>
        <a:off x="581460" y="1416582"/>
        <a:ext cx="7471809" cy="772500"/>
      </dsp:txXfrm>
    </dsp:sp>
    <dsp:sp modelId="{2A83A6E5-B2DF-4A45-BA31-26E7E7DDA31A}">
      <dsp:nvSpPr>
        <dsp:cNvPr id="0" name=""/>
        <dsp:cNvSpPr/>
      </dsp:nvSpPr>
      <dsp:spPr>
        <a:xfrm>
          <a:off x="0" y="3118272"/>
          <a:ext cx="107934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ABBDA-1D38-4919-9E7E-EBCC789797C6}">
      <dsp:nvSpPr>
        <dsp:cNvPr id="0" name=""/>
        <dsp:cNvSpPr/>
      </dsp:nvSpPr>
      <dsp:spPr>
        <a:xfrm>
          <a:off x="539670" y="2690232"/>
          <a:ext cx="7555389" cy="8560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576" tIns="0" rIns="28557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Muhammad Shahryar Yaqub</a:t>
          </a:r>
          <a:endParaRPr lang="en-US" sz="2900" kern="1200"/>
        </a:p>
      </dsp:txBody>
      <dsp:txXfrm>
        <a:off x="581460" y="2732022"/>
        <a:ext cx="7471809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A9317-3D95-4334-B764-871B0AA69EF3}">
      <dsp:nvSpPr>
        <dsp:cNvPr id="0" name=""/>
        <dsp:cNvSpPr/>
      </dsp:nvSpPr>
      <dsp:spPr>
        <a:xfrm>
          <a:off x="0" y="494"/>
          <a:ext cx="8937752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3A86C-82A0-4B13-873D-41D1FC43E29C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A163-3B44-48F7-B5D1-83AE8C4EE124}">
      <dsp:nvSpPr>
        <dsp:cNvPr id="0" name=""/>
        <dsp:cNvSpPr/>
      </dsp:nvSpPr>
      <dsp:spPr>
        <a:xfrm>
          <a:off x="1336435" y="494"/>
          <a:ext cx="7601316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file for malware classifier</a:t>
          </a:r>
        </a:p>
      </dsp:txBody>
      <dsp:txXfrm>
        <a:off x="1336435" y="494"/>
        <a:ext cx="7601316" cy="1157086"/>
      </dsp:txXfrm>
    </dsp:sp>
    <dsp:sp modelId="{F94E1C7E-4D3F-43DE-B72E-CE9A90AEA41D}">
      <dsp:nvSpPr>
        <dsp:cNvPr id="0" name=""/>
        <dsp:cNvSpPr/>
      </dsp:nvSpPr>
      <dsp:spPr>
        <a:xfrm>
          <a:off x="0" y="1446852"/>
          <a:ext cx="8937752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F6242-B0FC-4E71-9E0A-77CDF29E888B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06C3A-31BF-487C-B680-9854B5E05DF9}">
      <dsp:nvSpPr>
        <dsp:cNvPr id="0" name=""/>
        <dsp:cNvSpPr/>
      </dsp:nvSpPr>
      <dsp:spPr>
        <a:xfrm>
          <a:off x="1336435" y="1446852"/>
          <a:ext cx="7601316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script to automatically generate the report</a:t>
          </a:r>
        </a:p>
      </dsp:txBody>
      <dsp:txXfrm>
        <a:off x="1336435" y="1446852"/>
        <a:ext cx="7601316" cy="1157086"/>
      </dsp:txXfrm>
    </dsp:sp>
    <dsp:sp modelId="{422CDFC8-52FA-439D-B19F-DDE98930A3FE}">
      <dsp:nvSpPr>
        <dsp:cNvPr id="0" name=""/>
        <dsp:cNvSpPr/>
      </dsp:nvSpPr>
      <dsp:spPr>
        <a:xfrm>
          <a:off x="0" y="2893210"/>
          <a:ext cx="8937752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9A6EB-6DD9-439C-A1FB-2DB5C7D8C42E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0BD19-B5CC-49C0-9BDB-A2A59933DA22}">
      <dsp:nvSpPr>
        <dsp:cNvPr id="0" name=""/>
        <dsp:cNvSpPr/>
      </dsp:nvSpPr>
      <dsp:spPr>
        <a:xfrm>
          <a:off x="1336435" y="2893210"/>
          <a:ext cx="7601316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Detailed project report</a:t>
          </a:r>
        </a:p>
      </dsp:txBody>
      <dsp:txXfrm>
        <a:off x="1336435" y="2893210"/>
        <a:ext cx="7601316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04DBD00-9FCE-48C8-9786-DABD1B91C8C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D4D9CE9-5651-432F-A72A-5B81C3A5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wareapps/Malware-Database" TargetMode="External"/><Relationship Id="rId2" Type="http://schemas.openxmlformats.org/officeDocument/2006/relationships/hyperlink" Target="https://github.com/Endermanch/Malware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DDF-D06F-2D69-7393-28151BD7F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508" y="1339953"/>
            <a:ext cx="3326650" cy="2089047"/>
          </a:xfrm>
        </p:spPr>
        <p:txBody>
          <a:bodyPr>
            <a:normAutofit/>
          </a:bodyPr>
          <a:lstStyle/>
          <a:p>
            <a:r>
              <a:rPr lang="en-US" sz="6600" dirty="0"/>
              <a:t>Team XYZ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1A25-76A8-EB8D-5F9F-A032AD94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484" y="3209372"/>
            <a:ext cx="4255965" cy="106697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Smart Tech - Challenge 4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Malware Hunt</a:t>
            </a:r>
          </a:p>
        </p:txBody>
      </p:sp>
      <p:pic>
        <p:nvPicPr>
          <p:cNvPr id="2050" name="Picture 2" descr="Malware Basic Straight Flat icon">
            <a:extLst>
              <a:ext uri="{FF2B5EF4-FFF2-40B4-BE49-F238E27FC236}">
                <a16:creationId xmlns:a16="http://schemas.microsoft.com/office/drawing/2014/main" id="{98942181-126F-24E0-93B4-3D5EF308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16" y="183794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1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E04E-1399-4531-96E4-F1D9179E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  <a:br>
              <a:rPr lang="en-US" dirty="0"/>
            </a:br>
            <a:r>
              <a:rPr lang="en-US" sz="3200" dirty="0"/>
              <a:t>- Classifier based on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753D-0EE4-48A2-A508-E17F7086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CNN-based classification based on multiple malware types</a:t>
            </a:r>
          </a:p>
          <a:p>
            <a:pPr lvl="1"/>
            <a:r>
              <a:rPr lang="en-US" dirty="0"/>
              <a:t>80% training, 20% testing</a:t>
            </a:r>
          </a:p>
          <a:p>
            <a:pPr lvl="1"/>
            <a:endParaRPr lang="en-US" dirty="0"/>
          </a:p>
          <a:p>
            <a:r>
              <a:rPr lang="en-US" dirty="0"/>
              <a:t>3 case studies</a:t>
            </a:r>
          </a:p>
          <a:p>
            <a:pPr lvl="1"/>
            <a:r>
              <a:rPr lang="en-US" dirty="0"/>
              <a:t>3-class classification on largest dataset</a:t>
            </a:r>
          </a:p>
          <a:p>
            <a:pPr lvl="2"/>
            <a:r>
              <a:rPr lang="en-US" dirty="0"/>
              <a:t>Worm, Trojan, Ransomware (389,050 image frags)</a:t>
            </a:r>
          </a:p>
          <a:p>
            <a:pPr lvl="2"/>
            <a:r>
              <a:rPr lang="en-US" b="1" dirty="0"/>
              <a:t>Valid Accuracy: 88.1%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5-class classification on typical malwares</a:t>
            </a:r>
          </a:p>
          <a:p>
            <a:pPr lvl="2"/>
            <a:r>
              <a:rPr lang="en-US" dirty="0"/>
              <a:t>Virus, Worm, Trojan, Ransomware, Spyware (417,322 frags)</a:t>
            </a:r>
          </a:p>
          <a:p>
            <a:pPr lvl="2"/>
            <a:r>
              <a:rPr lang="en-US" b="1" dirty="0"/>
              <a:t>Valid Accuracy: 82.1%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5-class classification including </a:t>
            </a:r>
            <a:r>
              <a:rPr lang="en-US" dirty="0" err="1"/>
              <a:t>prankware</a:t>
            </a:r>
            <a:r>
              <a:rPr lang="en-US" dirty="0"/>
              <a:t> type malwares</a:t>
            </a:r>
          </a:p>
          <a:p>
            <a:pPr lvl="2"/>
            <a:r>
              <a:rPr lang="en-US" dirty="0"/>
              <a:t>Trojan, Ransomware, Rogue, Jokes, </a:t>
            </a:r>
            <a:r>
              <a:rPr lang="en-US" dirty="0" err="1"/>
              <a:t>Enderware</a:t>
            </a:r>
            <a:r>
              <a:rPr lang="en-US" dirty="0"/>
              <a:t> (471,195 frags)</a:t>
            </a:r>
          </a:p>
          <a:p>
            <a:pPr lvl="2"/>
            <a:r>
              <a:rPr lang="en-US" b="1" dirty="0"/>
              <a:t>Valid Accuracy: 86.7%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1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4774-48F6-D148-7D7F-E3031285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4489-992D-B9F8-9716-E85C9F75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051643"/>
            <a:ext cx="5130800" cy="4050792"/>
          </a:xfrm>
        </p:spPr>
        <p:txBody>
          <a:bodyPr/>
          <a:lstStyle/>
          <a:p>
            <a:r>
              <a:rPr lang="en-US" dirty="0"/>
              <a:t>The Automated Script generate a detailed malware report</a:t>
            </a:r>
          </a:p>
          <a:p>
            <a:r>
              <a:rPr lang="en-US" dirty="0"/>
              <a:t>The report includes details such as</a:t>
            </a:r>
          </a:p>
          <a:p>
            <a:pPr lvl="1"/>
            <a:r>
              <a:rPr lang="en-US" dirty="0"/>
              <a:t>CBA generated image</a:t>
            </a:r>
          </a:p>
          <a:p>
            <a:pPr lvl="1"/>
            <a:r>
              <a:rPr lang="en-US" dirty="0"/>
              <a:t>Detection Ratio</a:t>
            </a:r>
          </a:p>
          <a:p>
            <a:pPr lvl="1"/>
            <a:r>
              <a:rPr lang="en-US" dirty="0"/>
              <a:t>Multiple Antivirus Results</a:t>
            </a:r>
          </a:p>
          <a:p>
            <a:pPr lvl="1"/>
            <a:r>
              <a:rPr lang="en-US" dirty="0"/>
              <a:t>File Hashes</a:t>
            </a:r>
          </a:p>
          <a:p>
            <a:pPr lvl="1"/>
            <a:r>
              <a:rPr lang="en-US" dirty="0"/>
              <a:t>File Characteristics</a:t>
            </a:r>
          </a:p>
          <a:p>
            <a:pPr lvl="1"/>
            <a:r>
              <a:rPr lang="en-US" dirty="0"/>
              <a:t>Community feedback</a:t>
            </a:r>
          </a:p>
          <a:p>
            <a:pPr lvl="1"/>
            <a:r>
              <a:rPr lang="en-US" dirty="0"/>
              <a:t>Behavioral Analysis</a:t>
            </a:r>
          </a:p>
          <a:p>
            <a:pPr lvl="1"/>
            <a:r>
              <a:rPr lang="en-US" dirty="0"/>
              <a:t>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9812-0590-C4B6-000D-388F14526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"/>
          <a:stretch/>
        </p:blipFill>
        <p:spPr>
          <a:xfrm>
            <a:off x="6366933" y="1022115"/>
            <a:ext cx="3594802" cy="51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66EB-BE87-9A09-44A3-CA871A5D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D5D6C9-1BDE-EA7D-BD7F-FEF1F2976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63374"/>
              </p:ext>
            </p:extLst>
          </p:nvPr>
        </p:nvGraphicFramePr>
        <p:xfrm>
          <a:off x="3584339" y="2614937"/>
          <a:ext cx="4898571" cy="3095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76">
                  <a:extLst>
                    <a:ext uri="{9D8B030D-6E8A-4147-A177-3AD203B41FA5}">
                      <a16:colId xmlns:a16="http://schemas.microsoft.com/office/drawing/2014/main" val="2736056832"/>
                    </a:ext>
                  </a:extLst>
                </a:gridCol>
                <a:gridCol w="4357395">
                  <a:extLst>
                    <a:ext uri="{9D8B030D-6E8A-4147-A177-3AD203B41FA5}">
                      <a16:colId xmlns:a16="http://schemas.microsoft.com/office/drawing/2014/main" val="1670368519"/>
                    </a:ext>
                  </a:extLst>
                </a:gridCol>
              </a:tblGrid>
              <a:tr h="305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99698"/>
                  </a:ext>
                </a:extLst>
              </a:tr>
              <a:tr h="3228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 malware detection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71392"/>
                  </a:ext>
                </a:extLst>
              </a:tr>
              <a:tr h="225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Malware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68142"/>
                  </a:ext>
                </a:extLst>
              </a:tr>
              <a:tr h="409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01624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Malware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20901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Automate 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04486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Integration with current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39912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8635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7F2206B4-F3A2-C504-C793-1E734B6B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50" y="2967653"/>
            <a:ext cx="363894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B5491CF-6F4C-C400-A98C-516B02EB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50" y="3350209"/>
            <a:ext cx="363894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41ACD6B-E4BA-0089-8D8D-483ABEA3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50" y="3738991"/>
            <a:ext cx="363894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BE0A4B0-328C-2D53-6E23-13F95812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50" y="4165097"/>
            <a:ext cx="363894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AD524B1-EF0A-3834-3A09-0A4D9926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50" y="4547653"/>
            <a:ext cx="363894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E4F8391-A201-D2A8-ED38-E3B0F5DB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50" y="4945766"/>
            <a:ext cx="363894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ACE7B27-C1B8-32BC-5DBD-D3BA7828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50" y="5346597"/>
            <a:ext cx="363894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4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F49A-1484-4D82-E1AF-43403839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03DD357-3C2B-E660-A1BD-3DB06E830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707898"/>
              </p:ext>
            </p:extLst>
          </p:nvPr>
        </p:nvGraphicFramePr>
        <p:xfrm>
          <a:off x="1069848" y="2121408"/>
          <a:ext cx="8937752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06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152" name="Oval 615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Oval 615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146" name="Picture 2" descr="Vector Bubbles With Question Mark Question Icons Isolated On White Stock  Illustration - Download Image Now - iStock">
            <a:extLst>
              <a:ext uri="{FF2B5EF4-FFF2-40B4-BE49-F238E27FC236}">
                <a16:creationId xmlns:a16="http://schemas.microsoft.com/office/drawing/2014/main" id="{A1C3ADE5-24FF-D646-14EE-E97224CB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3159" y="818727"/>
            <a:ext cx="6525682" cy="52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65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79FD-67CB-5272-DFA8-3605D667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B82CE-473C-D2F5-3AD3-62A050EC4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381542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72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6B32-E35F-7085-F4F5-34312CE3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 fontScale="90000"/>
          </a:bodyPr>
          <a:lstStyle/>
          <a:p>
            <a:r>
              <a:rPr lang="en-US" sz="4200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695E-0055-FA81-AF40-AF4BDB66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76423"/>
            <a:ext cx="5948265" cy="328873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Current scanning tools provide limited information to the end user. Giving options like delete/quarantine infected files etc.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Create a plugin that would generate useful insights strengthening the existing system.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Making a more user-focused experience with insights to help familiarize them to take well-informed action against the malware.</a:t>
            </a:r>
          </a:p>
        </p:txBody>
      </p:sp>
      <p:pic>
        <p:nvPicPr>
          <p:cNvPr id="3074" name="Picture 2" descr="bug] [investigate] False-positive virus archive scan results · Issue #152 ·  ActivityWatch/activitywatch · GitHub">
            <a:extLst>
              <a:ext uri="{FF2B5EF4-FFF2-40B4-BE49-F238E27FC236}">
                <a16:creationId xmlns:a16="http://schemas.microsoft.com/office/drawing/2014/main" id="{16FB2095-835C-1F4B-7A53-8A2F15D3F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"/>
          <a:stretch/>
        </p:blipFill>
        <p:spPr bwMode="auto">
          <a:xfrm>
            <a:off x="6890692" y="685800"/>
            <a:ext cx="4942913" cy="5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3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AF4C-18C0-27DA-1177-F581370B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554885" cy="1609344"/>
          </a:xfrm>
        </p:spPr>
        <p:txBody>
          <a:bodyPr>
            <a:normAutofit/>
          </a:bodyPr>
          <a:lstStyle/>
          <a:p>
            <a:r>
              <a:rPr lang="en-US" b="1" dirty="0"/>
              <a:t>Solution - Image-based Malware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01A4-2090-38C1-DE0D-E53B844A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classify malware</a:t>
            </a:r>
          </a:p>
          <a:p>
            <a:r>
              <a:rPr lang="en-US" dirty="0"/>
              <a:t>Use code block analysis and heuristics to generate comprehendible malware images.</a:t>
            </a:r>
          </a:p>
          <a:p>
            <a:r>
              <a:rPr lang="en-US" dirty="0"/>
              <a:t>Automatically generate user-friendly malware report</a:t>
            </a:r>
          </a:p>
        </p:txBody>
      </p:sp>
    </p:spTree>
    <p:extLst>
      <p:ext uri="{BB962C8B-B14F-4D97-AF65-F5344CB8AC3E}">
        <p14:creationId xmlns:p14="http://schemas.microsoft.com/office/powerpoint/2010/main" val="25831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1724-1198-001E-BF54-B5032E2D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Framework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AD9B87-8744-FC43-E3DD-B5DA149E08CF}"/>
              </a:ext>
            </a:extLst>
          </p:cNvPr>
          <p:cNvGrpSpPr/>
          <p:nvPr/>
        </p:nvGrpSpPr>
        <p:grpSpPr>
          <a:xfrm>
            <a:off x="541176" y="2006082"/>
            <a:ext cx="10423933" cy="3909798"/>
            <a:chOff x="541176" y="2006082"/>
            <a:chExt cx="10423933" cy="3909798"/>
          </a:xfrm>
        </p:grpSpPr>
        <p:pic>
          <p:nvPicPr>
            <p:cNvPr id="4098" name="Picture 2" descr="Dataset Icon Images – Browse 4,235 Stock Photos, Vectors, and Video | Adobe  Stock">
              <a:extLst>
                <a:ext uri="{FF2B5EF4-FFF2-40B4-BE49-F238E27FC236}">
                  <a16:creationId xmlns:a16="http://schemas.microsoft.com/office/drawing/2014/main" id="{A61166CF-975D-0D95-AD72-F8D8225DA3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083" r="21247" b="27084"/>
            <a:stretch/>
          </p:blipFill>
          <p:spPr bwMode="auto">
            <a:xfrm>
              <a:off x="825712" y="2283669"/>
              <a:ext cx="1557238" cy="126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onvert Icons - Free SVG &amp; PNG Convert Images - Noun Project">
              <a:extLst>
                <a:ext uri="{FF2B5EF4-FFF2-40B4-BE49-F238E27FC236}">
                  <a16:creationId xmlns:a16="http://schemas.microsoft.com/office/drawing/2014/main" id="{83E18DB7-96E9-3ED0-2ADB-815E7873F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531" y="2266769"/>
              <a:ext cx="1261050" cy="126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20,301 Png File Icon Images, Stock Photos, 3D objects, &amp; Vectors |  Shutterstock">
              <a:extLst>
                <a:ext uri="{FF2B5EF4-FFF2-40B4-BE49-F238E27FC236}">
                  <a16:creationId xmlns:a16="http://schemas.microsoft.com/office/drawing/2014/main" id="{3169343D-F576-6654-CCCD-B0258D4D29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9" t="23612" r="29136" b="29790"/>
            <a:stretch/>
          </p:blipFill>
          <p:spPr bwMode="auto">
            <a:xfrm>
              <a:off x="3288728" y="2765955"/>
              <a:ext cx="630525" cy="74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Malware Virus icon PNG and SVG Vector Free Download">
              <a:extLst>
                <a:ext uri="{FF2B5EF4-FFF2-40B4-BE49-F238E27FC236}">
                  <a16:creationId xmlns:a16="http://schemas.microsoft.com/office/drawing/2014/main" id="{D66F5232-9E1A-0CD4-4281-DB46EB7A7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986" y="2617699"/>
              <a:ext cx="254288" cy="26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Neural Network Icons - Free SVG &amp; PNG Neural Network Images - Noun Project">
              <a:extLst>
                <a:ext uri="{FF2B5EF4-FFF2-40B4-BE49-F238E27FC236}">
                  <a16:creationId xmlns:a16="http://schemas.microsoft.com/office/drawing/2014/main" id="{2DDB83D1-B506-A849-3E59-2BC987964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353" y="2245697"/>
              <a:ext cx="1609345" cy="1609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BC4A37-CBD1-3CB5-3FB4-79CDB99D281E}"/>
                </a:ext>
              </a:extLst>
            </p:cNvPr>
            <p:cNvSpPr txBox="1"/>
            <p:nvPr/>
          </p:nvSpPr>
          <p:spPr>
            <a:xfrm>
              <a:off x="888473" y="3466710"/>
              <a:ext cx="1436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Malware Dataset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7E8D6E-E83F-3371-348B-42314CE610FF}"/>
                </a:ext>
              </a:extLst>
            </p:cNvPr>
            <p:cNvSpPr txBox="1"/>
            <p:nvPr/>
          </p:nvSpPr>
          <p:spPr>
            <a:xfrm>
              <a:off x="2737846" y="3509156"/>
              <a:ext cx="10568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Bin to Image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39CDD-A71C-A8CE-3514-2EDD82DA4739}"/>
                </a:ext>
              </a:extLst>
            </p:cNvPr>
            <p:cNvSpPr txBox="1"/>
            <p:nvPr/>
          </p:nvSpPr>
          <p:spPr>
            <a:xfrm>
              <a:off x="4635018" y="3544718"/>
              <a:ext cx="13459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Dataset Training</a:t>
              </a:r>
            </a:p>
          </p:txBody>
        </p:sp>
        <p:pic>
          <p:nvPicPr>
            <p:cNvPr id="4112" name="Picture 16" descr="Malicious - Free files and folders icons">
              <a:extLst>
                <a:ext uri="{FF2B5EF4-FFF2-40B4-BE49-F238E27FC236}">
                  <a16:creationId xmlns:a16="http://schemas.microsoft.com/office/drawing/2014/main" id="{96E8DCB5-676C-5A8B-AC32-8B89CC979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650" y="2424006"/>
              <a:ext cx="923872" cy="923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Convert Icons - Free SVG &amp; PNG Convert Images - Noun Project">
              <a:extLst>
                <a:ext uri="{FF2B5EF4-FFF2-40B4-BE49-F238E27FC236}">
                  <a16:creationId xmlns:a16="http://schemas.microsoft.com/office/drawing/2014/main" id="{ED3854DB-5373-170C-0D7C-63B3FD920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833" y="2247746"/>
              <a:ext cx="1268549" cy="126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20,301 Png File Icon Images, Stock Photos, 3D objects, &amp; Vectors |  Shutterstock">
              <a:extLst>
                <a:ext uri="{FF2B5EF4-FFF2-40B4-BE49-F238E27FC236}">
                  <a16:creationId xmlns:a16="http://schemas.microsoft.com/office/drawing/2014/main" id="{0AA43945-946C-45F0-65D3-FC950FC791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9" t="23612" r="29136" b="29790"/>
            <a:stretch/>
          </p:blipFill>
          <p:spPr bwMode="auto">
            <a:xfrm>
              <a:off x="9615107" y="2757643"/>
              <a:ext cx="634275" cy="747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21E032-1191-D511-2443-615AD4095F25}"/>
                </a:ext>
              </a:extLst>
            </p:cNvPr>
            <p:cNvSpPr txBox="1"/>
            <p:nvPr/>
          </p:nvSpPr>
          <p:spPr>
            <a:xfrm>
              <a:off x="9104653" y="3454702"/>
              <a:ext cx="10209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Bin to Image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7C26D2-FD51-B6E9-2EE5-E866A9546A6F}"/>
                </a:ext>
              </a:extLst>
            </p:cNvPr>
            <p:cNvSpPr/>
            <p:nvPr/>
          </p:nvSpPr>
          <p:spPr>
            <a:xfrm>
              <a:off x="7109818" y="5268849"/>
              <a:ext cx="1688841" cy="64703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Classifier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B52672-DB71-7223-3BBD-E551F869166D}"/>
                </a:ext>
              </a:extLst>
            </p:cNvPr>
            <p:cNvSpPr txBox="1"/>
            <p:nvPr/>
          </p:nvSpPr>
          <p:spPr>
            <a:xfrm>
              <a:off x="7304616" y="3473887"/>
              <a:ext cx="13459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Malicious file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9C75875-621F-8D97-4340-59DB6990DD3B}"/>
                </a:ext>
              </a:extLst>
            </p:cNvPr>
            <p:cNvSpPr/>
            <p:nvPr/>
          </p:nvSpPr>
          <p:spPr>
            <a:xfrm>
              <a:off x="2373129" y="3613850"/>
              <a:ext cx="354896" cy="241192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B9F857F-2F39-33A2-25C1-7EBA85322FC9}"/>
                </a:ext>
              </a:extLst>
            </p:cNvPr>
            <p:cNvSpPr/>
            <p:nvPr/>
          </p:nvSpPr>
          <p:spPr>
            <a:xfrm>
              <a:off x="3962985" y="3613850"/>
              <a:ext cx="354896" cy="241192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80481E6-0CEE-8704-A12B-D4C18C18C190}"/>
                </a:ext>
              </a:extLst>
            </p:cNvPr>
            <p:cNvSpPr/>
            <p:nvPr/>
          </p:nvSpPr>
          <p:spPr>
            <a:xfrm>
              <a:off x="8687847" y="3564714"/>
              <a:ext cx="354896" cy="241192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57CCF1-0966-7C55-C47B-77ACA468904B}"/>
                </a:ext>
              </a:extLst>
            </p:cNvPr>
            <p:cNvSpPr/>
            <p:nvPr/>
          </p:nvSpPr>
          <p:spPr>
            <a:xfrm>
              <a:off x="541176" y="2006082"/>
              <a:ext cx="5719665" cy="22540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A97928-1572-8003-CDB4-69BECB700424}"/>
                </a:ext>
              </a:extLst>
            </p:cNvPr>
            <p:cNvSpPr/>
            <p:nvPr/>
          </p:nvSpPr>
          <p:spPr>
            <a:xfrm>
              <a:off x="7119257" y="2006082"/>
              <a:ext cx="3526972" cy="22540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Bent-Up 28">
              <a:extLst>
                <a:ext uri="{FF2B5EF4-FFF2-40B4-BE49-F238E27FC236}">
                  <a16:creationId xmlns:a16="http://schemas.microsoft.com/office/drawing/2014/main" id="{326D538F-487D-25FB-E241-674185B4465E}"/>
                </a:ext>
              </a:extLst>
            </p:cNvPr>
            <p:cNvSpPr/>
            <p:nvPr/>
          </p:nvSpPr>
          <p:spPr>
            <a:xfrm rot="5400000">
              <a:off x="5973335" y="4368112"/>
              <a:ext cx="1414550" cy="1086226"/>
            </a:xfrm>
            <a:prstGeom prst="bentUpArrow">
              <a:avLst>
                <a:gd name="adj1" fmla="val 25000"/>
                <a:gd name="adj2" fmla="val 30334"/>
                <a:gd name="adj3" fmla="val 26778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72330F-C6F6-083D-56AD-B178AAB39F47}"/>
                </a:ext>
              </a:extLst>
            </p:cNvPr>
            <p:cNvSpPr txBox="1"/>
            <p:nvPr/>
          </p:nvSpPr>
          <p:spPr>
            <a:xfrm>
              <a:off x="5021620" y="4260181"/>
              <a:ext cx="13459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Trained Model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1D715623-D710-A46F-AA6C-894AD1D3821D}"/>
                </a:ext>
              </a:extLst>
            </p:cNvPr>
            <p:cNvSpPr/>
            <p:nvPr/>
          </p:nvSpPr>
          <p:spPr>
            <a:xfrm rot="5400000">
              <a:off x="8134132" y="4520241"/>
              <a:ext cx="938333" cy="558888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2977D4-FABB-E185-813F-4C394996F2F7}"/>
                </a:ext>
              </a:extLst>
            </p:cNvPr>
            <p:cNvSpPr txBox="1"/>
            <p:nvPr/>
          </p:nvSpPr>
          <p:spPr>
            <a:xfrm>
              <a:off x="7119257" y="4267989"/>
              <a:ext cx="14469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Prediction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FF810E-53E7-0020-3D30-F0D98A544489}"/>
                </a:ext>
              </a:extLst>
            </p:cNvPr>
            <p:cNvSpPr/>
            <p:nvPr/>
          </p:nvSpPr>
          <p:spPr>
            <a:xfrm>
              <a:off x="9276268" y="5268849"/>
              <a:ext cx="1688841" cy="64703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Malware Type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F825034-E95F-90E8-301B-F2869FF83010}"/>
                </a:ext>
              </a:extLst>
            </p:cNvPr>
            <p:cNvSpPr/>
            <p:nvPr/>
          </p:nvSpPr>
          <p:spPr>
            <a:xfrm>
              <a:off x="8882743" y="5451175"/>
              <a:ext cx="354896" cy="241192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48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90D4-0628-6E70-80FF-7479AE47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F32F-CFA0-2044-2BED-C119A1DA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891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Binary Converted to grayscale image file</a:t>
            </a:r>
          </a:p>
          <a:p>
            <a:pPr lvl="1"/>
            <a:r>
              <a:rPr lang="en-US" dirty="0"/>
              <a:t>Each image is fragmented </a:t>
            </a:r>
          </a:p>
          <a:p>
            <a:r>
              <a:rPr lang="en-US" dirty="0"/>
              <a:t>Model Configuration</a:t>
            </a:r>
          </a:p>
          <a:p>
            <a:pPr lvl="1"/>
            <a:r>
              <a:rPr lang="en-US" dirty="0"/>
              <a:t>Conv2D layer with 32 filters is used to extract features from the images.</a:t>
            </a:r>
          </a:p>
          <a:p>
            <a:pPr lvl="1"/>
            <a:r>
              <a:rPr lang="en-US" dirty="0"/>
              <a:t>MaxPooling2D layer reduces the size of the images.</a:t>
            </a:r>
          </a:p>
          <a:p>
            <a:pPr lvl="1"/>
            <a:r>
              <a:rPr lang="en-US" dirty="0"/>
              <a:t>Flatten layer converts the 2D array to a 1D array.</a:t>
            </a:r>
          </a:p>
          <a:p>
            <a:pPr lvl="1"/>
            <a:r>
              <a:rPr lang="en-US" dirty="0"/>
              <a:t>Dense layers are used to create the neural network, with '</a:t>
            </a:r>
            <a:r>
              <a:rPr lang="en-US" dirty="0" err="1"/>
              <a:t>relu</a:t>
            </a:r>
            <a:r>
              <a:rPr lang="en-US" dirty="0"/>
              <a:t>' activation function.</a:t>
            </a:r>
          </a:p>
          <a:p>
            <a:pPr lvl="1"/>
            <a:r>
              <a:rPr lang="en-US" dirty="0"/>
              <a:t>The output layer corresponds to the number of classes and uses the '</a:t>
            </a:r>
            <a:r>
              <a:rPr lang="en-US" dirty="0" err="1"/>
              <a:t>softmax</a:t>
            </a:r>
            <a:r>
              <a:rPr lang="en-US" dirty="0"/>
              <a:t>' activation function to output probability values.</a:t>
            </a:r>
          </a:p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Data augmentation techniques such as shifting, shearing is applied / rotation, zooming, and horizontal flipping are SKIPPED. (Because we are handling a program binaries)</a:t>
            </a:r>
          </a:p>
          <a:p>
            <a:r>
              <a:rPr lang="en-US" dirty="0"/>
              <a:t>Model Compilation</a:t>
            </a:r>
          </a:p>
          <a:p>
            <a:pPr lvl="1"/>
            <a:r>
              <a:rPr lang="en-US" dirty="0"/>
              <a:t>The model is compiled using the '</a:t>
            </a:r>
            <a:r>
              <a:rPr lang="en-US" dirty="0" err="1"/>
              <a:t>adam</a:t>
            </a:r>
            <a:r>
              <a:rPr lang="en-US" dirty="0"/>
              <a:t>' optimizer and '</a:t>
            </a:r>
            <a:r>
              <a:rPr lang="en-US" dirty="0" err="1"/>
              <a:t>sparse_categorical_crossentropy</a:t>
            </a:r>
            <a:r>
              <a:rPr lang="en-US" dirty="0"/>
              <a:t>'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216256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A8A-F456-9574-78B5-0D1DDC1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AFE8-2D10-C39A-2E57-C5E86693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Dataset – 8 types of malwares [1,2]</a:t>
            </a:r>
          </a:p>
          <a:p>
            <a:pPr lvl="1"/>
            <a:r>
              <a:rPr lang="en-US" dirty="0"/>
              <a:t>No of files – 100 +</a:t>
            </a:r>
          </a:p>
          <a:p>
            <a:pPr lvl="1"/>
            <a:r>
              <a:rPr lang="en-US" dirty="0"/>
              <a:t>Each malware image is fragmented to size (64,64)</a:t>
            </a:r>
          </a:p>
          <a:p>
            <a:pPr lvl="1"/>
            <a:r>
              <a:rPr lang="en-US" dirty="0"/>
              <a:t>The batch size is set to 64, and training is conducted for 5-10 epochs.</a:t>
            </a:r>
          </a:p>
          <a:p>
            <a:pPr lvl="2"/>
            <a:r>
              <a:rPr lang="en-US" dirty="0"/>
              <a:t>We reduced the number of epochs due to limited time and resources available for training</a:t>
            </a:r>
          </a:p>
          <a:p>
            <a:pPr lvl="2"/>
            <a:endParaRPr lang="en-US" dirty="0"/>
          </a:p>
          <a:p>
            <a:r>
              <a:rPr lang="en-US" dirty="0"/>
              <a:t>Model Evaluation:</a:t>
            </a:r>
          </a:p>
          <a:p>
            <a:pPr lvl="1"/>
            <a:r>
              <a:rPr lang="en-US" dirty="0"/>
              <a:t>The model is evaluated using the test data (20% randomly chosen).</a:t>
            </a:r>
          </a:p>
          <a:p>
            <a:pPr lvl="1"/>
            <a:r>
              <a:rPr lang="en-US" dirty="0"/>
              <a:t>Testing Accuracy &gt; 80% (In Literature &gt; 95% [3])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B92E0-1E72-9226-8403-239494BD8600}"/>
              </a:ext>
            </a:extLst>
          </p:cNvPr>
          <p:cNvSpPr txBox="1"/>
          <p:nvPr/>
        </p:nvSpPr>
        <p:spPr>
          <a:xfrm>
            <a:off x="245533" y="5737967"/>
            <a:ext cx="11700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HelveticaNeue Regular"/>
              </a:rPr>
              <a:t>[1] </a:t>
            </a:r>
            <a:r>
              <a:rPr lang="en-US" sz="1200" dirty="0">
                <a:solidFill>
                  <a:srgbClr val="333333"/>
                </a:solidFill>
                <a:latin typeface="HelveticaNeue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https://github.com/Endermanch/MalwareDatabase</a:t>
            </a:r>
            <a:endParaRPr lang="en-US" sz="1200" dirty="0">
              <a:solidFill>
                <a:srgbClr val="333333"/>
              </a:solidFill>
              <a:latin typeface="HelveticaNeue Regular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Neue Regular"/>
              </a:rPr>
              <a:t>[2] </a:t>
            </a:r>
            <a:r>
              <a:rPr lang="en-US" sz="1200" dirty="0">
                <a:solidFill>
                  <a:srgbClr val="333333"/>
                </a:solidFill>
                <a:latin typeface="HelveticaNeue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https://github.com/cryptwareapps/Malware-Database</a:t>
            </a:r>
            <a:r>
              <a:rPr lang="en-US" sz="1200" dirty="0">
                <a:solidFill>
                  <a:srgbClr val="333333"/>
                </a:solidFill>
                <a:latin typeface="HelveticaNeue Regular"/>
              </a:rPr>
              <a:t> </a:t>
            </a:r>
          </a:p>
          <a:p>
            <a:r>
              <a:rPr lang="en-US" sz="1200" dirty="0">
                <a:solidFill>
                  <a:srgbClr val="333333"/>
                </a:solidFill>
                <a:latin typeface="HelveticaNeue Regular"/>
              </a:rPr>
              <a:t>[2] S. </a:t>
            </a:r>
            <a:r>
              <a:rPr lang="en-US" sz="1200" dirty="0" err="1">
                <a:solidFill>
                  <a:srgbClr val="333333"/>
                </a:solidFill>
                <a:latin typeface="HelveticaNeue Regular"/>
              </a:rPr>
              <a:t>Tobiyama</a:t>
            </a:r>
            <a:r>
              <a:rPr lang="en-US" sz="1200" dirty="0">
                <a:solidFill>
                  <a:srgbClr val="333333"/>
                </a:solidFill>
                <a:latin typeface="HelveticaNeue Regular"/>
              </a:rPr>
              <a:t>, Y. Yamaguchi, H. Shimada, T. </a:t>
            </a:r>
            <a:r>
              <a:rPr lang="en-US" sz="1200" dirty="0" err="1">
                <a:solidFill>
                  <a:srgbClr val="333333"/>
                </a:solidFill>
                <a:latin typeface="HelveticaNeue Regular"/>
              </a:rPr>
              <a:t>Ikuse</a:t>
            </a:r>
            <a:r>
              <a:rPr lang="en-US" sz="1200" dirty="0">
                <a:solidFill>
                  <a:srgbClr val="333333"/>
                </a:solidFill>
                <a:latin typeface="HelveticaNeue Regular"/>
              </a:rPr>
              <a:t> and T. Yagi, "Malware Detection with Deep Neural Network Using Process Behavior," 2016 IEEE 40th Annual Computer Software and Applications Conference (COMPSAC), Atlanta, GA, USA, 2016, pp. 577-582, </a:t>
            </a:r>
            <a:r>
              <a:rPr lang="en-US" sz="1200" dirty="0" err="1">
                <a:solidFill>
                  <a:srgbClr val="333333"/>
                </a:solidFill>
                <a:latin typeface="HelveticaNeue Regular"/>
              </a:rPr>
              <a:t>doi</a:t>
            </a:r>
            <a:r>
              <a:rPr lang="en-US" sz="1200" dirty="0">
                <a:solidFill>
                  <a:srgbClr val="333333"/>
                </a:solidFill>
                <a:latin typeface="HelveticaNeue Regular"/>
              </a:rPr>
              <a:t>: 10.1109/COMPSAC.2016.151.</a:t>
            </a:r>
          </a:p>
        </p:txBody>
      </p:sp>
    </p:spTree>
    <p:extLst>
      <p:ext uri="{BB962C8B-B14F-4D97-AF65-F5344CB8AC3E}">
        <p14:creationId xmlns:p14="http://schemas.microsoft.com/office/powerpoint/2010/main" val="159911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9C16-8135-CA4B-F99F-2B610B8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8717-872F-9E99-3DB7-819667DA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Decompile the binary file</a:t>
            </a:r>
          </a:p>
          <a:p>
            <a:r>
              <a:rPr lang="en-US" dirty="0"/>
              <a:t>Analyze using heuristics to identify code segments with different behavior.</a:t>
            </a:r>
          </a:p>
          <a:p>
            <a:r>
              <a:rPr lang="en-US" dirty="0"/>
              <a:t>Label these segments and generate a dataset for each category.</a:t>
            </a:r>
          </a:p>
          <a:p>
            <a:r>
              <a:rPr lang="en-US" dirty="0"/>
              <a:t>Test the incoming file for the presence of each malware category/</a:t>
            </a:r>
          </a:p>
          <a:p>
            <a:r>
              <a:rPr lang="en-US" dirty="0"/>
              <a:t>For example, if there is malware with worm and keylogger capability the file would be automatically labeled by the trained ML model.</a:t>
            </a:r>
          </a:p>
          <a:p>
            <a:r>
              <a:rPr lang="en-US" dirty="0"/>
              <a:t>Post-process the image with the predicted labels and color code it.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B366C1-D5E9-936C-0426-1CAC9B4D9520}"/>
              </a:ext>
            </a:extLst>
          </p:cNvPr>
          <p:cNvSpPr/>
          <p:nvPr/>
        </p:nvSpPr>
        <p:spPr>
          <a:xfrm>
            <a:off x="11286068" y="1236500"/>
            <a:ext cx="290728" cy="2863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220DDA-8CF5-817E-8621-D89902F8D8ED}"/>
              </a:ext>
            </a:extLst>
          </p:cNvPr>
          <p:cNvSpPr/>
          <p:nvPr/>
        </p:nvSpPr>
        <p:spPr>
          <a:xfrm>
            <a:off x="11286068" y="1594092"/>
            <a:ext cx="290728" cy="2863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6D6FBC-799A-523C-8A8C-255ED6F69A03}"/>
              </a:ext>
            </a:extLst>
          </p:cNvPr>
          <p:cNvSpPr/>
          <p:nvPr/>
        </p:nvSpPr>
        <p:spPr>
          <a:xfrm>
            <a:off x="11286068" y="1951684"/>
            <a:ext cx="290728" cy="2863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8365E2-18BC-CEF6-5BE0-4D6270D806E3}"/>
              </a:ext>
            </a:extLst>
          </p:cNvPr>
          <p:cNvSpPr/>
          <p:nvPr/>
        </p:nvSpPr>
        <p:spPr>
          <a:xfrm>
            <a:off x="11286068" y="2305847"/>
            <a:ext cx="290728" cy="2863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5F5E9-CE92-E647-C1CE-D82CDCEC84DD}"/>
              </a:ext>
            </a:extLst>
          </p:cNvPr>
          <p:cNvSpPr/>
          <p:nvPr/>
        </p:nvSpPr>
        <p:spPr>
          <a:xfrm>
            <a:off x="11286068" y="880532"/>
            <a:ext cx="290728" cy="286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CF77A-3677-3F7E-A855-983FD7489E08}"/>
              </a:ext>
            </a:extLst>
          </p:cNvPr>
          <p:cNvSpPr txBox="1"/>
          <p:nvPr/>
        </p:nvSpPr>
        <p:spPr>
          <a:xfrm>
            <a:off x="10442498" y="830562"/>
            <a:ext cx="82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8AA05-053B-9D03-7439-93D636C5E0AA}"/>
              </a:ext>
            </a:extLst>
          </p:cNvPr>
          <p:cNvSpPr txBox="1"/>
          <p:nvPr/>
        </p:nvSpPr>
        <p:spPr>
          <a:xfrm>
            <a:off x="10406976" y="1186891"/>
            <a:ext cx="8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Trojan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170A49-5F01-75AC-89BF-13D95905C8FD}"/>
              </a:ext>
            </a:extLst>
          </p:cNvPr>
          <p:cNvSpPr txBox="1"/>
          <p:nvPr/>
        </p:nvSpPr>
        <p:spPr>
          <a:xfrm>
            <a:off x="9868175" y="1543220"/>
            <a:ext cx="13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7E391-3304-E4F4-A2DD-6729CFA66D93}"/>
              </a:ext>
            </a:extLst>
          </p:cNvPr>
          <p:cNvSpPr txBox="1"/>
          <p:nvPr/>
        </p:nvSpPr>
        <p:spPr>
          <a:xfrm>
            <a:off x="10516108" y="2255877"/>
            <a:ext cx="75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FAEA31-EFAD-A688-4F92-A3679607CA6A}"/>
              </a:ext>
            </a:extLst>
          </p:cNvPr>
          <p:cNvSpPr txBox="1"/>
          <p:nvPr/>
        </p:nvSpPr>
        <p:spPr>
          <a:xfrm>
            <a:off x="9734612" y="1899549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73661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1F52-0009-ECA2-6050-AD0B4D0B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CBA image generation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4CA4C6-2BF0-1D72-2E33-F59F06725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6" t="47504" r="1"/>
          <a:stretch/>
        </p:blipFill>
        <p:spPr>
          <a:xfrm>
            <a:off x="10116912" y="1414975"/>
            <a:ext cx="849528" cy="4779196"/>
          </a:xfrm>
        </p:spPr>
      </p:pic>
      <p:pic>
        <p:nvPicPr>
          <p:cNvPr id="1026" name="Picture 2" descr="Png file format symbol - Free interface icons">
            <a:extLst>
              <a:ext uri="{FF2B5EF4-FFF2-40B4-BE49-F238E27FC236}">
                <a16:creationId xmlns:a16="http://schemas.microsoft.com/office/drawing/2014/main" id="{395C37DD-2BBE-D79A-9289-255E8FAE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26" y="4492400"/>
            <a:ext cx="1136778" cy="11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uristics Images – Browse 462 Stock Photos, Vectors, and Video | Adobe  Stock">
            <a:extLst>
              <a:ext uri="{FF2B5EF4-FFF2-40B4-BE49-F238E27FC236}">
                <a16:creationId xmlns:a16="http://schemas.microsoft.com/office/drawing/2014/main" id="{AFD04DB3-F1E6-C4F3-D896-0842DBE6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79" y="4354570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cision Making Icon Images – Browse 50,055 Stock Photos, Vectors, and  Video | Adobe Stock">
            <a:extLst>
              <a:ext uri="{FF2B5EF4-FFF2-40B4-BE49-F238E27FC236}">
                <a16:creationId xmlns:a16="http://schemas.microsoft.com/office/drawing/2014/main" id="{31AE6C34-D9EE-C5EB-5CF0-1E385B86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7" t="14218" r="18798" b="45238"/>
          <a:stretch/>
        </p:blipFill>
        <p:spPr bwMode="auto">
          <a:xfrm rot="5400000">
            <a:off x="6546779" y="4719507"/>
            <a:ext cx="1383263" cy="89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ng file format symbol - Free interface icons">
            <a:extLst>
              <a:ext uri="{FF2B5EF4-FFF2-40B4-BE49-F238E27FC236}">
                <a16:creationId xmlns:a16="http://schemas.microsoft.com/office/drawing/2014/main" id="{D800BB11-BC4F-BE97-A524-7B0EBC36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59" y="4622007"/>
            <a:ext cx="1136778" cy="11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ecision Making Icon Images – Browse 50,055 Stock Photos, Vectors, and  Video | Adobe Stock">
            <a:extLst>
              <a:ext uri="{FF2B5EF4-FFF2-40B4-BE49-F238E27FC236}">
                <a16:creationId xmlns:a16="http://schemas.microsoft.com/office/drawing/2014/main" id="{5E4DC1D6-EBE1-2FA2-21D0-9374079FE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8" t="14218" r="18798" b="45238"/>
          <a:stretch/>
        </p:blipFill>
        <p:spPr bwMode="auto">
          <a:xfrm rot="5400000">
            <a:off x="6829697" y="5005659"/>
            <a:ext cx="817425" cy="89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ecision Making Icon Images – Browse 50,055 Stock Photos, Vectors, and  Video | Adobe Stock">
            <a:extLst>
              <a:ext uri="{FF2B5EF4-FFF2-40B4-BE49-F238E27FC236}">
                <a16:creationId xmlns:a16="http://schemas.microsoft.com/office/drawing/2014/main" id="{A71802E8-F841-6F1A-57C0-549B6AC02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2" t="14218" r="18798" b="45238"/>
          <a:stretch/>
        </p:blipFill>
        <p:spPr bwMode="auto">
          <a:xfrm rot="5400000">
            <a:off x="6987437" y="5165245"/>
            <a:ext cx="501948" cy="8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928EC889-BB13-D546-7416-1FBB080DE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6" t="47504" r="1"/>
          <a:stretch/>
        </p:blipFill>
        <p:spPr>
          <a:xfrm>
            <a:off x="827131" y="1414975"/>
            <a:ext cx="849528" cy="4779196"/>
          </a:xfrm>
          <a:prstGeom prst="rect">
            <a:avLst/>
          </a:prstGeo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64BA339F-65F4-85EC-B5CB-4B5E87BA5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6" t="77159" r="1" b="1"/>
          <a:stretch/>
        </p:blipFill>
        <p:spPr>
          <a:xfrm>
            <a:off x="10116912" y="4114803"/>
            <a:ext cx="849528" cy="2079368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0B07C715-8CCB-4F08-14DE-5AF4C7E31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6" t="89790" r="1" b="1"/>
          <a:stretch/>
        </p:blipFill>
        <p:spPr>
          <a:xfrm>
            <a:off x="10113841" y="5264727"/>
            <a:ext cx="849528" cy="929444"/>
          </a:xfrm>
          <a:prstGeom prst="rect">
            <a:avLst/>
          </a:prstGeom>
        </p:spPr>
      </p:pic>
      <p:pic>
        <p:nvPicPr>
          <p:cNvPr id="19" name="Picture 2" descr="Png file format symbol - Free interface icons">
            <a:extLst>
              <a:ext uri="{FF2B5EF4-FFF2-40B4-BE49-F238E27FC236}">
                <a16:creationId xmlns:a16="http://schemas.microsoft.com/office/drawing/2014/main" id="{1F3516BF-C85D-AF75-85CF-75D3BD4F0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6"/>
          <a:stretch/>
        </p:blipFill>
        <p:spPr bwMode="auto">
          <a:xfrm>
            <a:off x="8022459" y="4990914"/>
            <a:ext cx="1136778" cy="7787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" descr="Png file format symbol - Free interface icons">
            <a:extLst>
              <a:ext uri="{FF2B5EF4-FFF2-40B4-BE49-F238E27FC236}">
                <a16:creationId xmlns:a16="http://schemas.microsoft.com/office/drawing/2014/main" id="{24CD37B9-5023-8472-622E-FD869394F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62" b="1"/>
          <a:stretch/>
        </p:blipFill>
        <p:spPr bwMode="auto">
          <a:xfrm>
            <a:off x="8022459" y="5321339"/>
            <a:ext cx="1136778" cy="4483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2721D35-2CA4-B216-5E53-CF579E5826F4}"/>
              </a:ext>
            </a:extLst>
          </p:cNvPr>
          <p:cNvSpPr/>
          <p:nvPr/>
        </p:nvSpPr>
        <p:spPr>
          <a:xfrm>
            <a:off x="2040467" y="4990914"/>
            <a:ext cx="458551" cy="33042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3A73317-DBC6-2A4C-8D0E-060564723DBC}"/>
              </a:ext>
            </a:extLst>
          </p:cNvPr>
          <p:cNvSpPr/>
          <p:nvPr/>
        </p:nvSpPr>
        <p:spPr>
          <a:xfrm>
            <a:off x="3939354" y="4990914"/>
            <a:ext cx="458551" cy="33042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7268CD-EBC0-3D52-5309-8D4C64A4EBA0}"/>
              </a:ext>
            </a:extLst>
          </p:cNvPr>
          <p:cNvSpPr/>
          <p:nvPr/>
        </p:nvSpPr>
        <p:spPr>
          <a:xfrm>
            <a:off x="9408799" y="4995184"/>
            <a:ext cx="458551" cy="33042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8AE07-450B-0A68-F6C4-FE9940775CED}"/>
              </a:ext>
            </a:extLst>
          </p:cNvPr>
          <p:cNvSpPr txBox="1"/>
          <p:nvPr/>
        </p:nvSpPr>
        <p:spPr>
          <a:xfrm>
            <a:off x="4864062" y="6043064"/>
            <a:ext cx="124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Heuristics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C9836A-A710-112E-7F55-E277AEEF0CCC}"/>
              </a:ext>
            </a:extLst>
          </p:cNvPr>
          <p:cNvSpPr txBox="1"/>
          <p:nvPr/>
        </p:nvSpPr>
        <p:spPr>
          <a:xfrm>
            <a:off x="2668047" y="5629178"/>
            <a:ext cx="1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Malware 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76F4DF-21C7-AFDB-D6A6-94B3AA0B08C7}"/>
              </a:ext>
            </a:extLst>
          </p:cNvPr>
          <p:cNvSpPr txBox="1"/>
          <p:nvPr/>
        </p:nvSpPr>
        <p:spPr>
          <a:xfrm>
            <a:off x="8019388" y="5745904"/>
            <a:ext cx="1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Coded Image</a:t>
            </a:r>
          </a:p>
        </p:txBody>
      </p:sp>
      <p:pic>
        <p:nvPicPr>
          <p:cNvPr id="38" name="Content Placeholder 9">
            <a:extLst>
              <a:ext uri="{FF2B5EF4-FFF2-40B4-BE49-F238E27FC236}">
                <a16:creationId xmlns:a16="http://schemas.microsoft.com/office/drawing/2014/main" id="{B202CEB2-1E98-A4C0-92D0-CFB0CF1BE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6" t="69337" r="1" b="20454"/>
          <a:stretch/>
        </p:blipFill>
        <p:spPr>
          <a:xfrm>
            <a:off x="10118534" y="3429000"/>
            <a:ext cx="849528" cy="9294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2E7275-3390-B3CE-94DE-0376AB5BD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506" y="1850192"/>
            <a:ext cx="8140182" cy="147527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958DA80-A128-C7E2-829D-4635BE9A12BD}"/>
              </a:ext>
            </a:extLst>
          </p:cNvPr>
          <p:cNvSpPr/>
          <p:nvPr/>
        </p:nvSpPr>
        <p:spPr>
          <a:xfrm>
            <a:off x="4028671" y="3397881"/>
            <a:ext cx="3829851" cy="335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Analyzed Malwares In DB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90FC31-C97D-D812-72FE-9CA33B4B8DB2}"/>
              </a:ext>
            </a:extLst>
          </p:cNvPr>
          <p:cNvSpPr/>
          <p:nvPr/>
        </p:nvSpPr>
        <p:spPr>
          <a:xfrm rot="5400000">
            <a:off x="5705853" y="3908372"/>
            <a:ext cx="458551" cy="33042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1263</TotalTime>
  <Words>697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HelveticaNeue Regular</vt:lpstr>
      <vt:lpstr>Rockwell</vt:lpstr>
      <vt:lpstr>Rockwell Condensed</vt:lpstr>
      <vt:lpstr>Wingdings</vt:lpstr>
      <vt:lpstr>Wood Type</vt:lpstr>
      <vt:lpstr>Team XYZ</vt:lpstr>
      <vt:lpstr>Team Members</vt:lpstr>
      <vt:lpstr>Problem Statement</vt:lpstr>
      <vt:lpstr>Solution - Image-based Malware classifier</vt:lpstr>
      <vt:lpstr>Classification Framework</vt:lpstr>
      <vt:lpstr>CNN model</vt:lpstr>
      <vt:lpstr>Classification Results</vt:lpstr>
      <vt:lpstr>Code Block analysis</vt:lpstr>
      <vt:lpstr>CBA image generation</vt:lpstr>
      <vt:lpstr>Proof of concept - Classifier based on CNN</vt:lpstr>
      <vt:lpstr>Malware Report</vt:lpstr>
      <vt:lpstr>Goals</vt:lpstr>
      <vt:lpstr>Deliverables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Ahsan</dc:creator>
  <cp:lastModifiedBy>Muhammad Ahsan</cp:lastModifiedBy>
  <cp:revision>45</cp:revision>
  <dcterms:created xsi:type="dcterms:W3CDTF">2024-01-27T19:25:36Z</dcterms:created>
  <dcterms:modified xsi:type="dcterms:W3CDTF">2024-01-28T16:29:15Z</dcterms:modified>
</cp:coreProperties>
</file>