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71" r:id="rId3"/>
    <p:sldId id="516" r:id="rId4"/>
    <p:sldId id="472" r:id="rId5"/>
    <p:sldId id="704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1" r:id="rId18"/>
    <p:sldId id="672" r:id="rId19"/>
    <p:sldId id="673" r:id="rId20"/>
    <p:sldId id="674" r:id="rId21"/>
    <p:sldId id="705" r:id="rId22"/>
    <p:sldId id="675" r:id="rId23"/>
    <p:sldId id="676" r:id="rId24"/>
    <p:sldId id="677" r:id="rId25"/>
    <p:sldId id="678" r:id="rId26"/>
    <p:sldId id="702" r:id="rId27"/>
    <p:sldId id="703" r:id="rId28"/>
    <p:sldId id="679" r:id="rId29"/>
    <p:sldId id="680" r:id="rId30"/>
    <p:sldId id="681" r:id="rId31"/>
    <p:sldId id="682" r:id="rId32"/>
    <p:sldId id="683" r:id="rId33"/>
    <p:sldId id="712" r:id="rId34"/>
    <p:sldId id="711" r:id="rId35"/>
    <p:sldId id="715" r:id="rId36"/>
    <p:sldId id="713" r:id="rId37"/>
    <p:sldId id="714" r:id="rId38"/>
    <p:sldId id="716" r:id="rId39"/>
    <p:sldId id="707" r:id="rId40"/>
    <p:sldId id="709" r:id="rId41"/>
    <p:sldId id="708" r:id="rId42"/>
    <p:sldId id="718" r:id="rId43"/>
    <p:sldId id="719" r:id="rId44"/>
    <p:sldId id="717" r:id="rId45"/>
    <p:sldId id="684" r:id="rId46"/>
    <p:sldId id="592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699" r:id="rId62"/>
    <p:sldId id="700" r:id="rId63"/>
    <p:sldId id="385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40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0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0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2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9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79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8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3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5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github.com/dndxor/BCPy/Ch10%20&#50640;&#49436;%20speech_jobs_KOR.txt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jpg"/><Relationship Id="rId4" Type="http://schemas.openxmlformats.org/officeDocument/2006/relationships/image" Target="../media/image8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jp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jp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>
                <a:solidFill>
                  <a:schemeClr val="bg1"/>
                </a:solidFill>
              </a:rPr>
              <a:t>함수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 내에서 분해된 작은 단위의 작업이 </a:t>
            </a:r>
            <a:r>
              <a:rPr lang="ko-KR" altLang="en-US" sz="1600" b="1"/>
              <a:t>함수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원하는 목적을 달성하기 위한 기능들을 하나의 처리 단위로 묶어놓은 것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필요할 </a:t>
            </a:r>
            <a:r>
              <a:rPr lang="ko-KR" altLang="en-US" sz="1600" b="1"/>
              <a:t>때마다 이름으로 </a:t>
            </a:r>
            <a:r>
              <a:rPr lang="ko-KR" altLang="en-US" sz="1600" b="1" smtClean="0"/>
              <a:t>호출하여 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사용 하면 문제를 분해함으로써 해결이 쉬워질 뿐만 아니라</a:t>
            </a:r>
            <a:r>
              <a:rPr lang="en-US" altLang="ko-KR" sz="1600"/>
              <a:t>, </a:t>
            </a:r>
            <a:r>
              <a:rPr lang="ko-KR" altLang="en-US" sz="1600"/>
              <a:t>공통으로 사용하는 기능이나 반복되는 </a:t>
            </a:r>
            <a:r>
              <a:rPr lang="ko-KR" altLang="en-US" sz="1600" b="1"/>
              <a:t>코드를 재사용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프로그램을 </a:t>
            </a:r>
            <a:r>
              <a:rPr lang="ko-KR" altLang="en-US" sz="1600" b="1" err="1"/>
              <a:t>구조화</a:t>
            </a:r>
            <a:r>
              <a:rPr lang="ko-KR" altLang="en-US" sz="1600" err="1"/>
              <a:t>시킬</a:t>
            </a:r>
            <a:r>
              <a:rPr lang="ko-KR" altLang="en-US" sz="1600"/>
              <a:t> 수 있어서 </a:t>
            </a:r>
            <a:r>
              <a:rPr lang="ko-KR" altLang="en-US" sz="1600" b="1" err="1"/>
              <a:t>가독성</a:t>
            </a:r>
            <a:r>
              <a:rPr lang="ko-KR" altLang="en-US" sz="1600" err="1"/>
              <a:t>을</a:t>
            </a:r>
            <a:r>
              <a:rPr lang="ko-KR" altLang="en-US" sz="1600"/>
              <a:t> 높이는 효과도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2" y="4149080"/>
            <a:ext cx="4520048" cy="24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사용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/>
              <a:t>사용자 정의 함수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필요한 동작을 수행하는 함수를 </a:t>
            </a:r>
            <a:r>
              <a:rPr lang="ko-KR" altLang="en-US" sz="1600" smtClean="0"/>
              <a:t>사용자가</a:t>
            </a:r>
            <a:r>
              <a:rPr lang="en-US" altLang="ko-KR" sz="1600" smtClean="0"/>
              <a:t> </a:t>
            </a:r>
            <a:r>
              <a:rPr lang="ko-KR" altLang="en-US" sz="1600" smtClean="0"/>
              <a:t>직접 </a:t>
            </a:r>
            <a:r>
              <a:rPr lang="ko-KR" altLang="en-US" sz="1600"/>
              <a:t>생성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파이썬에서</a:t>
            </a:r>
            <a:r>
              <a:rPr lang="ko-KR" altLang="en-US" sz="1600"/>
              <a:t> 함수를 만들 때는 다음의 함수 정의 형식처럼 </a:t>
            </a:r>
            <a:r>
              <a:rPr lang="en-US" altLang="ko-KR" sz="1600" err="1"/>
              <a:t>def</a:t>
            </a:r>
            <a:r>
              <a:rPr lang="ko-KR" altLang="en-US" sz="1600"/>
              <a:t>를 사용하여 함수의 이름과 필요한 명령을 나열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함수가 만들어지면</a:t>
            </a:r>
            <a:r>
              <a:rPr lang="en-US" altLang="ko-KR" sz="1600"/>
              <a:t>, </a:t>
            </a:r>
            <a:r>
              <a:rPr lang="ko-KR" altLang="en-US" sz="1600"/>
              <a:t>프로그램 내 어떤 위치에서든 필요할 때마다 함수 이름을 사용해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2171"/>
            <a:ext cx="7592876" cy="28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원을 그리는 함수를 정의하고</a:t>
            </a:r>
            <a:r>
              <a:rPr lang="en-US" altLang="ko-KR" sz="1600"/>
              <a:t>, </a:t>
            </a:r>
            <a:r>
              <a:rPr lang="ko-KR" altLang="en-US" sz="1600"/>
              <a:t>원하는 위치에서 함수를 호출하면 그림을 그리는 프로그램을 작성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3</a:t>
            </a:r>
            <a:r>
              <a:rPr lang="ko-KR" altLang="en-US" sz="1600"/>
              <a:t>개의 원을 위쪽으로 쌓아 원기둥 모양 만들기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원을 채워서 그리는 함수 </a:t>
            </a:r>
            <a:r>
              <a:rPr lang="en-US" altLang="ko-KR" sz="1600" err="1"/>
              <a:t>draw_circle</a:t>
            </a:r>
            <a:r>
              <a:rPr lang="en-US" altLang="ko-KR" sz="1600"/>
              <a:t>( )</a:t>
            </a:r>
            <a:r>
              <a:rPr lang="ko-KR" altLang="en-US" sz="1600"/>
              <a:t>을 정의</a:t>
            </a:r>
            <a:r>
              <a:rPr lang="en-US" altLang="ko-KR" sz="1600"/>
              <a:t>, </a:t>
            </a:r>
            <a:r>
              <a:rPr lang="ko-KR" altLang="en-US" sz="1600"/>
              <a:t>원의 반지름은 </a:t>
            </a:r>
            <a:r>
              <a:rPr lang="en-US" altLang="ko-KR" sz="1600"/>
              <a:t>100</a:t>
            </a:r>
            <a:r>
              <a:rPr lang="ko-KR" altLang="en-US" sz="1600"/>
              <a:t>으로 고정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773"/>
          <a:stretch/>
        </p:blipFill>
        <p:spPr>
          <a:xfrm>
            <a:off x="1403648" y="3702456"/>
            <a:ext cx="7056784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428"/>
          <a:stretch/>
        </p:blipFill>
        <p:spPr>
          <a:xfrm>
            <a:off x="1359930" y="5517233"/>
            <a:ext cx="7100502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950" y="6336796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from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import * 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모든 함수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(*)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200" b="1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없이 호출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하고자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4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09903"/>
            <a:ext cx="7419975" cy="200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91" y="3921379"/>
            <a:ext cx="2387332" cy="25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</a:t>
            </a:r>
            <a:r>
              <a:rPr lang="ko-KR" altLang="en-US" sz="1600" smtClean="0"/>
              <a:t>인수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</a:t>
            </a:r>
            <a:r>
              <a:rPr lang="ko-KR" altLang="en-US" sz="1600" smtClean="0"/>
              <a:t>에 </a:t>
            </a:r>
            <a:r>
              <a:rPr lang="ko-KR" altLang="en-US" sz="1600"/>
              <a:t>의한 값 전달을 통해 </a:t>
            </a:r>
            <a:r>
              <a:rPr lang="ko-KR" altLang="en-US" sz="1600" err="1"/>
              <a:t>반복문처럼</a:t>
            </a:r>
            <a:r>
              <a:rPr lang="ko-KR" altLang="en-US" sz="1600"/>
              <a:t> 같은 동작만 반복하는 것이 아니라 원하는 형태로 동작을 변형할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호출할 때 괄호 안에 인수를 기술하면</a:t>
            </a:r>
            <a:r>
              <a:rPr lang="en-US" altLang="ko-KR" sz="1600"/>
              <a:t>, </a:t>
            </a:r>
            <a:r>
              <a:rPr lang="ko-KR" altLang="en-US" sz="1600"/>
              <a:t>함수를 만들 때 정의된 </a:t>
            </a:r>
            <a:r>
              <a:rPr lang="ko-KR" altLang="en-US" sz="1600" smtClean="0"/>
              <a:t>매개변수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r>
              <a:rPr lang="ko-KR" altLang="en-US" sz="1600" smtClean="0"/>
              <a:t>에 </a:t>
            </a:r>
            <a:r>
              <a:rPr lang="ko-KR" altLang="en-US" sz="1600"/>
              <a:t>값이 전달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44" y="3147915"/>
            <a:ext cx="7032296" cy="33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여러 개의 인수를 이용하면 함수의 동작을 더 다양하게 실행할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수정하여 매개변수를 가지도록 정의</a:t>
            </a:r>
            <a:r>
              <a:rPr lang="en-US" altLang="ko-KR" sz="1600"/>
              <a:t>, </a:t>
            </a:r>
            <a:r>
              <a:rPr lang="ko-KR" altLang="en-US" sz="1600"/>
              <a:t>원을 그릴 위치</a:t>
            </a:r>
            <a:r>
              <a:rPr lang="en-US" altLang="ko-KR" sz="1600"/>
              <a:t>(x, y </a:t>
            </a:r>
            <a:r>
              <a:rPr lang="ko-KR" altLang="en-US" sz="1600"/>
              <a:t>좌표</a:t>
            </a:r>
            <a:r>
              <a:rPr lang="en-US" altLang="ko-KR" sz="1600"/>
              <a:t>), </a:t>
            </a:r>
            <a:r>
              <a:rPr lang="ko-KR" altLang="en-US" sz="1600"/>
              <a:t>원의 반지름</a:t>
            </a:r>
            <a:r>
              <a:rPr lang="en-US" altLang="ko-KR" sz="1600"/>
              <a:t>(r)</a:t>
            </a:r>
            <a:r>
              <a:rPr lang="ko-KR" altLang="en-US" sz="1600"/>
              <a:t>을 매개변수로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777"/>
          <a:stretch/>
        </p:blipFill>
        <p:spPr>
          <a:xfrm>
            <a:off x="1209497" y="1880654"/>
            <a:ext cx="7250935" cy="183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15" y="3801582"/>
            <a:ext cx="73628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2938"/>
          <a:stretch/>
        </p:blipFill>
        <p:spPr>
          <a:xfrm>
            <a:off x="1323156" y="5085185"/>
            <a:ext cx="71372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함수를 정의할 때 사용한 매개변수와 호출할 때의 인수는 개수와 순서에 맞게 기술해야 함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/>
              <a:t>매개변수와 인수의 기술 방법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71" y="2924945"/>
            <a:ext cx="6753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부분도 수정하여 프로그램을 완성</a:t>
            </a: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74001"/>
            <a:ext cx="7419975" cy="3495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74001"/>
            <a:ext cx="5007364" cy="20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디폴트</a:t>
            </a:r>
            <a:r>
              <a:rPr lang="en-US" altLang="ko-KR" sz="1800" b="1">
                <a:solidFill>
                  <a:srgbClr val="3C479D"/>
                </a:solidFill>
              </a:rPr>
              <a:t>(default)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정의할 때 매개변수의 기본값을 지정하면 함수를 호출할 때 인수 생략 가능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인수를 가진 함수는 인수와 매개변수의 개수가 맞지 않아도 설정된 기본값을 사용하여 함수의 동작을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3284985"/>
            <a:ext cx="7410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분해와 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사용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키워드</a:t>
            </a:r>
            <a:r>
              <a:rPr lang="en-US" altLang="ko-KR" sz="1800" b="1">
                <a:solidFill>
                  <a:srgbClr val="3C479D"/>
                </a:solidFill>
              </a:rPr>
              <a:t>(keyword)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인수가 순서에 맞지 않아도 함수의 동작이 실행되도록 하려면 함수를 호출할 때 인수의 이름을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값이 정의된 함수에서도 인수를 순서에 맞게 지정하지 않으면 원하는 동작을 실행할 수 없음</a:t>
            </a:r>
            <a:r>
              <a:rPr lang="en-US" altLang="ko-KR" sz="1600"/>
              <a:t> / </a:t>
            </a:r>
            <a:r>
              <a:rPr lang="ko-KR" altLang="en-US" sz="1600"/>
              <a:t>필요한 인수의 이름을 지정하는 키워드 인수를 사용하면 순서에 상관없이 매개변수에 값을 전달할 수 있음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1356543" y="3937851"/>
            <a:ext cx="6862962" cy="2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180975" lvl="2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None/>
            </a:pPr>
            <a:r>
              <a:rPr lang="en-US" altLang="ko-KR" sz="1800" b="1">
                <a:cs typeface="Arial" panose="020B0604020202020204" pitchFamily="34" charset="0"/>
              </a:rPr>
              <a:t>[</a:t>
            </a:r>
            <a:r>
              <a:rPr lang="ko-KR" altLang="en-US" sz="1800" b="1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</a:t>
            </a:r>
            <a:r>
              <a:rPr lang="ko-KR" altLang="en-US" sz="1800" b="1">
                <a:cs typeface="Arial" panose="020B0604020202020204" pitchFamily="34" charset="0"/>
              </a:rPr>
              <a:t>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함수의 디폴트 인수 처리 지정</a:t>
            </a:r>
            <a:endParaRPr lang="en-US" altLang="ko-KR" sz="2000"/>
          </a:p>
        </p:txBody>
      </p:sp>
      <p:sp>
        <p:nvSpPr>
          <p:cNvPr id="6" name="직사각형 5"/>
          <p:cNvSpPr/>
          <p:nvPr/>
        </p:nvSpPr>
        <p:spPr>
          <a:xfrm>
            <a:off x="1079612" y="2017754"/>
            <a:ext cx="7596844" cy="198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prints(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symbol='', </a:t>
            </a:r>
            <a:r>
              <a:rPr lang="en-US" altLang="ko-KR" sz="1400" err="1" smtClean="0">
                <a:solidFill>
                  <a:srgbClr val="0000FF"/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=1, </a:t>
            </a:r>
            <a:r>
              <a:rPr lang="en-US" altLang="ko-KR" sz="1400" err="1">
                <a:solidFill>
                  <a:srgbClr val="0000FF"/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=''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):	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print(symbol*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end=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prints('=', 10, 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prints("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prints('#',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612" y="4149080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=10, symbol='*',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('*',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가변</a:t>
            </a:r>
            <a:r>
              <a:rPr lang="en-US" altLang="ko-KR" sz="1800" b="1">
                <a:solidFill>
                  <a:srgbClr val="3C479D"/>
                </a:solidFill>
              </a:rPr>
              <a:t>(variable length)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함수의 매개변수를 ‘*’로 정의하면 가변 인수가 되어 인수의 개수에 상관없이 함수를 호출할 수 있음</a:t>
            </a:r>
            <a:endParaRPr lang="en-US" altLang="ko-KR" sz="1600"/>
          </a:p>
        </p:txBody>
      </p:sp>
      <p:grpSp>
        <p:nvGrpSpPr>
          <p:cNvPr id="6" name="그룹 5"/>
          <p:cNvGrpSpPr/>
          <p:nvPr/>
        </p:nvGrpSpPr>
        <p:grpSpPr>
          <a:xfrm>
            <a:off x="1141065" y="2780929"/>
            <a:ext cx="7419975" cy="2571750"/>
            <a:chOff x="1141065" y="2780929"/>
            <a:chExt cx="7419975" cy="2571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065" y="2780929"/>
              <a:ext cx="7419975" cy="25717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516216" y="2790166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(tuple </a:t>
              </a:r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변수로 처리</a:t>
              </a:r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35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[</a:t>
            </a:r>
            <a:r>
              <a:rPr lang="ko-KR" altLang="en-US" sz="1600"/>
              <a:t>실습 </a:t>
            </a:r>
            <a:r>
              <a:rPr lang="en-US" altLang="ko-KR" sz="1600"/>
              <a:t>10-4]</a:t>
            </a:r>
            <a:r>
              <a:rPr lang="ko-KR" altLang="en-US" sz="1600"/>
              <a:t>의 원을 그리는 함수를 수정</a:t>
            </a:r>
            <a:r>
              <a:rPr lang="en-US" altLang="ko-KR" sz="1600"/>
              <a:t>, </a:t>
            </a:r>
            <a:r>
              <a:rPr lang="ko-KR" altLang="en-US" sz="1600"/>
              <a:t>함수를 호출할 때 반지름을 지정하지 않으면 반지름 </a:t>
            </a:r>
            <a:r>
              <a:rPr lang="en-US" altLang="ko-KR" sz="1600"/>
              <a:t>100</a:t>
            </a:r>
            <a:r>
              <a:rPr lang="ko-KR" altLang="en-US" sz="1600"/>
              <a:t>인 원을 그리도록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함수의 반지름을 디폴트 인수로 수정하여 기본값을 </a:t>
            </a:r>
            <a:r>
              <a:rPr lang="en-US" altLang="ko-KR" sz="1600"/>
              <a:t>100</a:t>
            </a:r>
            <a:r>
              <a:rPr lang="ko-KR" altLang="en-US" sz="1600"/>
              <a:t>으로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5"/>
          <a:stretch/>
        </p:blipFill>
        <p:spPr>
          <a:xfrm>
            <a:off x="1336681" y="3212977"/>
            <a:ext cx="7123752" cy="1276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896"/>
          <a:stretch/>
        </p:blipFill>
        <p:spPr>
          <a:xfrm>
            <a:off x="1357064" y="4965723"/>
            <a:ext cx="71033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57686"/>
            <a:ext cx="7381875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3" y="4050909"/>
            <a:ext cx="4545360" cy="25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인수로 전달된 값을 이용해 필요한 동작을 수행하고 그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반환값이</a:t>
            </a:r>
            <a:r>
              <a:rPr lang="ko-KR" altLang="en-US" sz="1600"/>
              <a:t> 있는 </a:t>
            </a:r>
            <a:r>
              <a:rPr lang="ko-KR" altLang="en-US" sz="1600" smtClean="0"/>
              <a:t>경우</a:t>
            </a:r>
            <a:r>
              <a:rPr lang="en-US" altLang="ko-KR" sz="1600" smtClean="0"/>
              <a:t> </a:t>
            </a:r>
            <a:r>
              <a:rPr lang="ko-KR" altLang="en-US" sz="1600" smtClean="0"/>
              <a:t>함수 </a:t>
            </a:r>
            <a:r>
              <a:rPr lang="ko-KR" altLang="en-US" sz="1600"/>
              <a:t>정의 블록에 </a:t>
            </a:r>
            <a:r>
              <a:rPr lang="en-US" altLang="ko-KR" sz="1600" b="1"/>
              <a:t>return</a:t>
            </a:r>
            <a:r>
              <a:rPr lang="ko-KR" altLang="en-US" sz="1600"/>
              <a:t>과 함께 </a:t>
            </a:r>
            <a:r>
              <a:rPr lang="ko-KR" altLang="en-US" sz="1600" err="1"/>
              <a:t>반환값을</a:t>
            </a:r>
            <a:r>
              <a:rPr lang="ko-KR" altLang="en-US" sz="1600"/>
              <a:t> 기술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return </a:t>
            </a:r>
            <a:r>
              <a:rPr lang="ko-KR" altLang="en-US" sz="1600"/>
              <a:t>문장이 실행될 때 함수의 동작은 끝나고</a:t>
            </a:r>
            <a:r>
              <a:rPr lang="en-US" altLang="ko-KR" sz="1600"/>
              <a:t>, </a:t>
            </a:r>
            <a:r>
              <a:rPr lang="ko-KR" altLang="en-US" sz="1600"/>
              <a:t>함수를 호출한 부분으로 </a:t>
            </a:r>
            <a:r>
              <a:rPr lang="ko-KR" altLang="en-US" sz="1600" err="1"/>
              <a:t>반환값이</a:t>
            </a:r>
            <a:r>
              <a:rPr lang="ko-KR" altLang="en-US" sz="1600"/>
              <a:t> 전달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/>
          <a:stretch/>
        </p:blipFill>
        <p:spPr>
          <a:xfrm>
            <a:off x="323528" y="3714298"/>
            <a:ext cx="2880320" cy="20773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84985"/>
            <a:ext cx="5616624" cy="29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6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618145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 정의 블록 안에서 사용할 수 있는 </a:t>
            </a:r>
            <a:r>
              <a:rPr lang="en-US" altLang="ko-KR" sz="1600"/>
              <a:t>return</a:t>
            </a:r>
            <a:r>
              <a:rPr lang="ko-KR" altLang="en-US" sz="1600"/>
              <a:t>은 값이나 변수</a:t>
            </a:r>
            <a:r>
              <a:rPr lang="en-US" altLang="ko-KR" sz="1600"/>
              <a:t>, </a:t>
            </a:r>
            <a:r>
              <a:rPr lang="ko-KR" altLang="en-US" sz="1600"/>
              <a:t>수식을 </a:t>
            </a:r>
            <a:r>
              <a:rPr lang="ko-KR" altLang="en-US" sz="1600" err="1"/>
              <a:t>반환값으로</a:t>
            </a:r>
            <a:r>
              <a:rPr lang="ko-KR" altLang="en-US" sz="1600"/>
              <a:t> 사용하지만</a:t>
            </a:r>
            <a:r>
              <a:rPr lang="en-US" altLang="ko-KR" sz="1600"/>
              <a:t>, </a:t>
            </a:r>
            <a:r>
              <a:rPr lang="ko-KR" altLang="en-US" sz="1600" err="1"/>
              <a:t>반환값을</a:t>
            </a:r>
            <a:r>
              <a:rPr lang="ko-KR" altLang="en-US" sz="1600"/>
              <a:t> 생략 하거나 여러 개를 사용하는 경우도 있음</a:t>
            </a:r>
            <a:endParaRPr lang="en-US" altLang="ko-KR" sz="160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다음은 </a:t>
            </a:r>
            <a:r>
              <a:rPr lang="ko-KR" altLang="en-US" sz="1600" err="1"/>
              <a:t>반환값을</a:t>
            </a:r>
            <a:r>
              <a:rPr lang="ko-KR" altLang="en-US" sz="1600"/>
              <a:t> 생략하고 함수를 종료하기 위한 목적으로 사용한 코드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err="1"/>
              <a:t>반환값의</a:t>
            </a:r>
            <a:r>
              <a:rPr lang="ko-KR" altLang="en-US" sz="1800"/>
              <a:t> 여러 가지 형태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2" y="3454453"/>
            <a:ext cx="6800850" cy="600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82" y="4043925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41307" y="1588093"/>
            <a:ext cx="7920000" cy="4937252"/>
            <a:chOff x="741307" y="1588093"/>
            <a:chExt cx="7920000" cy="49372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51FBA2-F2F5-4D0C-AB1D-FDBC8A007B97}"/>
                </a:ext>
              </a:extLst>
            </p:cNvPr>
            <p:cNvSpPr/>
            <p:nvPr/>
          </p:nvSpPr>
          <p:spPr>
            <a:xfrm>
              <a:off x="741307" y="1588093"/>
              <a:ext cx="7920000" cy="49372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5C3827FC-0F19-4351-86E4-02C2F887D4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0279" y="2166829"/>
              <a:ext cx="7618145" cy="4290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 err="1"/>
                <a:t>반환값이</a:t>
              </a:r>
              <a:r>
                <a:rPr lang="ko-KR" altLang="en-US" sz="1600"/>
                <a:t> 여러 개인 경우 </a:t>
              </a:r>
              <a:r>
                <a:rPr lang="ko-KR" altLang="en-US" sz="1600" b="1" err="1">
                  <a:solidFill>
                    <a:srgbClr val="0000FF"/>
                  </a:solidFill>
                </a:rPr>
                <a:t>튜플</a:t>
              </a:r>
              <a:r>
                <a:rPr lang="ko-KR" altLang="en-US" sz="1600" b="1"/>
                <a:t> 데이터형으로 반환</a:t>
              </a:r>
              <a:endParaRPr lang="en-US" altLang="ko-KR" sz="1600" b="1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/>
                <a:t>함수 호출 문장에서 </a:t>
              </a:r>
              <a:r>
                <a:rPr lang="ko-KR" altLang="en-US" sz="1600" err="1"/>
                <a:t>반환값을</a:t>
              </a:r>
              <a:r>
                <a:rPr lang="ko-KR" altLang="en-US" sz="1600"/>
                <a:t> 대입할 변수를 여러 개 사용 할 수 있음</a:t>
              </a:r>
              <a:endParaRPr lang="en-US" altLang="ko-KR" sz="1600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endParaRPr lang="en-US" altLang="ko-KR" sz="1600" b="0"/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25F32DA1-76E2-49A4-9D2A-0A78DB834D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5483" y="1588093"/>
              <a:ext cx="352795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  <a:buNone/>
              </a:pPr>
              <a:r>
                <a:rPr lang="ko-KR" altLang="en-US" sz="1800" err="1"/>
                <a:t>반환값의</a:t>
              </a:r>
              <a:r>
                <a:rPr lang="ko-KR" altLang="en-US" sz="1800"/>
                <a:t> 여러 가지 형태</a:t>
              </a:r>
              <a:endParaRPr lang="en-US" altLang="ko-KR" sz="1800" b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407" y="3088388"/>
              <a:ext cx="6781800" cy="13144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908242" y="4056719"/>
              <a:ext cx="3672408" cy="194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def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func2(x, y):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   return </a:t>
              </a: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x+y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x-y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endPara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#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함수가 반환한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튜플을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언팩킹하여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와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b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로 저장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b = func2(3, 4) </a:t>
              </a:r>
              <a:endPara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print(func2(3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4))</a:t>
              </a: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	</a:t>
              </a:r>
              <a:endPara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6110950"/>
              <a:ext cx="838317" cy="2762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084091" y="3553772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#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함수가반환한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tuple 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값들을 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a, b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로 </a:t>
              </a:r>
              <a:r>
                <a:rPr lang="ko-KR" altLang="en-US" sz="130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언팩킹</a:t>
              </a:r>
              <a:endPara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9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endParaRPr lang="en-US" altLang="ko-KR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함수에 원의 면적을 계산하고 결과를 반환하는 문장을 추가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3"/>
          <a:stretch/>
        </p:blipFill>
        <p:spPr>
          <a:xfrm>
            <a:off x="1392814" y="2398417"/>
            <a:ext cx="6923602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360"/>
          <a:stretch/>
        </p:blipFill>
        <p:spPr>
          <a:xfrm>
            <a:off x="1402339" y="4642136"/>
            <a:ext cx="6914077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9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7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4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작성한 프로그램을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850"/>
          <a:stretch/>
        </p:blipFill>
        <p:spPr>
          <a:xfrm>
            <a:off x="1475657" y="2357686"/>
            <a:ext cx="6840760" cy="2505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229201"/>
            <a:ext cx="7296150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9" y="4898273"/>
            <a:ext cx="4196296" cy="17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분해와 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함수는 독자적으로 처리되는 처리 단위이다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 내에서 사용되는 변수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값들은 함수 내에서만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 smtClean="0"/>
              <a:t>변수명이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같아도 함수 안과 밖의 변수는 별개의 것이다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smtClean="0"/>
              <a:t>지역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ko-KR" altLang="en-US" sz="1600" smtClean="0"/>
              <a:t>변수와 </a:t>
            </a:r>
            <a:r>
              <a:rPr lang="ko-KR" altLang="en-US" sz="1600"/>
              <a:t>프로그램 전체 범위에서 사용할 수 있는 </a:t>
            </a:r>
            <a:r>
              <a:rPr lang="ko-KR" altLang="en-US" sz="1600" smtClean="0"/>
              <a:t>전역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ko-KR" altLang="en-US" sz="1600" smtClean="0"/>
              <a:t>변수로 </a:t>
            </a:r>
            <a:r>
              <a:rPr lang="ko-KR" altLang="en-US" sz="1600"/>
              <a:t>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변수는</a:t>
            </a:r>
            <a:r>
              <a:rPr lang="en-US" altLang="ko-KR" sz="1600" smtClean="0"/>
              <a:t> </a:t>
            </a:r>
            <a:r>
              <a:rPr lang="ko-KR" altLang="en-US" sz="1600" err="1" smtClean="0"/>
              <a:t>전역변수로</a:t>
            </a:r>
            <a:r>
              <a:rPr lang="ko-KR" altLang="en-US" sz="1600" smtClean="0"/>
              <a:t> </a:t>
            </a:r>
            <a:r>
              <a:rPr lang="ko-KR" altLang="en-US" sz="1600"/>
              <a:t>프로그램의 어느 위치에서든 사용할 수 </a:t>
            </a:r>
            <a:r>
              <a:rPr lang="ko-KR" altLang="en-US" sz="1600" smtClean="0"/>
              <a:t>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프로그램 종료 시까지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반면 함수 내의 지역변수는 함수 </a:t>
            </a:r>
            <a:r>
              <a:rPr lang="ko-KR" altLang="en-US" sz="1600"/>
              <a:t>내에서만 사용 </a:t>
            </a:r>
            <a:r>
              <a:rPr lang="ko-KR" altLang="en-US" sz="1600" smtClean="0"/>
              <a:t>가능하고 함수가 종료되면 사라짐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7400925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4288" y="1268760"/>
            <a:ext cx="172819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err="1"/>
              <a:t>def</a:t>
            </a:r>
            <a:r>
              <a:rPr lang="en-US" altLang="ko-KR" sz="1400"/>
              <a:t> add(a, b):</a:t>
            </a:r>
          </a:p>
          <a:p>
            <a:r>
              <a:rPr lang="en-US" altLang="ko-KR" sz="1400"/>
              <a:t>    total = a + b</a:t>
            </a:r>
          </a:p>
          <a:p>
            <a:r>
              <a:rPr lang="en-US" altLang="ko-KR" sz="1400"/>
              <a:t>    return total</a:t>
            </a:r>
          </a:p>
          <a:p>
            <a:endParaRPr lang="en-US" altLang="ko-KR" sz="1400"/>
          </a:p>
          <a:p>
            <a:r>
              <a:rPr lang="en-US" altLang="ko-KR" sz="1400"/>
              <a:t>total = add(3, 4)</a:t>
            </a:r>
          </a:p>
          <a:p>
            <a:r>
              <a:rPr lang="en-US" altLang="ko-KR" sz="1400"/>
              <a:t>print(total)</a:t>
            </a:r>
            <a:endParaRPr lang="ko-KR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2220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err="1"/>
              <a:t>지역변수와</a:t>
            </a:r>
            <a:r>
              <a:rPr lang="ko-KR" altLang="en-US" sz="1600"/>
              <a:t> 프로그램 전체 범위에서 사용할 수 있는 </a:t>
            </a:r>
            <a:r>
              <a:rPr lang="ko-KR" altLang="en-US" sz="1600" err="1"/>
              <a:t>전역변수로</a:t>
            </a:r>
            <a:r>
              <a:rPr lang="ko-KR" altLang="en-US" sz="1600"/>
              <a:t> 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 </a:t>
            </a:r>
            <a:r>
              <a:rPr lang="en-US" altLang="ko-KR" sz="1600" smtClean="0"/>
              <a:t>name</a:t>
            </a:r>
            <a:r>
              <a:rPr lang="ko-KR" altLang="en-US" sz="1600" smtClean="0"/>
              <a:t>은</a:t>
            </a:r>
            <a:r>
              <a:rPr lang="en-US" altLang="ko-KR" sz="1600" smtClean="0"/>
              <a:t> </a:t>
            </a:r>
            <a:r>
              <a:rPr lang="ko-KR" altLang="en-US" sz="1600" err="1"/>
              <a:t>전역변수로</a:t>
            </a:r>
            <a:r>
              <a:rPr lang="ko-KR" altLang="en-US" sz="1600"/>
              <a:t> 프로그램의 어느 위치에서든 사용할 수 있지만</a:t>
            </a:r>
            <a:r>
              <a:rPr lang="en-US" altLang="ko-KR" sz="1600"/>
              <a:t>, total</a:t>
            </a:r>
            <a:r>
              <a:rPr lang="ko-KR" altLang="en-US" sz="1600"/>
              <a:t>은 함수 내에서만 사용 가능한 지역변수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46" y="3140969"/>
            <a:ext cx="5219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total </a:t>
            </a:r>
            <a:r>
              <a:rPr lang="ko-KR" altLang="en-US" sz="1600"/>
              <a:t>변수를 사용하면 </a:t>
            </a:r>
            <a:r>
              <a:rPr lang="en-US" altLang="ko-KR" sz="1600"/>
              <a:t>2</a:t>
            </a:r>
            <a:r>
              <a:rPr lang="ko-KR" altLang="en-US" sz="1600"/>
              <a:t>개의 </a:t>
            </a:r>
            <a:r>
              <a:rPr lang="en-US" altLang="ko-KR" sz="1600"/>
              <a:t>total</a:t>
            </a:r>
            <a:r>
              <a:rPr lang="ko-KR" altLang="en-US" sz="1600"/>
              <a:t>이 만들어져서 메모리의 다른 공간을 사용하게 되고</a:t>
            </a:r>
            <a:r>
              <a:rPr lang="en-US" altLang="ko-KR" sz="1600"/>
              <a:t>, </a:t>
            </a:r>
            <a:r>
              <a:rPr lang="ko-KR" altLang="en-US" sz="1600"/>
              <a:t>합계를 올바르게 출력하지 못함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안에서 ‘</a:t>
            </a:r>
            <a:r>
              <a:rPr lang="en-US" altLang="ko-KR" sz="1600" b="1"/>
              <a:t>global</a:t>
            </a:r>
            <a:r>
              <a:rPr lang="en-US" altLang="ko-KR" sz="1600"/>
              <a:t>’ </a:t>
            </a:r>
            <a:r>
              <a:rPr lang="ko-KR" altLang="en-US" sz="1600"/>
              <a:t>키워드로 변수를 선언하면 함수 바깥에 정의된 </a:t>
            </a:r>
            <a:r>
              <a:rPr lang="ko-KR" altLang="en-US" sz="1600" err="1"/>
              <a:t>전역변수를</a:t>
            </a:r>
            <a:r>
              <a:rPr lang="ko-KR" altLang="en-US" sz="1600"/>
              <a:t> 사용할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3"/>
            <a:ext cx="7264859" cy="1673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03741"/>
            <a:ext cx="7301610" cy="17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9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print("&gt;Call 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print("&gt;Return 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n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승 결과를 반환하는 재귀함수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powers(n, m):  #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pass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inlist = [x for x in input("&gt;(n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m</a:t>
            </a:r>
            <a:r>
              <a:rPr lang="ko-KR" altLang="en-US" sz="1300">
                <a:solidFill>
                  <a:schemeClr val="tx1"/>
                </a:solidFill>
              </a:rPr>
              <a:t>승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n m </a:t>
            </a:r>
            <a:r>
              <a:rPr lang="ko-KR" altLang="en-US" sz="1300">
                <a:solidFill>
                  <a:schemeClr val="tx1"/>
                </a:solidFill>
              </a:rPr>
              <a:t>입력</a:t>
            </a:r>
            <a:r>
              <a:rPr lang="en-US" altLang="ko-KR" sz="1300">
                <a:solidFill>
                  <a:schemeClr val="tx1"/>
                </a:solidFill>
              </a:rPr>
              <a:t>? ").split()]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n, m = int(inlist[0]), int(inlist[1])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result = powers(n, m)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print("&gt;&gt;", result)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지수승을 계산하여 반환하는 재귀함수를 작성하시오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Ch10-nPowerM.py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10" y="5909518"/>
            <a:ext cx="2372056" cy="514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73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검색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4067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= input("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만족도 점수의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가운데 항목을 첫 번째 검색 위치로 설정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start &lt; end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search == members[mid][0] 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아이디가 있으면 점수를 저장하고 반복 종료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members[mid][1]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start == (end - 1) 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줄일 수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(=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값이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elif search &gt; members[mid][0] :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start = mid + 1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뒤쪽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 :          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end = mid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앞쪽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&lt;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이하 생략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몇 번만에 탐색이 끝났는지 출력하여 확인하여보시오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040" y="1506903"/>
            <a:ext cx="281347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실습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8-6] code08-06.py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참조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675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검색을 재귀 호출로 해결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rgbClr val="0000FF"/>
                </a:solidFill>
              </a:rPr>
              <a:t>이진 검색 부분을 재귀함수 호출로 해결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하도록 코드를 수정하여보시오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 결과를 다음과 같이 출력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못 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"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찾는 회원이 없습니다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." 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"Not found!"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회원 아이디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시도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호출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횟수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Ch10-BinarySearch00.py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0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#search counter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def Bi_search(search, members, start, end):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return -1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찾기 실패 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input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("&gt;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위치 값의 초기화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(number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변수를 대체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0000FF"/>
                </a:solidFill>
                <a:cs typeface="Arial" panose="020B0604020202020204" pitchFamily="34" charset="0"/>
              </a:rPr>
              <a:t>Bi_search(search, members, start, end</a:t>
            </a:r>
            <a:r>
              <a:rPr lang="en-US" altLang="ko-KR" sz="1200" b="1" smtClean="0">
                <a:solidFill>
                  <a:srgbClr val="0000FF"/>
                </a:solidFill>
                <a:cs typeface="Arial" panose="020B0604020202020204" pitchFamily="34" charset="0"/>
              </a:rPr>
              <a:t>)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값에 대한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반환 받는다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== -1: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print("Not found!")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print("&gt;&gt;Index : %3d, Value : %s" %(result, members[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][0]))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print("&gt;&gt;Count of search : %d" %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44" y="5877272"/>
            <a:ext cx="2486372" cy="781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84168" y="1259600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Ch08-BinarySearch.py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411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스티브 잡스의 스탠퍼드 대학 연설문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스티브 잡스의 스탠퍼드대학 졸업식 연설문으로 이진 검색 적용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rgbClr val="0000FF"/>
                </a:solidFill>
                <a:hlinkClick r:id="rId2"/>
              </a:rPr>
              <a:t>http://github.com/dndxor/BCPy/Ch10 </a:t>
            </a:r>
            <a:r>
              <a:rPr lang="ko-KR" altLang="en-US" sz="1200" smtClean="0">
                <a:solidFill>
                  <a:srgbClr val="0000FF"/>
                </a:solidFill>
                <a:hlinkClick r:id="rId2"/>
              </a:rPr>
              <a:t>에서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  <a:hlinkClick r:id="rId2"/>
              </a:rPr>
              <a:t>speech_jobs_KOR.txt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을 다운 받아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 검색 복잡도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(Complexity)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 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#base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 = 1116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n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가까우므로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Ch10-Speech_jobs.py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os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fpath = os.getcwd()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infname = '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speech_jobs_KOR.txt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 = fpath + '\\' + infname.strip()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fdata = []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try: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fd = open(fname, 'r', encoding = 'UTF-8')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except FileNotFoundError: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파일이 존재하지 않습니다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.\n%s" %fname)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line in fd.readlines():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word in line.split():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fdata.append(word) 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words = sorted(set(fdata))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print(words)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print("&gt;Words count: %d" %len(words))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238570"/>
            <a:ext cx="3143689" cy="1305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6785198" y="6267861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113386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77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a-b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add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함수명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저장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변수로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sub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type(op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변수에 </a:t>
            </a:r>
            <a:r>
              <a:rPr lang="ko-KR" altLang="en-US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함수명을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저장하면  함수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형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변수가 된다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변수를 </a:t>
            </a:r>
            <a:r>
              <a:rPr lang="ko-KR" altLang="en-US" sz="14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대신에 사용 가능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변수에 인자를 주어 변수 내에 저장된 함수로 인자 전달 호출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70" y="3140968"/>
            <a:ext cx="1904558" cy="3482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56792"/>
            <a:ext cx="3452036" cy="3620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5112568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분해의 중요성</a:t>
            </a:r>
            <a:r>
              <a:rPr lang="en-US" altLang="ko-KR" sz="2000" smtClean="0"/>
              <a:t>]</a:t>
            </a:r>
            <a:r>
              <a:rPr lang="ko-KR" altLang="en-US" sz="2000" smtClean="0"/>
              <a:t> 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컴퓨팅 사고력에 있어 중요한 구성 요소 중 하나는 </a:t>
            </a:r>
            <a:r>
              <a:rPr lang="ko-KR" altLang="en-US" sz="1500" smtClean="0"/>
              <a:t>분해이다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여러 기능이 필요한 프로그램도 작은 단위로 분해하여 서로 연결하면 하나의 복잡한 문제를 해결할 수 있다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복잡한 내용일수록 구조화가 필요하다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코드에서의 구조화는 각 기능을 함수로 독립시키고</a:t>
            </a:r>
            <a:endParaRPr lang="en-US" altLang="ko-KR" sz="15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코드의 기본 기능을</a:t>
            </a:r>
            <a:r>
              <a:rPr lang="en-US" altLang="ko-KR" sz="1500" smtClean="0"/>
              <a:t> </a:t>
            </a:r>
            <a:r>
              <a:rPr lang="ko-KR" altLang="en-US" sz="1500" smtClean="0"/>
              <a:t>함수 호출로 구성하면 구조적이 된다</a:t>
            </a:r>
            <a:r>
              <a:rPr lang="en-US" altLang="ko-KR" sz="1500" smtClean="0"/>
              <a:t>.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2852936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a-b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 = [add, sub]	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flist[0](3,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#add(3, 4)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flist[1](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#sub(3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4)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5"/>
            <a:ext cx="7596844" cy="763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 함수명을 저장하여 함수 호출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리스트의 데이터 항목을 함수처럼 사용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54201"/>
            <a:ext cx="1682133" cy="3539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944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prt_star():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print('*'*10)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prt_shap():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('#'*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func1(fname):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fname()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func2(fname):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func1(prt_star)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 호출 함수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func()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이용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func2(prt_shap())	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 호출 함수에 함수명을 전달하여 간접적으로 함수 호출 가능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함수명만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74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45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find_student():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student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find_dept():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부서코드로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dept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find_prof():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##TASKS_fn[1][3]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교수아이디로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prof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find_subject():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##TASKS_fn[1][4]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subject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find_stscore():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##TASKS_fn[1][5]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list_stscore_st():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list_stscore_sub():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in_stscore_list():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##TASKS_fn[4][5] : 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추가 및 성적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.txt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파일 갱신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fpass():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없는 메뉴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pass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처리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199" y="1932239"/>
            <a:ext cx="7596844" cy="4723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sel_tasks(idx):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tlen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x in TASKS[idx]: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tlen += len(x)*2+5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타이틀 문자 수 계산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print("_"*tlen)  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seq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print("[%s]" %MENUS.get(idx), end = ' ')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메뉴 그룹 표시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(Top,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...)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mname in TASKS[idx]: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가능 차상위 메뉴 표시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print("%d:%s" %(seq, mname), end = '   ')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seq += 1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input("\n[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]&gt; ")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len(selno)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selno = '0'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int(selno) &gt;= len(TASKS[idx]):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범위 초과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continue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 int(selno)</a:t>
            </a:r>
          </a:p>
          <a:p>
            <a:pPr>
              <a:buClr>
                <a:srgbClr val="3C479D"/>
              </a:buClr>
            </a:pP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task_fn_call(idx):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 및 관련 함수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sel_tasks(idx)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선택된 최상위 메뉴에 대한 차상위 메뉴 선택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!=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print("[[%s: %s]]" % (MENUS.get(idx), TASKS[idx][selno]))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selno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TASKS_fn[idx][selno]()    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선택 작업 관련 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3492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81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MENUS = {0:'Top:', 1:'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2:'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3:'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 4:'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'}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 = [['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종료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통지서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']]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TASKS_fn = [[fpass, fpass, fpass, fpass, fpass],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호출 함수명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(TASKS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와 대응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find_student, find_dept, find_prof, find_subject, find_stscore],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list_stscore_st, list_stscore_sub],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fpass, fpass, fpass, fpass],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in_stscore_list, fpass, fpass, fpass, fpass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]]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 Main ###################################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         #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selno = sel_tasks(0)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상위 작업 번호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task_fn_call(selno)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하위 작업 선택 및 관련 함수 호출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##################################################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0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국가명을</a:t>
            </a:r>
            <a:r>
              <a:rPr lang="ko-KR" altLang="en-US" sz="1600"/>
              <a:t> </a:t>
            </a:r>
            <a:r>
              <a:rPr lang="ko-KR" altLang="en-US" sz="1600" err="1"/>
              <a:t>딕셔너리의</a:t>
            </a:r>
            <a:r>
              <a:rPr lang="ko-KR" altLang="en-US" sz="1600"/>
              <a:t> 키로 </a:t>
            </a:r>
            <a:r>
              <a:rPr lang="ko-KR" altLang="en-US" sz="1600" smtClean="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환율과 단위를 </a:t>
            </a:r>
            <a:r>
              <a:rPr lang="ko-KR" altLang="en-US" sz="1600" err="1"/>
              <a:t>튜플로</a:t>
            </a:r>
            <a:r>
              <a:rPr lang="ko-KR" altLang="en-US" sz="1600"/>
              <a:t> 묶어서 값으로 저장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"/>
          <a:stretch/>
        </p:blipFill>
        <p:spPr>
          <a:xfrm>
            <a:off x="1259632" y="2087314"/>
            <a:ext cx="698477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국가명과 금액을 매개변수 </a:t>
            </a:r>
            <a:r>
              <a:rPr lang="en-US" altLang="ko-KR" sz="1600"/>
              <a:t>n, m</a:t>
            </a:r>
            <a:r>
              <a:rPr lang="ko-KR" altLang="en-US" sz="1600"/>
              <a:t>에 전달받아 환전 금액을 계산하는 함수를 정의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3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31" y="2079177"/>
            <a:ext cx="7286625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31" y="4832238"/>
            <a:ext cx="7410450" cy="1504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0950" y="6552819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.get(key);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딕셔너리의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값을 키로 접근하는 방법</a:t>
            </a:r>
          </a:p>
        </p:txBody>
      </p:sp>
    </p:spTree>
    <p:extLst>
      <p:ext uri="{BB962C8B-B14F-4D97-AF65-F5344CB8AC3E}">
        <p14:creationId xmlns:p14="http://schemas.microsoft.com/office/powerpoint/2010/main" val="2558038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84887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403362"/>
            <a:ext cx="6840760" cy="3248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7479"/>
          <a:stretch/>
        </p:blipFill>
        <p:spPr>
          <a:xfrm>
            <a:off x="1432223" y="6029323"/>
            <a:ext cx="6812186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38419"/>
            <a:ext cx="5814030" cy="3104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지면에서 하늘로 </a:t>
            </a:r>
            <a:r>
              <a:rPr lang="ko-KR" altLang="en-US" sz="1600" err="1"/>
              <a:t>쏘아올린</a:t>
            </a:r>
            <a:r>
              <a:rPr lang="ko-KR" altLang="en-US" sz="1600"/>
              <a:t> 공의 </a:t>
            </a:r>
            <a:r>
              <a:rPr lang="en-US" altLang="ko-KR" sz="1600"/>
              <a:t>x</a:t>
            </a:r>
            <a:r>
              <a:rPr lang="ko-KR" altLang="en-US" sz="1600"/>
              <a:t>초 후의 높이를 </a:t>
            </a:r>
            <a:r>
              <a:rPr lang="en-US" altLang="ko-KR" sz="1600"/>
              <a:t>y</a:t>
            </a:r>
            <a:r>
              <a:rPr lang="ko-KR" altLang="en-US" sz="1600"/>
              <a:t>라고 하고</a:t>
            </a:r>
            <a:r>
              <a:rPr lang="en-US" altLang="ko-KR" sz="1600"/>
              <a:t>, 40*x-2*(x**2)</a:t>
            </a:r>
            <a:r>
              <a:rPr lang="ko-KR" altLang="en-US" sz="1600"/>
              <a:t>의 식으로 계산된다고 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공이 다시 지면에 떨어질 때까지의 시간이 몇 초가 걸리는지 출력하고</a:t>
            </a:r>
            <a:r>
              <a:rPr lang="en-US" altLang="ko-KR" sz="1600"/>
              <a:t>, </a:t>
            </a:r>
            <a:r>
              <a:rPr lang="ko-KR" altLang="en-US" sz="1600"/>
              <a:t>공의 움 직임을 포물선으로 그리기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그래픽스를 이용하여 </a:t>
            </a:r>
            <a:r>
              <a:rPr lang="en-US" altLang="ko-KR" sz="1600"/>
              <a:t>x </a:t>
            </a:r>
            <a:r>
              <a:rPr lang="ko-KR" altLang="en-US" sz="1600"/>
              <a:t>좌표는 초의 값으로</a:t>
            </a:r>
            <a:r>
              <a:rPr lang="en-US" altLang="ko-KR" sz="1600"/>
              <a:t>, y </a:t>
            </a:r>
            <a:r>
              <a:rPr lang="ko-KR" altLang="en-US" sz="1600"/>
              <a:t>좌표는 계산한 높이 값으로 하여 공의 이동 경로 그리기</a:t>
            </a:r>
            <a:endParaRPr lang="en-US" altLang="ko-KR" sz="16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복잡한 문제를 해결 가능한 수준의 작은 문제로 나누는 과정이 분해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하나의 문제를 여러 개의 작은 부분으로 나누어 해결해 나가는 방법으로 분할 </a:t>
            </a:r>
            <a:r>
              <a:rPr lang="ko-KR" altLang="en-US" sz="1600" smtClean="0"/>
              <a:t>정복</a:t>
            </a:r>
            <a:r>
              <a:rPr lang="en-US" altLang="ko-KR" sz="1600" smtClean="0"/>
              <a:t>(Divide and Conquer)</a:t>
            </a:r>
            <a:r>
              <a:rPr lang="ko-KR" altLang="en-US" sz="1600" smtClean="0"/>
              <a:t>이라고도 </a:t>
            </a:r>
            <a:r>
              <a:rPr lang="ko-KR" altLang="en-US" sz="1600"/>
              <a:t>표현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6" y="2780929"/>
            <a:ext cx="6816100" cy="27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초 단위 </a:t>
            </a:r>
            <a:r>
              <a:rPr lang="ko-KR" altLang="en-US" sz="1600" b="1"/>
              <a:t>시간</a:t>
            </a:r>
            <a:r>
              <a:rPr lang="en-US" altLang="ko-KR" sz="1600" b="1"/>
              <a:t>(x)</a:t>
            </a:r>
            <a:r>
              <a:rPr lang="ko-KR" altLang="en-US" sz="1600"/>
              <a:t>에 따라 공의 </a:t>
            </a:r>
            <a:r>
              <a:rPr lang="ko-KR" altLang="en-US" sz="1600" b="1"/>
              <a:t>높이</a:t>
            </a:r>
            <a:r>
              <a:rPr lang="en-US" altLang="ko-KR" sz="1600" b="1"/>
              <a:t>(y)</a:t>
            </a:r>
            <a:r>
              <a:rPr lang="ko-KR" altLang="en-US" sz="1600"/>
              <a:t>를 계산하고 해당 좌표</a:t>
            </a:r>
            <a:r>
              <a:rPr lang="en-US" altLang="ko-KR" sz="1600"/>
              <a:t>(x, y)</a:t>
            </a:r>
            <a:r>
              <a:rPr lang="ko-KR" altLang="en-US" sz="1600"/>
              <a:t>를 표시</a:t>
            </a:r>
            <a:r>
              <a:rPr lang="en-US" altLang="ko-KR" sz="1600"/>
              <a:t>(stamp( ))</a:t>
            </a:r>
            <a:r>
              <a:rPr lang="ko-KR" altLang="en-US" sz="1600"/>
              <a:t>하는 함수 </a:t>
            </a:r>
            <a:r>
              <a:rPr lang="en-US" altLang="ko-KR" sz="1600" err="1"/>
              <a:t>draw_arc</a:t>
            </a:r>
            <a:r>
              <a:rPr lang="en-US" altLang="ko-KR" sz="1600"/>
              <a:t>( )</a:t>
            </a:r>
            <a:r>
              <a:rPr lang="ko-KR" altLang="en-US" sz="1600"/>
              <a:t>를 정의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14" y="2492896"/>
            <a:ext cx="7410450" cy="2295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34" y="4293096"/>
            <a:ext cx="2664296" cy="20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3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63284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/>
              <a:t>1</a:t>
            </a:r>
            <a:r>
              <a:rPr lang="ko-KR" altLang="en-US" sz="1600"/>
              <a:t>초부터 시작해서 공의 높이가 지면 위에 있는 동안 그리기 동작을 계속하도록 함수를 반복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234"/>
          <a:stretch/>
        </p:blipFill>
        <p:spPr>
          <a:xfrm>
            <a:off x="1331640" y="2420888"/>
            <a:ext cx="6912768" cy="2295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6241"/>
          <a:stretch/>
        </p:blipFill>
        <p:spPr>
          <a:xfrm>
            <a:off x="1340518" y="4716413"/>
            <a:ext cx="690389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3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초당 간격을 </a:t>
            </a:r>
            <a:r>
              <a:rPr lang="en-US" altLang="ko-KR" sz="1600"/>
              <a:t>30</a:t>
            </a:r>
            <a:r>
              <a:rPr lang="ko-KR" altLang="en-US" sz="1600"/>
              <a:t>픽셀로 설정하고 다시 그려 보자</a:t>
            </a:r>
            <a:r>
              <a:rPr lang="en-US" altLang="ko-KR" sz="1600"/>
              <a:t>. 06</a:t>
            </a:r>
            <a:r>
              <a:rPr lang="ko-KR" altLang="en-US" sz="1600"/>
              <a:t>행의 </a:t>
            </a:r>
            <a:r>
              <a:rPr lang="en-US" altLang="ko-KR" sz="1600"/>
              <a:t>x</a:t>
            </a:r>
            <a:r>
              <a:rPr lang="ko-KR" altLang="en-US" sz="1600"/>
              <a:t>를 </a:t>
            </a:r>
            <a:r>
              <a:rPr lang="en-US" altLang="ko-KR" sz="1600"/>
              <a:t>x * 30</a:t>
            </a:r>
            <a:r>
              <a:rPr lang="ko-KR" altLang="en-US" sz="1600"/>
              <a:t>으로 변경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56891"/>
            <a:ext cx="6956096" cy="273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5627" b="10253"/>
          <a:stretch/>
        </p:blipFill>
        <p:spPr>
          <a:xfrm>
            <a:off x="1457901" y="4904359"/>
            <a:ext cx="6930524" cy="324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640" y="5517232"/>
            <a:ext cx="7044262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발사 각도를 다양하게 적용하여 보시오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goto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(x*(90-t), y)   #(90-t)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로 조정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, t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발사각도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(0~90)</a:t>
            </a:r>
            <a:endParaRPr lang="ko-KR" altLang="en-US" sz="120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32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연산자별로</a:t>
            </a:r>
            <a:r>
              <a:rPr lang="ko-KR" altLang="en-US" sz="1600"/>
              <a:t> 함수를 정의하고</a:t>
            </a:r>
            <a:r>
              <a:rPr lang="en-US" altLang="ko-KR" sz="1600"/>
              <a:t>, </a:t>
            </a:r>
            <a:r>
              <a:rPr lang="ko-KR" altLang="en-US" sz="1600"/>
              <a:t>두 개의 정수를 인수로 전달받아 계산한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/>
              <a:t>4</a:t>
            </a:r>
            <a:r>
              <a:rPr lang="ko-KR" altLang="en-US" sz="1600"/>
              <a:t>개의 함수는 두 정수를 인수로 전달받아 계산한 결과를 반환하는 형태로 동일하게 구성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79177"/>
            <a:ext cx="7185660" cy="1775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2" y="4671603"/>
            <a:ext cx="7429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3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7516" b="20142"/>
          <a:stretch/>
        </p:blipFill>
        <p:spPr>
          <a:xfrm>
            <a:off x="1434957" y="2492896"/>
            <a:ext cx="6809452" cy="37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1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72867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7515"/>
          <a:stretch/>
        </p:blipFill>
        <p:spPr>
          <a:xfrm>
            <a:off x="1373208" y="2492896"/>
            <a:ext cx="6871200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7241"/>
          <a:stretch/>
        </p:blipFill>
        <p:spPr>
          <a:xfrm>
            <a:off x="1397021" y="3522217"/>
            <a:ext cx="68473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5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6" y="2080410"/>
            <a:ext cx="7448550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74" y="3212976"/>
            <a:ext cx="7419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2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그래픽스의 </a:t>
            </a:r>
            <a:r>
              <a:rPr lang="ko-KR" altLang="en-US" sz="1600" err="1"/>
              <a:t>메소드를</a:t>
            </a:r>
            <a:r>
              <a:rPr lang="ko-KR" altLang="en-US" sz="1600"/>
              <a:t> 이용하여 단계별로 코드를 작성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19" y="4871606"/>
            <a:ext cx="2593484" cy="1930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03" y="2117641"/>
            <a:ext cx="7200800" cy="29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4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그림을 그리기 위한 </a:t>
            </a:r>
            <a:r>
              <a:rPr lang="ko-KR" altLang="en-US" sz="1600" err="1"/>
              <a:t>터틀</a:t>
            </a:r>
            <a:r>
              <a:rPr lang="ko-KR" altLang="en-US" sz="1600"/>
              <a:t> 윈도우를 먼저 생성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마우스를 클릭한 위치로 이동시켜 선을 그리는 함수 </a:t>
            </a:r>
            <a:r>
              <a:rPr lang="en-US" altLang="ko-KR" sz="1600"/>
              <a:t>go( )</a:t>
            </a:r>
            <a:r>
              <a:rPr lang="ko-KR" altLang="en-US" sz="1600"/>
              <a:t>를 정의하고</a:t>
            </a:r>
            <a:r>
              <a:rPr lang="en-US" altLang="ko-KR" sz="1600"/>
              <a:t>, </a:t>
            </a:r>
            <a:r>
              <a:rPr lang="ko-KR" altLang="en-US" sz="1600"/>
              <a:t>마우스 이벤트 처리를 위한 </a:t>
            </a:r>
            <a:r>
              <a:rPr lang="en-US" altLang="ko-KR" sz="1600" err="1"/>
              <a:t>onscreenclick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사용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77" y="2092154"/>
            <a:ext cx="7391400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851" y="4303548"/>
            <a:ext cx="7400925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30" y="4644457"/>
            <a:ext cx="2736304" cy="21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6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729"/>
          <a:stretch/>
        </p:blipFill>
        <p:spPr>
          <a:xfrm>
            <a:off x="1403648" y="2811857"/>
            <a:ext cx="6840760" cy="828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7139"/>
          <a:stretch/>
        </p:blipFill>
        <p:spPr>
          <a:xfrm>
            <a:off x="1362952" y="3619817"/>
            <a:ext cx="6881456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6" y="2496719"/>
            <a:ext cx="6048674" cy="10883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3" y="980728"/>
            <a:ext cx="7939408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필요한 작업을 나누어 순서대로 나열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전체 작업을 </a:t>
            </a:r>
            <a:r>
              <a:rPr lang="ko-KR" altLang="en-US" sz="1600" err="1"/>
              <a:t>동작별로</a:t>
            </a:r>
            <a:r>
              <a:rPr lang="ko-KR" altLang="en-US" sz="1600"/>
              <a:t> 분해하면 아이스커피나 </a:t>
            </a:r>
            <a:r>
              <a:rPr lang="ko-KR" altLang="en-US" sz="1600" err="1"/>
              <a:t>라떼</a:t>
            </a:r>
            <a:r>
              <a:rPr lang="ko-KR" altLang="en-US" sz="1600"/>
              <a:t> 등 다른 종류의 커피를 만들 때에도 필요한 동작을 가져와 </a:t>
            </a:r>
            <a:r>
              <a:rPr lang="ko-KR" altLang="en-US" sz="1600" b="1"/>
              <a:t>재사용</a:t>
            </a:r>
            <a:endParaRPr lang="en-US" altLang="ko-KR" sz="16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14024"/>
            <a:ext cx="754380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852936"/>
            <a:ext cx="6840760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6" y="3762562"/>
            <a:ext cx="3568710" cy="28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956"/>
          <a:stretch/>
        </p:blipFill>
        <p:spPr>
          <a:xfrm>
            <a:off x="1331640" y="2098072"/>
            <a:ext cx="691276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1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09051" y="1183188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8187"/>
          <a:stretch/>
        </p:blipFill>
        <p:spPr>
          <a:xfrm>
            <a:off x="1403648" y="2103005"/>
            <a:ext cx="6768752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821563"/>
            <a:ext cx="1008112" cy="3061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  done() </a:t>
            </a:r>
            <a:endParaRPr lang="ko-KR" altLang="en-US" sz="13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22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388843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주문하는 경우 고려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각각 만드는 것보다 더 좋은 방법은 원두와 물을 주문한 수량에 맞게 더 많이 준비하고 추출한 커피를 </a:t>
            </a:r>
            <a:r>
              <a:rPr lang="en-US" altLang="ko-KR" sz="1600"/>
              <a:t>3</a:t>
            </a:r>
            <a:r>
              <a:rPr lang="ko-KR" altLang="en-US" sz="1600"/>
              <a:t>개의 잔에 나누어 </a:t>
            </a:r>
            <a:r>
              <a:rPr lang="ko-KR" altLang="en-US" sz="1600" err="1"/>
              <a:t>서빙하는</a:t>
            </a:r>
            <a:r>
              <a:rPr lang="ko-KR" altLang="en-US" sz="1600"/>
              <a:t> 방법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6" y="2323069"/>
            <a:ext cx="6240780" cy="1417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6" y="4662064"/>
            <a:ext cx="62255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1cm </a:t>
            </a:r>
            <a:r>
              <a:rPr lang="ko-KR" altLang="en-US" sz="1600"/>
              <a:t>크기의 정육면체 블록으로 다음과 같은 모양의 </a:t>
            </a:r>
            <a:r>
              <a:rPr lang="ko-KR" altLang="en-US" sz="1600" err="1"/>
              <a:t>삼층탑</a:t>
            </a:r>
            <a:r>
              <a:rPr lang="ko-KR" altLang="en-US" sz="1600"/>
              <a:t> 만들기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탑을 완성하기 위 한 작업을 분해해서</a:t>
            </a:r>
            <a:r>
              <a:rPr lang="en-US" altLang="ko-KR" sz="1600"/>
              <a:t>, </a:t>
            </a:r>
            <a:r>
              <a:rPr lang="ko-KR" altLang="en-US" sz="1600"/>
              <a:t>전체 탑을 쌓기 위해 사용되는 블록의 개수를 계산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6" y="3429001"/>
            <a:ext cx="51282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탑을 완성하기 위해 판과 기둥으로 작업을 분해하고</a:t>
            </a:r>
            <a:r>
              <a:rPr lang="en-US" altLang="ko-KR" sz="1600"/>
              <a:t>, </a:t>
            </a:r>
            <a:r>
              <a:rPr lang="ko-KR" altLang="en-US" sz="1600"/>
              <a:t>각 작업에 필요한 블록 개수를 계산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삼층탑을</a:t>
            </a:r>
            <a:r>
              <a:rPr lang="ko-KR" altLang="en-US" sz="1600"/>
              <a:t> 만들기 위한 전체 블록의 개수는 다음과 같이 구할 수 있음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2" y="2722613"/>
            <a:ext cx="6120680" cy="1477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03612"/>
            <a:ext cx="6921678" cy="10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13786</TotalTime>
  <Words>3644</Words>
  <Application>Microsoft Office PowerPoint</Application>
  <PresentationFormat>화면 슬라이드 쇼(4:3)</PresentationFormat>
  <Paragraphs>568</Paragraphs>
  <Slides>63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함수</vt:lpstr>
      <vt:lpstr>PowerPoint 프레젠테이션</vt:lpstr>
      <vt:lpstr>PowerPoint 프레젠테이션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PowerPoint 프레젠테이션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PowerPoint 프레젠테이션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1330</cp:revision>
  <dcterms:created xsi:type="dcterms:W3CDTF">2012-07-11T10:23:22Z</dcterms:created>
  <dcterms:modified xsi:type="dcterms:W3CDTF">2023-05-20T08:06:20Z</dcterms:modified>
</cp:coreProperties>
</file>