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71" r:id="rId3"/>
    <p:sldId id="516" r:id="rId4"/>
    <p:sldId id="712" r:id="rId5"/>
    <p:sldId id="737" r:id="rId6"/>
    <p:sldId id="738" r:id="rId7"/>
    <p:sldId id="721" r:id="rId8"/>
    <p:sldId id="722" r:id="rId9"/>
    <p:sldId id="739" r:id="rId10"/>
    <p:sldId id="740" r:id="rId11"/>
    <p:sldId id="741" r:id="rId12"/>
    <p:sldId id="724" r:id="rId13"/>
    <p:sldId id="742" r:id="rId14"/>
    <p:sldId id="743" r:id="rId15"/>
    <p:sldId id="744" r:id="rId16"/>
    <p:sldId id="745" r:id="rId17"/>
    <p:sldId id="746" r:id="rId18"/>
    <p:sldId id="747" r:id="rId19"/>
    <p:sldId id="748" r:id="rId20"/>
    <p:sldId id="749" r:id="rId21"/>
    <p:sldId id="750" r:id="rId22"/>
    <p:sldId id="751" r:id="rId23"/>
    <p:sldId id="752" r:id="rId24"/>
    <p:sldId id="753" r:id="rId25"/>
    <p:sldId id="385" r:id="rId2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3C479D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548" autoAdjust="0"/>
  </p:normalViewPr>
  <p:slideViewPr>
    <p:cSldViewPr>
      <p:cViewPr varScale="1">
        <p:scale>
          <a:sx n="108" d="100"/>
          <a:sy n="108" d="100"/>
        </p:scale>
        <p:origin x="204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>
                <a:ea typeface="맑은 고딕" pitchFamily="50" charset="-127"/>
              </a:rPr>
              <a:t>.</a:t>
            </a:r>
            <a:r>
              <a:rPr kumimoji="0" lang="ko-KR" altLang="en-US" sz="110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2023-06-08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>
                <a:solidFill>
                  <a:schemeClr val="bg1"/>
                </a:solidFill>
              </a:rPr>
              <a:t>Chapter </a:t>
            </a:r>
            <a:r>
              <a:rPr lang="en-US" altLang="ko-KR" sz="3600" b="1" smtClean="0">
                <a:solidFill>
                  <a:schemeClr val="bg1"/>
                </a:solidFill>
              </a:rPr>
              <a:t>14. </a:t>
            </a:r>
            <a:r>
              <a:rPr lang="ko-KR" altLang="en-US" sz="3600" b="1" smtClean="0">
                <a:solidFill>
                  <a:schemeClr val="bg1"/>
                </a:solidFill>
              </a:rPr>
              <a:t>데이터베이스 연동</a:t>
            </a:r>
            <a:endParaRPr lang="ko-KR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/>
              <a:t>Oracle DB </a:t>
            </a:r>
            <a:r>
              <a:rPr lang="ko-KR" altLang="en-US" sz="2000"/>
              <a:t>연동 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encoding="UTF-8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    print(row) 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5109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con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= cx_Oracle.connect("scott", "tiger", "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192.168.142.72:1521/xe")</a:t>
            </a:r>
            <a:endParaRPr lang="en-US" altLang="ko-KR" sz="1300" smtClean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#Query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실행</a:t>
            </a: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sql="Select * from tab" 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존재 테이블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#sql="Select * from dept"  #DEPT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검색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#sql = "select column_name, data_type, data_length from USER_TAB_COLUMNS where table_name = </a:t>
            </a:r>
            <a:r>
              <a:rPr lang="en-US" altLang="ko-KR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'DEPT'" 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테이블의 </a:t>
            </a:r>
            <a:r>
              <a:rPr lang="ko-KR" altLang="en-US" sz="13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컬럼 구조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cur </a:t>
            </a: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= con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.cursor()  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커서 생성</a:t>
            </a:r>
            <a:r>
              <a:rPr lang="en-US" altLang="ko-KR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3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여러 행에 순차적으로 접근하기 위한 지시자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rows = cur.execute(sql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검색 결과 리스트 탐색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for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row in rows: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print(row)    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rgbClr val="C00000"/>
                </a:solidFill>
                <a:cs typeface="Arial" panose="020B0604020202020204" pitchFamily="34" charset="0"/>
              </a:rPr>
              <a:t>con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.close()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5013176"/>
            <a:ext cx="1952898" cy="914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24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/>
              <a:t>Oracle DB </a:t>
            </a:r>
            <a:r>
              <a:rPr lang="ko-KR" altLang="en-US" sz="2000"/>
              <a:t>연동 </a:t>
            </a:r>
            <a:r>
              <a:rPr lang="en-US" altLang="ko-KR" sz="2000" smtClean="0"/>
              <a:t>: sel_query()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677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 smtClean="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600">
                <a:solidFill>
                  <a:srgbClr val="C00000"/>
                </a:solidFill>
                <a:cs typeface="Arial" panose="020B0604020202020204" pitchFamily="34" charset="0"/>
              </a:rPr>
              <a:t>sel_query(con, </a:t>
            </a:r>
            <a:r>
              <a:rPr lang="en-US" altLang="ko-KR" sz="1600" smtClean="0">
                <a:solidFill>
                  <a:srgbClr val="C00000"/>
                </a:solidFill>
                <a:cs typeface="Arial" panose="020B0604020202020204" pitchFamily="34" charset="0"/>
              </a:rPr>
              <a:t>sql=None):</a:t>
            </a:r>
            <a:endParaRPr lang="en-US" altLang="ko-KR" sz="16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여러 행에 순차적으로 접근하기 위한 지시자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cur.execute(sql)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rows = []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행 반환용 리스트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seq = 0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cur: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rows.append(row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    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sql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* from tab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검색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sel_query(con, sql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#Query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실행 요청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 in rows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리스트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탐색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print(row)    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4740561"/>
            <a:ext cx="1952898" cy="914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6347735" y="107742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OracleDB00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369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3528391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400" smtClean="0"/>
              <a:t>scott/tiger </a:t>
            </a:r>
            <a:r>
              <a:rPr lang="ko-KR" altLang="en-US" sz="2400" smtClean="0"/>
              <a:t>데이터베이스 사용</a:t>
            </a:r>
            <a:endParaRPr lang="en-US" altLang="ko-KR" sz="18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800" smtClean="0"/>
              <a:t>Oracle</a:t>
            </a:r>
            <a:r>
              <a:rPr lang="ko-KR" altLang="en-US" sz="1800" smtClean="0"/>
              <a:t>에서 제공하는 실습용 </a:t>
            </a:r>
            <a:r>
              <a:rPr lang="en-US" altLang="ko-KR" sz="1800" smtClean="0"/>
              <a:t>DB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800" smtClean="0"/>
              <a:t>scott/tiger </a:t>
            </a:r>
            <a:r>
              <a:rPr lang="ko-KR" altLang="en-US" sz="1800" smtClean="0"/>
              <a:t>데이터베이스</a:t>
            </a:r>
            <a:endParaRPr lang="en-US" altLang="ko-KR" sz="1800" smtClean="0"/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host : 192.168.142.72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port no. : 1521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service name(SID) : xe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user name : scott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user password : tiger</a:t>
            </a:r>
            <a:endParaRPr lang="en-US" altLang="ko-KR" sz="180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060287"/>
            <a:ext cx="2143424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8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57606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400" smtClean="0"/>
              <a:t>scott/tiger </a:t>
            </a:r>
            <a:r>
              <a:rPr lang="ko-KR" altLang="en-US" sz="2400" smtClean="0"/>
              <a:t>데이터베이스 사용</a:t>
            </a:r>
            <a:endParaRPr lang="en-US" altLang="ko-KR" sz="18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800" smtClean="0"/>
              <a:t>scott/tiger </a:t>
            </a:r>
            <a:r>
              <a:rPr lang="ko-KR" altLang="en-US" sz="1800" smtClean="0"/>
              <a:t>데이터베이스</a:t>
            </a:r>
            <a:endParaRPr lang="en-US" altLang="ko-KR" sz="1800" smtClean="0"/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host : 192.168.142.72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port no. : 1521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service name(SID) : xe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user name : scott</a:t>
            </a:r>
          </a:p>
          <a:p>
            <a:pPr lvl="2">
              <a:buClr>
                <a:srgbClr val="3C479D"/>
              </a:buClr>
            </a:pPr>
            <a:r>
              <a:rPr lang="en-US" altLang="ko-KR" sz="1600" smtClean="0"/>
              <a:t>user password : tiger</a:t>
            </a:r>
            <a:endParaRPr lang="en-US" altLang="ko-KR" sz="180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060287"/>
            <a:ext cx="2143424" cy="57634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54" y="1713408"/>
            <a:ext cx="5039428" cy="2476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98" y="4509120"/>
            <a:ext cx="2381582" cy="962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54" y="5790145"/>
            <a:ext cx="4706007" cy="543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633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/>
              <a:t>Oracle DB </a:t>
            </a:r>
            <a:r>
              <a:rPr lang="ko-KR" altLang="en-US" sz="2000" smtClean="0"/>
              <a:t>연동 </a:t>
            </a:r>
            <a:r>
              <a:rPr lang="en-US" altLang="ko-KR" sz="2000" smtClean="0"/>
              <a:t>: DEPT </a:t>
            </a:r>
            <a:r>
              <a:rPr lang="ko-KR" altLang="en-US" sz="2000" smtClean="0"/>
              <a:t>테이블 검색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677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sel_query(con, </a:t>
            </a:r>
            <a:r>
              <a:rPr lang="en-US" altLang="ko-KR" sz="1600" smtClean="0">
                <a:solidFill>
                  <a:schemeClr val="tx1"/>
                </a:solidFill>
                <a:cs typeface="Arial" panose="020B0604020202020204" pitchFamily="34" charset="0"/>
              </a:rPr>
              <a:t>sql=None):</a:t>
            </a:r>
            <a:endParaRPr lang="en-US" altLang="ko-KR" sz="16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여러 행에 순차적으로 접근하기 위한 지시자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cur.execute(sql)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rows = []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행 반환용 리스트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seq = 0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cur: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rows.append(row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    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sql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* from 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DEPT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검색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</a:t>
            </a: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sel_query(con, sql</a:t>
            </a:r>
            <a:r>
              <a:rPr lang="en-US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)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#Query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실행 요청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 in rows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리스트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탐색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print(row)   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47735" y="107742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OracleDB00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4797152"/>
            <a:ext cx="2219635" cy="714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25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/>
              <a:t>Oracle DB </a:t>
            </a:r>
            <a:r>
              <a:rPr lang="ko-KR" altLang="en-US" sz="2000" smtClean="0"/>
              <a:t>연동 </a:t>
            </a:r>
            <a:r>
              <a:rPr lang="en-US" altLang="ko-KR" sz="2000" smtClean="0"/>
              <a:t>: DEPT </a:t>
            </a:r>
            <a:r>
              <a:rPr lang="ko-KR" altLang="en-US" sz="2000" smtClean="0"/>
              <a:t>테이블 구조 검색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918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 smtClean="0">
                <a:solidFill>
                  <a:schemeClr val="tx1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sel_query(con, </a:t>
            </a:r>
            <a:r>
              <a:rPr lang="en-US" altLang="ko-KR" sz="1600" smtClean="0">
                <a:solidFill>
                  <a:schemeClr val="tx1"/>
                </a:solidFill>
                <a:cs typeface="Arial" panose="020B0604020202020204" pitchFamily="34" charset="0"/>
              </a:rPr>
              <a:t>sql=None):</a:t>
            </a:r>
            <a:endParaRPr lang="en-US" altLang="ko-KR" sz="16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여러 행에 순차적으로 접근하기 위한 지시자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cur.execute(sql)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rows = []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행 반환용 리스트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seq = 0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cur: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rows.append(row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    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Main ###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sql =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column_name, data_type, data_length from USER_TAB_COLUMNS where table_name = 'DEPT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'"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</a:t>
            </a: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sel_query(con, sql</a:t>
            </a:r>
            <a:r>
              <a:rPr lang="en-US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)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#Query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실행 요청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 in rows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결과 리스트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탐색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print(row)   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47735" y="107742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OracleDB00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0157"/>
          <a:stretch/>
        </p:blipFill>
        <p:spPr>
          <a:xfrm>
            <a:off x="6012160" y="5445224"/>
            <a:ext cx="1800476" cy="570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897" y="3356992"/>
            <a:ext cx="2381582" cy="962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51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DEPT </a:t>
            </a:r>
            <a:r>
              <a:rPr lang="ko-KR" altLang="en-US" sz="2000" smtClean="0"/>
              <a:t>테이블 검색 함수 </a:t>
            </a:r>
            <a:r>
              <a:rPr lang="en-US" altLang="ko-KR" sz="2000" smtClean="0"/>
              <a:t>prt_dept()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527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prt_dept():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sql="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* from dept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#DEPT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검색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= sel_query(con, 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rows: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deptno, dname, loc = 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row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행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unpacking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print("%5s %25s %15s" %(deptno, dname, loc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))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prt_dept()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#DEPT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47735" y="107742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OracleDB01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5157192"/>
            <a:ext cx="3258005" cy="6763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674" y="2708920"/>
            <a:ext cx="2381582" cy="962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71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EMP </a:t>
            </a:r>
            <a:r>
              <a:rPr lang="ko-KR" altLang="en-US" sz="2000" smtClean="0"/>
              <a:t>테이블 검색 함수 </a:t>
            </a:r>
            <a:r>
              <a:rPr lang="en-US" altLang="ko-KR" sz="2000" smtClean="0"/>
              <a:t>prt_emp()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965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prt_emp():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sql="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empno, ename, job, mgr, </a:t>
            </a:r>
            <a:r>
              <a:rPr lang="en-US" altLang="ko-KR" sz="1400">
                <a:solidFill>
                  <a:srgbClr val="008000"/>
                </a:solidFill>
                <a:cs typeface="Arial" panose="020B0604020202020204" pitchFamily="34" charset="0"/>
              </a:rPr>
              <a:t>to_char(hiredate, 'YYYY/MM/DD')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, sal, </a:t>
            </a:r>
            <a:r>
              <a:rPr lang="en-US" altLang="ko-KR" sz="1400">
                <a:solidFill>
                  <a:srgbClr val="008000"/>
                </a:solidFill>
                <a:cs typeface="Arial" panose="020B0604020202020204" pitchFamily="34" charset="0"/>
              </a:rPr>
              <a:t>NVL(comm, 0)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, deptno from EMP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#DEPT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테이블 검색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= sel_query(con, 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rows: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empno, ename, job, mgr, hiredate, sal, comm, deptno = row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print("%10s %15s %10s %10s %10s" %(empno, ename, job, mgr, hiredate), end='')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print("%10.1f %10d %5s" %(sal, comm, deptno))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prt_emp()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#EMP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47735" y="107742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OracleDB02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850" y="5445224"/>
            <a:ext cx="3501770" cy="12327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11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EMP, DEPT </a:t>
            </a:r>
            <a:r>
              <a:rPr lang="ko-KR" altLang="en-US" sz="2000" smtClean="0"/>
              <a:t>테이블 </a:t>
            </a:r>
            <a:r>
              <a:rPr lang="en-US" altLang="ko-KR" sz="2000" smtClean="0"/>
              <a:t>Join </a:t>
            </a:r>
            <a:r>
              <a:rPr lang="ko-KR" altLang="en-US" sz="2000" smtClean="0"/>
              <a:t>검색 함수 </a:t>
            </a:r>
            <a:r>
              <a:rPr lang="en-US" altLang="ko-KR" sz="2000" smtClean="0"/>
              <a:t>prt_empdept()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461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prt_empdept():</a:t>
            </a:r>
            <a:endParaRPr lang="en-US" altLang="ko-KR" sz="14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sql="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empno, ename, job, dname from EMP e, DEPT d where e.deptno = d.deptno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#DEPT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테이블 검색</a:t>
            </a:r>
          </a:p>
          <a:p>
            <a:pPr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rows = sel_query(con, 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rows: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empno, ename, job, dname = row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print("%10s %15s %10s %15s" %(empno, ename, job, dname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))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prt_empdept()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#EMP, DEPT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Join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16418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OracleDB03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85" y="4908912"/>
            <a:ext cx="3246066" cy="1832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39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</a:t>
            </a:r>
            <a:r>
              <a:rPr lang="en-US" altLang="ko-KR" sz="2000"/>
              <a:t>EMP, </a:t>
            </a:r>
            <a:r>
              <a:rPr lang="en-US" altLang="ko-KR" sz="2000" smtClean="0"/>
              <a:t>EMP </a:t>
            </a:r>
            <a:r>
              <a:rPr lang="ko-KR" altLang="en-US" sz="2000"/>
              <a:t>테이블 </a:t>
            </a:r>
            <a:r>
              <a:rPr lang="en-US" altLang="ko-KR" sz="2000"/>
              <a:t>Join </a:t>
            </a:r>
            <a:r>
              <a:rPr lang="ko-KR" altLang="en-US" sz="2000"/>
              <a:t>검색 함수 </a:t>
            </a:r>
            <a:r>
              <a:rPr lang="en-US" altLang="ko-KR" sz="2000" smtClean="0"/>
              <a:t>prt_empemp()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461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prt_empemp():</a:t>
            </a:r>
            <a:endParaRPr lang="en-US" altLang="ko-KR" sz="14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sql="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select e1.empno, e1.ename, e1.job, e2.ename, e2.job from </a:t>
            </a:r>
            <a:r>
              <a:rPr lang="en-US" altLang="ko-KR" sz="1400">
                <a:solidFill>
                  <a:srgbClr val="008000"/>
                </a:solidFill>
                <a:cs typeface="Arial" panose="020B0604020202020204" pitchFamily="34" charset="0"/>
              </a:rPr>
              <a:t>EMP e1, EMP e2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where e1.mgr = e2.empno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  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rows = sel_query(con, 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row in rows: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empno, ename, ejob, mname, mjob = row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print("%10s %15s %10s %15s %15s" %(empno, ename, ejob, mname, mjob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))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prt_empemp()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#EMP, EMP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Join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0192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OracleDB04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789" y="4869160"/>
            <a:ext cx="4591691" cy="18100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98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smtClean="0">
                <a:latin typeface="+mj-lt"/>
                <a:ea typeface="+mj-ea"/>
              </a:rPr>
              <a:t>데이터베이스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>
                <a:latin typeface="+mj-lt"/>
                <a:ea typeface="+mj-ea"/>
              </a:rPr>
              <a:t>Python</a:t>
            </a:r>
            <a:r>
              <a:rPr lang="ko-KR" altLang="en-US" sz="2000" b="1">
                <a:latin typeface="+mj-lt"/>
                <a:ea typeface="+mj-ea"/>
              </a:rPr>
              <a:t>에서 </a:t>
            </a:r>
            <a:r>
              <a:rPr lang="en-US" altLang="ko-KR" sz="2000" b="1">
                <a:latin typeface="+mj-lt"/>
                <a:ea typeface="+mj-ea"/>
              </a:rPr>
              <a:t>Oracle DB </a:t>
            </a:r>
            <a:r>
              <a:rPr lang="ko-KR" altLang="en-US" sz="2000" b="1" smtClean="0">
                <a:latin typeface="+mj-lt"/>
                <a:ea typeface="+mj-ea"/>
              </a:rPr>
              <a:t>연동</a:t>
            </a:r>
            <a:endParaRPr lang="en-US" altLang="ko-KR" sz="2000" b="1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PROJECT </a:t>
            </a:r>
            <a:r>
              <a:rPr lang="ko-KR" altLang="en-US" sz="2000" smtClean="0"/>
              <a:t>테이블에 행 삽입 함수 </a:t>
            </a:r>
            <a:r>
              <a:rPr lang="en-US" altLang="ko-KR" sz="2000" smtClean="0"/>
              <a:t>insert_project()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5325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중간 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in_query(con, sql=None, indata=None):</a:t>
            </a: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cur = con.cursor()</a:t>
            </a: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it-IT" altLang="ko-KR" sz="1400">
                <a:solidFill>
                  <a:srgbClr val="0000FF"/>
                </a:solidFill>
                <a:cs typeface="Arial" panose="020B0604020202020204" pitchFamily="34" charset="0"/>
              </a:rPr>
              <a:t>cur.execute(sql, indata)</a:t>
            </a: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con.commit</a:t>
            </a:r>
            <a:r>
              <a:rPr lang="it-IT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()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insert_project() 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:</a:t>
            </a:r>
            <a:endParaRPr lang="en-US" altLang="ko-KR" sz="14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sql =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insert into PROJECT(pid, pname, pdeptno, pdate) " \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          " values (:0, :1, :2, :3)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indata = []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print("&gt;&gt; Project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컬럼 값 입력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&lt;&lt;")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indata.append(input("Project ID &gt;"))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indata.append(input("Project Name &gt;"))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indata.append(int(input("Management Deptno &gt;")))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indata.append(input("Start Date(yyyy/mm/dd) &gt;"))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print(indata)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in_query(con, sql, indata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insert_project()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#PROJECT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테이블에 행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추가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2200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OracleDB05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55" y="5496500"/>
            <a:ext cx="3343742" cy="1028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04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PROJECT </a:t>
            </a:r>
            <a:r>
              <a:rPr lang="ko-KR" altLang="en-US" sz="2000" smtClean="0"/>
              <a:t>테이블에 행 삽입 함수 </a:t>
            </a:r>
            <a:r>
              <a:rPr lang="en-US" altLang="ko-KR" sz="2000" smtClean="0"/>
              <a:t>insert_project()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5325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중간 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in_query(con, sql=None, indata=None):</a:t>
            </a: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cur = con.cursor()</a:t>
            </a: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it-IT" altLang="ko-KR" sz="1400">
                <a:solidFill>
                  <a:srgbClr val="0000FF"/>
                </a:solidFill>
                <a:cs typeface="Arial" panose="020B0604020202020204" pitchFamily="34" charset="0"/>
              </a:rPr>
              <a:t>cur.execute(sql, indata)</a:t>
            </a: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con.commit</a:t>
            </a:r>
            <a:r>
              <a:rPr lang="it-IT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()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insert_project() 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:</a:t>
            </a:r>
            <a:endParaRPr lang="en-US" altLang="ko-KR" sz="14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sql =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insert into PROJECT(pid, pname, pdeptno, pdate) " \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          " values (:0, :1, :2, :3)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indata = []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print("&gt;&gt; Project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컬럼 값 입력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&lt;&lt;")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indata.append(input("Project ID &gt;"))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indata.append(input("Project Name &gt;"))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indata.append(int(input("Management Deptno &gt;")))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indata.append(input("Start Date(yyyy/mm/dd) &gt;"))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print(indata)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in_query(con, sql, indata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insert_project()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#PROJECT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테이블에 행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추가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2200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OracleDB05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55" y="5496500"/>
            <a:ext cx="3343742" cy="1028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39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PROJECT </a:t>
            </a:r>
            <a:r>
              <a:rPr lang="ko-KR" altLang="en-US" sz="2000" smtClean="0"/>
              <a:t>테이블 검색 함수 </a:t>
            </a:r>
            <a:r>
              <a:rPr lang="en-US" altLang="ko-KR" sz="2000" smtClean="0"/>
              <a:t>prt_project()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4396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중간 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</a:t>
            </a:r>
            <a:r>
              <a:rPr lang="it-IT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prt_project():</a:t>
            </a:r>
            <a:endParaRPr lang="it-IT" altLang="ko-KR" sz="14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it-IT" altLang="ko-KR" sz="140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it-IT" altLang="ko-KR" sz="1400" smtClean="0">
                <a:solidFill>
                  <a:schemeClr val="tx1"/>
                </a:solidFill>
                <a:cs typeface="Arial" panose="020B0604020202020204" pitchFamily="34" charset="0"/>
              </a:rPr>
              <a:t>pass  </a:t>
            </a:r>
            <a:r>
              <a:rPr lang="it-IT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작성할 부분</a:t>
            </a:r>
            <a:endParaRPr lang="it-IT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prt_project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#PROJECT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 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2200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OracleDB05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99" y="6129883"/>
            <a:ext cx="7039957" cy="352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116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PROJECT </a:t>
            </a:r>
            <a:r>
              <a:rPr lang="ko-KR" altLang="en-US" sz="2000" smtClean="0"/>
              <a:t>테이블 행 변경 함수 </a:t>
            </a:r>
            <a:r>
              <a:rPr lang="en-US" altLang="ko-KR" sz="2000" smtClean="0"/>
              <a:t>update_project()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 smtClean="0"/>
              <a:t>for </a:t>
            </a:r>
            <a:r>
              <a:rPr lang="en-US" altLang="ko-KR" sz="1600"/>
              <a:t>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87984"/>
            <a:ext cx="7200800" cy="3842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cx_Oracle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#Oracle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cx_Oracle.connect("scott", "tiger", "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192.168.142.72:1521/xe")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def sel_query(con, sql=None):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중간 생략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Main ###</a:t>
            </a: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update_project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#PROJECT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테이블 행 변경 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con.close()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2200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OracleDB06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96" y="5506032"/>
            <a:ext cx="6801799" cy="11717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378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en-US" altLang="ko-KR" sz="2000" smtClean="0"/>
              <a:t>[</a:t>
            </a:r>
            <a:r>
              <a:rPr lang="ko-KR" altLang="en-US" sz="2000" smtClean="0"/>
              <a:t>실습</a:t>
            </a:r>
            <a:r>
              <a:rPr lang="en-US" altLang="ko-KR" sz="2000" smtClean="0"/>
              <a:t>] PROJECT </a:t>
            </a:r>
            <a:r>
              <a:rPr lang="ko-KR" altLang="en-US" sz="2000" smtClean="0"/>
              <a:t>테이블 행 변경 함수 </a:t>
            </a:r>
            <a:r>
              <a:rPr lang="en-US" altLang="ko-KR" sz="2000" smtClean="0"/>
              <a:t>update_project()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lvl="3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1412776"/>
            <a:ext cx="7162748" cy="5370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def update_project():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pid = input("&gt;&gt;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수정할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Project ID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입력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없으면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Enter) &gt;")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if len(pid) ==0: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return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else:        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sql=f"Select * from project where pid = '{pid}'"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rows = sel_query(con, 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for row in rows: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pid, pname, pdeptno, pdate = row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print("&gt;&gt; 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수정할 컬럼 값 입력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없으면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Enter)&lt;&lt;")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indata = input(f"{pname} &gt;")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len(indata) != 0: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pname = indata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indata = input(f"{pdeptno} &gt;")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len(indata) != 0: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pdeptno = int(indata)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indata = input(f"{pdate} &gt;")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len(indata) != 0: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pdeptno = indata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sql = f"update PROJECT set pname='{pname}', pdeptno={pdeptno}, pdate='{pdate}' " \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  f" where pid = '{pid}'"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print(sql)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up_query(con, sql, indata)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2200" y="1556792"/>
            <a:ext cx="1834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Ex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OracleDB06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8119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smtClean="0"/>
              <a:t>데이터베이스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데이터베이스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496944" cy="39839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smtClean="0"/>
              <a:t>데이터베이스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데이터베이스</a:t>
            </a:r>
            <a:r>
              <a:rPr lang="en-US" altLang="ko-KR" sz="1600" smtClean="0"/>
              <a:t>(DB: Database)</a:t>
            </a:r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조직에서 필요한 전체 데이터들을 체계적으로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 smtClean="0"/>
              <a:t> 하여 저장하고</a:t>
            </a:r>
            <a:r>
              <a:rPr lang="en-US" altLang="ko-KR" sz="1400" smtClean="0"/>
              <a:t>,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</a:t>
            </a:r>
            <a:r>
              <a:rPr lang="ko-KR" altLang="en-US" sz="1400" smtClean="0"/>
              <a:t>필요에 따라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en-US" altLang="ko-KR" sz="1400" smtClean="0"/>
              <a:t>(</a:t>
            </a:r>
            <a:r>
              <a:rPr lang="ko-KR" altLang="en-US" sz="1400" smtClean="0"/>
              <a:t>검색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갱신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추가</a:t>
            </a:r>
            <a:r>
              <a:rPr lang="en-US" altLang="ko-KR" sz="1400" smtClean="0"/>
              <a:t>, </a:t>
            </a:r>
            <a:r>
              <a:rPr lang="ko-KR" altLang="en-US" sz="1400" smtClean="0"/>
              <a:t>삭제</a:t>
            </a:r>
            <a:r>
              <a:rPr lang="en-US" altLang="ko-KR" sz="1400" smtClean="0"/>
              <a:t>)</a:t>
            </a:r>
            <a:r>
              <a:rPr lang="ko-KR" altLang="en-US" sz="1400" smtClean="0"/>
              <a:t>할 수 있는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집합체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데이터베이스 관리 시스템</a:t>
            </a:r>
            <a:r>
              <a:rPr lang="en-US" altLang="ko-KR" sz="1600" smtClean="0"/>
              <a:t>(DBMS: Database Management System)</a:t>
            </a:r>
            <a:endParaRPr lang="ko-KR" altLang="en-US" sz="1600"/>
          </a:p>
          <a:p>
            <a:pPr lvl="3"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구조</a:t>
            </a:r>
            <a:r>
              <a:rPr lang="en-US" altLang="ko-KR" sz="1400" smtClean="0"/>
              <a:t>] </a:t>
            </a:r>
            <a:r>
              <a:rPr lang="ko-KR" altLang="en-US" sz="1400" smtClean="0"/>
              <a:t>조직에서 </a:t>
            </a:r>
            <a:r>
              <a:rPr lang="ko-KR" altLang="en-US" sz="1400"/>
              <a:t>필요한 전체 데이터들을 체계적으로 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/>
              <a:t> 하여 </a:t>
            </a:r>
            <a:r>
              <a:rPr lang="ko-KR" altLang="en-US" sz="1400" smtClean="0"/>
              <a:t>저장하고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규칙</a:t>
            </a:r>
            <a:r>
              <a:rPr lang="en-US" altLang="ko-KR" sz="1400" smtClean="0"/>
              <a:t>] </a:t>
            </a:r>
            <a:r>
              <a:rPr lang="ko-KR" altLang="en-US" sz="1400" smtClean="0"/>
              <a:t>필요에 따라 데이터에 대한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ko-KR" altLang="en-US" sz="1400" smtClean="0"/>
              <a:t>을 유지하여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ko-KR" altLang="en-US" sz="1400" smtClean="0"/>
              <a:t>할 </a:t>
            </a:r>
            <a:r>
              <a:rPr lang="ko-KR" altLang="en-US" sz="1400"/>
              <a:t>수 있도록 </a:t>
            </a:r>
            <a:r>
              <a:rPr lang="ko-KR" altLang="en-US" sz="1400" smtClean="0"/>
              <a:t>하며</a:t>
            </a:r>
            <a:r>
              <a:rPr lang="en-US" altLang="ko-KR" sz="1400" smtClean="0"/>
              <a:t>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보안</a:t>
            </a:r>
            <a:r>
              <a:rPr lang="en-US" altLang="ko-KR" sz="1400" smtClean="0"/>
              <a:t>] </a:t>
            </a:r>
            <a:r>
              <a:rPr lang="ko-KR" altLang="en-US" sz="1400" smtClean="0"/>
              <a:t>데이터에 대한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r>
              <a:rPr lang="en-US" altLang="ko-KR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백업</a:t>
            </a:r>
            <a:r>
              <a:rPr lang="en-US" altLang="ko-KR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복구 </a:t>
            </a:r>
            <a:r>
              <a:rPr lang="ko-KR" altLang="en-US" sz="1400" smtClean="0"/>
              <a:t>등을 관리하는 시스템</a:t>
            </a:r>
            <a:endParaRPr lang="en-US" altLang="ko-KR" sz="14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질의 언어</a:t>
            </a:r>
            <a:r>
              <a:rPr lang="en-US" altLang="ko-KR" sz="1600" smtClean="0"/>
              <a:t>(SQL: Structured Query Language)</a:t>
            </a:r>
            <a:endParaRPr lang="en-US" altLang="ko-KR" sz="1600"/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데이터베이스의 데이터를 조작하기 위해 </a:t>
            </a:r>
            <a:r>
              <a:rPr lang="en-US" altLang="ko-KR" sz="1400" smtClean="0"/>
              <a:t>DBMS</a:t>
            </a:r>
            <a:r>
              <a:rPr lang="ko-KR" altLang="en-US" sz="1400" smtClean="0"/>
              <a:t>에 작업을 요청하는 언어</a:t>
            </a:r>
            <a:endParaRPr lang="en-US" altLang="ko-KR" sz="1200"/>
          </a:p>
        </p:txBody>
      </p:sp>
      <p:grpSp>
        <p:nvGrpSpPr>
          <p:cNvPr id="5" name="그룹 4"/>
          <p:cNvGrpSpPr/>
          <p:nvPr/>
        </p:nvGrpSpPr>
        <p:grpSpPr>
          <a:xfrm>
            <a:off x="1907704" y="5085379"/>
            <a:ext cx="5112568" cy="1737941"/>
            <a:chOff x="2286000" y="2555875"/>
            <a:chExt cx="5951538" cy="2386013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3733800" y="4408488"/>
              <a:ext cx="1295399" cy="533400"/>
            </a:xfrm>
            <a:prstGeom prst="flowChartMagneticDisk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q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4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Database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286000" y="2555875"/>
              <a:ext cx="5951538" cy="1781175"/>
              <a:chOff x="2286000" y="2555875"/>
              <a:chExt cx="5951538" cy="1781175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1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7338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1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51816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1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3581400" y="3317875"/>
                <a:ext cx="1600200" cy="304800"/>
              </a:xfrm>
              <a:prstGeom prst="flowChartPredefinedProcess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2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DBMS</a:t>
                </a: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971800" y="2860675"/>
                <a:ext cx="2971800" cy="228600"/>
              </a:xfrm>
              <a:custGeom>
                <a:avLst/>
                <a:gdLst>
                  <a:gd name="T0" fmla="*/ 0 w 1872"/>
                  <a:gd name="T1" fmla="*/ 0 h 144"/>
                  <a:gd name="T2" fmla="*/ 0 w 1872"/>
                  <a:gd name="T3" fmla="*/ 2147483646 h 144"/>
                  <a:gd name="T4" fmla="*/ 2147483646 w 1872"/>
                  <a:gd name="T5" fmla="*/ 2147483646 h 144"/>
                  <a:gd name="T6" fmla="*/ 2147483646 w 187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72"/>
                  <a:gd name="T13" fmla="*/ 0 h 144"/>
                  <a:gd name="T14" fmla="*/ 1872 w 18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72" h="144">
                    <a:moveTo>
                      <a:pt x="0" y="0"/>
                    </a:moveTo>
                    <a:lnTo>
                      <a:pt x="0" y="144"/>
                    </a:lnTo>
                    <a:lnTo>
                      <a:pt x="1872" y="144"/>
                    </a:lnTo>
                    <a:lnTo>
                      <a:pt x="187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4429125" y="3622675"/>
                <a:ext cx="0" cy="214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4419600" y="2860675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>
                <a:off x="3571875" y="3856038"/>
                <a:ext cx="1600200" cy="304800"/>
              </a:xfrm>
              <a:prstGeom prst="flowChartPredefined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2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운영체제</a:t>
                </a: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4429125" y="4122738"/>
                <a:ext cx="0" cy="214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364163" y="3317875"/>
                <a:ext cx="904876" cy="4199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구조</a:t>
                </a: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340475" y="3317875"/>
                <a:ext cx="906463" cy="41990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규칙</a:t>
                </a:r>
                <a:endPara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7332662" y="3316288"/>
                <a:ext cx="904876" cy="42149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보안</a:t>
                </a: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3452505" y="5243073"/>
            <a:ext cx="576064" cy="43390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smtClean="0">
                <a:solidFill>
                  <a:srgbClr val="C00000"/>
                </a:solidFill>
              </a:rPr>
              <a:t>SQL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4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데이터베이스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496944" cy="39839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smtClean="0"/>
              <a:t>상용 </a:t>
            </a:r>
            <a:r>
              <a:rPr lang="en-US" altLang="ko-KR" sz="2000" smtClean="0"/>
              <a:t>DBMS </a:t>
            </a:r>
            <a:r>
              <a:rPr lang="ko-KR" altLang="en-US" sz="2000" smtClean="0"/>
              <a:t>세계 </a:t>
            </a:r>
            <a:r>
              <a:rPr lang="en-US" altLang="ko-KR" sz="2000" smtClean="0"/>
              <a:t>Ranking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데이터베이스</a:t>
            </a:r>
            <a:r>
              <a:rPr lang="en-US" altLang="ko-KR" sz="1600" smtClean="0"/>
              <a:t>(DB: Database)</a:t>
            </a:r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조직에서 필요한 전체 데이터들을 체계적으로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 smtClean="0"/>
              <a:t> 하여 저장하고</a:t>
            </a:r>
            <a:r>
              <a:rPr lang="en-US" altLang="ko-KR" sz="1400" smtClean="0"/>
              <a:t>,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</a:t>
            </a:r>
            <a:r>
              <a:rPr lang="ko-KR" altLang="en-US" sz="1400" smtClean="0"/>
              <a:t>필요에 따라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en-US" altLang="ko-KR" sz="1400" smtClean="0"/>
              <a:t>(</a:t>
            </a:r>
            <a:r>
              <a:rPr lang="ko-KR" altLang="en-US" sz="1400" smtClean="0"/>
              <a:t>검색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갱신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추가</a:t>
            </a:r>
            <a:r>
              <a:rPr lang="en-US" altLang="ko-KR" sz="1400" smtClean="0"/>
              <a:t>, </a:t>
            </a:r>
            <a:r>
              <a:rPr lang="ko-KR" altLang="en-US" sz="1400" smtClean="0"/>
              <a:t>삭제</a:t>
            </a:r>
            <a:r>
              <a:rPr lang="en-US" altLang="ko-KR" sz="1400" smtClean="0"/>
              <a:t>)</a:t>
            </a:r>
            <a:r>
              <a:rPr lang="ko-KR" altLang="en-US" sz="1400" smtClean="0"/>
              <a:t>할 수 있는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집합체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데이터베이스 관리 시스템</a:t>
            </a:r>
            <a:r>
              <a:rPr lang="en-US" altLang="ko-KR" sz="1600" smtClean="0"/>
              <a:t>(DBMS: Database Management System)</a:t>
            </a:r>
            <a:endParaRPr lang="ko-KR" altLang="en-US" sz="1600"/>
          </a:p>
          <a:p>
            <a:pPr lvl="3"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구조</a:t>
            </a:r>
            <a:r>
              <a:rPr lang="en-US" altLang="ko-KR" sz="1400" smtClean="0"/>
              <a:t>] </a:t>
            </a:r>
            <a:r>
              <a:rPr lang="ko-KR" altLang="en-US" sz="1400" smtClean="0"/>
              <a:t>조직에서 </a:t>
            </a:r>
            <a:r>
              <a:rPr lang="ko-KR" altLang="en-US" sz="1400"/>
              <a:t>필요한 전체 데이터들을 체계적으로 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/>
              <a:t> 하여 </a:t>
            </a:r>
            <a:r>
              <a:rPr lang="ko-KR" altLang="en-US" sz="1400" smtClean="0"/>
              <a:t>저장하고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규칙</a:t>
            </a:r>
            <a:r>
              <a:rPr lang="en-US" altLang="ko-KR" sz="1400" smtClean="0"/>
              <a:t>] </a:t>
            </a:r>
            <a:r>
              <a:rPr lang="ko-KR" altLang="en-US" sz="1400" smtClean="0"/>
              <a:t>필요에 따라 데이터에 대한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ko-KR" altLang="en-US" sz="1400" smtClean="0"/>
              <a:t>을 유지하여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ko-KR" altLang="en-US" sz="1400" smtClean="0"/>
              <a:t>할 </a:t>
            </a:r>
            <a:r>
              <a:rPr lang="ko-KR" altLang="en-US" sz="1400"/>
              <a:t>수 있도록 </a:t>
            </a:r>
            <a:r>
              <a:rPr lang="ko-KR" altLang="en-US" sz="1400" smtClean="0"/>
              <a:t>하며</a:t>
            </a:r>
            <a:r>
              <a:rPr lang="en-US" altLang="ko-KR" sz="1400" smtClean="0"/>
              <a:t>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보안</a:t>
            </a:r>
            <a:r>
              <a:rPr lang="en-US" altLang="ko-KR" sz="1400" smtClean="0"/>
              <a:t>] </a:t>
            </a:r>
            <a:r>
              <a:rPr lang="ko-KR" altLang="en-US" sz="1400" smtClean="0"/>
              <a:t>데이터에 대한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r>
              <a:rPr lang="en-US" altLang="ko-KR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백업</a:t>
            </a:r>
            <a:r>
              <a:rPr lang="en-US" altLang="ko-KR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복구 </a:t>
            </a:r>
            <a:r>
              <a:rPr lang="ko-KR" altLang="en-US" sz="1400" smtClean="0"/>
              <a:t>등을 관리하는 시스템</a:t>
            </a:r>
            <a:endParaRPr lang="en-US" altLang="ko-KR" sz="14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질의 언어</a:t>
            </a:r>
            <a:r>
              <a:rPr lang="en-US" altLang="ko-KR" sz="1600" smtClean="0"/>
              <a:t>(SQL: Structured Query Language)</a:t>
            </a:r>
            <a:endParaRPr lang="en-US" altLang="ko-KR" sz="1600"/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데이터베이스의 데이터를 조작하기 위해 </a:t>
            </a:r>
            <a:r>
              <a:rPr lang="en-US" altLang="ko-KR" sz="1400" smtClean="0"/>
              <a:t>DBMS</a:t>
            </a:r>
            <a:r>
              <a:rPr lang="ko-KR" altLang="en-US" sz="1400" smtClean="0"/>
              <a:t>에 작업을 요청하는 언어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3452505" y="5243073"/>
            <a:ext cx="576064" cy="43390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smtClean="0">
                <a:solidFill>
                  <a:srgbClr val="C00000"/>
                </a:solidFill>
              </a:rPr>
              <a:t>SQL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4"/>
            <a:ext cx="7272808" cy="5201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그룹 4"/>
          <p:cNvGrpSpPr/>
          <p:nvPr/>
        </p:nvGrpSpPr>
        <p:grpSpPr>
          <a:xfrm>
            <a:off x="4788024" y="4452459"/>
            <a:ext cx="2592288" cy="1302874"/>
            <a:chOff x="2286000" y="2555875"/>
            <a:chExt cx="4191000" cy="2386013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3733800" y="4408488"/>
              <a:ext cx="1295399" cy="533400"/>
            </a:xfrm>
            <a:prstGeom prst="flowChartMagneticDisk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ingdings" panose="05000000000000000000" pitchFamily="2" charset="2"/>
                <a:buChar char="q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5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Database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286000" y="2555875"/>
              <a:ext cx="4191000" cy="1781175"/>
              <a:chOff x="2286000" y="2555875"/>
              <a:chExt cx="4191000" cy="1781175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2860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9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37338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9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5181600" y="2555875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9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응용 프로그램</a:t>
                </a: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3581400" y="3317875"/>
                <a:ext cx="1600200" cy="304800"/>
              </a:xfrm>
              <a:prstGeom prst="flowChartPredefinedProcess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0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DBMS</a:t>
                </a: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971800" y="2860675"/>
                <a:ext cx="2971800" cy="228600"/>
              </a:xfrm>
              <a:custGeom>
                <a:avLst/>
                <a:gdLst>
                  <a:gd name="T0" fmla="*/ 0 w 1872"/>
                  <a:gd name="T1" fmla="*/ 0 h 144"/>
                  <a:gd name="T2" fmla="*/ 0 w 1872"/>
                  <a:gd name="T3" fmla="*/ 2147483646 h 144"/>
                  <a:gd name="T4" fmla="*/ 2147483646 w 1872"/>
                  <a:gd name="T5" fmla="*/ 2147483646 h 144"/>
                  <a:gd name="T6" fmla="*/ 2147483646 w 187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72"/>
                  <a:gd name="T13" fmla="*/ 0 h 144"/>
                  <a:gd name="T14" fmla="*/ 1872 w 18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72" h="144">
                    <a:moveTo>
                      <a:pt x="0" y="0"/>
                    </a:moveTo>
                    <a:lnTo>
                      <a:pt x="0" y="144"/>
                    </a:lnTo>
                    <a:lnTo>
                      <a:pt x="1872" y="144"/>
                    </a:lnTo>
                    <a:lnTo>
                      <a:pt x="187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4429125" y="3622675"/>
                <a:ext cx="0" cy="214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4419600" y="2860675"/>
                <a:ext cx="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>
                <a:off x="3571875" y="3856038"/>
                <a:ext cx="1600200" cy="304800"/>
              </a:xfrm>
              <a:prstGeom prst="flowChartPredefined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0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운영체제</a:t>
                </a: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4429125" y="4122738"/>
                <a:ext cx="0" cy="214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49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01. </a:t>
            </a:r>
            <a:r>
              <a:rPr lang="ko-KR" altLang="en-US" smtClean="0"/>
              <a:t>데이터베이스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496944" cy="3983990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smtClean="0"/>
              <a:t>상용 </a:t>
            </a:r>
            <a:r>
              <a:rPr lang="en-US" altLang="ko-KR" sz="2000" smtClean="0"/>
              <a:t>DBMS </a:t>
            </a:r>
            <a:r>
              <a:rPr lang="ko-KR" altLang="en-US" sz="2000" smtClean="0"/>
              <a:t>국내 현황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Oracle</a:t>
            </a:r>
            <a:r>
              <a:rPr lang="ko-KR" altLang="en-US" sz="1400" smtClean="0"/>
              <a:t>이 국내 시장의 </a:t>
            </a:r>
            <a:r>
              <a:rPr lang="en-US" altLang="ko-KR" sz="1400" smtClean="0"/>
              <a:t>60%</a:t>
            </a:r>
            <a:r>
              <a:rPr lang="ko-KR" altLang="en-US" sz="1400" smtClean="0"/>
              <a:t>이상을 점유하고 있음</a:t>
            </a:r>
            <a:r>
              <a:rPr lang="en-US" altLang="ko-KR" sz="14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조직에서 필요한 전체 데이터들을 체계적으로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 smtClean="0"/>
              <a:t> 하여 저장하고</a:t>
            </a:r>
            <a:r>
              <a:rPr lang="en-US" altLang="ko-KR" sz="1400" smtClean="0"/>
              <a:t>, </a:t>
            </a:r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</a:t>
            </a:r>
            <a:r>
              <a:rPr lang="ko-KR" altLang="en-US" sz="1400" smtClean="0"/>
              <a:t>필요에 따라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en-US" altLang="ko-KR" sz="1400" smtClean="0"/>
              <a:t>(</a:t>
            </a:r>
            <a:r>
              <a:rPr lang="ko-KR" altLang="en-US" sz="1400" smtClean="0"/>
              <a:t>검색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갱신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추가</a:t>
            </a:r>
            <a:r>
              <a:rPr lang="en-US" altLang="ko-KR" sz="1400" smtClean="0"/>
              <a:t>, </a:t>
            </a:r>
            <a:r>
              <a:rPr lang="ko-KR" altLang="en-US" sz="1400" smtClean="0"/>
              <a:t>삭제</a:t>
            </a:r>
            <a:r>
              <a:rPr lang="en-US" altLang="ko-KR" sz="1400" smtClean="0"/>
              <a:t>)</a:t>
            </a:r>
            <a:r>
              <a:rPr lang="ko-KR" altLang="en-US" sz="1400" smtClean="0"/>
              <a:t>할 수 있는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집합체</a:t>
            </a:r>
            <a:endParaRPr lang="ko-KR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데이터베이스 관리 시스템</a:t>
            </a:r>
            <a:r>
              <a:rPr lang="en-US" altLang="ko-KR" sz="1600" smtClean="0"/>
              <a:t>(DBMS: Database Management System)</a:t>
            </a:r>
            <a:endParaRPr lang="ko-KR" altLang="en-US" sz="1600"/>
          </a:p>
          <a:p>
            <a:pPr lvl="3"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구조</a:t>
            </a:r>
            <a:r>
              <a:rPr lang="en-US" altLang="ko-KR" sz="1400" smtClean="0"/>
              <a:t>] </a:t>
            </a:r>
            <a:r>
              <a:rPr lang="ko-KR" altLang="en-US" sz="1400" smtClean="0"/>
              <a:t>조직에서 </a:t>
            </a:r>
            <a:r>
              <a:rPr lang="ko-KR" altLang="en-US" sz="1400"/>
              <a:t>필요한 전체 데이터들을 체계적으로 </a:t>
            </a:r>
            <a:r>
              <a: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구조화</a:t>
            </a:r>
            <a:r>
              <a:rPr lang="ko-KR" altLang="en-US" sz="1400"/>
              <a:t> 하여 </a:t>
            </a:r>
            <a:r>
              <a:rPr lang="ko-KR" altLang="en-US" sz="1400" smtClean="0"/>
              <a:t>저장하고</a:t>
            </a:r>
            <a:endParaRPr lang="en-US" altLang="ko-KR" sz="14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규칙</a:t>
            </a:r>
            <a:r>
              <a:rPr lang="en-US" altLang="ko-KR" sz="1400" smtClean="0"/>
              <a:t>] </a:t>
            </a:r>
            <a:r>
              <a:rPr lang="ko-KR" altLang="en-US" sz="1400" smtClean="0"/>
              <a:t>필요에 따라 데이터에 대한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ko-KR" altLang="en-US" sz="1400" smtClean="0"/>
              <a:t>을 유지하여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r>
              <a:rPr lang="ko-KR" altLang="en-US" sz="1400" smtClean="0"/>
              <a:t>할 </a:t>
            </a:r>
            <a:r>
              <a:rPr lang="ko-KR" altLang="en-US" sz="1400"/>
              <a:t>수 있도록 </a:t>
            </a:r>
            <a:r>
              <a:rPr lang="ko-KR" altLang="en-US" sz="1400" smtClean="0"/>
              <a:t>하며</a:t>
            </a:r>
            <a:r>
              <a:rPr lang="en-US" altLang="ko-KR" sz="1400" smtClean="0"/>
              <a:t>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/>
              <a:t>[</a:t>
            </a:r>
            <a:r>
              <a:rPr lang="ko-KR" altLang="en-US" sz="1400" smtClean="0"/>
              <a:t>보안</a:t>
            </a:r>
            <a:r>
              <a:rPr lang="en-US" altLang="ko-KR" sz="1400" smtClean="0"/>
              <a:t>] </a:t>
            </a:r>
            <a:r>
              <a:rPr lang="ko-KR" altLang="en-US" sz="1400" smtClean="0"/>
              <a:t>데이터에 대한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  <a:r>
              <a:rPr lang="en-US" altLang="ko-KR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백업</a:t>
            </a:r>
            <a:r>
              <a:rPr lang="en-US" altLang="ko-KR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복구 </a:t>
            </a:r>
            <a:r>
              <a:rPr lang="ko-KR" altLang="en-US" sz="1400" smtClean="0"/>
              <a:t>등을 관리하는 시스템</a:t>
            </a:r>
            <a:endParaRPr lang="en-US" altLang="ko-KR" sz="14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질의 언어</a:t>
            </a:r>
            <a:r>
              <a:rPr lang="en-US" altLang="ko-KR" sz="1600" smtClean="0"/>
              <a:t>(SQL: Structured Query Language)</a:t>
            </a:r>
            <a:endParaRPr lang="en-US" altLang="ko-KR" sz="1600"/>
          </a:p>
          <a:p>
            <a:pPr lvl="3">
              <a:buClr>
                <a:srgbClr val="3C479D"/>
              </a:buClr>
            </a:pPr>
            <a:r>
              <a:rPr lang="ko-KR" altLang="en-US" sz="1400" smtClean="0"/>
              <a:t>데이터베이스의 데이터를 조작하기 위해 </a:t>
            </a:r>
            <a:r>
              <a:rPr lang="en-US" altLang="ko-KR" sz="1400" smtClean="0"/>
              <a:t>DBMS</a:t>
            </a:r>
            <a:r>
              <a:rPr lang="ko-KR" altLang="en-US" sz="1400" smtClean="0"/>
              <a:t>에 작업을 요청하는 언어</a:t>
            </a:r>
            <a:endParaRPr lang="en-US" altLang="ko-KR" sz="1200"/>
          </a:p>
        </p:txBody>
      </p:sp>
      <p:sp>
        <p:nvSpPr>
          <p:cNvPr id="20" name="TextBox 19"/>
          <p:cNvSpPr txBox="1"/>
          <p:nvPr/>
        </p:nvSpPr>
        <p:spPr>
          <a:xfrm>
            <a:off x="3452505" y="5243073"/>
            <a:ext cx="576064" cy="43390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smtClean="0">
                <a:solidFill>
                  <a:srgbClr val="C00000"/>
                </a:solidFill>
              </a:rPr>
              <a:t>SQL</a:t>
            </a:r>
            <a:endParaRPr lang="ko-KR" altLang="en-US" sz="1400" dirty="0" smtClean="0">
              <a:solidFill>
                <a:srgbClr val="C00000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17088"/>
          <a:stretch/>
        </p:blipFill>
        <p:spPr>
          <a:xfrm>
            <a:off x="925097" y="1916832"/>
            <a:ext cx="7725853" cy="4581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862" y="2206598"/>
            <a:ext cx="4458322" cy="3524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54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000" smtClean="0"/>
              <a:t>Python</a:t>
            </a:r>
            <a:r>
              <a:rPr lang="ko-KR" altLang="en-US" sz="4000" smtClean="0"/>
              <a:t>에서 </a:t>
            </a:r>
            <a:r>
              <a:rPr lang="en-US" altLang="ko-KR" sz="4000" smtClean="0"/>
              <a:t>Oracle DB </a:t>
            </a:r>
            <a:r>
              <a:rPr lang="ko-KR" altLang="en-US" sz="4000" smtClean="0"/>
              <a:t>연동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mtClean="0"/>
              <a:t>02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1872207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/>
              <a:t>Oracle DB </a:t>
            </a:r>
            <a:r>
              <a:rPr lang="ko-KR" altLang="en-US" sz="2000"/>
              <a:t>연동 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200" smtClean="0"/>
              <a:t> </a:t>
            </a:r>
            <a:endParaRPr lang="en-US" altLang="ko-KR" sz="1200"/>
          </a:p>
        </p:txBody>
      </p:sp>
      <p:sp>
        <p:nvSpPr>
          <p:cNvPr id="5" name="직사각형 4"/>
          <p:cNvSpPr/>
          <p:nvPr/>
        </p:nvSpPr>
        <p:spPr>
          <a:xfrm>
            <a:off x="1356300" y="4365104"/>
            <a:ext cx="7128792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 Oracle 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서버 연결 정보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dsn = cx_Oracle.makedsn(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service_name='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username = '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</a:t>
            </a: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password = '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</a:t>
            </a:r>
          </a:p>
          <a:p>
            <a:pPr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 Oracle 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서버에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 객체 생성</a:t>
            </a:r>
            <a:endParaRPr lang="ko-KR" altLang="en-US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= cx_Oracle.connect(username, password, dsn)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50384" y="2651930"/>
            <a:ext cx="7155423" cy="16004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400">
                <a:latin typeface="+mn-ea"/>
                <a:ea typeface="+mn-ea"/>
              </a:rPr>
              <a:t># Oracle 서버 연결 정보</a:t>
            </a:r>
          </a:p>
          <a:p>
            <a:r>
              <a:rPr lang="ko-KR" altLang="en-US" sz="1400">
                <a:latin typeface="+mn-ea"/>
                <a:ea typeface="+mn-ea"/>
              </a:rPr>
              <a:t>dsn = cx_Oracle.makedsn('호스트', 포트번호, service_name='서비스명')</a:t>
            </a:r>
          </a:p>
          <a:p>
            <a:r>
              <a:rPr lang="ko-KR" altLang="en-US" sz="1400">
                <a:latin typeface="+mn-ea"/>
                <a:ea typeface="+mn-ea"/>
              </a:rPr>
              <a:t>username = '사용자명'</a:t>
            </a:r>
          </a:p>
          <a:p>
            <a:r>
              <a:rPr lang="ko-KR" altLang="en-US" sz="1400">
                <a:latin typeface="+mn-ea"/>
                <a:ea typeface="+mn-ea"/>
              </a:rPr>
              <a:t>password = '비밀번호'</a:t>
            </a:r>
          </a:p>
          <a:p>
            <a:endParaRPr lang="ko-KR" altLang="en-US" sz="1400">
              <a:latin typeface="+mn-ea"/>
              <a:ea typeface="+mn-ea"/>
            </a:endParaRPr>
          </a:p>
          <a:p>
            <a:r>
              <a:rPr lang="ko-KR" altLang="en-US" sz="1400">
                <a:latin typeface="+mn-ea"/>
                <a:ea typeface="+mn-ea"/>
              </a:rPr>
              <a:t># Oracle 서버에 </a:t>
            </a:r>
            <a:r>
              <a:rPr lang="ko-KR" altLang="en-US" sz="1400" smtClean="0">
                <a:latin typeface="+mn-ea"/>
                <a:ea typeface="+mn-ea"/>
              </a:rPr>
              <a:t>연결 객체 생성</a:t>
            </a:r>
            <a:endParaRPr lang="ko-KR" altLang="en-US" sz="1400">
              <a:latin typeface="+mn-ea"/>
              <a:ea typeface="+mn-ea"/>
            </a:endParaRPr>
          </a:p>
          <a:p>
            <a:r>
              <a:rPr lang="ko-KR" altLang="en-US" sz="1400" smtClean="0">
                <a:latin typeface="+mn-ea"/>
                <a:ea typeface="+mn-ea"/>
              </a:rPr>
              <a:t>con </a:t>
            </a:r>
            <a:r>
              <a:rPr lang="ko-KR" altLang="en-US" sz="1400">
                <a:latin typeface="+mn-ea"/>
                <a:ea typeface="+mn-ea"/>
              </a:rPr>
              <a:t>= cx_Oracle.connect(username, password, dsn)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50384" y="6136252"/>
            <a:ext cx="712879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Oracle 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서버에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연결 객체 생성 </a:t>
            </a: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(</a:t>
            </a:r>
            <a:r>
              <a:rPr lang="ko-KR" altLang="en-US" sz="1300" smtClean="0">
                <a:solidFill>
                  <a:srgbClr val="C00000"/>
                </a:solidFill>
                <a:cs typeface="Arial" panose="020B0604020202020204" pitchFamily="34" charset="0"/>
              </a:rPr>
              <a:t>한 줄로 해결</a:t>
            </a:r>
            <a:r>
              <a:rPr lang="en-US" altLang="ko-KR" sz="13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endParaRPr lang="ko-KR" altLang="en-US" sz="130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3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3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  <a:endParaRPr lang="en-US" altLang="ko-KR" sz="13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8776" y="1154805"/>
            <a:ext cx="3600400" cy="13800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DBMS Server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접근 단계</a:t>
            </a:r>
            <a:endParaRPr lang="en-US" altLang="ko-KR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ㅇ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Host: Server system (IP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/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ㅇ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App.: Oracle (port #)</a:t>
            </a:r>
          </a:p>
          <a:p>
            <a:pPr lvl="1"/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ㅇ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User: scott/tiger (User/pwd)</a:t>
            </a:r>
          </a:p>
          <a:p>
            <a:pPr lvl="1"/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ㅇ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Data: Data Serveice (SiD)</a:t>
            </a:r>
            <a:endParaRPr lang="ko-KR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9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smtClean="0">
                <a:solidFill>
                  <a:srgbClr val="3C479D"/>
                </a:solidFill>
              </a:rPr>
              <a:t>02. </a:t>
            </a:r>
            <a:r>
              <a:rPr lang="en-US" altLang="ko-KR"/>
              <a:t>Python</a:t>
            </a:r>
            <a:r>
              <a:rPr lang="ko-KR" altLang="en-US"/>
              <a:t>에서 </a:t>
            </a:r>
            <a:r>
              <a:rPr lang="en-US" altLang="ko-KR"/>
              <a:t>Oracle DB </a:t>
            </a:r>
            <a:r>
              <a:rPr lang="ko-KR" altLang="en-US"/>
              <a:t>연동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352928" cy="532859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2000"/>
              <a:t>Oracle DB </a:t>
            </a:r>
            <a:r>
              <a:rPr lang="ko-KR" altLang="en-US" sz="2000"/>
              <a:t>연동 </a:t>
            </a:r>
            <a:endParaRPr lang="en-US" altLang="ko-KR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관련 모듈 설치</a:t>
            </a:r>
            <a:endParaRPr lang="en-US" altLang="ko-KR" sz="1600" b="1" smtClean="0"/>
          </a:p>
          <a:p>
            <a:pPr lvl="3">
              <a:buClr>
                <a:srgbClr val="3C479D"/>
              </a:buClr>
            </a:pPr>
            <a:r>
              <a:rPr lang="en-US" altLang="ko-KR" sz="1600" smtClean="0"/>
              <a:t>pip install cx_Oracle </a:t>
            </a:r>
            <a:r>
              <a:rPr lang="ko-KR" altLang="en-US" sz="1600" smtClean="0"/>
              <a:t>실행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Oracle </a:t>
            </a:r>
            <a:r>
              <a:rPr lang="ko-KR" altLang="en-US" sz="1600" b="1" smtClean="0"/>
              <a:t>연결 객체 생성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import </a:t>
            </a:r>
            <a:r>
              <a:rPr lang="en-US" altLang="ko-KR" sz="1400" smtClean="0"/>
              <a:t>cx_Oracle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cx_Oracle.connect("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scott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tiger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"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192.168.142.72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1521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xe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b="1" smtClean="0"/>
              <a:t>Query </a:t>
            </a:r>
            <a:r>
              <a:rPr lang="ko-KR" altLang="en-US" sz="1600" b="1" smtClean="0"/>
              <a:t>구성 및 실행</a:t>
            </a:r>
            <a:endParaRPr lang="ko-KR" altLang="en-US" sz="1600" b="1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 sql="Select * from tab"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구성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존재하는 테이블 검색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cur = con.cursor()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b="1">
                <a:solidFill>
                  <a:srgbClr val="3C479D"/>
                </a:solidFill>
              </a:rPr>
              <a:t>커서 생성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여러 행에 순차적으로 접근하기 위한 지시자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/>
              <a:t>rows = cur.execute(sql</a:t>
            </a:r>
            <a:r>
              <a:rPr lang="en-US" altLang="ko-KR" sz="1400" smtClean="0"/>
              <a:t>)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b="1" smtClean="0">
                <a:solidFill>
                  <a:srgbClr val="3C479D"/>
                </a:solidFill>
              </a:rPr>
              <a:t>Query </a:t>
            </a:r>
            <a:r>
              <a:rPr lang="ko-KR" altLang="en-US" sz="1400" b="1" smtClean="0">
                <a:solidFill>
                  <a:srgbClr val="3C479D"/>
                </a:solidFill>
              </a:rPr>
              <a:t>실행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행들을 리스트 형태로 받아냄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실행 결과 사용</a:t>
            </a:r>
            <a:endParaRPr lang="en-US" altLang="ko-KR" sz="1600" b="1"/>
          </a:p>
          <a:p>
            <a:pPr marL="628650" lvl="3" indent="0">
              <a:buClr>
                <a:srgbClr val="3C479D"/>
              </a:buClr>
              <a:buNone/>
            </a:pPr>
            <a:r>
              <a:rPr lang="en-US" altLang="ko-KR" sz="1600"/>
              <a:t>for row in rows</a:t>
            </a:r>
            <a:r>
              <a:rPr lang="en-US" altLang="ko-KR" sz="1600" smtClean="0"/>
              <a:t>: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 결과 리스트를 탐색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8650" lvl="3" indent="0">
              <a:buClr>
                <a:srgbClr val="3C479D"/>
              </a:buClr>
              <a:buNone/>
            </a:pPr>
            <a:r>
              <a:rPr lang="en-US" altLang="ko-KR" sz="1600"/>
              <a:t>    print(row) 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3304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14177</TotalTime>
  <Words>3432</Words>
  <Application>Microsoft Office PowerPoint</Application>
  <PresentationFormat>화면 슬라이드 쇼(4:3)</PresentationFormat>
  <Paragraphs>559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14. 데이터베이스 연동</vt:lpstr>
      <vt:lpstr>PowerPoint 프레젠테이션</vt:lpstr>
      <vt:lpstr>PowerPoint 프레젠테이션</vt:lpstr>
      <vt:lpstr>01. 데이터베이스</vt:lpstr>
      <vt:lpstr>01. 데이터베이스</vt:lpstr>
      <vt:lpstr>01. 데이터베이스</vt:lpstr>
      <vt:lpstr>PowerPoint 프레젠테이션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02. Python에서 Oracle DB 연동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1372</cp:revision>
  <dcterms:created xsi:type="dcterms:W3CDTF">2012-07-11T10:23:22Z</dcterms:created>
  <dcterms:modified xsi:type="dcterms:W3CDTF">2023-06-08T06:48:27Z</dcterms:modified>
</cp:coreProperties>
</file>