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1" r:id="rId3"/>
    <p:sldId id="516" r:id="rId4"/>
    <p:sldId id="472" r:id="rId5"/>
    <p:sldId id="606" r:id="rId6"/>
    <p:sldId id="607" r:id="rId7"/>
    <p:sldId id="616" r:id="rId8"/>
    <p:sldId id="593" r:id="rId9"/>
    <p:sldId id="609" r:id="rId10"/>
    <p:sldId id="594" r:id="rId11"/>
    <p:sldId id="595" r:id="rId12"/>
    <p:sldId id="612" r:id="rId13"/>
    <p:sldId id="610" r:id="rId14"/>
    <p:sldId id="613" r:id="rId15"/>
    <p:sldId id="538" r:id="rId16"/>
    <p:sldId id="596" r:id="rId17"/>
    <p:sldId id="597" r:id="rId18"/>
    <p:sldId id="598" r:id="rId19"/>
    <p:sldId id="599" r:id="rId20"/>
    <p:sldId id="602" r:id="rId21"/>
    <p:sldId id="600" r:id="rId22"/>
    <p:sldId id="611" r:id="rId23"/>
    <p:sldId id="601" r:id="rId24"/>
    <p:sldId id="614" r:id="rId25"/>
    <p:sldId id="615" r:id="rId26"/>
    <p:sldId id="385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7D5087"/>
    <a:srgbClr val="BB99C3"/>
    <a:srgbClr val="D5C0DA"/>
    <a:srgbClr val="F4AEA2"/>
    <a:srgbClr val="F5B4A9"/>
    <a:srgbClr val="F7C0B7"/>
    <a:srgbClr val="EE7D6A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13" d="100"/>
          <a:sy n="113" d="100"/>
        </p:scale>
        <p:origin x="1806" y="8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53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7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2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컴퓨팅 사고와 </a:t>
            </a:r>
            <a:r>
              <a:rPr kumimoji="0" lang="ko-KR" altLang="en-US" sz="2400" baseline="0" dirty="0" err="1">
                <a:latin typeface="HY견고딕" pitchFamily="18" charset="-127"/>
                <a:ea typeface="HY견고딕" pitchFamily="18" charset="-127"/>
              </a:rPr>
              <a:t>파이썬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597352"/>
            <a:ext cx="827584" cy="2606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endParaRPr lang="ko-KR" altLang="en-US" sz="3600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01. </a:t>
            </a:r>
            <a:r>
              <a:rPr lang="ko-KR" altLang="en-US" sz="3600" b="1" dirty="0">
                <a:solidFill>
                  <a:schemeClr val="bg1"/>
                </a:solidFill>
              </a:rPr>
              <a:t>컴퓨팅 사고와 프로그래밍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b="1">
                <a:solidFill>
                  <a:srgbClr val="3C479D"/>
                </a:solidFill>
              </a:rPr>
              <a:t> </a:t>
            </a:r>
            <a:r>
              <a:rPr lang="en-US" altLang="ko-KR" sz="1800" b="1">
                <a:solidFill>
                  <a:srgbClr val="3C479D"/>
                </a:solidFill>
              </a:rPr>
              <a:t>[</a:t>
            </a:r>
            <a:r>
              <a:rPr lang="ko-KR" altLang="en-US" sz="1800" b="1">
                <a:solidFill>
                  <a:srgbClr val="3C479D"/>
                </a:solidFill>
              </a:rPr>
              <a:t>하드웨어</a:t>
            </a:r>
            <a:r>
              <a:rPr lang="en-US" altLang="ko-KR" sz="1800" b="1">
                <a:solidFill>
                  <a:srgbClr val="3C479D"/>
                </a:solidFill>
              </a:rPr>
              <a:t>] </a:t>
            </a:r>
            <a:r>
              <a:rPr lang="ko-KR" altLang="en-US" sz="1800" b="1" smtClean="0">
                <a:solidFill>
                  <a:srgbClr val="3C479D"/>
                </a:solidFill>
              </a:rPr>
              <a:t>입력장치</a:t>
            </a:r>
            <a:r>
              <a:rPr lang="en-US" altLang="ko-KR" sz="1800" b="1" smtClean="0">
                <a:solidFill>
                  <a:srgbClr val="3C479D"/>
                </a:solidFill>
              </a:rPr>
              <a:t>, </a:t>
            </a:r>
            <a:r>
              <a:rPr lang="ko-KR" altLang="en-US" sz="1800" b="1" smtClean="0">
                <a:solidFill>
                  <a:srgbClr val="3C479D"/>
                </a:solidFill>
              </a:rPr>
              <a:t>출</a:t>
            </a:r>
            <a:r>
              <a:rPr lang="ko-KR" altLang="en-US" sz="1800" b="1">
                <a:solidFill>
                  <a:srgbClr val="3C479D"/>
                </a:solidFill>
              </a:rPr>
              <a:t>력</a:t>
            </a:r>
            <a:r>
              <a:rPr lang="ko-KR" altLang="en-US" sz="1800" b="1" smtClean="0">
                <a:solidFill>
                  <a:srgbClr val="3C479D"/>
                </a:solidFill>
              </a:rPr>
              <a:t>장치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입력장치</a:t>
            </a:r>
            <a:r>
              <a:rPr lang="ko-KR" altLang="en-US" sz="150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키보드</a:t>
            </a:r>
            <a:r>
              <a:rPr lang="en-US" altLang="ko-KR" sz="1500" dirty="0"/>
              <a:t>,</a:t>
            </a:r>
            <a:r>
              <a:rPr lang="ko-KR" altLang="en-US" sz="1500" dirty="0"/>
              <a:t> 마우스와 같이 외부 </a:t>
            </a:r>
            <a:r>
              <a:rPr lang="ko-KR" altLang="en-US" sz="1500"/>
              <a:t>정보를 </a:t>
            </a:r>
            <a:r>
              <a:rPr lang="ko-KR" altLang="en-US" sz="1500" smtClean="0"/>
              <a:t>컴퓨터로 </a:t>
            </a:r>
            <a:r>
              <a:rPr lang="ko-KR" altLang="en-US" sz="1500" dirty="0"/>
              <a:t>전달하기 위한 장치</a:t>
            </a: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5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출력장치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모니터</a:t>
            </a:r>
            <a:r>
              <a:rPr lang="en-US" altLang="ko-KR" sz="1500" dirty="0"/>
              <a:t>, </a:t>
            </a:r>
            <a:r>
              <a:rPr lang="ko-KR" altLang="en-US" sz="1500" dirty="0"/>
              <a:t>스피커</a:t>
            </a:r>
            <a:r>
              <a:rPr lang="en-US" altLang="ko-KR" sz="1500" dirty="0"/>
              <a:t>, </a:t>
            </a:r>
            <a:r>
              <a:rPr lang="ko-KR" altLang="en-US" sz="1500" dirty="0"/>
              <a:t>프린터 등이 출력장치</a:t>
            </a:r>
            <a:endParaRPr lang="en-US" altLang="ko-KR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9"/>
            <a:ext cx="2016224" cy="12503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255791"/>
            <a:ext cx="1677762" cy="16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3096344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컴퓨터가 프로그램을 실행하는 과정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 요구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저장장치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컴파일된 기계코드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과 데이터가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올려짐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인출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에서 실행할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중에 하나를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로 복사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해독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명령문을 해석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해석 결과에 따라 명령어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100"/>
              <a:t> (</a:t>
            </a:r>
            <a:r>
              <a:rPr lang="ko-KR" altLang="en-US" sz="1100"/>
              <a:t>산술</a:t>
            </a:r>
            <a:r>
              <a:rPr lang="en-US" altLang="ko-KR" sz="1100"/>
              <a:t>, </a:t>
            </a:r>
            <a:r>
              <a:rPr lang="ko-KR" altLang="en-US" sz="1100"/>
              <a:t>논리</a:t>
            </a:r>
            <a:r>
              <a:rPr lang="en-US" altLang="ko-KR" sz="1100"/>
              <a:t>, </a:t>
            </a:r>
            <a:r>
              <a:rPr lang="ko-KR" altLang="en-US" sz="1100"/>
              <a:t>관계</a:t>
            </a:r>
            <a:r>
              <a:rPr lang="en-US" altLang="ko-KR" sz="1100"/>
              <a:t>, </a:t>
            </a:r>
            <a:r>
              <a:rPr lang="ko-KR" altLang="en-US" sz="1100"/>
              <a:t>이동 등</a:t>
            </a:r>
            <a:r>
              <a:rPr lang="en-US" altLang="ko-KR" sz="1100"/>
              <a:t>)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3">
              <a:lnSpc>
                <a:spcPct val="20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RAM</a:t>
            </a:r>
            <a:r>
              <a:rPr lang="ko-KR" altLang="en-US" sz="1000">
                <a:solidFill>
                  <a:schemeClr val="accent6">
                    <a:lumMod val="50000"/>
                  </a:schemeClr>
                </a:solidFill>
              </a:rPr>
              <a:t>의 용량이 작으면 생기는 문제점은</a:t>
            </a:r>
            <a:r>
              <a:rPr lang="en-US" altLang="ko-KR" sz="100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25" y="383480"/>
            <a:ext cx="1616530" cy="146134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3648" y="4243942"/>
            <a:ext cx="6235383" cy="2569434"/>
            <a:chOff x="1403648" y="3492156"/>
            <a:chExt cx="6235383" cy="2569434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3676303"/>
              <a:ext cx="6235383" cy="2385287"/>
              <a:chOff x="1403648" y="4754581"/>
              <a:chExt cx="6235383" cy="238528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456" y="4768143"/>
                <a:ext cx="4219575" cy="237172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2627784" y="3492156"/>
              <a:ext cx="48923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34892" y="3501008"/>
              <a:ext cx="54373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8224" y="3501008"/>
              <a:ext cx="88998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86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273630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컴퓨터가 프로그램을 실행하는 과정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 요구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저장장치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HDD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컴파일된 기계코드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과 데이터가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올려짐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인출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에서 실행할 </a:t>
            </a:r>
            <a:r>
              <a:rPr lang="ko-KR" altLang="en-US" sz="1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중에 하나를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로 복사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해독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 레지스터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(IR)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명령문을 해석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해석 결과에 따라 명령어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</a:t>
            </a:r>
            <a:r>
              <a:rPr lang="en-US" altLang="ko-KR" sz="1100"/>
              <a:t> (</a:t>
            </a:r>
            <a:r>
              <a:rPr lang="ko-KR" altLang="en-US" sz="1100"/>
              <a:t>산술</a:t>
            </a:r>
            <a:r>
              <a:rPr lang="en-US" altLang="ko-KR" sz="1100"/>
              <a:t>, </a:t>
            </a:r>
            <a:r>
              <a:rPr lang="ko-KR" altLang="en-US" sz="1100"/>
              <a:t>논리</a:t>
            </a:r>
            <a:r>
              <a:rPr lang="en-US" altLang="ko-KR" sz="1100"/>
              <a:t>, </a:t>
            </a:r>
            <a:r>
              <a:rPr lang="ko-KR" altLang="en-US" sz="1100"/>
              <a:t>관계</a:t>
            </a:r>
            <a:r>
              <a:rPr lang="en-US" altLang="ko-KR" sz="1100"/>
              <a:t>, </a:t>
            </a:r>
            <a:r>
              <a:rPr lang="ko-KR" altLang="en-US" sz="1100"/>
              <a:t>이동 등</a:t>
            </a:r>
            <a:r>
              <a:rPr lang="en-US" altLang="ko-KR" sz="1100"/>
              <a:t>)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7000" y="3573016"/>
            <a:ext cx="5583312" cy="3140199"/>
            <a:chOff x="3511529" y="3573016"/>
            <a:chExt cx="5583312" cy="31401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3968" y="3789040"/>
              <a:ext cx="4114800" cy="29241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25752" y="3573016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b="1" smtClean="0">
                  <a:latin typeface="Arial" panose="020B0604020202020204" pitchFamily="34" charset="0"/>
                  <a:cs typeface="Arial" panose="020B0604020202020204" pitchFamily="34" charset="0"/>
                </a:rPr>
                <a:t>RAM</a:t>
              </a:r>
              <a:endPara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7894712" y="4963095"/>
              <a:ext cx="504056" cy="288032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180441" y="4675063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4283968" y="4891087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26768" y="5157192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3968729" y="4464666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11529" y="4730771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V="1">
              <a:off x="4283968" y="5727370"/>
              <a:ext cx="914400" cy="396044"/>
            </a:xfrm>
            <a:prstGeom prst="straightConnector1">
              <a:avLst/>
            </a:prstGeom>
            <a:ln w="12700">
              <a:solidFill>
                <a:srgbClr val="EE7D6A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26768" y="5993475"/>
              <a:ext cx="914400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6787" y="5589240"/>
              <a:ext cx="652329" cy="292633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803965" y="3822070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레지스터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(Register)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CPU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가 명령어 실행을 위해 사용하는 기억 공간</a:t>
            </a:r>
            <a:endParaRPr lang="en-US" altLang="ko-KR" sz="90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IR(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실행중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명령어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), PC(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실행 명령어 위치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), R1/R2/AC(</a:t>
            </a:r>
            <a:r>
              <a:rPr lang="ko-KR" altLang="en-US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연산중인 데이터</a:t>
            </a:r>
            <a:r>
              <a:rPr lang="en-US" altLang="ko-KR" sz="9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9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41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411123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컴퓨터가 프로그램을 실행하는 과정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HDD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400" b="1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복사해놓고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한 개씩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가져다가 해석해서 실행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연산과 제어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실행은 컴퓨터의 클럭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Clock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신호의 주기에 맞추어 진행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그래야 동시에 주고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받기가 가능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하나를 실행하는 과정에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복수 개의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클럭 주기를 사용하게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됨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일정 시간이 흐르면 다른 프로그램에게 연산장치 사용을 양보해야함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운영체제가 관장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양보 전에 현재 진행중인 연산 값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레지스터들에 있는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들은 잠시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RAM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특정한 공간으로 대피시켜놓음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다시 연산 기회가 오면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피신시켜놓은 레지스터 값들을 복구시켜서 작업을 계속함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 Swap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과정을 </a:t>
            </a:r>
            <a:r>
              <a:rPr lang="en-US" altLang="ko-KR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Timesharing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이라고 함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68" y="184745"/>
            <a:ext cx="1703656" cy="183534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091388" y="5157192"/>
            <a:ext cx="5177248" cy="1621081"/>
            <a:chOff x="1403648" y="3492156"/>
            <a:chExt cx="6235383" cy="1889122"/>
          </a:xfrm>
        </p:grpSpPr>
        <p:grpSp>
          <p:nvGrpSpPr>
            <p:cNvPr id="15" name="그룹 14"/>
            <p:cNvGrpSpPr/>
            <p:nvPr/>
          </p:nvGrpSpPr>
          <p:grpSpPr>
            <a:xfrm>
              <a:off x="1403648" y="3676303"/>
              <a:ext cx="6235383" cy="1704975"/>
              <a:chOff x="1403648" y="4754581"/>
              <a:chExt cx="6235383" cy="1704975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3"/>
              <a:srcRect b="33734"/>
              <a:stretch/>
            </p:blipFill>
            <p:spPr>
              <a:xfrm>
                <a:off x="3419455" y="4768142"/>
                <a:ext cx="4219576" cy="164840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627784" y="3492156"/>
              <a:ext cx="567026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34892" y="3501008"/>
              <a:ext cx="627808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88224" y="3501008"/>
              <a:ext cx="1019943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9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260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컴퓨터의 속성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: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인간과 비교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400" b="1" smtClean="0">
                <a:solidFill>
                  <a:srgbClr val="000000"/>
                </a:solidFill>
                <a:latin typeface="+mn-ea"/>
              </a:rPr>
              <a:t>신뢰성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컴퓨터는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애매모호하지 않는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명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확한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연산을 한다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4" eaLnBrk="1" hangingPunct="1">
              <a:lnSpc>
                <a:spcPct val="110000"/>
              </a:lnSpc>
            </a:pPr>
            <a:r>
              <a:rPr lang="ko-KR" altLang="en-US" sz="1400">
                <a:solidFill>
                  <a:srgbClr val="000000"/>
                </a:solidFill>
                <a:latin typeface="+mn-ea"/>
              </a:rPr>
              <a:t>컴퓨터는 디지털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데이터</a:t>
            </a:r>
            <a:r>
              <a:rPr lang="en-US" altLang="ko-KR" sz="1000" smtClean="0">
                <a:solidFill>
                  <a:srgbClr val="000000"/>
                </a:solidFill>
                <a:latin typeface="+mn-ea"/>
              </a:rPr>
              <a:t>(0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</a:rPr>
              <a:t>과</a:t>
            </a:r>
            <a:r>
              <a:rPr lang="en-US" altLang="ko-KR" sz="1000" smtClean="0">
                <a:solidFill>
                  <a:srgbClr val="000000"/>
                </a:solidFill>
                <a:latin typeface="+mn-ea"/>
              </a:rPr>
              <a:t> 1 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</a:rPr>
              <a:t>둘중</a:t>
            </a:r>
            <a:r>
              <a:rPr lang="en-US" altLang="ko-KR" sz="100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</a:rPr>
              <a:t>하나만 있는</a:t>
            </a:r>
            <a:r>
              <a:rPr lang="en-US" altLang="ko-KR" sz="100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를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처리 하므로 입력 및 처리 결과에 대한 애매모호성이 없다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4" eaLnBrk="1" hangingPunct="1">
              <a:lnSpc>
                <a:spcPct val="110000"/>
              </a:lnSpc>
            </a:pPr>
            <a:r>
              <a:rPr lang="ko-KR" altLang="en-US" sz="1400">
                <a:solidFill>
                  <a:srgbClr val="000000"/>
                </a:solidFill>
                <a:latin typeface="+mn-ea"/>
              </a:rPr>
              <a:t>입력 데이터 및 실행 프로그램</a:t>
            </a:r>
            <a:r>
              <a:rPr lang="en-US" altLang="ko-KR" sz="105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050">
                <a:solidFill>
                  <a:srgbClr val="000000"/>
                </a:solidFill>
                <a:latin typeface="+mn-ea"/>
              </a:rPr>
              <a:t>운영체제 포함</a:t>
            </a:r>
            <a:r>
              <a:rPr lang="en-US" altLang="ko-KR" sz="105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에 문제가 없다면 처리 결과를 신뢰할 수 있다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3" eaLnBrk="1" hangingPunct="1">
              <a:lnSpc>
                <a:spcPct val="110000"/>
              </a:lnSpc>
            </a:pPr>
            <a:endParaRPr lang="en-US" altLang="ko-KR" sz="900">
              <a:solidFill>
                <a:srgbClr val="000000"/>
              </a:solidFill>
              <a:latin typeface="+mn-ea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ko-KR" sz="1400" smtClean="0">
                <a:latin typeface="+mn-ea"/>
              </a:rPr>
              <a:t>[</a:t>
            </a:r>
            <a:r>
              <a:rPr lang="ko-KR" altLang="en-US" sz="1400" b="1" smtClean="0">
                <a:latin typeface="+mn-ea"/>
              </a:rPr>
              <a:t>고속성</a:t>
            </a:r>
            <a:r>
              <a:rPr lang="en-US" altLang="ko-KR" sz="1400" smtClean="0">
                <a:latin typeface="+mn-ea"/>
              </a:rPr>
              <a:t>]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컴퓨터는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빠른 연산을 한다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4" eaLnBrk="1" hangingPunct="1">
              <a:lnSpc>
                <a:spcPct val="110000"/>
              </a:lnSpc>
            </a:pPr>
            <a:r>
              <a:rPr lang="ko-KR" altLang="en-US" sz="1400" smtClean="0">
                <a:latin typeface="+mn-ea"/>
              </a:rPr>
              <a:t>컴퓨터는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요구하는 목적을 달성하기 위해 일련의 명령어들을 수행하여 해결한다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4" eaLnBrk="1" hangingPunct="1">
              <a:lnSpc>
                <a:spcPct val="110000"/>
              </a:lnSpc>
            </a:pP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주어진 절차대해서는 빠르고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명확하게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처리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하지만 주어진 절차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이 외에는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한계가 있다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4" eaLnBrk="1" hangingPunct="1">
              <a:lnSpc>
                <a:spcPct val="110000"/>
              </a:lnSpc>
            </a:pP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컴퓨터의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처리속도는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와 각 장치의 성능에 의해 결정된다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3" eaLnBrk="1" hangingPunct="1">
              <a:lnSpc>
                <a:spcPct val="110000"/>
              </a:lnSpc>
            </a:pPr>
            <a:endParaRPr lang="en-US" altLang="ko-KR" sz="900">
              <a:solidFill>
                <a:srgbClr val="000000"/>
              </a:solidFill>
              <a:latin typeface="+mn-ea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400" b="1" smtClean="0">
                <a:solidFill>
                  <a:srgbClr val="000000"/>
                </a:solidFill>
                <a:latin typeface="+mn-ea"/>
              </a:rPr>
              <a:t>대용량성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컴퓨터는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다량의 데이터를 보관하고 처리한다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3" eaLnBrk="1" hangingPunct="1">
              <a:lnSpc>
                <a:spcPct val="110000"/>
              </a:lnSpc>
            </a:pPr>
            <a:endParaRPr lang="en-US" altLang="ko-KR" sz="900">
              <a:solidFill>
                <a:srgbClr val="000000"/>
              </a:solidFill>
              <a:latin typeface="+mn-ea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400" b="1" smtClean="0">
                <a:solidFill>
                  <a:srgbClr val="000000"/>
                </a:solidFill>
                <a:latin typeface="+mn-ea"/>
              </a:rPr>
              <a:t>범용성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400" smtClean="0">
                <a:solidFill>
                  <a:srgbClr val="000000"/>
                </a:solidFill>
                <a:latin typeface="+mn-ea"/>
              </a:rPr>
              <a:t>컴퓨터는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문자뿐만 아니라 그림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동영상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소리 등과 같은 다양한 형태의 데이터를 처리한다</a:t>
            </a:r>
            <a:r>
              <a:rPr lang="en-US" altLang="ko-KR" sz="140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컴퓨팅 사고의 필요성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컴퓨팅 사고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컴퓨팅 사고는 세상을 바라보고 분석하는 하나의 방법으로 문제해결을 위한 방법이나 생각을 추상화하여 명시적인 코드로 표현할 수 </a:t>
            </a:r>
            <a:r>
              <a:rPr lang="ko-KR" altLang="en-US" sz="1600"/>
              <a:t>있는 </a:t>
            </a:r>
            <a:r>
              <a:rPr lang="ko-KR" altLang="en-US" sz="1600" smtClean="0"/>
              <a:t>능력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[</a:t>
            </a:r>
            <a:r>
              <a:rPr lang="ko-KR" altLang="en-US" sz="1600" b="1" smtClean="0"/>
              <a:t>컴퓨팅 사고</a:t>
            </a:r>
            <a:r>
              <a:rPr lang="en-US" altLang="ko-KR" sz="1400" smtClean="0"/>
              <a:t>(</a:t>
            </a:r>
            <a:r>
              <a:rPr lang="ko-KR" altLang="en-US" sz="1400" smtClean="0"/>
              <a:t>문제 해결 방법의 추상화</a:t>
            </a:r>
            <a:r>
              <a:rPr lang="en-US" altLang="ko-KR" sz="1400" smtClean="0"/>
              <a:t>)</a:t>
            </a:r>
            <a:r>
              <a:rPr lang="ko-KR" altLang="en-US" sz="1600" b="1" smtClean="0"/>
              <a:t>가 필요한 이유</a:t>
            </a:r>
            <a:r>
              <a:rPr lang="en-US" altLang="ko-KR" sz="1600" b="1" smtClean="0"/>
              <a:t>]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인간은 아날로그적 기억과 사고를 주로 하므로 애매모호한 상황이 발생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컴퓨터는 </a:t>
            </a:r>
            <a:r>
              <a:rPr lang="en-US" altLang="ko-KR" sz="1400" smtClean="0"/>
              <a:t>2</a:t>
            </a:r>
            <a:r>
              <a:rPr lang="ko-KR" altLang="en-US" sz="1400" smtClean="0"/>
              <a:t>진 디지털 값을 기반으로 연산하므로 컴퓨터에게 프로그램을 통해서 작업 방식을 정해주려면 문제 해법에 대한 실행 방법에 대한 </a:t>
            </a:r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명확</a:t>
            </a:r>
            <a:r>
              <a:rPr lang="ko-KR" altLang="en-US" sz="1400" smtClean="0"/>
              <a:t>한 정의를 해주어야 함</a:t>
            </a:r>
            <a:r>
              <a:rPr lang="en-US" altLang="ko-KR" sz="1400" smtClean="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즉</a:t>
            </a:r>
            <a:r>
              <a:rPr lang="en-US" altLang="ko-KR" sz="1400" smtClean="0"/>
              <a:t>, </a:t>
            </a:r>
            <a:r>
              <a:rPr lang="ko-KR" altLang="en-US" sz="1400"/>
              <a:t>실행 </a:t>
            </a:r>
            <a:r>
              <a:rPr lang="ko-KR" altLang="en-US" sz="1400" smtClean="0"/>
              <a:t>방법에 대한 명확한 정의는 불필요한 부분은 모두 제거하고 필요한 부분만 </a:t>
            </a:r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논리적</a:t>
            </a:r>
            <a:r>
              <a:rPr lang="ko-KR" altLang="en-US" sz="1400" smtClean="0"/>
              <a:t>으로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추상화</a:t>
            </a:r>
            <a:r>
              <a:rPr lang="en-US" altLang="ko-KR" sz="1200" smtClean="0"/>
              <a:t>(</a:t>
            </a:r>
            <a:r>
              <a:rPr lang="ko-KR" altLang="en-US" sz="1200" smtClean="0"/>
              <a:t>프로그래밍 언어 체계에 맞춰</a:t>
            </a:r>
            <a:r>
              <a:rPr lang="en-US" altLang="ko-KR" sz="1200" smtClean="0"/>
              <a:t>)</a:t>
            </a:r>
            <a:r>
              <a:rPr lang="ko-KR" altLang="en-US" sz="1400" smtClean="0"/>
              <a:t>를 해주는 과정이다</a:t>
            </a:r>
            <a:r>
              <a:rPr lang="en-US" altLang="ko-KR" sz="140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18" y="2420889"/>
            <a:ext cx="4945380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396044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컴퓨팅 사고의 과정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분해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먼저 문제를 </a:t>
            </a:r>
            <a:r>
              <a:rPr lang="ko-KR" altLang="en-US" sz="1600"/>
              <a:t>분석하여 </a:t>
            </a:r>
            <a:r>
              <a:rPr lang="ko-KR" altLang="en-US" sz="1600" smtClean="0"/>
              <a:t>작게 분해</a:t>
            </a:r>
            <a:r>
              <a:rPr lang="en-US" altLang="ko-KR" sz="1600" smtClean="0"/>
              <a:t>, </a:t>
            </a:r>
            <a:r>
              <a:rPr lang="ko-KR" altLang="en-US" sz="1600"/>
              <a:t>자동화가 불필요한 부분은 </a:t>
            </a:r>
            <a:r>
              <a:rPr lang="ko-KR" altLang="en-US" sz="1600" smtClean="0"/>
              <a:t>제거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추상화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필요한 정보를 수집하거나 반복되는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패턴</a:t>
            </a:r>
            <a:r>
              <a:rPr lang="ko-KR" altLang="en-US" sz="1600" dirty="0"/>
              <a:t>을 찾아서 단순하게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알고리즘 작성</a:t>
            </a:r>
            <a:r>
              <a:rPr lang="ko-KR" altLang="en-US" sz="160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세부적인 부분을 생략하고 중요한 속성만 묘사하며</a:t>
            </a:r>
            <a:r>
              <a:rPr lang="en-US" altLang="ko-KR" sz="1600" dirty="0"/>
              <a:t>, </a:t>
            </a:r>
            <a:r>
              <a:rPr lang="ko-KR" altLang="en-US" sz="1600" dirty="0"/>
              <a:t>문제를 정의할 때 중요 부분만 강조해서 표현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프로그래밍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/>
              <a:t>추상화된 </a:t>
            </a:r>
            <a:r>
              <a:rPr lang="ko-KR" altLang="en-US" sz="1600" smtClean="0"/>
              <a:t>문제 해결책</a:t>
            </a:r>
            <a:r>
              <a:rPr lang="en-US" altLang="ko-KR" smtClean="0"/>
              <a:t>(</a:t>
            </a:r>
            <a:r>
              <a:rPr lang="ko-KR" altLang="en-US" smtClean="0"/>
              <a:t>알고리즘</a:t>
            </a:r>
            <a:r>
              <a:rPr lang="en-US" altLang="ko-KR" smtClean="0"/>
              <a:t>)</a:t>
            </a:r>
            <a:r>
              <a:rPr lang="ko-KR" altLang="en-US" sz="1600" smtClean="0"/>
              <a:t>을 개발환경에 </a:t>
            </a:r>
            <a:r>
              <a:rPr lang="ko-KR" altLang="en-US" sz="1600"/>
              <a:t>맞추어 </a:t>
            </a:r>
            <a:r>
              <a:rPr lang="ko-KR" altLang="en-US" sz="1600" smtClean="0"/>
              <a:t>자동화된 </a:t>
            </a:r>
            <a:r>
              <a:rPr lang="ko-KR" altLang="en-US" sz="1600"/>
              <a:t>형태로 </a:t>
            </a:r>
            <a:r>
              <a:rPr lang="ko-KR" altLang="en-US" sz="1600" b="1" smtClean="0"/>
              <a:t>모델링</a:t>
            </a:r>
            <a:r>
              <a:rPr lang="ko-KR" altLang="en-US" sz="1600" smtClean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마지막으로는 실행할 수 있는 </a:t>
            </a:r>
            <a:r>
              <a:rPr lang="ko-KR" altLang="en-US" sz="1600"/>
              <a:t>프로그램으로 </a:t>
            </a:r>
            <a:r>
              <a:rPr lang="ko-KR" altLang="en-US" sz="1600" b="1" smtClean="0"/>
              <a:t>구현</a:t>
            </a:r>
            <a:endParaRPr lang="en-US" altLang="ko-KR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38" y="4365104"/>
            <a:ext cx="4472940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66124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컴퓨팅 사고의 과정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분해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하나의 복잡한 문제를 작은 단위로 나누는 과정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 패턴 찾기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여러 번 반복되는 절차나 작업을 찾아 하나의 문제 내에서 혹은 다른 문제를 해결하는 </a:t>
            </a:r>
            <a:r>
              <a:rPr lang="ko-KR" altLang="en-US" sz="1600"/>
              <a:t>과정에서 </a:t>
            </a:r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</a:t>
            </a:r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재사용</a:t>
            </a:r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smtClean="0"/>
              <a:t>하여 작업 </a:t>
            </a:r>
            <a:r>
              <a:rPr lang="ko-KR" altLang="en-US" sz="1600"/>
              <a:t>효율을 </a:t>
            </a:r>
            <a:r>
              <a:rPr lang="ko-KR" altLang="en-US" sz="1600" smtClean="0"/>
              <a:t>높임</a:t>
            </a:r>
            <a:endParaRPr lang="en-US" altLang="ko-KR" sz="1600" smtClean="0"/>
          </a:p>
          <a:p>
            <a:pPr marL="447675" lvl="2" indent="0">
              <a:buClr>
                <a:srgbClr val="3C479D"/>
              </a:buClr>
              <a:buNone/>
            </a:pPr>
            <a:r>
              <a:rPr lang="ko-KR" altLang="en-US" sz="1600" smtClean="0"/>
              <a:t>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나중에 함수나 클래스 형태로 만들어서 모듈이나 라이브러리로 묶어서 공유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73" y="2651416"/>
            <a:ext cx="3174646" cy="23957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62188"/>
            <a:ext cx="3666088" cy="22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00049"/>
            <a:ext cx="4855236" cy="1374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66124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컴퓨팅 사고의 과정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알고리즘 작성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어떤 문제를 해결하기 위한 작업의 순서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순서도나 </a:t>
            </a:r>
            <a:r>
              <a:rPr lang="ko-KR" altLang="en-US" sz="1600" dirty="0" err="1"/>
              <a:t>의사코드</a:t>
            </a:r>
            <a:r>
              <a:rPr lang="ko-KR" altLang="en-US" sz="1600" dirty="0"/>
              <a:t> 이용</a:t>
            </a:r>
            <a:endParaRPr lang="en-US" altLang="ko-KR" sz="1600" u="sng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u="sng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 프로그래밍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프로그래밍은 컴퓨터에게 </a:t>
            </a:r>
            <a:r>
              <a:rPr lang="ko-KR" altLang="en-US" sz="1600"/>
              <a:t>어떤 </a:t>
            </a:r>
            <a:r>
              <a:rPr lang="ko-KR" altLang="en-US" sz="1600" smtClean="0"/>
              <a:t>동작을</a:t>
            </a:r>
            <a:r>
              <a:rPr lang="en-US" altLang="ko-KR" sz="1600" smtClean="0"/>
              <a:t> </a:t>
            </a:r>
            <a:r>
              <a:rPr lang="ko-KR" altLang="en-US" sz="1600" dirty="0"/>
              <a:t>해야 하는지 지시하는 명령들을 작성하는 과정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4" y="2420888"/>
            <a:ext cx="440347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8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980728"/>
            <a:ext cx="8424936" cy="54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 dirty="0"/>
              <a:t>컴퓨팅 사고의 구성 요소</a:t>
            </a:r>
            <a:endParaRPr kumimoji="0"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32" y="1484784"/>
            <a:ext cx="6644836" cy="50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556792"/>
            <a:ext cx="6162972" cy="46085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컴퓨팅 사고의 개념</a:t>
            </a:r>
          </a:p>
          <a:p>
            <a:pPr marL="457200" indent="-45720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프로그래밍 언어의 개념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프로그래밍 언어의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5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프로그래밍 언어의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288032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프로그래밍 언어의 종류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사람이 사용하는 언어는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자연어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컴퓨터가 사용하는 언어는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기계어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기계어는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과 </a:t>
            </a:r>
            <a:r>
              <a:rPr lang="en-US" altLang="ko-KR" sz="1500" dirty="0">
                <a:latin typeface="+mn-ea"/>
              </a:rPr>
              <a:t>1</a:t>
            </a:r>
            <a:r>
              <a:rPr lang="ko-KR" altLang="en-US" sz="1500" dirty="0">
                <a:latin typeface="+mn-ea"/>
              </a:rPr>
              <a:t>로 이루어진 이진수이므로 사람과 다른 언어 사용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사람이 이해하기 쉽고 작성하기 좋은 형태의 프로그래밍 언어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고급 언어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탄생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프로그래밍 언어로 작성된 프로그램은 컴퓨터에서 기계어로 변환되어야 실행할 수 있고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이 </a:t>
            </a:r>
            <a:r>
              <a:rPr lang="ko-KR" altLang="en-US" sz="1500">
                <a:latin typeface="+mn-ea"/>
              </a:rPr>
              <a:t>과정이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</a:t>
            </a:r>
            <a:r>
              <a:rPr lang="en-US" altLang="ko-KR" sz="1500" smtClean="0">
                <a:latin typeface="+mn-ea"/>
              </a:rPr>
              <a:t>(Compile)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9"/>
            <a:ext cx="7528560" cy="25069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47864" y="3599439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사람 중심 언어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3599438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컴퓨터 중심 코드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48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프로그래밍 언어의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980728"/>
            <a:ext cx="81369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프로그래밍 언어의 </a:t>
            </a:r>
            <a:r>
              <a:rPr lang="ko-KR" altLang="en-US" sz="2000" smtClean="0"/>
              <a:t>종류</a:t>
            </a:r>
            <a:endParaRPr kumimoji="0" lang="en-US" altLang="ko-KR" sz="1800" smtClean="0">
              <a:solidFill>
                <a:srgbClr val="3C479D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고급언어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인간에게 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개발이 용이하도록 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구성한 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언어 체계</a:t>
            </a:r>
            <a:endParaRPr kumimoji="0"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종류의 </a:t>
            </a:r>
            <a:r>
              <a:rPr kumimoji="0"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존재 </a:t>
            </a:r>
            <a:r>
              <a:rPr lang="en-US" altLang="ko-KR" sz="900"/>
              <a:t>(</a:t>
            </a:r>
            <a:r>
              <a:rPr lang="ko-KR" altLang="en-US" sz="900"/>
              <a:t>산술</a:t>
            </a:r>
            <a:r>
              <a:rPr lang="en-US" altLang="ko-KR" sz="900"/>
              <a:t>, </a:t>
            </a:r>
            <a:r>
              <a:rPr lang="ko-KR" altLang="en-US" sz="900"/>
              <a:t>논리</a:t>
            </a:r>
            <a:r>
              <a:rPr lang="en-US" altLang="ko-KR" sz="900"/>
              <a:t>, </a:t>
            </a:r>
            <a:r>
              <a:rPr lang="ko-KR" altLang="en-US" sz="900"/>
              <a:t>관계</a:t>
            </a:r>
            <a:r>
              <a:rPr lang="en-US" altLang="ko-KR" sz="900"/>
              <a:t>, </a:t>
            </a:r>
            <a:r>
              <a:rPr lang="ko-KR" altLang="en-US" sz="900"/>
              <a:t>이동 등</a:t>
            </a:r>
            <a:r>
              <a:rPr lang="en-US" altLang="ko-KR" sz="900"/>
              <a:t>)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0"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데이터는 </a:t>
            </a:r>
            <a:r>
              <a:rPr kumimoji="0"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kumimoji="0"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  </a:t>
            </a:r>
            <a:endParaRPr kumimoji="0"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기계어</a:t>
            </a:r>
            <a:r>
              <a:rPr kumimoji="0"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는 중앙처리장치가 연산을 하기에 용이하도록 구성된 언어 체계</a:t>
            </a:r>
            <a:endParaRPr kumimoji="0"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간단한 명령만 존재</a:t>
            </a:r>
            <a:r>
              <a:rPr kumimoji="0"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0"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더하기</a:t>
            </a:r>
            <a:r>
              <a:rPr kumimoji="0"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kumimoji="0"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비교하기</a:t>
            </a:r>
            <a:r>
              <a:rPr kumimoji="0"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kumimoji="0"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이동하기 등</a:t>
            </a:r>
            <a:r>
              <a:rPr kumimoji="0"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kumimoji="0"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데이터는 기준점을 기준으로 하는 상대적인 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 값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</a:t>
            </a:r>
            <a:r>
              <a:rPr kumimoji="0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</a:t>
            </a:r>
            <a:r>
              <a:rPr kumimoji="0"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kumimoji="0"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어느 </a:t>
            </a:r>
            <a:r>
              <a:rPr kumimoji="0"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RAM</a:t>
            </a:r>
            <a:r>
              <a:rPr kumimoji="0"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에 올려지더라도 실행 가능</a:t>
            </a:r>
            <a:endParaRPr kumimoji="0" lang="en-US" altLang="ko-KR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itchFamily="2" charset="2"/>
              <a:buChar char="v"/>
            </a:pPr>
            <a:endParaRPr kumimoji="0"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290"/>
              </p:ext>
            </p:extLst>
          </p:nvPr>
        </p:nvGraphicFramePr>
        <p:xfrm>
          <a:off x="1907704" y="3717032"/>
          <a:ext cx="5688632" cy="3107436"/>
        </p:xfrm>
        <a:graphic>
          <a:graphicData uri="http://schemas.openxmlformats.org/drawingml/2006/table">
            <a:tbl>
              <a:tblPr/>
              <a:tblGrid>
                <a:gridCol w="2844316">
                  <a:extLst>
                    <a:ext uri="{9D8B030D-6E8A-4147-A177-3AD203B41FA5}">
                      <a16:colId xmlns:a16="http://schemas.microsoft.com/office/drawing/2014/main" val="265708376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745167465"/>
                    </a:ext>
                  </a:extLst>
                </a:gridCol>
              </a:tblGrid>
              <a:tr h="2654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맑은 고딕" panose="020B0503020000020004" pitchFamily="50" charset="-127"/>
                        </a:rPr>
                        <a:t>언어</a:t>
                      </a:r>
                      <a:endParaRPr lang="ko-KR" alt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맑은 고딕" panose="020B0503020000020004" pitchFamily="50" charset="-127"/>
                        </a:rPr>
                        <a:t>어셈블리 언어</a:t>
                      </a:r>
                      <a:r>
                        <a:rPr lang="en-US" altLang="ko-KR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x86)</a:t>
                      </a:r>
                      <a:endParaRPr lang="ko-KR" alt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04547"/>
                  </a:ext>
                </a:extLst>
              </a:tr>
              <a:tr h="24682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CAS(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{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if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(*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    *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=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newval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return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oldpos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}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a, b;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= CAS(&amp;a, 10, 20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CAS: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+ 4]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eax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+ 8];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+ 12];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cmpxchg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ebx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edx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en-US" sz="1200" kern="0" spc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mov</a:t>
                      </a: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dword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ptr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ecx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], </a:t>
                      </a:r>
                      <a:r>
                        <a:rPr lang="en-US" sz="1200" kern="0" spc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esp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   ret </a:t>
                      </a:r>
                      <a:r>
                        <a:rPr lang="en-US" sz="1200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16;</a:t>
                      </a:r>
                      <a:endParaRPr lang="en-US" sz="1200" kern="0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0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프로그래밍 언어의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소개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>
                <a:latin typeface="+mn-ea"/>
              </a:rPr>
              <a:t>쉬운 난이도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컴퓨터 프로그래밍 학습을 위한 입문용 언어로 많이 사용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실행 과정이 간단한 </a:t>
            </a:r>
            <a:r>
              <a:rPr lang="ko-KR" altLang="en-US" sz="1500" b="1" dirty="0">
                <a:latin typeface="+mn-ea"/>
              </a:rPr>
              <a:t>인터프리터 언어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명령어 단위로 번역해서 파일을 만들지 않고 바로 실행하는 인터프리터 방식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>
                <a:latin typeface="+mn-ea"/>
              </a:rPr>
              <a:t>높은 </a:t>
            </a:r>
            <a:r>
              <a:rPr lang="ko-KR" altLang="en-US" sz="1500" b="1" dirty="0">
                <a:latin typeface="+mn-ea"/>
              </a:rPr>
              <a:t>확장성</a:t>
            </a:r>
            <a:r>
              <a:rPr lang="ko-KR" altLang="en-US" sz="1500" dirty="0">
                <a:latin typeface="+mn-ea"/>
              </a:rPr>
              <a:t>과 </a:t>
            </a:r>
            <a:r>
              <a:rPr lang="ko-KR" altLang="en-US" sz="1500" b="1" dirty="0">
                <a:latin typeface="+mn-ea"/>
              </a:rPr>
              <a:t>생산성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인공지능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빅데이터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데이터 시각화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게임 등 다양한 영역에서 활용할 수 </a:t>
            </a:r>
            <a:r>
              <a:rPr lang="ko-KR" altLang="en-US" sz="1500">
                <a:latin typeface="+mn-ea"/>
              </a:rPr>
              <a:t>있는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오픈소스</a:t>
            </a:r>
            <a:r>
              <a:rPr lang="ko-KR" altLang="en-US" sz="1500" smtClean="0">
                <a:latin typeface="+mn-ea"/>
              </a:rPr>
              <a:t>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라이브러리</a:t>
            </a:r>
            <a:r>
              <a:rPr lang="ko-KR" altLang="en-US" sz="1500" smtClean="0">
                <a:latin typeface="+mn-ea"/>
              </a:rPr>
              <a:t>를 간단하게 </a:t>
            </a:r>
            <a:r>
              <a:rPr lang="ko-KR" altLang="en-US" sz="1500" dirty="0">
                <a:latin typeface="+mn-ea"/>
              </a:rPr>
              <a:t>설치하고 활용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680780"/>
            <a:ext cx="5472608" cy="30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3C479D"/>
                </a:solidFill>
              </a:rPr>
              <a:t> </a:t>
            </a:r>
            <a:r>
              <a:rPr lang="ko-KR" altLang="en-US" smtClean="0"/>
              <a:t>컴퓨터 시스템 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52098" y="3988321"/>
            <a:ext cx="8367796" cy="2180732"/>
            <a:chOff x="260239" y="3803149"/>
            <a:chExt cx="8367796" cy="2180732"/>
          </a:xfrm>
        </p:grpSpPr>
        <p:cxnSp>
          <p:nvCxnSpPr>
            <p:cNvPr id="25" name="직선 연결선 24"/>
            <p:cNvCxnSpPr>
              <a:stCxn id="12" idx="2"/>
            </p:cNvCxnSpPr>
            <p:nvPr/>
          </p:nvCxnSpPr>
          <p:spPr>
            <a:xfrm flipH="1" flipV="1">
              <a:off x="4716016" y="4131432"/>
              <a:ext cx="1896221" cy="13126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349960" y="3813106"/>
              <a:ext cx="3278075" cy="2170775"/>
              <a:chOff x="4809484" y="3571190"/>
              <a:chExt cx="3278075" cy="2170775"/>
            </a:xfrm>
          </p:grpSpPr>
          <p:sp>
            <p:nvSpPr>
              <p:cNvPr id="5" name="원통 4"/>
              <p:cNvSpPr/>
              <p:nvPr/>
            </p:nvSpPr>
            <p:spPr>
              <a:xfrm>
                <a:off x="7383366" y="5009993"/>
                <a:ext cx="704193" cy="64213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[DB]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510642" y="3571190"/>
                <a:ext cx="1063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2">
                        <a:lumMod val="50000"/>
                      </a:schemeClr>
                    </a:solidFill>
                  </a:rPr>
                  <a:t>[Server]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정육면체 10"/>
              <p:cNvSpPr/>
              <p:nvPr/>
            </p:nvSpPr>
            <p:spPr>
              <a:xfrm>
                <a:off x="4809484" y="5237909"/>
                <a:ext cx="2498821" cy="504056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Intel, AMD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4835216" y="4770155"/>
                <a:ext cx="2473089" cy="4320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Window, MAC, Linux, Unix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>
                <a:off x="4832159" y="4266098"/>
                <a:ext cx="2476146" cy="432049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Zoom(Server), kakaotalk(Server)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5" name="직선 연결선 14"/>
            <p:cNvCxnSpPr>
              <a:stCxn id="4" idx="0"/>
            </p:cNvCxnSpPr>
            <p:nvPr/>
          </p:nvCxnSpPr>
          <p:spPr>
            <a:xfrm flipV="1">
              <a:off x="2384064" y="4212348"/>
              <a:ext cx="1930133" cy="126747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구름 모양 설명선 15"/>
            <p:cNvSpPr/>
            <p:nvPr/>
          </p:nvSpPr>
          <p:spPr>
            <a:xfrm>
              <a:off x="3802138" y="3803149"/>
              <a:ext cx="1393629" cy="719616"/>
            </a:xfrm>
            <a:prstGeom prst="cloudCallout">
              <a:avLst>
                <a:gd name="adj1" fmla="val 1419"/>
                <a:gd name="adj2" fmla="val 357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2">
                      <a:lumMod val="50000"/>
                    </a:schemeClr>
                  </a:solidFill>
                </a:rPr>
                <a:t>Network</a:t>
              </a:r>
              <a:endParaRPr lang="ko-KR" altLang="en-US" sz="14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60239" y="3843016"/>
              <a:ext cx="3440308" cy="2140865"/>
              <a:chOff x="-45510" y="3026666"/>
              <a:chExt cx="3440308" cy="2140865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635818" y="4663475"/>
                <a:ext cx="2758979" cy="504056"/>
              </a:xfrm>
              <a:prstGeom prst="cub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Intel, AMD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661552" y="4197778"/>
                <a:ext cx="2733246" cy="4320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Window, MAC, Linux, Android, iOS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658494" y="3693721"/>
                <a:ext cx="2736304" cy="432049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Excel</a:t>
                </a:r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,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Chrome Browser, </a:t>
                </a:r>
              </a:p>
              <a:p>
                <a:pPr algn="ctr"/>
                <a:r>
                  <a:rPr lang="en-US" altLang="ko-KR" sz="1200">
                    <a:solidFill>
                      <a:schemeClr val="tx2">
                        <a:lumMod val="50000"/>
                      </a:schemeClr>
                    </a:solidFill>
                  </a:rPr>
                  <a:t>Zoom(Client), </a:t>
                </a:r>
                <a:r>
                  <a:rPr lang="en-US" altLang="ko-KR" sz="1200" smtClean="0">
                    <a:solidFill>
                      <a:schemeClr val="tx2">
                        <a:lumMod val="50000"/>
                      </a:schemeClr>
                    </a:solidFill>
                  </a:rPr>
                  <a:t>kakaotalk(Client)</a:t>
                </a:r>
                <a:endParaRPr lang="ko-KR" altLang="en-US" sz="12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98509" y="3026666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2">
                        <a:lumMod val="50000"/>
                      </a:schemeClr>
                    </a:solidFill>
                  </a:rPr>
                  <a:t>[Client]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3755856"/>
                <a:ext cx="7296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[App.]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127" y="4257404"/>
                <a:ext cx="5934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[OS]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45510" y="4777407"/>
                <a:ext cx="720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[HW] 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0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00912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컴퓨터 시스템의 구성</a:t>
            </a:r>
            <a:r>
              <a:rPr lang="en-US" altLang="ko-KR" sz="2000" smtClean="0"/>
              <a:t>]</a:t>
            </a:r>
            <a:endParaRPr lang="en-US" altLang="ko-KR" sz="2000" dirty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컴퓨터는 </a:t>
            </a:r>
            <a:r>
              <a:rPr lang="ko-KR" altLang="en-US" sz="1600" b="1" smtClean="0"/>
              <a:t>하드웨어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소프트웨어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r>
              <a:rPr lang="ko-KR" altLang="en-US" sz="1600" smtClean="0"/>
              <a:t>로 구성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소프트웨어는 </a:t>
            </a:r>
            <a:r>
              <a:rPr lang="ko-KR" altLang="en-US" sz="1600" b="1" smtClean="0"/>
              <a:t>운영체제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OperatingSystem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응용프로그램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ApplicationProgram</a:t>
            </a:r>
            <a:r>
              <a:rPr lang="ko-KR" altLang="en-US" sz="1600" smtClean="0"/>
              <a:t>으로 구성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운영체제는 응용프로그램들에게 컴퓨터 자원</a:t>
            </a:r>
            <a:r>
              <a:rPr lang="en-US" altLang="ko-KR" sz="1600" smtClean="0"/>
              <a:t>(CPU, RAM, HDD </a:t>
            </a:r>
            <a:r>
              <a:rPr lang="ko-KR" altLang="en-US" sz="1600" smtClean="0"/>
              <a:t>등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효율적으로 사용할 수 있도록 자원관리 기능 담당</a:t>
            </a:r>
            <a:endParaRPr lang="en-US" altLang="ko-KR" sz="1600" smtClean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응용프로그램은 운영체제에게 자원 사용을 허락 받아 원하는 서비스 제공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4939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rgbClr val="3C479D"/>
                </a:solidFill>
              </a:rPr>
              <a:t> </a:t>
            </a:r>
            <a:r>
              <a:rPr lang="ko-KR" altLang="en-US" smtClean="0"/>
              <a:t>컴퓨터 </a:t>
            </a:r>
            <a:r>
              <a:rPr lang="ko-KR" altLang="en-US"/>
              <a:t>시스템 </a:t>
            </a:r>
            <a:endParaRPr lang="ko-KR" altLang="en-US" dirty="0"/>
          </a:p>
        </p:txBody>
      </p:sp>
      <p:sp>
        <p:nvSpPr>
          <p:cNvPr id="8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244620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응용프로그램의 상호 동작</a:t>
            </a:r>
            <a:r>
              <a:rPr lang="en-US" altLang="ko-KR" sz="2000" smtClean="0"/>
              <a:t>]</a:t>
            </a:r>
            <a:endParaRPr lang="en-US" altLang="ko-KR" sz="2000" dirty="0"/>
          </a:p>
          <a:p>
            <a:pPr lvl="1">
              <a:buClr>
                <a:srgbClr val="3C479D"/>
              </a:buClr>
            </a:pPr>
            <a:r>
              <a:rPr lang="ko-KR" altLang="en-US" sz="1600" smtClean="0"/>
              <a:t>응용 프로그램의 역할 분담</a:t>
            </a:r>
            <a:endParaRPr lang="en-US" altLang="ko-KR" sz="1600" smtClean="0"/>
          </a:p>
          <a:p>
            <a:pPr lvl="2">
              <a:buClr>
                <a:srgbClr val="3C479D"/>
              </a:buClr>
            </a:pP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독자적 동작</a:t>
            </a:r>
            <a:r>
              <a:rPr lang="en-US" altLang="ko-KR" sz="1600" smtClean="0"/>
              <a:t>: </a:t>
            </a:r>
            <a:r>
              <a:rPr lang="ko-KR" altLang="en-US" sz="1600" smtClean="0"/>
              <a:t>개인용 컴퓨터에서 독자적으로 동작하는 프로그램</a:t>
            </a:r>
            <a:r>
              <a:rPr lang="en-US" altLang="ko-KR" smtClean="0"/>
              <a:t>(</a:t>
            </a:r>
            <a:r>
              <a:rPr lang="ko-KR" altLang="en-US" smtClean="0"/>
              <a:t>메모장</a:t>
            </a:r>
            <a:r>
              <a:rPr lang="en-US" altLang="ko-KR" smtClean="0"/>
              <a:t>, Excel, </a:t>
            </a:r>
            <a:r>
              <a:rPr lang="ko-KR" altLang="en-US" smtClean="0"/>
              <a:t>지뢰게임</a:t>
            </a:r>
            <a:r>
              <a:rPr lang="en-US" altLang="ko-KR" sz="1400" smtClean="0"/>
              <a:t>)</a:t>
            </a:r>
            <a:endParaRPr lang="en-US" altLang="ko-KR" sz="1600" smtClean="0"/>
          </a:p>
          <a:p>
            <a:pPr lvl="2">
              <a:buClr>
                <a:srgbClr val="3C479D"/>
              </a:buClr>
            </a:pP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서버와 상호 동작</a:t>
            </a:r>
            <a:r>
              <a:rPr lang="en-US" altLang="ko-KR" sz="1600" smtClean="0"/>
              <a:t>: Clien</a:t>
            </a:r>
            <a:r>
              <a:rPr lang="ko-KR" altLang="en-US" sz="1600" smtClean="0"/>
              <a:t>용 프로그램이 </a:t>
            </a:r>
            <a:r>
              <a:rPr lang="en-US" altLang="ko-KR" sz="1600" smtClean="0"/>
              <a:t>Server</a:t>
            </a:r>
            <a:r>
              <a:rPr lang="ko-KR" altLang="en-US" sz="1600" smtClean="0"/>
              <a:t>용 프로그램에게 작업 요청을 하여 동작</a:t>
            </a:r>
            <a:endParaRPr lang="en-US" altLang="ko-KR" sz="1600" smtClean="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반드시 </a:t>
            </a:r>
            <a:r>
              <a:rPr lang="en-US" altLang="ko-KR" sz="1400" smtClean="0"/>
              <a:t>Client </a:t>
            </a:r>
            <a:r>
              <a:rPr lang="ko-KR" altLang="en-US" sz="1400" smtClean="0"/>
              <a:t>프로그램 설치가 필요 </a:t>
            </a:r>
            <a:r>
              <a:rPr lang="en-US" altLang="ko-KR" sz="1400" smtClean="0"/>
              <a:t>(Zoom, Kakaotalk)</a:t>
            </a:r>
            <a:endParaRPr lang="en-US" altLang="ko-KR" sz="1400"/>
          </a:p>
          <a:p>
            <a:pPr lvl="2">
              <a:buClr>
                <a:srgbClr val="3C479D"/>
              </a:buClr>
            </a:pPr>
            <a:r>
              <a:rPr lang="ko-KR" altLang="en-US" sz="1600"/>
              <a:t>서버와 상호 </a:t>
            </a:r>
            <a:r>
              <a:rPr lang="ko-KR" altLang="en-US" sz="1600" smtClean="0"/>
              <a:t>동작을 하나 </a:t>
            </a:r>
            <a:r>
              <a:rPr lang="en-US" altLang="ko-KR" sz="1600" smtClean="0"/>
              <a:t>Client </a:t>
            </a:r>
            <a:r>
              <a:rPr lang="ko-KR" altLang="en-US" sz="1600" smtClean="0"/>
              <a:t>프로그램 설치가 필요 없는 경우</a:t>
            </a:r>
            <a:endParaRPr lang="en-US" altLang="ko-KR" sz="1600" smtClean="0"/>
          </a:p>
          <a:p>
            <a:pPr lvl="3">
              <a:buClr>
                <a:srgbClr val="3C479D"/>
              </a:buClr>
            </a:pP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웹브라우저</a:t>
            </a:r>
            <a:r>
              <a:rPr lang="ko-KR" altLang="en-US" sz="1400" smtClean="0"/>
              <a:t>를 </a:t>
            </a:r>
            <a:r>
              <a:rPr lang="en-US" altLang="ko-KR" sz="1400"/>
              <a:t>Client </a:t>
            </a:r>
            <a:r>
              <a:rPr lang="ko-KR" altLang="en-US" sz="1400" smtClean="0"/>
              <a:t>프로그램으로 사용하는 방식</a:t>
            </a:r>
            <a:endParaRPr lang="en-US" altLang="ko-KR" sz="16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477157" y="3426937"/>
            <a:ext cx="6117678" cy="3340386"/>
            <a:chOff x="1477157" y="3431405"/>
            <a:chExt cx="6117678" cy="3340386"/>
          </a:xfrm>
        </p:grpSpPr>
        <p:cxnSp>
          <p:nvCxnSpPr>
            <p:cNvPr id="43" name="직선 연결선 42"/>
            <p:cNvCxnSpPr>
              <a:stCxn id="40" idx="4"/>
              <a:endCxn id="26" idx="2"/>
            </p:cNvCxnSpPr>
            <p:nvPr/>
          </p:nvCxnSpPr>
          <p:spPr>
            <a:xfrm flipH="1">
              <a:off x="6145295" y="5356811"/>
              <a:ext cx="99483" cy="109748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0"/>
              <a:endCxn id="40" idx="3"/>
            </p:cNvCxnSpPr>
            <p:nvPr/>
          </p:nvCxnSpPr>
          <p:spPr>
            <a:xfrm>
              <a:off x="6138757" y="4195033"/>
              <a:ext cx="90893" cy="84523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그룹 84"/>
            <p:cNvGrpSpPr/>
            <p:nvPr/>
          </p:nvGrpSpPr>
          <p:grpSpPr>
            <a:xfrm>
              <a:off x="1477157" y="3431405"/>
              <a:ext cx="6117678" cy="3340386"/>
              <a:chOff x="453322" y="1482999"/>
              <a:chExt cx="8223134" cy="4726934"/>
            </a:xfrm>
          </p:grpSpPr>
          <p:cxnSp>
            <p:nvCxnSpPr>
              <p:cNvPr id="47" name="직선 연결선 46"/>
              <p:cNvCxnSpPr>
                <a:stCxn id="26" idx="2"/>
              </p:cNvCxnSpPr>
              <p:nvPr/>
            </p:nvCxnSpPr>
            <p:spPr>
              <a:xfrm flipH="1" flipV="1">
                <a:off x="4709777" y="4192252"/>
                <a:ext cx="2018266" cy="156839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12" idx="0"/>
              </p:cNvCxnSpPr>
              <p:nvPr/>
            </p:nvCxnSpPr>
            <p:spPr>
              <a:xfrm flipH="1">
                <a:off x="4704445" y="2563599"/>
                <a:ext cx="2014810" cy="11144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5" idx="0"/>
              </p:cNvCxnSpPr>
              <p:nvPr/>
            </p:nvCxnSpPr>
            <p:spPr>
              <a:xfrm flipV="1">
                <a:off x="2292196" y="4100593"/>
                <a:ext cx="2312267" cy="120349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6" idx="0"/>
              </p:cNvCxnSpPr>
              <p:nvPr/>
            </p:nvCxnSpPr>
            <p:spPr>
              <a:xfrm>
                <a:off x="2331454" y="2513948"/>
                <a:ext cx="2038041" cy="1386107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그룹 80"/>
              <p:cNvGrpSpPr/>
              <p:nvPr/>
            </p:nvGrpSpPr>
            <p:grpSpPr>
              <a:xfrm>
                <a:off x="5508615" y="1514638"/>
                <a:ext cx="2421280" cy="1842354"/>
                <a:chOff x="5508615" y="1874678"/>
                <a:chExt cx="2421280" cy="1842354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5825862" y="1874678"/>
                  <a:ext cx="1456522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[App. Server]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543867" y="3319168"/>
                  <a:ext cx="2374226" cy="397864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Server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5508615" y="2923639"/>
                  <a:ext cx="2421280" cy="32743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Linux, Unix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양쪽 모서리가 둥근 사각형 18"/>
                <p:cNvSpPr/>
                <p:nvPr/>
              </p:nvSpPr>
              <p:spPr>
                <a:xfrm>
                  <a:off x="5517404" y="2462725"/>
                  <a:ext cx="1167988" cy="38214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Zoom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양쪽 모서리가 둥근 사각형 21"/>
                <p:cNvSpPr/>
                <p:nvPr/>
              </p:nvSpPr>
              <p:spPr>
                <a:xfrm>
                  <a:off x="6754901" y="2462725"/>
                  <a:ext cx="1167988" cy="38214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kakaotalk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1273197" y="4373270"/>
                <a:ext cx="2044940" cy="1761002"/>
                <a:chOff x="1273197" y="4373270"/>
                <a:chExt cx="2044940" cy="1761002"/>
              </a:xfrm>
            </p:grpSpPr>
            <p:sp>
              <p:nvSpPr>
                <p:cNvPr id="14" name="정육면체 13"/>
                <p:cNvSpPr/>
                <p:nvPr/>
              </p:nvSpPr>
              <p:spPr>
                <a:xfrm>
                  <a:off x="1280138" y="5720768"/>
                  <a:ext cx="2037999" cy="413504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Mobile phone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273197" y="5304089"/>
                  <a:ext cx="2037998" cy="35912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Android, iOS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1294550" y="4943140"/>
                  <a:ext cx="588462" cy="309579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앨범</a:t>
                  </a:r>
                  <a:endParaRPr lang="ko-KR" altLang="en-US" sz="7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양쪽 모서리가 둥근 사각형 20"/>
                <p:cNvSpPr/>
                <p:nvPr/>
              </p:nvSpPr>
              <p:spPr>
                <a:xfrm>
                  <a:off x="1939375" y="4943140"/>
                  <a:ext cx="1371819" cy="309579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kakaotalk(Client)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304424" y="4373270"/>
                  <a:ext cx="1662247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[Client: Mobile]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512608" y="4436003"/>
                <a:ext cx="3163848" cy="1773930"/>
                <a:chOff x="5512608" y="4436003"/>
                <a:chExt cx="3163848" cy="1773930"/>
              </a:xfrm>
            </p:grpSpPr>
            <p:sp>
              <p:nvSpPr>
                <p:cNvPr id="5" name="원통 4"/>
                <p:cNvSpPr/>
                <p:nvPr/>
              </p:nvSpPr>
              <p:spPr>
                <a:xfrm>
                  <a:off x="8028384" y="5663216"/>
                  <a:ext cx="648072" cy="51670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[DB]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996683" y="4436003"/>
                  <a:ext cx="1310230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[DB Server]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정육면체 24"/>
                <p:cNvSpPr/>
                <p:nvPr/>
              </p:nvSpPr>
              <p:spPr>
                <a:xfrm>
                  <a:off x="5517404" y="5823401"/>
                  <a:ext cx="2412491" cy="386532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Server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517404" y="5400609"/>
                  <a:ext cx="2421280" cy="36004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Linux, Unix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양쪽 모서리가 둥근 사각형 26"/>
                <p:cNvSpPr/>
                <p:nvPr/>
              </p:nvSpPr>
              <p:spPr>
                <a:xfrm>
                  <a:off x="5512608" y="4949714"/>
                  <a:ext cx="1167988" cy="382355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Oracle(Server)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양쪽 모서리가 둥근 사각형 27"/>
                <p:cNvSpPr/>
                <p:nvPr/>
              </p:nvSpPr>
              <p:spPr>
                <a:xfrm>
                  <a:off x="6750105" y="4949714"/>
                  <a:ext cx="1167988" cy="382355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Mysql(Server)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9" name="구름 모양 설명선 28"/>
              <p:cNvSpPr/>
              <p:nvPr/>
            </p:nvSpPr>
            <p:spPr>
              <a:xfrm>
                <a:off x="3851920" y="3211854"/>
                <a:ext cx="1393628" cy="1377850"/>
              </a:xfrm>
              <a:prstGeom prst="cloudCallout">
                <a:avLst>
                  <a:gd name="adj1" fmla="val 1419"/>
                  <a:gd name="adj2" fmla="val 357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2">
                        <a:lumMod val="50000"/>
                      </a:schemeClr>
                    </a:solidFill>
                  </a:rPr>
                  <a:t>Network</a:t>
                </a:r>
                <a:endParaRPr lang="ko-KR" altLang="en-US" sz="9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453322" y="1482999"/>
                <a:ext cx="3026770" cy="1862669"/>
                <a:chOff x="453322" y="1482999"/>
                <a:chExt cx="3026770" cy="1862669"/>
              </a:xfrm>
            </p:grpSpPr>
            <p:sp>
              <p:nvSpPr>
                <p:cNvPr id="4" name="정육면체 3"/>
                <p:cNvSpPr/>
                <p:nvPr/>
              </p:nvSpPr>
              <p:spPr>
                <a:xfrm>
                  <a:off x="1167358" y="2949992"/>
                  <a:ext cx="2312733" cy="3956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PC, Notebook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182816" y="2513948"/>
                  <a:ext cx="2297276" cy="36598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Window, MAC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" name="양쪽 모서리가 둥근 사각형 7"/>
                <p:cNvSpPr/>
                <p:nvPr/>
              </p:nvSpPr>
              <p:spPr>
                <a:xfrm>
                  <a:off x="2748692" y="2069471"/>
                  <a:ext cx="730446" cy="379196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Zoom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(Client)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484269" y="1482999"/>
                  <a:ext cx="1289659" cy="359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05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[Client: PC]</a:t>
                  </a:r>
                  <a:endParaRPr lang="ko-KR" altLang="en-US" sz="105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" name="양쪽 모서리가 둥근 사각형 15"/>
                <p:cNvSpPr/>
                <p:nvPr/>
              </p:nvSpPr>
              <p:spPr>
                <a:xfrm>
                  <a:off x="1167359" y="2052869"/>
                  <a:ext cx="588462" cy="399030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Excel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496191" y="2069470"/>
                  <a:ext cx="761635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[App.]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594194" y="2579192"/>
                  <a:ext cx="638200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[OS]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53322" y="2996953"/>
                  <a:ext cx="754777" cy="326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[HW] </a:t>
                  </a:r>
                  <a:endParaRPr lang="ko-KR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1832799" y="2060848"/>
                  <a:ext cx="854807" cy="4018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Chrome</a:t>
                  </a:r>
                </a:p>
                <a:p>
                  <a:pPr algn="ctr"/>
                  <a:r>
                    <a:rPr lang="en-US" altLang="ko-KR" sz="80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Browser</a:t>
                  </a:r>
                  <a:endParaRPr lang="ko-KR" altLang="en-US" sz="8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0" name="구름 모양 설명선 39"/>
            <p:cNvSpPr/>
            <p:nvPr/>
          </p:nvSpPr>
          <p:spPr>
            <a:xfrm>
              <a:off x="5696603" y="5017644"/>
              <a:ext cx="1066094" cy="395641"/>
            </a:xfrm>
            <a:prstGeom prst="cloudCallout">
              <a:avLst>
                <a:gd name="adj1" fmla="val 1419"/>
                <a:gd name="adj2" fmla="val 357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2">
                      <a:lumMod val="50000"/>
                    </a:schemeClr>
                  </a:solidFill>
                </a:rPr>
                <a:t>Network</a:t>
              </a:r>
              <a:endParaRPr lang="ko-KR" altLang="en-US" sz="9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06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6352326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컴퓨팅 사고의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4464497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여러 분야에서 컴퓨터 활용이 증가</a:t>
            </a:r>
            <a:r>
              <a:rPr lang="en-US" altLang="ko-KR" sz="2000" dirty="0" smtClean="0"/>
              <a:t>]</a:t>
            </a:r>
          </a:p>
          <a:p>
            <a:pPr lvl="1">
              <a:buClr>
                <a:srgbClr val="3C479D"/>
              </a:buClr>
            </a:pPr>
            <a:r>
              <a:rPr lang="ko-KR" altLang="en-US" sz="1800" dirty="0" smtClean="0"/>
              <a:t>컴퓨터 </a:t>
            </a:r>
            <a:r>
              <a:rPr lang="ko-KR" altLang="en-US" sz="1800" dirty="0" err="1" smtClean="0"/>
              <a:t>사용뿐만</a:t>
            </a:r>
            <a:r>
              <a:rPr lang="ko-KR" altLang="en-US" sz="1800" dirty="0" smtClean="0"/>
              <a:t> 아니라</a:t>
            </a:r>
            <a:r>
              <a:rPr lang="en-US" altLang="ko-KR" sz="1800" dirty="0" smtClean="0"/>
              <a:t>, ‘</a:t>
            </a:r>
            <a:r>
              <a:rPr lang="ko-KR" altLang="en-US" sz="1800" dirty="0" smtClean="0"/>
              <a:t>컴퓨팅 사고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에 대한 중요도도 커지고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>
              <a:buClr>
                <a:srgbClr val="3C479D"/>
              </a:buClr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50710"/>
            <a:ext cx="4789785" cy="47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446449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 </a:t>
            </a:r>
            <a:r>
              <a:rPr lang="ko-KR" altLang="en-US" sz="1600"/>
              <a:t>시스템은 </a:t>
            </a:r>
            <a:r>
              <a:rPr lang="ko-KR" altLang="en-US" sz="1600" b="1" smtClean="0"/>
              <a:t>하드웨어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소프트웨어</a:t>
            </a:r>
            <a:r>
              <a:rPr lang="ko-KR" altLang="en-US" sz="1600" smtClean="0"/>
              <a:t>로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/>
              <a:t>하드웨어</a:t>
            </a:r>
            <a:r>
              <a:rPr lang="en-US" altLang="ko-KR" b="1"/>
              <a:t>(</a:t>
            </a:r>
            <a:r>
              <a:rPr lang="en-US" altLang="ko-KR" b="1" smtClean="0"/>
              <a:t>Hardware)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프로그램과</a:t>
            </a:r>
            <a:r>
              <a:rPr lang="en-US" altLang="ko-KR" sz="1500" smtClean="0"/>
              <a:t> </a:t>
            </a:r>
            <a:r>
              <a:rPr lang="ko-KR" altLang="en-US" sz="1500" smtClean="0"/>
              <a:t>데이터를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기억장치</a:t>
            </a:r>
            <a:r>
              <a:rPr lang="ko-KR" altLang="en-US" sz="1500" smtClean="0"/>
              <a:t>에 저장시켜놓고 필요 시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중앙처리장치</a:t>
            </a:r>
            <a:r>
              <a:rPr lang="ko-KR" altLang="en-US" sz="1500" smtClean="0"/>
              <a:t>로 실행하여 사용자</a:t>
            </a:r>
            <a:r>
              <a:rPr lang="en-US" altLang="ko-KR" sz="1200" smtClean="0"/>
              <a:t>(</a:t>
            </a:r>
            <a:r>
              <a:rPr lang="ko-KR" altLang="en-US" sz="1200" smtClean="0"/>
              <a:t>또는 다른 장치</a:t>
            </a:r>
            <a:r>
              <a:rPr lang="en-US" altLang="ko-KR" sz="1200" smtClean="0"/>
              <a:t>)</a:t>
            </a:r>
            <a:r>
              <a:rPr lang="ko-KR" altLang="en-US" sz="1500" smtClean="0"/>
              <a:t>의 요구사항을 처리하는 전자적</a:t>
            </a:r>
            <a:r>
              <a:rPr lang="en-US" altLang="ko-KR" sz="1500" smtClean="0"/>
              <a:t>/</a:t>
            </a:r>
            <a:r>
              <a:rPr lang="ko-KR" altLang="en-US" sz="1500" smtClean="0"/>
              <a:t>기계적 장치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필요 시 외부로부터 데이터를 받아들이거나 제공하기 위한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입력장치</a:t>
            </a:r>
            <a:r>
              <a:rPr lang="ko-KR" altLang="en-US" sz="1500" smtClean="0"/>
              <a:t>와 </a:t>
            </a: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출력장치</a:t>
            </a:r>
            <a:r>
              <a:rPr lang="ko-KR" altLang="en-US" sz="1500" smtClean="0"/>
              <a:t>를 사용</a:t>
            </a:r>
            <a:endParaRPr lang="en-US" altLang="ko-KR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3717032"/>
            <a:ext cx="3888432" cy="2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24036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컴퓨터 </a:t>
            </a:r>
            <a:r>
              <a:rPr lang="ko-KR" altLang="en-US" sz="1600"/>
              <a:t>시스템은 </a:t>
            </a:r>
            <a:r>
              <a:rPr lang="ko-KR" altLang="en-US" sz="1600" b="1" smtClean="0"/>
              <a:t>하드웨어</a:t>
            </a:r>
            <a:r>
              <a:rPr lang="ko-KR" altLang="en-US" sz="1600" smtClean="0"/>
              <a:t>와 </a:t>
            </a:r>
            <a:r>
              <a:rPr lang="ko-KR" altLang="en-US" sz="1600" b="1" smtClean="0"/>
              <a:t>소프트웨어</a:t>
            </a:r>
            <a:r>
              <a:rPr lang="ko-KR" altLang="en-US" sz="1600" smtClean="0"/>
              <a:t>로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소프트웨어</a:t>
            </a:r>
            <a:r>
              <a:rPr lang="en-US" altLang="ko-KR" b="1" smtClean="0"/>
              <a:t>(Software)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소프트웨어는</a:t>
            </a:r>
            <a:r>
              <a:rPr lang="en-US" altLang="ko-KR" sz="1500" smtClean="0"/>
              <a:t> </a:t>
            </a:r>
            <a:r>
              <a:rPr lang="ko-KR" altLang="en-US" sz="1500" smtClean="0"/>
              <a:t>하드웨어 장치가 실행하는 프로그램들을 의미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소프트웨어</a:t>
            </a:r>
            <a:r>
              <a:rPr lang="ko-KR" altLang="en-US" sz="1500" smtClean="0"/>
              <a:t>는 하드웨어 장치들이 프로그램들을 원활히 실행할 수 있도록 관장하는 프로그램들 </a:t>
            </a:r>
            <a:r>
              <a:rPr lang="en-US" altLang="ko-KR" sz="1500" smtClean="0">
                <a:sym typeface="Wingdings" panose="05000000000000000000" pitchFamily="2" charset="2"/>
              </a:rPr>
              <a:t> </a:t>
            </a:r>
            <a:r>
              <a:rPr lang="ko-KR" altLang="en-US" sz="1500" smtClean="0">
                <a:sym typeface="Wingdings" panose="05000000000000000000" pitchFamily="2" charset="2"/>
              </a:rPr>
              <a:t>운영체제</a:t>
            </a:r>
            <a:r>
              <a:rPr lang="en-US" altLang="ko-KR" sz="1500" smtClean="0">
                <a:sym typeface="Wingdings" panose="05000000000000000000" pitchFamily="2" charset="2"/>
              </a:rPr>
              <a:t>(Window, Linux, Android, IOS </a:t>
            </a:r>
            <a:r>
              <a:rPr lang="ko-KR" altLang="en-US" sz="1500" smtClean="0">
                <a:sym typeface="Wingdings" panose="05000000000000000000" pitchFamily="2" charset="2"/>
              </a:rPr>
              <a:t>등</a:t>
            </a:r>
            <a:r>
              <a:rPr lang="en-US" altLang="ko-KR" sz="1500" smtClean="0">
                <a:sym typeface="Wingdings" panose="05000000000000000000" pitchFamily="2" charset="2"/>
              </a:rPr>
              <a:t>)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소프트웨어</a:t>
            </a:r>
            <a:r>
              <a:rPr lang="ko-KR" altLang="en-US" sz="1500" smtClean="0"/>
              <a:t>는</a:t>
            </a:r>
            <a:r>
              <a:rPr lang="en-US" altLang="ko-KR" sz="1500" smtClean="0"/>
              <a:t> </a:t>
            </a:r>
            <a:r>
              <a:rPr lang="ko-KR" altLang="en-US" sz="1500" smtClean="0"/>
              <a:t>시스템 소프트웨어 기반으로 개발된 프로그램들을 의미</a:t>
            </a:r>
            <a:endParaRPr lang="en-US" altLang="ko-KR" sz="150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034961"/>
            <a:ext cx="3888432" cy="2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273630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컴퓨터에서 프로그램이 실행되고 있다는 의미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 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실행될 프로그램과 데이터를 주기억장치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(RAM)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올려서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명령어를 하나씩 순차적으로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중앙처리장치의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레지스터에 올려서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실행하는 것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여러 프로그램이 동시에 실행되는 것처럼 느껴지는 것은 시간을 아주 짧게 쪼개어서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(Timeslice)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그 시간 간격 동안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번갈아 가면서 사용하기 때문에 가능하다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25" y="383480"/>
            <a:ext cx="1616530" cy="146134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3648" y="3717032"/>
            <a:ext cx="6235383" cy="2569434"/>
            <a:chOff x="1403648" y="3492156"/>
            <a:chExt cx="6235383" cy="2569434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3676303"/>
              <a:ext cx="6235383" cy="2385287"/>
              <a:chOff x="1403648" y="4754581"/>
              <a:chExt cx="6235383" cy="238528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9456" y="4768143"/>
                <a:ext cx="4219575" cy="237172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2627784" y="3492156"/>
              <a:ext cx="48923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34892" y="3501008"/>
              <a:ext cx="54373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8224" y="3501008"/>
              <a:ext cx="88998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2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3744416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컴퓨터의 구성과 특징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하드웨어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중앙처리장치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(CPU)</a:t>
            </a: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컴퓨터가 </a:t>
            </a:r>
            <a:r>
              <a:rPr lang="ko-KR" altLang="en-US" sz="1600" dirty="0"/>
              <a:t>수행할 </a:t>
            </a:r>
            <a:r>
              <a:rPr lang="ko-KR" altLang="en-US" sz="1600"/>
              <a:t>명령을 </a:t>
            </a:r>
            <a:r>
              <a:rPr lang="ko-KR" altLang="en-US" sz="1600" b="1" smtClean="0"/>
              <a:t>읽고</a:t>
            </a:r>
            <a:r>
              <a:rPr lang="en-US" altLang="ko-KR" sz="1600" smtClean="0"/>
              <a:t>, </a:t>
            </a:r>
            <a:r>
              <a:rPr lang="ko-KR" altLang="en-US" sz="1600" b="1" smtClean="0"/>
              <a:t>해석</a:t>
            </a:r>
            <a:r>
              <a:rPr lang="ko-KR" altLang="en-US" sz="1600" smtClean="0"/>
              <a:t>해서 </a:t>
            </a:r>
            <a:r>
              <a:rPr lang="ko-KR" altLang="en-US" sz="1600" b="1"/>
              <a:t>실행</a:t>
            </a:r>
            <a:r>
              <a:rPr lang="ko-KR" altLang="en-US" sz="1600"/>
              <a:t>하는 </a:t>
            </a:r>
            <a:r>
              <a:rPr lang="ko-KR" altLang="en-US" sz="1600" smtClean="0"/>
              <a:t>장치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smtClean="0"/>
              <a:t>CPU</a:t>
            </a:r>
            <a:r>
              <a:rPr lang="ko-KR" altLang="en-US" sz="1600" smtClean="0"/>
              <a:t>는 제어장치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연산장치</a:t>
            </a:r>
            <a:r>
              <a:rPr lang="en-US" altLang="ko-KR" sz="1600" dirty="0"/>
              <a:t>, </a:t>
            </a:r>
            <a:r>
              <a:rPr lang="ko-KR" altLang="en-US" sz="1600"/>
              <a:t>레지스터로 </a:t>
            </a:r>
            <a:r>
              <a:rPr lang="ko-KR" altLang="en-US" sz="1600" smtClean="0"/>
              <a:t>구성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장치</a:t>
            </a:r>
            <a:r>
              <a:rPr lang="ko-KR" altLang="en-US" sz="1400"/>
              <a:t>는 </a:t>
            </a:r>
            <a:r>
              <a:rPr lang="ko-KR" altLang="en-US" sz="1400" smtClean="0"/>
              <a:t>명령어를 해석한 결과에 따라 다른 장치들에게 동작 신호를 전달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장치</a:t>
            </a:r>
            <a:r>
              <a:rPr lang="ko-KR" altLang="en-US" sz="1400"/>
              <a:t>는 명령어를 해석한 결과에 따라 </a:t>
            </a:r>
            <a:r>
              <a:rPr lang="ko-KR" altLang="en-US" sz="1400" smtClean="0"/>
              <a:t>연산</a:t>
            </a:r>
            <a:r>
              <a:rPr lang="en-US" altLang="ko-KR" sz="1400" smtClean="0"/>
              <a:t>(</a:t>
            </a:r>
            <a:r>
              <a:rPr lang="ko-KR" altLang="en-US" sz="1400" smtClean="0"/>
              <a:t>산술</a:t>
            </a:r>
            <a:r>
              <a:rPr lang="en-US" altLang="ko-KR" sz="1400" smtClean="0"/>
              <a:t>, </a:t>
            </a:r>
            <a:r>
              <a:rPr lang="ko-KR" altLang="en-US" sz="1400" smtClean="0"/>
              <a:t>논리</a:t>
            </a:r>
            <a:r>
              <a:rPr lang="en-US" altLang="ko-KR" sz="1400" smtClean="0"/>
              <a:t>, </a:t>
            </a:r>
            <a:r>
              <a:rPr lang="ko-KR" altLang="en-US" sz="1400" smtClean="0"/>
              <a:t>관계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이동 등</a:t>
            </a:r>
            <a:r>
              <a:rPr lang="en-US" altLang="ko-KR" sz="1400" smtClean="0"/>
              <a:t>)</a:t>
            </a:r>
            <a:r>
              <a:rPr lang="ko-KR" altLang="en-US" sz="1400" smtClean="0"/>
              <a:t> 수행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</a:t>
            </a:r>
            <a:r>
              <a:rPr lang="ko-KR" altLang="en-US" sz="1400" smtClean="0"/>
              <a:t>는 명령어 실행 과정에서 필요한 데이터들을 잠시 기억</a:t>
            </a:r>
            <a:endParaRPr lang="en-US" altLang="ko-KR" sz="1400" smtClean="0"/>
          </a:p>
          <a:p>
            <a:pPr lvl="4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실행 중인 </a:t>
            </a:r>
            <a:r>
              <a:rPr lang="en-US" altLang="ko-KR" sz="1400" smtClean="0"/>
              <a:t>{</a:t>
            </a:r>
            <a:r>
              <a:rPr lang="ko-KR" altLang="en-US" sz="1400" smtClean="0"/>
              <a:t>명령어</a:t>
            </a:r>
            <a:r>
              <a:rPr lang="en-US" altLang="ko-KR" sz="1400" smtClean="0"/>
              <a:t>(IR), </a:t>
            </a:r>
            <a:r>
              <a:rPr lang="ko-KR" altLang="en-US" sz="1400" smtClean="0"/>
              <a:t>명령어 위치</a:t>
            </a:r>
            <a:r>
              <a:rPr lang="en-US" altLang="ko-KR" sz="1400" smtClean="0"/>
              <a:t>(PC), </a:t>
            </a:r>
            <a:r>
              <a:rPr lang="ko-KR" altLang="en-US" sz="1400" smtClean="0"/>
              <a:t>입력</a:t>
            </a:r>
            <a:r>
              <a:rPr lang="en-US" altLang="ko-KR" sz="1400" smtClean="0"/>
              <a:t>/</a:t>
            </a:r>
            <a:r>
              <a:rPr lang="ko-KR" altLang="en-US" sz="1400" smtClean="0"/>
              <a:t>결과 데이터들</a:t>
            </a:r>
            <a:r>
              <a:rPr lang="en-US" altLang="ko-KR" sz="1400" smtClean="0"/>
              <a:t>}</a:t>
            </a:r>
            <a:r>
              <a:rPr lang="ko-KR" altLang="en-US" sz="1400" smtClean="0"/>
              <a:t>을 기억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8868"/>
            <a:ext cx="1525276" cy="17540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123728" y="4581128"/>
            <a:ext cx="5177248" cy="2204864"/>
            <a:chOff x="1403648" y="3492156"/>
            <a:chExt cx="6235383" cy="2569434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3676303"/>
              <a:ext cx="6235383" cy="2385287"/>
              <a:chOff x="1403648" y="4754581"/>
              <a:chExt cx="6235383" cy="238528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456" y="4768143"/>
                <a:ext cx="4219575" cy="2371725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2627784" y="3492156"/>
              <a:ext cx="567026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34892" y="3501008"/>
              <a:ext cx="627808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88224" y="3501008"/>
              <a:ext cx="1019943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87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컴퓨팅 사고의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458671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컴퓨터의 구성과 특징</a:t>
            </a:r>
            <a:endParaRPr lang="en-US" altLang="ko-KR" sz="20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[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하드웨어</a:t>
            </a:r>
            <a:r>
              <a:rPr lang="en-US" altLang="ko-KR" sz="1800" b="1" smtClean="0">
                <a:solidFill>
                  <a:srgbClr val="3C479D"/>
                </a:solidFill>
                <a:latin typeface="+mj-lt"/>
              </a:rPr>
              <a:t>] </a:t>
            </a:r>
            <a:r>
              <a:rPr lang="ko-KR" altLang="en-US" sz="1800" b="1" smtClean="0">
                <a:solidFill>
                  <a:srgbClr val="3C479D"/>
                </a:solidFill>
                <a:latin typeface="+mj-lt"/>
              </a:rPr>
              <a:t>기억장치</a:t>
            </a:r>
            <a:endParaRPr lang="en-US" altLang="ko-KR" sz="1800" b="1" smtClean="0">
              <a:solidFill>
                <a:srgbClr val="3C479D"/>
              </a:solidFill>
              <a:latin typeface="+mj-lt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주기억장치와 보조기억장치로 구성</a:t>
            </a:r>
            <a:endParaRPr lang="en-US" altLang="ko-KR" sz="15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smtClean="0"/>
              <a:t>주기억장치</a:t>
            </a:r>
            <a:r>
              <a:rPr lang="ko-KR" altLang="en-US" sz="1500" smtClean="0"/>
              <a:t>는 </a:t>
            </a:r>
            <a:r>
              <a:rPr lang="en-US" altLang="ko-KR" sz="1500" smtClean="0"/>
              <a:t>RAM</a:t>
            </a:r>
            <a:r>
              <a:rPr lang="ko-KR" altLang="en-US" sz="1500" smtClean="0"/>
              <a:t>과 같은 휘발성 메모리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전자적인 기억장치로 메모리 주소에 의해 직접 접근</a:t>
            </a:r>
            <a:r>
              <a:rPr lang="en-US" altLang="ko-KR" sz="9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(random access)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직접 사용하는 기억장치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 중인 프로그램과 데이터를 임시로 위치시킴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smtClean="0"/>
              <a:t>보조기억장치</a:t>
            </a:r>
            <a:r>
              <a:rPr lang="ko-KR" altLang="en-US" sz="1500" smtClean="0"/>
              <a:t>는 하드디스크</a:t>
            </a:r>
            <a:r>
              <a:rPr lang="en-US" altLang="ko-KR" sz="1500" smtClean="0"/>
              <a:t>(HDD), SSD, USB</a:t>
            </a:r>
            <a:r>
              <a:rPr lang="ko-KR" altLang="en-US" sz="1500" smtClean="0"/>
              <a:t>와 같은 비휘발성 메모리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사용하는 프로그램과 데이터들의 원본을 지속적으로 저장하기 위한 기억</a:t>
            </a:r>
            <a:r>
              <a:rPr lang="en-US" altLang="ko-KR" sz="1400" smtClean="0"/>
              <a:t>(</a:t>
            </a:r>
            <a:r>
              <a:rPr lang="ko-KR" altLang="en-US" sz="1400" smtClean="0"/>
              <a:t>저장</a:t>
            </a:r>
            <a:r>
              <a:rPr lang="en-US" altLang="ko-KR" sz="1400" smtClean="0"/>
              <a:t>) </a:t>
            </a:r>
            <a:r>
              <a:rPr lang="ko-KR" altLang="en-US" sz="1400" smtClean="0"/>
              <a:t>장치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주로 저렴하면서 대용량인 </a:t>
            </a:r>
            <a:r>
              <a:rPr lang="en-US" altLang="ko-KR" sz="1400" smtClean="0"/>
              <a:t>HDD</a:t>
            </a:r>
            <a:r>
              <a:rPr lang="en-US" altLang="ko-KR" sz="1200" smtClean="0"/>
              <a:t>(Hard Disc Drive </a:t>
            </a:r>
            <a:r>
              <a:rPr lang="ko-KR" altLang="en-US" sz="1200" smtClean="0"/>
              <a:t>기계적</a:t>
            </a:r>
            <a:r>
              <a:rPr lang="en-US" altLang="ko-KR" sz="1200" smtClean="0"/>
              <a:t>/</a:t>
            </a:r>
            <a:r>
              <a:rPr lang="ko-KR" altLang="en-US" sz="1200" smtClean="0"/>
              <a:t>자기적 동작</a:t>
            </a:r>
            <a:r>
              <a:rPr lang="en-US" altLang="ko-KR" sz="1200" smtClean="0"/>
              <a:t>, </a:t>
            </a:r>
            <a:r>
              <a:rPr lang="ko-KR" altLang="en-US" sz="1200" smtClean="0"/>
              <a:t>느림</a:t>
            </a:r>
            <a:r>
              <a:rPr lang="en-US" altLang="ko-KR" sz="1200" smtClean="0"/>
              <a:t>)</a:t>
            </a:r>
            <a:r>
              <a:rPr lang="ko-KR" altLang="en-US" sz="1400" smtClean="0"/>
              <a:t>를 사용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SSD</a:t>
            </a:r>
            <a:r>
              <a:rPr lang="en-US" altLang="ko-KR" sz="1200" smtClean="0"/>
              <a:t>(Solid State Drive)</a:t>
            </a:r>
            <a:r>
              <a:rPr lang="ko-KR" altLang="en-US" sz="1400" smtClean="0"/>
              <a:t>는 전자적으로 동작하기 때문에 빠름</a:t>
            </a:r>
            <a:r>
              <a:rPr lang="en-US" altLang="ko-KR" sz="1200" smtClean="0"/>
              <a:t>(</a:t>
            </a:r>
            <a:r>
              <a:rPr lang="ko-KR" altLang="en-US" sz="1200" smtClean="0"/>
              <a:t>비쌈</a:t>
            </a:r>
            <a:r>
              <a:rPr lang="en-US" altLang="ko-KR" sz="1200" smtClean="0"/>
              <a:t>) 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091388" y="5229204"/>
            <a:ext cx="5177248" cy="1621081"/>
            <a:chOff x="1403648" y="3492156"/>
            <a:chExt cx="6235383" cy="1889122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3676303"/>
              <a:ext cx="6235383" cy="1704975"/>
              <a:chOff x="1403648" y="4754581"/>
              <a:chExt cx="6235383" cy="170497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/>
              <a:srcRect b="33734"/>
              <a:stretch/>
            </p:blipFill>
            <p:spPr>
              <a:xfrm>
                <a:off x="3419455" y="4768142"/>
                <a:ext cx="4219576" cy="1648404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648" y="4754581"/>
                <a:ext cx="3619500" cy="1704975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2627784" y="3492156"/>
              <a:ext cx="567026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CPU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34892" y="3501008"/>
              <a:ext cx="627808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RAM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88224" y="3501008"/>
              <a:ext cx="1019943" cy="3941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HDD/SSD</a:t>
              </a:r>
              <a:endParaRPr lang="ko-KR" altLang="en-US" sz="105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34974"/>
            <a:ext cx="1827887" cy="1833822"/>
          </a:xfrm>
          <a:prstGeom prst="rect">
            <a:avLst/>
          </a:prstGeom>
        </p:spPr>
      </p:pic>
      <p:pic>
        <p:nvPicPr>
          <p:cNvPr id="14" name="Picture 2" descr="PC133U SD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98206"/>
            <a:ext cx="2016224" cy="12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11805</TotalTime>
  <Words>1747</Words>
  <Application>Microsoft Office PowerPoint</Application>
  <PresentationFormat>화면 슬라이드 쇼(4:3)</PresentationFormat>
  <Paragraphs>268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01. 컴퓨팅 사고와 프로그래밍</vt:lpstr>
      <vt:lpstr>PowerPoint 프레젠테이션</vt:lpstr>
      <vt:lpstr>PowerPoint 프레젠테이션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01. 컴퓨팅 사고의 개념</vt:lpstr>
      <vt:lpstr>PowerPoint 프레젠테이션</vt:lpstr>
      <vt:lpstr>02. 프로그래밍 언어의 개념</vt:lpstr>
      <vt:lpstr>02. 프로그래밍 언어의 개념</vt:lpstr>
      <vt:lpstr>02. 프로그래밍 언어의 개념</vt:lpstr>
      <vt:lpstr> 컴퓨터 시스템 </vt:lpstr>
      <vt:lpstr> 컴퓨터 시스템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</dc:creator>
  <cp:lastModifiedBy>ADMIN</cp:lastModifiedBy>
  <cp:revision>1009</cp:revision>
  <dcterms:created xsi:type="dcterms:W3CDTF">2012-07-11T10:23:22Z</dcterms:created>
  <dcterms:modified xsi:type="dcterms:W3CDTF">2023-03-08T05:24:31Z</dcterms:modified>
</cp:coreProperties>
</file>