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71" r:id="rId3"/>
    <p:sldId id="687" r:id="rId4"/>
    <p:sldId id="692" r:id="rId5"/>
    <p:sldId id="688" r:id="rId6"/>
    <p:sldId id="689" r:id="rId7"/>
    <p:sldId id="690" r:id="rId8"/>
    <p:sldId id="691" r:id="rId9"/>
    <p:sldId id="699" r:id="rId10"/>
    <p:sldId id="693" r:id="rId11"/>
    <p:sldId id="696" r:id="rId12"/>
    <p:sldId id="697" r:id="rId13"/>
    <p:sldId id="698" r:id="rId14"/>
    <p:sldId id="700" r:id="rId15"/>
    <p:sldId id="385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>
    <p:extLst>
      <p:ext uri="{19B8F6BF-5375-455C-9EA6-DF929625EA0E}">
        <p15:presenceInfo xmlns:p15="http://schemas.microsoft.com/office/powerpoint/2012/main" userId="이수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300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2023-03-08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2023-03-08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30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178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258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23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253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76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17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7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66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87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96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02</a:t>
            </a:r>
            <a:r>
              <a:rPr lang="en-US" altLang="ko-KR" sz="3600" b="1">
                <a:solidFill>
                  <a:schemeClr val="bg1"/>
                </a:solidFill>
              </a:rPr>
              <a:t>. </a:t>
            </a:r>
            <a:r>
              <a:rPr lang="en-US" altLang="ko-KR" sz="3600" b="1" smtClean="0">
                <a:solidFill>
                  <a:schemeClr val="bg1"/>
                </a:solidFill>
              </a:rPr>
              <a:t>print() </a:t>
            </a:r>
            <a:r>
              <a:rPr lang="ko-KR" altLang="en-US" sz="3600" b="1" smtClean="0">
                <a:solidFill>
                  <a:schemeClr val="bg1"/>
                </a:solidFill>
              </a:rPr>
              <a:t>함수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[print() </a:t>
            </a:r>
            <a:r>
              <a:rPr lang="ko-KR" altLang="en-US" sz="2000" smtClean="0"/>
              <a:t>함수</a:t>
            </a:r>
            <a:r>
              <a:rPr lang="en-US" altLang="ko-KR" sz="2000"/>
              <a:t>] Escape</a:t>
            </a:r>
            <a:r>
              <a:rPr lang="ko-KR" altLang="en-US" sz="2000" smtClean="0"/>
              <a:t>문자</a:t>
            </a:r>
            <a:r>
              <a:rPr lang="ko-KR" altLang="en-US" sz="2000"/>
              <a:t> 사용</a:t>
            </a:r>
            <a:endParaRPr lang="en-US" altLang="ko-KR" sz="2000" smtClean="0"/>
          </a:p>
          <a:p>
            <a:pPr marL="57150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600" smtClean="0"/>
              <a:t>print() </a:t>
            </a:r>
            <a:r>
              <a:rPr lang="ko-KR" altLang="en-US" sz="1600" smtClean="0"/>
              <a:t>문자열 내에 특수한 역할을 하는 문자를 삽입할 때 사용하는 문자 </a:t>
            </a:r>
            <a:r>
              <a:rPr lang="en-US" altLang="ko-KR" sz="1600" smtClean="0"/>
              <a:t>‘\’</a:t>
            </a:r>
          </a:p>
          <a:p>
            <a:pPr marL="57150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600" smtClean="0"/>
              <a:t>예</a:t>
            </a:r>
            <a:r>
              <a:rPr lang="en-US" altLang="ko-KR" sz="1600" smtClean="0"/>
              <a:t>&gt;</a:t>
            </a:r>
            <a:r>
              <a:rPr lang="ko-KR" altLang="en-US" sz="1600" smtClean="0"/>
              <a:t>문자열 내에 </a:t>
            </a:r>
            <a:r>
              <a:rPr lang="en-US" altLang="ko-KR" sz="1600" smtClean="0"/>
              <a:t>‘n’</a:t>
            </a:r>
            <a:r>
              <a:rPr lang="ko-KR" altLang="en-US" sz="1600" smtClean="0"/>
              <a:t>은 알파벳 </a:t>
            </a:r>
            <a:r>
              <a:rPr lang="en-US" altLang="ko-KR" sz="1600" smtClean="0"/>
              <a:t>n</a:t>
            </a:r>
            <a:r>
              <a:rPr lang="ko-KR" altLang="en-US" sz="1600" smtClean="0"/>
              <a:t>이지만 </a:t>
            </a:r>
            <a:r>
              <a:rPr lang="en-US" altLang="ko-KR" sz="1600" smtClean="0"/>
              <a:t>‘\n’</a:t>
            </a:r>
            <a:r>
              <a:rPr lang="ko-KR" altLang="en-US" sz="1600" smtClean="0"/>
              <a:t>으로 사용하면 </a:t>
            </a:r>
            <a:r>
              <a:rPr lang="en-US" altLang="ko-KR" sz="1600" smtClean="0"/>
              <a:t>‘n’</a:t>
            </a:r>
            <a:r>
              <a:rPr lang="ko-KR" altLang="en-US" sz="1600" smtClean="0"/>
              <a:t>은 </a:t>
            </a:r>
            <a:r>
              <a:rPr lang="en-US" altLang="ko-KR" sz="1600" smtClean="0"/>
              <a:t>new line(</a:t>
            </a:r>
            <a:r>
              <a:rPr lang="ko-KR" altLang="en-US" sz="1600" smtClean="0"/>
              <a:t>줄바꿈</a:t>
            </a:r>
            <a:r>
              <a:rPr lang="en-US" altLang="ko-KR" sz="1600" smtClean="0"/>
              <a:t>) </a:t>
            </a:r>
            <a:r>
              <a:rPr lang="ko-KR" altLang="en-US" sz="1600" smtClean="0"/>
              <a:t>의미</a:t>
            </a:r>
            <a:endParaRPr lang="en-US" altLang="ko-KR" sz="1600" smtClean="0"/>
          </a:p>
          <a:p>
            <a:pPr marL="57150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en-US" altLang="ko-KR" sz="1600" b="1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실습 </a:t>
            </a:r>
            <a:r>
              <a:rPr lang="en-US" altLang="ko-KR" sz="1600" b="1" smtClean="0">
                <a:cs typeface="Arial" panose="020B0604020202020204" pitchFamily="34" charset="0"/>
              </a:rPr>
              <a:t>: Escape</a:t>
            </a:r>
            <a:r>
              <a:rPr lang="ko-KR" altLang="en-US" sz="1600" b="1" smtClean="0">
                <a:cs typeface="Arial" panose="020B0604020202020204" pitchFamily="34" charset="0"/>
              </a:rPr>
              <a:t>문자</a:t>
            </a:r>
            <a:endParaRPr lang="en-US" altLang="ko-KR" sz="1600" b="1" smtClean="0"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저는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%s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입니다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." %("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이우주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저는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\n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%s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입니다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." %("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이우주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저는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\t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%s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입니다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." %("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이우주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저는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\"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%s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\"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입니다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." %("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이우주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저는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\'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%s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\'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입니다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." %("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이우주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저는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\\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%s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\\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입니다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." %("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이우주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924944"/>
            <a:ext cx="38481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1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[print() 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] </a:t>
            </a:r>
            <a:r>
              <a:rPr lang="ko-KR" altLang="en-US" sz="2000">
                <a:cs typeface="Arial" panose="020B0604020202020204" pitchFamily="34" charset="0"/>
              </a:rPr>
              <a:t>연산 식</a:t>
            </a:r>
            <a:r>
              <a:rPr lang="en-US" altLang="ko-KR" sz="2000">
                <a:cs typeface="Arial" panose="020B0604020202020204" pitchFamily="34" charset="0"/>
              </a:rPr>
              <a:t>, </a:t>
            </a:r>
            <a:r>
              <a:rPr lang="ko-KR" altLang="en-US" sz="2000">
                <a:cs typeface="Arial" panose="020B0604020202020204" pitchFamily="34" charset="0"/>
              </a:rPr>
              <a:t>변수</a:t>
            </a:r>
            <a:r>
              <a:rPr lang="en-US" altLang="ko-KR" sz="2000">
                <a:cs typeface="Arial" panose="020B0604020202020204" pitchFamily="34" charset="0"/>
              </a:rPr>
              <a:t>, </a:t>
            </a:r>
            <a:r>
              <a:rPr lang="ko-KR" altLang="en-US" sz="2000">
                <a:cs typeface="Arial" panose="020B0604020202020204" pitchFamily="34" charset="0"/>
              </a:rPr>
              <a:t>함수 호출 사용</a:t>
            </a:r>
            <a:endParaRPr lang="en-US" altLang="ko-KR" sz="2000" smtClean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값이 들어갈 수 있는 자리에 값을 대신할 수 있는 </a:t>
            </a:r>
            <a:r>
              <a:rPr lang="ko-KR" altLang="en-US" sz="1600" b="1"/>
              <a:t>연산 식</a:t>
            </a:r>
            <a:r>
              <a:rPr lang="en-US" altLang="ko-KR" sz="1600"/>
              <a:t>, </a:t>
            </a:r>
            <a:r>
              <a:rPr lang="ko-KR" altLang="en-US" sz="1600" b="1" smtClean="0"/>
              <a:t>변수</a:t>
            </a:r>
            <a:r>
              <a:rPr lang="en-US" altLang="ko-KR" sz="1600" smtClean="0"/>
              <a:t>, </a:t>
            </a:r>
            <a:r>
              <a:rPr lang="ko-KR" altLang="en-US" sz="1600" b="1"/>
              <a:t>함수 호출</a:t>
            </a:r>
            <a:r>
              <a:rPr lang="ko-KR" altLang="en-US" sz="1600"/>
              <a:t> 등이 들어갈 수 있다</a:t>
            </a:r>
            <a:r>
              <a:rPr lang="en-US" altLang="ko-KR" sz="1600" smtClean="0"/>
              <a:t>.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en-US" altLang="ko-KR" sz="1600" b="1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실습 </a:t>
            </a:r>
            <a:r>
              <a:rPr lang="en-US" altLang="ko-KR" sz="1600" b="1" smtClean="0">
                <a:cs typeface="Arial" panose="020B0604020202020204" pitchFamily="34" charset="0"/>
              </a:rPr>
              <a:t>: </a:t>
            </a:r>
            <a:r>
              <a:rPr lang="ko-KR" altLang="en-US" sz="1600" b="1" smtClean="0">
                <a:cs typeface="Arial" panose="020B0604020202020204" pitchFamily="34" charset="0"/>
              </a:rPr>
              <a:t>연산 식</a:t>
            </a:r>
            <a:r>
              <a:rPr lang="en-US" altLang="ko-KR" sz="1600" b="1" smtClean="0">
                <a:cs typeface="Arial" panose="020B0604020202020204" pitchFamily="34" charset="0"/>
              </a:rPr>
              <a:t>, </a:t>
            </a:r>
            <a:r>
              <a:rPr lang="ko-KR" altLang="en-US" sz="1600" b="1" smtClean="0">
                <a:cs typeface="Arial" panose="020B0604020202020204" pitchFamily="34" charset="0"/>
              </a:rPr>
              <a:t>변수</a:t>
            </a:r>
            <a:r>
              <a:rPr lang="en-US" altLang="ko-KR" sz="1600" b="1" smtClean="0">
                <a:cs typeface="Arial" panose="020B0604020202020204" pitchFamily="34" charset="0"/>
              </a:rPr>
              <a:t>, </a:t>
            </a:r>
            <a:r>
              <a:rPr lang="ko-KR" altLang="en-US" sz="1600" b="1" smtClean="0">
                <a:cs typeface="Arial" panose="020B0604020202020204" pitchFamily="34" charset="0"/>
              </a:rPr>
              <a:t>함수 호출 사용</a:t>
            </a:r>
            <a:endParaRPr lang="en-US" altLang="ko-KR" sz="1600" b="1" smtClean="0"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print("%d + %d = %d" %(3, 4,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3+4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sz="110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= 3</a:t>
            </a:r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 = 4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print("%d + %d = %d" %(a, b,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a+b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sz="110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f_add(a, b):</a:t>
            </a:r>
          </a:p>
          <a:p>
            <a:pPr marL="447675" lvl="2" indent="0">
              <a:buClr>
                <a:srgbClr val="3C479D"/>
              </a:buClr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 = a + b</a:t>
            </a:r>
          </a:p>
          <a:p>
            <a:pPr marL="447675" lvl="2" indent="0">
              <a:buClr>
                <a:srgbClr val="3C479D"/>
              </a:buClr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return c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("%d + %d = %d" %(a, b,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f_add(a, b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)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852936"/>
            <a:ext cx="3609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6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[print() 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문제</a:t>
            </a:r>
            <a:endParaRPr lang="en-US" altLang="ko-KR" sz="2000" smtClean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ko-KR" altLang="en-US" sz="1600" smtClean="0"/>
              <a:t>다음 각 문장의 실행 결과를 오른 쪽에 적으시오</a:t>
            </a:r>
            <a:r>
              <a:rPr lang="en-US" altLang="ko-KR" sz="1600" smtClean="0"/>
              <a:t>.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print("100")	</a:t>
            </a:r>
            <a:r>
              <a:rPr lang="en-US" altLang="ko-KR" sz="1600" u="sng" smtClean="0"/>
              <a:t>	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 smtClean="0"/>
              <a:t>print(100)</a:t>
            </a:r>
            <a:r>
              <a:rPr lang="en-US" altLang="ko-KR" sz="1600"/>
              <a:t>	</a:t>
            </a:r>
            <a:r>
              <a:rPr lang="en-US" altLang="ko-KR" sz="1600" smtClean="0"/>
              <a:t>	</a:t>
            </a:r>
            <a:r>
              <a:rPr lang="en-US" altLang="ko-KR" sz="1600" u="sng"/>
              <a:t>	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print("50 + 50")	</a:t>
            </a:r>
            <a:r>
              <a:rPr lang="en-US" altLang="ko-KR" sz="1600" u="sng"/>
              <a:t>	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 smtClean="0"/>
              <a:t>print(50 </a:t>
            </a:r>
            <a:r>
              <a:rPr lang="en-US" altLang="ko-KR" sz="1600"/>
              <a:t>+ </a:t>
            </a:r>
            <a:r>
              <a:rPr lang="en-US" altLang="ko-KR" sz="1600" smtClean="0"/>
              <a:t>50)</a:t>
            </a:r>
            <a:r>
              <a:rPr lang="en-US" altLang="ko-KR" sz="1600"/>
              <a:t>	</a:t>
            </a:r>
            <a:r>
              <a:rPr lang="en-US" altLang="ko-KR" sz="1600" u="sng"/>
              <a:t>	</a:t>
            </a:r>
            <a:endParaRPr lang="en-US" altLang="ko-KR" sz="1600" u="sng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endParaRPr lang="en-US" altLang="ko-KR" sz="1600" u="sng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ko-KR" altLang="en-US" sz="1600"/>
              <a:t>다음 각 문장의 실행 결과를 오른 쪽에 적으시오</a:t>
            </a:r>
            <a:r>
              <a:rPr lang="en-US" altLang="ko-KR" sz="1600"/>
              <a:t>.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</a:t>
            </a:r>
            <a:r>
              <a:rPr lang="en-US" altLang="ko-KR" sz="1600" smtClean="0"/>
              <a:t>("%2d</a:t>
            </a:r>
            <a:r>
              <a:rPr lang="en-US" altLang="ko-KR" sz="1600"/>
              <a:t>" %(123))		</a:t>
            </a:r>
            <a:r>
              <a:rPr lang="en-US" altLang="ko-KR" sz="1600" u="sng"/>
              <a:t>	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 smtClean="0"/>
              <a:t>print(</a:t>
            </a:r>
            <a:r>
              <a:rPr lang="en-US" altLang="ko-KR" sz="1600"/>
              <a:t>"</a:t>
            </a:r>
            <a:r>
              <a:rPr lang="en-US" altLang="ko-KR" sz="1600" smtClean="0"/>
              <a:t>%04d</a:t>
            </a:r>
            <a:r>
              <a:rPr lang="en-US" altLang="ko-KR" sz="1600"/>
              <a:t>"</a:t>
            </a:r>
            <a:r>
              <a:rPr lang="en-US" altLang="ko-KR" sz="1600" smtClean="0"/>
              <a:t> %(123))	</a:t>
            </a:r>
            <a:r>
              <a:rPr lang="en-US" altLang="ko-KR" sz="1600"/>
              <a:t>	</a:t>
            </a:r>
            <a:r>
              <a:rPr lang="en-US" altLang="ko-KR" sz="1600" u="sng"/>
              <a:t>	</a:t>
            </a:r>
            <a:endParaRPr lang="en-US" altLang="ko-KR" sz="1600" u="sng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 smtClean="0"/>
              <a:t>print("%.1f" </a:t>
            </a:r>
            <a:r>
              <a:rPr lang="en-US" altLang="ko-KR" sz="1600"/>
              <a:t>%(</a:t>
            </a:r>
            <a:r>
              <a:rPr lang="en-US" altLang="ko-KR" sz="1600" smtClean="0"/>
              <a:t>123.45))</a:t>
            </a:r>
            <a:r>
              <a:rPr lang="en-US" altLang="ko-KR" sz="1600"/>
              <a:t>	</a:t>
            </a:r>
            <a:r>
              <a:rPr lang="en-US" altLang="ko-KR" sz="1600" u="sng"/>
              <a:t>	</a:t>
            </a:r>
            <a:endParaRPr lang="en-US" altLang="ko-KR" sz="1600" u="sng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</a:t>
            </a:r>
            <a:r>
              <a:rPr lang="en-US" altLang="ko-KR" sz="1600" smtClean="0"/>
              <a:t>("%d" </a:t>
            </a:r>
            <a:r>
              <a:rPr lang="en-US" altLang="ko-KR" sz="1600"/>
              <a:t>%(123.45</a:t>
            </a:r>
            <a:r>
              <a:rPr lang="en-US" altLang="ko-KR" sz="1600" smtClean="0"/>
              <a:t>))</a:t>
            </a:r>
            <a:r>
              <a:rPr lang="en-US" altLang="ko-KR" sz="1600"/>
              <a:t> 	</a:t>
            </a:r>
            <a:r>
              <a:rPr lang="en-US" altLang="ko-KR" sz="1600" u="sng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752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[print() 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문제</a:t>
            </a:r>
            <a:endParaRPr lang="en-US" altLang="ko-KR" sz="2000" smtClean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3"/>
            </a:pPr>
            <a:r>
              <a:rPr lang="ko-KR" altLang="en-US" sz="1600" smtClean="0"/>
              <a:t>다음 각 문장의 실행 결과를 오른 쪽에 적으시오</a:t>
            </a:r>
            <a:r>
              <a:rPr lang="en-US" altLang="ko-KR" sz="1600" smtClean="0"/>
              <a:t>.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</a:t>
            </a:r>
            <a:r>
              <a:rPr lang="en-US" altLang="ko-KR" sz="1600" smtClean="0"/>
              <a:t>("%0X" % 30)</a:t>
            </a:r>
            <a:r>
              <a:rPr lang="en-US" altLang="ko-KR" sz="1600"/>
              <a:t>	</a:t>
            </a:r>
            <a:r>
              <a:rPr lang="en-US" altLang="ko-KR" sz="1600" smtClean="0"/>
              <a:t>	</a:t>
            </a:r>
            <a:r>
              <a:rPr lang="en-US" altLang="ko-KR" sz="1600" u="sng" smtClean="0"/>
              <a:t>	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</a:t>
            </a:r>
            <a:r>
              <a:rPr lang="en-US" altLang="ko-KR" sz="1600" smtClean="0"/>
              <a:t>("%x" %(0b10100101)) 	</a:t>
            </a:r>
            <a:r>
              <a:rPr lang="en-US" altLang="ko-KR" sz="1600" u="sng"/>
              <a:t>	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</a:t>
            </a:r>
            <a:r>
              <a:rPr lang="en-US" altLang="ko-KR" sz="1600" smtClean="0"/>
              <a:t>("%d" </a:t>
            </a:r>
            <a:r>
              <a:rPr lang="en-US" altLang="ko-KR" sz="1600"/>
              <a:t>%(0b10100101)) 	</a:t>
            </a:r>
            <a:r>
              <a:rPr lang="en-US" altLang="ko-KR" sz="1600" u="sng"/>
              <a:t>	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print("%d" %(</a:t>
            </a:r>
            <a:r>
              <a:rPr lang="en-US" altLang="ko-KR" sz="1600" smtClean="0"/>
              <a:t>0xff))	 </a:t>
            </a:r>
            <a:r>
              <a:rPr lang="en-US" altLang="ko-KR" sz="1600"/>
              <a:t>	</a:t>
            </a:r>
            <a:r>
              <a:rPr lang="en-US" altLang="ko-KR" sz="1600" u="sng"/>
              <a:t>	</a:t>
            </a:r>
            <a:endParaRPr lang="en-US" altLang="ko-KR" sz="1600" u="sng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endParaRPr lang="en-US" altLang="ko-KR" sz="1600" u="sng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3"/>
            </a:pPr>
            <a:r>
              <a:rPr lang="ko-KR" altLang="en-US" sz="1600"/>
              <a:t>다음 각 문장의 실행 결과를 오른 쪽에 적으시오</a:t>
            </a:r>
            <a:r>
              <a:rPr lang="en-US" altLang="ko-KR" sz="1600"/>
              <a:t>.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print("</a:t>
            </a:r>
            <a:r>
              <a:rPr lang="ko-KR" altLang="en-US" sz="1600"/>
              <a:t>나는 </a:t>
            </a:r>
            <a:r>
              <a:rPr lang="en-US" altLang="ko-KR" sz="1600"/>
              <a:t>'</a:t>
            </a:r>
            <a:r>
              <a:rPr lang="ko-KR" altLang="en-US" sz="1600"/>
              <a:t>이우주</a:t>
            </a:r>
            <a:r>
              <a:rPr lang="en-US" altLang="ko-KR" sz="1600"/>
              <a:t>'") 	</a:t>
            </a:r>
            <a:r>
              <a:rPr lang="en-US" altLang="ko-KR" sz="1600" u="sng"/>
              <a:t>	</a:t>
            </a:r>
            <a:r>
              <a:rPr lang="en-US" altLang="ko-KR" sz="1600" u="sng" smtClean="0"/>
              <a:t>	</a:t>
            </a:r>
            <a:endParaRPr lang="en-US" altLang="ko-KR" sz="1600" u="sng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print("</a:t>
            </a:r>
            <a:r>
              <a:rPr lang="ko-KR" altLang="en-US" sz="1600"/>
              <a:t>나는 </a:t>
            </a:r>
            <a:r>
              <a:rPr lang="en-US" altLang="ko-KR" sz="1600"/>
              <a:t>\"</a:t>
            </a:r>
            <a:r>
              <a:rPr lang="ko-KR" altLang="en-US" sz="1600"/>
              <a:t>이우주</a:t>
            </a:r>
            <a:r>
              <a:rPr lang="en-US" altLang="ko-KR" sz="1600"/>
              <a:t>\"") 	</a:t>
            </a:r>
            <a:r>
              <a:rPr lang="en-US" altLang="ko-KR" sz="1600" u="sng"/>
              <a:t>	</a:t>
            </a:r>
            <a:r>
              <a:rPr lang="en-US" altLang="ko-KR" sz="1600" u="sng" smtClean="0"/>
              <a:t>	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print("</a:t>
            </a:r>
            <a:r>
              <a:rPr lang="ko-KR" altLang="en-US" sz="1600"/>
              <a:t>나는 </a:t>
            </a:r>
            <a:r>
              <a:rPr lang="en-US" altLang="ko-KR" sz="1600" smtClean="0"/>
              <a:t>\\</a:t>
            </a:r>
            <a:r>
              <a:rPr lang="ko-KR" altLang="en-US" sz="1600" smtClean="0"/>
              <a:t>이우주</a:t>
            </a:r>
            <a:r>
              <a:rPr lang="en-US" altLang="ko-KR" sz="1600" smtClean="0"/>
              <a:t>\\") </a:t>
            </a:r>
            <a:r>
              <a:rPr lang="en-US" altLang="ko-KR" sz="1600"/>
              <a:t>	</a:t>
            </a:r>
            <a:r>
              <a:rPr lang="en-US" altLang="ko-KR" sz="1600" u="sng"/>
              <a:t>	</a:t>
            </a:r>
            <a:r>
              <a:rPr lang="en-US" altLang="ko-KR" sz="1600" u="sng" smtClean="0"/>
              <a:t>	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arenR"/>
            </a:pPr>
            <a:r>
              <a:rPr lang="en-US" altLang="ko-KR" sz="1600"/>
              <a:t>print("</a:t>
            </a:r>
            <a:r>
              <a:rPr lang="ko-KR" altLang="en-US" sz="1600"/>
              <a:t>나는 </a:t>
            </a:r>
            <a:r>
              <a:rPr lang="en-US" altLang="ko-KR" sz="1600" smtClean="0"/>
              <a:t>\t</a:t>
            </a:r>
            <a:r>
              <a:rPr lang="ko-KR" altLang="en-US" sz="1600" smtClean="0"/>
              <a:t>이우주</a:t>
            </a:r>
            <a:r>
              <a:rPr lang="en-US" altLang="ko-KR" sz="1600" smtClean="0"/>
              <a:t>") </a:t>
            </a:r>
            <a:r>
              <a:rPr lang="en-US" altLang="ko-KR" sz="1600"/>
              <a:t>	</a:t>
            </a:r>
            <a:r>
              <a:rPr lang="en-US" altLang="ko-KR" sz="1600" u="sng"/>
              <a:t>	</a:t>
            </a:r>
            <a:r>
              <a:rPr lang="en-US" altLang="ko-KR" sz="1600" u="sng" smtClean="0"/>
              <a:t>	</a:t>
            </a:r>
            <a:endParaRPr lang="en-US" altLang="ko-KR" sz="1600" u="sng"/>
          </a:p>
        </p:txBody>
      </p:sp>
    </p:spTree>
    <p:extLst>
      <p:ext uri="{BB962C8B-B14F-4D97-AF65-F5344CB8AC3E}">
        <p14:creationId xmlns:p14="http://schemas.microsoft.com/office/powerpoint/2010/main" val="164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en-US" altLang="ko-KR"/>
              <a:t>print() </a:t>
            </a:r>
            <a:r>
              <a:rPr lang="ko-KR" altLang="en-US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328592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/>
              <a:t>[print() </a:t>
            </a:r>
            <a:r>
              <a:rPr lang="ko-KR" altLang="en-US" sz="2000"/>
              <a:t>함수</a:t>
            </a:r>
            <a:r>
              <a:rPr lang="en-US" altLang="ko-KR" sz="2000"/>
              <a:t>] </a:t>
            </a:r>
            <a:r>
              <a:rPr lang="ko-KR" altLang="en-US" sz="2000" smtClean="0"/>
              <a:t>문제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5"/>
            </a:pPr>
            <a:r>
              <a:rPr lang="ko-KR" altLang="en-US" sz="1600"/>
              <a:t>다음</a:t>
            </a:r>
            <a:r>
              <a:rPr lang="ko-KR" altLang="ko-KR" sz="1600" smtClean="0">
                <a:latin typeface="+mn-ea"/>
              </a:rPr>
              <a:t> 코드</a:t>
            </a:r>
            <a:r>
              <a:rPr lang="ko-KR" altLang="en-US" sz="1600" smtClean="0">
                <a:latin typeface="+mn-ea"/>
              </a:rPr>
              <a:t>의 실행 결과를 적으시오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5"/>
            </a:pPr>
            <a:endParaRPr lang="en-US" altLang="ko-KR" sz="1600">
              <a:latin typeface="+mn-ea"/>
            </a:endParaRP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5"/>
            </a:pPr>
            <a:endParaRPr lang="en-US" altLang="ko-KR" sz="160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5"/>
            </a:pPr>
            <a:endParaRPr lang="en-US" altLang="ko-KR" sz="1600">
              <a:latin typeface="+mn-ea"/>
            </a:endParaRP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5"/>
            </a:pPr>
            <a:endParaRPr lang="en-US" altLang="ko-KR" sz="160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5"/>
            </a:pPr>
            <a:r>
              <a:rPr lang="ko-KR" altLang="en-US" sz="1600" smtClean="0"/>
              <a:t>다음</a:t>
            </a:r>
            <a:r>
              <a:rPr lang="ko-KR" altLang="ko-KR" sz="1600" smtClean="0">
                <a:latin typeface="+mn-ea"/>
              </a:rPr>
              <a:t> </a:t>
            </a:r>
            <a:r>
              <a:rPr lang="ko-KR" altLang="ko-KR" sz="1600">
                <a:latin typeface="+mn-ea"/>
              </a:rPr>
              <a:t>코드</a:t>
            </a:r>
            <a:r>
              <a:rPr lang="ko-KR" altLang="en-US" sz="1600">
                <a:latin typeface="+mn-ea"/>
              </a:rPr>
              <a:t>의 실행 결과를 적으시오</a:t>
            </a:r>
            <a:r>
              <a:rPr lang="en-US" altLang="ko-KR" sz="1600">
                <a:latin typeface="+mn-ea"/>
              </a:rPr>
              <a:t>.</a:t>
            </a:r>
            <a:endParaRPr lang="ko-KR" altLang="ko-KR" sz="1600">
              <a:latin typeface="+mn-ea"/>
            </a:endParaRP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5"/>
            </a:pPr>
            <a:endParaRPr lang="ko-KR" altLang="ko-KR" sz="16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988840"/>
            <a:ext cx="2587612" cy="172819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print("*")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print("**")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print("***")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print("****")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print("*****")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46312" y="4293096"/>
            <a:ext cx="2587612" cy="172819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 " * 4, "*" * 1)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 " * 3, "*" * 2)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 " * 2, "*" * 3)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 " * 1, "*" * 4)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 " * 0, "*" * 5)</a:t>
            </a:r>
          </a:p>
        </p:txBody>
      </p:sp>
    </p:spTree>
    <p:extLst>
      <p:ext uri="{BB962C8B-B14F-4D97-AF65-F5344CB8AC3E}">
        <p14:creationId xmlns:p14="http://schemas.microsoft.com/office/powerpoint/2010/main" val="324974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6352326"/>
            <a:ext cx="2762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556792"/>
            <a:ext cx="6162972" cy="46085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>
                <a:latin typeface="+mn-ea"/>
                <a:ea typeface="+mn-ea"/>
              </a:rPr>
              <a:t>print() </a:t>
            </a:r>
            <a:r>
              <a:rPr lang="ko-KR" altLang="en-US" sz="2000" b="1" smtClean="0">
                <a:latin typeface="+mn-ea"/>
                <a:ea typeface="+mn-ea"/>
              </a:rPr>
              <a:t>함수</a:t>
            </a:r>
            <a:endParaRPr lang="en-US" altLang="ko-KR" sz="2000" b="1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n-ea"/>
                <a:ea typeface="+mn-ea"/>
              </a:rPr>
              <a:t>다양한 출력 형식 사용</a:t>
            </a:r>
            <a:endParaRPr lang="en-US" altLang="ko-KR" sz="2000" b="1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>
                <a:latin typeface="+mn-ea"/>
                <a:ea typeface="+mn-ea"/>
              </a:rPr>
              <a:t>2, 8, 16</a:t>
            </a:r>
            <a:r>
              <a:rPr lang="ko-KR" altLang="en-US" sz="2000" b="1">
                <a:latin typeface="+mn-ea"/>
                <a:ea typeface="+mn-ea"/>
              </a:rPr>
              <a:t>진법 </a:t>
            </a:r>
            <a:r>
              <a:rPr lang="ko-KR" altLang="en-US" sz="2000" b="1" smtClean="0">
                <a:latin typeface="+mn-ea"/>
                <a:ea typeface="+mn-ea"/>
              </a:rPr>
              <a:t>표현</a:t>
            </a:r>
            <a:r>
              <a:rPr lang="ko-KR" altLang="en-US" sz="2000" b="1">
                <a:latin typeface="+mn-ea"/>
                <a:ea typeface="+mn-ea"/>
              </a:rPr>
              <a:t> 사용</a:t>
            </a:r>
            <a:endParaRPr lang="en-US" altLang="ko-KR" sz="2000" b="1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>
                <a:latin typeface="+mn-ea"/>
                <a:ea typeface="+mn-ea"/>
              </a:rPr>
              <a:t>Escape</a:t>
            </a:r>
            <a:r>
              <a:rPr lang="ko-KR" altLang="en-US" sz="2000" b="1" smtClean="0">
                <a:latin typeface="+mn-ea"/>
                <a:ea typeface="+mn-ea"/>
              </a:rPr>
              <a:t>문자 사용</a:t>
            </a:r>
            <a:endParaRPr lang="en-US" altLang="ko-KR" sz="2000" b="1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n-ea"/>
                <a:ea typeface="+mn-ea"/>
                <a:cs typeface="Arial" panose="020B0604020202020204" pitchFamily="34" charset="0"/>
              </a:rPr>
              <a:t>연산 식</a:t>
            </a:r>
            <a:r>
              <a:rPr lang="en-US" altLang="ko-KR" sz="2000" b="1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2000" b="1">
                <a:latin typeface="+mn-ea"/>
                <a:ea typeface="+mn-ea"/>
                <a:cs typeface="Arial" panose="020B0604020202020204" pitchFamily="34" charset="0"/>
              </a:rPr>
              <a:t>변수</a:t>
            </a:r>
            <a:r>
              <a:rPr lang="en-US" altLang="ko-KR" sz="2000" b="1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2000" b="1">
                <a:latin typeface="+mn-ea"/>
                <a:ea typeface="+mn-ea"/>
                <a:cs typeface="Arial" panose="020B0604020202020204" pitchFamily="34" charset="0"/>
              </a:rPr>
              <a:t>함수 호출 사용</a:t>
            </a:r>
            <a:endParaRPr lang="en-US" altLang="ko-KR" sz="2000" b="1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sz="20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3312368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[print() 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]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smtClean="0"/>
              <a:t>[</a:t>
            </a:r>
            <a:r>
              <a:rPr lang="ko-KR" altLang="en-US" sz="1600" smtClean="0"/>
              <a:t>기본</a:t>
            </a:r>
            <a:r>
              <a:rPr lang="en-US" altLang="ko-KR" sz="1600" smtClean="0"/>
              <a:t>] </a:t>
            </a:r>
            <a:r>
              <a:rPr lang="ko-KR" altLang="en-US" sz="1600" smtClean="0"/>
              <a:t>화면 상으로 전달된 값을 출력해주는 함수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값은 값을 대신할 수 있는 변수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수식</a:t>
            </a:r>
            <a:r>
              <a:rPr lang="en-US" altLang="ko-KR" sz="1600" smtClean="0"/>
              <a:t>, </a:t>
            </a:r>
            <a:r>
              <a:rPr lang="ko-KR" altLang="en-US" sz="1600" smtClean="0"/>
              <a:t>함수 호출 등이 모두 사용 가능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/>
              <a:t>print("Hello") </a:t>
            </a:r>
            <a:r>
              <a:rPr lang="en-US" altLang="ko-KR" sz="1600" smtClean="0">
                <a:sym typeface="Wingdings" panose="05000000000000000000" pitchFamily="2" charset="2"/>
              </a:rPr>
              <a:t></a:t>
            </a:r>
            <a:r>
              <a:rPr lang="en-US" altLang="ko-KR" sz="1600" smtClean="0"/>
              <a:t> </a:t>
            </a:r>
            <a:r>
              <a:rPr lang="ko-KR" altLang="en-US" sz="1400" smtClean="0"/>
              <a:t>문자열은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나 </a:t>
            </a:r>
            <a:r>
              <a:rPr lang="en-US" altLang="ko-KR" sz="1400"/>
              <a:t>" </a:t>
            </a:r>
            <a:r>
              <a:rPr lang="ko-KR" altLang="en-US" sz="1400" smtClean="0"/>
              <a:t>로 감싸준다</a:t>
            </a:r>
            <a:r>
              <a:rPr lang="en-US" altLang="ko-KR" sz="1400" smtClean="0"/>
              <a:t>.</a:t>
            </a:r>
            <a:r>
              <a:rPr lang="en-US" altLang="ko-KR" sz="1600" smtClean="0"/>
              <a:t>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원하는 위치에 원하는 값을 원하는 </a:t>
            </a:r>
            <a:r>
              <a:rPr lang="ko-KR" altLang="en-US" sz="1600" b="1" smtClean="0"/>
              <a:t>형식</a:t>
            </a:r>
            <a:r>
              <a:rPr lang="en-US" altLang="ko-KR" sz="1600" b="1" smtClean="0"/>
              <a:t>(Format)</a:t>
            </a:r>
            <a:r>
              <a:rPr lang="ko-KR" altLang="en-US" sz="1600" smtClean="0"/>
              <a:t>으로 출력해주는 함수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/>
              <a:t>print(3)	</a:t>
            </a:r>
            <a:r>
              <a:rPr lang="en-US" altLang="ko-KR" sz="1400" smtClean="0"/>
              <a:t>#</a:t>
            </a:r>
            <a:r>
              <a:rPr lang="ko-KR" altLang="en-US" sz="1400" smtClean="0"/>
              <a:t>출력 형식 없이 사용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/>
              <a:t>print</a:t>
            </a:r>
            <a:r>
              <a:rPr lang="en-US" altLang="ko-KR" sz="1600"/>
              <a:t>("%d </a:t>
            </a:r>
            <a:r>
              <a:rPr lang="en-US" altLang="ko-KR" sz="1600" smtClean="0"/>
              <a:t>/ </a:t>
            </a:r>
            <a:r>
              <a:rPr lang="en-US" altLang="ko-KR" sz="1600"/>
              <a:t>%d = </a:t>
            </a:r>
            <a:r>
              <a:rPr lang="en-US" altLang="ko-KR" sz="1600" smtClean="0"/>
              <a:t>%.1f" </a:t>
            </a:r>
            <a:r>
              <a:rPr lang="en-US" altLang="ko-KR" sz="1600"/>
              <a:t>%(3, 4, </a:t>
            </a:r>
            <a:r>
              <a:rPr lang="en-US" altLang="ko-KR" sz="1600" smtClean="0"/>
              <a:t>3/4))	</a:t>
            </a:r>
            <a:r>
              <a:rPr lang="en-US" altLang="ko-KR" sz="1400" smtClean="0"/>
              <a:t>#</a:t>
            </a:r>
            <a:r>
              <a:rPr lang="ko-KR" altLang="en-US" sz="1400" smtClean="0"/>
              <a:t>출력 형식 사용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318652"/>
            <a:ext cx="3190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6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760640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[print() 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]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en-US" altLang="ko-KR" sz="1600" b="1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실습 </a:t>
            </a:r>
            <a:r>
              <a:rPr lang="en-US" altLang="ko-KR" sz="1600" b="1" smtClean="0">
                <a:cs typeface="Arial" panose="020B0604020202020204" pitchFamily="34" charset="0"/>
              </a:rPr>
              <a:t>: </a:t>
            </a:r>
            <a:r>
              <a:rPr lang="ko-KR" altLang="en-US" sz="1600" b="1" smtClean="0">
                <a:cs typeface="Arial" panose="020B0604020202020204" pitchFamily="34" charset="0"/>
              </a:rPr>
              <a:t>문자열 출력</a:t>
            </a:r>
            <a:endParaRPr lang="en-US" altLang="ko-KR" sz="1600" b="1" smtClean="0"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print('Hello Python!')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("Nice to meet you.")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('Hello "Python"')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("Hello 'Python'")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('Hello', 'Python!')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('Hello' + 'Python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!')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print(100)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print(100, 200)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print(100+200)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40" y="1844824"/>
            <a:ext cx="3276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8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760640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[print() 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]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en-US" altLang="ko-KR" sz="1600" b="1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실습 </a:t>
            </a:r>
            <a:r>
              <a:rPr lang="en-US" altLang="ko-KR" sz="1600" b="1" smtClean="0">
                <a:cs typeface="Arial" panose="020B0604020202020204" pitchFamily="34" charset="0"/>
              </a:rPr>
              <a:t>: </a:t>
            </a:r>
            <a:r>
              <a:rPr lang="ko-KR" altLang="en-US" sz="1600" b="1" smtClean="0">
                <a:cs typeface="Arial" panose="020B0604020202020204" pitchFamily="34" charset="0"/>
              </a:rPr>
              <a:t>형식 출력</a:t>
            </a:r>
            <a:endParaRPr lang="en-US" altLang="ko-KR" sz="1600" b="1" smtClean="0"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print("100")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%d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 100)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%d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살입니다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." % 22)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내년엔 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%d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살 됩니다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 22+1)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내년엔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%d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살 됩니다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 (22+1))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결혼은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%d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~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%d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살쯤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 (29, 32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47" y="2276872"/>
            <a:ext cx="4124325" cy="426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721" y="5157192"/>
            <a:ext cx="29622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5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760640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/>
              <a:t>[print() </a:t>
            </a:r>
            <a:r>
              <a:rPr lang="ko-KR" altLang="en-US" sz="2000"/>
              <a:t>함수</a:t>
            </a:r>
            <a:r>
              <a:rPr lang="en-US" altLang="ko-KR" sz="2000"/>
              <a:t>] </a:t>
            </a:r>
            <a:r>
              <a:rPr lang="ko-KR" altLang="en-US" sz="2000"/>
              <a:t>다양한</a:t>
            </a:r>
            <a:r>
              <a:rPr lang="en-US" altLang="ko-KR" sz="2000"/>
              <a:t> </a:t>
            </a:r>
            <a:r>
              <a:rPr lang="ko-KR" altLang="en-US" sz="2000"/>
              <a:t>출력 </a:t>
            </a:r>
            <a:r>
              <a:rPr lang="ko-KR" altLang="en-US" sz="2000" smtClean="0"/>
              <a:t>형식 사용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출력 포맷코드 종류</a:t>
            </a:r>
            <a:endParaRPr lang="en-US" altLang="ko-KR" sz="1800" b="1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43" y="2022647"/>
            <a:ext cx="6979920" cy="2796540"/>
          </a:xfrm>
          <a:prstGeom prst="rect">
            <a:avLst/>
          </a:prstGeom>
        </p:spPr>
      </p:pic>
      <p:grpSp>
        <p:nvGrpSpPr>
          <p:cNvPr id="8" name="그룹 12"/>
          <p:cNvGrpSpPr>
            <a:grpSpLocks/>
          </p:cNvGrpSpPr>
          <p:nvPr/>
        </p:nvGrpSpPr>
        <p:grpSpPr bwMode="auto">
          <a:xfrm>
            <a:off x="2519077" y="5267515"/>
            <a:ext cx="4033837" cy="512762"/>
            <a:chOff x="4610100" y="1071546"/>
            <a:chExt cx="4033838" cy="512779"/>
          </a:xfrm>
        </p:grpSpPr>
        <p:pic>
          <p:nvPicPr>
            <p:cNvPr id="9" name="Picture 13" descr="5-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100" y="1071563"/>
              <a:ext cx="4033838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6643688" y="1071546"/>
              <a:ext cx="142875" cy="285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547664" y="4819187"/>
            <a:ext cx="1800200" cy="333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%o	  8</a:t>
            </a: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진수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12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616624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/>
              <a:t>[print() </a:t>
            </a:r>
            <a:r>
              <a:rPr lang="ko-KR" altLang="en-US" sz="2000"/>
              <a:t>함수</a:t>
            </a:r>
            <a:r>
              <a:rPr lang="en-US" altLang="ko-KR" sz="2000"/>
              <a:t>] </a:t>
            </a:r>
            <a:r>
              <a:rPr lang="ko-KR" altLang="en-US" sz="2000"/>
              <a:t>다양한</a:t>
            </a:r>
            <a:r>
              <a:rPr lang="en-US" altLang="ko-KR" sz="2000"/>
              <a:t> </a:t>
            </a:r>
            <a:r>
              <a:rPr lang="ko-KR" altLang="en-US" sz="2000"/>
              <a:t>출력 </a:t>
            </a:r>
            <a:r>
              <a:rPr lang="ko-KR" altLang="en-US" sz="2000" smtClean="0"/>
              <a:t>형식</a:t>
            </a:r>
            <a:r>
              <a:rPr lang="ko-KR" altLang="en-US" sz="2000"/>
              <a:t>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en-US" altLang="ko-KR" sz="1600" b="1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실습 </a:t>
            </a:r>
            <a:r>
              <a:rPr lang="en-US" altLang="ko-KR" sz="1600" b="1" smtClean="0">
                <a:cs typeface="Arial" panose="020B0604020202020204" pitchFamily="34" charset="0"/>
              </a:rPr>
              <a:t>: </a:t>
            </a:r>
            <a:r>
              <a:rPr lang="ko-KR" altLang="en-US" sz="1600" b="1" smtClean="0">
                <a:cs typeface="Arial" panose="020B0604020202020204" pitchFamily="34" charset="0"/>
              </a:rPr>
              <a:t>형식 출력</a:t>
            </a:r>
            <a:endParaRPr lang="en-US" altLang="ko-KR" sz="1600" b="1" smtClean="0"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저는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%s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입니다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." %("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이은주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성별은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%c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자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%('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여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'))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나이는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%d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살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%(23))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원주율은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%d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%(3.14159))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원주율은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%f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%(3.14159))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원주율은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%4.2f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%(3.14159))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원주율은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%5.2f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%(3.14159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원주율은 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%05.2f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%(3.14159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왼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쪽에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으로 채움</a:t>
            </a:r>
            <a:endParaRPr lang="en-US" altLang="ko-KR" sz="160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원주율은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06.2f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%(3.14159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	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왼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쪽에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으로 채움</a:t>
            </a:r>
            <a:endParaRPr lang="en-US" altLang="ko-KR" sz="160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나이는 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%03d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살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%(23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		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왼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쪽에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으로 채움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8" y="1484784"/>
            <a:ext cx="3867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0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[print() </a:t>
            </a:r>
            <a:r>
              <a:rPr lang="ko-KR" altLang="en-US" sz="2000" smtClean="0"/>
              <a:t>함수</a:t>
            </a:r>
            <a:r>
              <a:rPr lang="en-US" altLang="ko-KR" sz="2000"/>
              <a:t>] </a:t>
            </a:r>
            <a:r>
              <a:rPr lang="ko-KR" altLang="en-US" sz="2000"/>
              <a:t>다양한</a:t>
            </a:r>
            <a:r>
              <a:rPr lang="en-US" altLang="ko-KR" sz="2000"/>
              <a:t> </a:t>
            </a:r>
            <a:r>
              <a:rPr lang="ko-KR" altLang="en-US" sz="2000"/>
              <a:t>출력 </a:t>
            </a:r>
            <a:r>
              <a:rPr lang="ko-KR" altLang="en-US" sz="2000" smtClean="0"/>
              <a:t>형식</a:t>
            </a:r>
            <a:r>
              <a:rPr lang="ko-KR" altLang="en-US" sz="2000"/>
              <a:t>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en-US" altLang="ko-KR" sz="1600" b="1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실습 </a:t>
            </a:r>
            <a:r>
              <a:rPr lang="en-US" altLang="ko-KR" sz="1600" b="1" smtClean="0">
                <a:cs typeface="Arial" panose="020B0604020202020204" pitchFamily="34" charset="0"/>
              </a:rPr>
              <a:t>: </a:t>
            </a:r>
            <a:r>
              <a:rPr lang="ko-KR" altLang="en-US" sz="1600" b="1" smtClean="0">
                <a:cs typeface="Arial" panose="020B0604020202020204" pitchFamily="34" charset="0"/>
              </a:rPr>
              <a:t>형식 출력</a:t>
            </a:r>
            <a:endParaRPr lang="en-US" altLang="ko-KR" sz="1600" b="1" smtClean="0"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원주율은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%4.2f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%(3.14159))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원주율은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%5.2f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%(3.14159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동생 나이는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%5d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살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%(20))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형제는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%5d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남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%5d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녀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%(2, 1))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형제는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%5d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남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%-5d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녀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%(2, 1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("%s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%-5s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%5s" %('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아들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딸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아들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'))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%-5s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‘-’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는 왼쪽으로 정렬 의미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317124"/>
            <a:ext cx="7416824" cy="1418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300" smtClean="0">
                <a:latin typeface="+mn-ea"/>
                <a:ea typeface="+mn-ea"/>
              </a:rPr>
              <a:t>만약 형식 길이보다  값이 클 경우 손실되지 않게 출력</a:t>
            </a:r>
            <a:endParaRPr lang="en-US" altLang="ko-KR" sz="130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print("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저는 </a:t>
            </a:r>
            <a:r>
              <a:rPr lang="en-US" altLang="ko-KR" sz="13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%2s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입니다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." %("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이은주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"))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300" smtClean="0">
                <a:latin typeface="+mn-ea"/>
                <a:ea typeface="+mn-ea"/>
              </a:rPr>
              <a:t>print(</a:t>
            </a:r>
            <a:r>
              <a:rPr lang="en-US" altLang="ko-KR" sz="13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"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나이는 </a:t>
            </a:r>
            <a:r>
              <a:rPr lang="en-US" altLang="ko-KR" sz="13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%1d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살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" %(23))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print("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원주율은 </a:t>
            </a:r>
            <a:r>
              <a:rPr lang="en-US" altLang="ko-KR"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%</a:t>
            </a:r>
            <a:r>
              <a:rPr lang="en-US" altLang="ko-KR" sz="13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4.5f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" %(3.14159</a:t>
            </a:r>
            <a:r>
              <a:rPr lang="en-US" altLang="ko-KR" sz="13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))</a:t>
            </a: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80" y="1196752"/>
            <a:ext cx="3848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print()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[print() 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] 2, 8, 16</a:t>
            </a:r>
            <a:r>
              <a:rPr lang="ko-KR" altLang="en-US" sz="2000"/>
              <a:t>진법 표현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en-US" altLang="ko-KR" sz="1600" b="1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실습 </a:t>
            </a:r>
            <a:r>
              <a:rPr lang="en-US" altLang="ko-KR" sz="1600" b="1" smtClean="0">
                <a:cs typeface="Arial" panose="020B0604020202020204" pitchFamily="34" charset="0"/>
              </a:rPr>
              <a:t>: </a:t>
            </a:r>
            <a:r>
              <a:rPr lang="ko-KR" altLang="en-US" sz="1600" b="1" smtClean="0">
                <a:cs typeface="Arial" panose="020B0604020202020204" pitchFamily="34" charset="0"/>
              </a:rPr>
              <a:t>형식 출력</a:t>
            </a:r>
            <a:endParaRPr lang="en-US" altLang="ko-KR" sz="1600" b="1" smtClean="0"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print("%d" %(26))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fr-FR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%x</a:t>
            </a: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fr-FR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%X</a:t>
            </a: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%(26, 26))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</a:t>
            </a:r>
            <a:r>
              <a:rPr lang="fr-FR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%o</a:t>
            </a: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" %(26))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print("%d" %(</a:t>
            </a:r>
            <a:r>
              <a:rPr lang="fr-FR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0x</a:t>
            </a: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1a))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print("%d" %(</a:t>
            </a:r>
            <a:r>
              <a:rPr lang="fr-FR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0b</a:t>
            </a: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00011010))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print("%d" %(</a:t>
            </a:r>
            <a:r>
              <a:rPr lang="fr-FR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0o</a:t>
            </a:r>
            <a:r>
              <a:rPr lang="fr-FR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32</a:t>
            </a:r>
            <a:r>
              <a:rPr lang="fr-FR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ord('A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')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문자의 코드값 반환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print("%c" %(65))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("%c" %(ord('A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')))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print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("%c" %(0x41))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45080"/>
            <a:ext cx="38481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14482</TotalTime>
  <Words>1211</Words>
  <Application>Microsoft Office PowerPoint</Application>
  <PresentationFormat>화면 슬라이드 쇼(4:3)</PresentationFormat>
  <Paragraphs>165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02. print() 함수</vt:lpstr>
      <vt:lpstr>PowerPoint 프레젠테이션</vt:lpstr>
      <vt:lpstr>01. print() 함수</vt:lpstr>
      <vt:lpstr>01. print() 함수</vt:lpstr>
      <vt:lpstr>01. print() 함수</vt:lpstr>
      <vt:lpstr>01. print() 함수</vt:lpstr>
      <vt:lpstr>01. print() 함수</vt:lpstr>
      <vt:lpstr>01. print() 함수</vt:lpstr>
      <vt:lpstr>01. print() 함수</vt:lpstr>
      <vt:lpstr>01. print() 함수</vt:lpstr>
      <vt:lpstr>01. print() 함수</vt:lpstr>
      <vt:lpstr>01. print() 함수</vt:lpstr>
      <vt:lpstr>01. print() 함수</vt:lpstr>
      <vt:lpstr>01. print() 함수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</dc:creator>
  <cp:lastModifiedBy>ADMIN</cp:lastModifiedBy>
  <cp:revision>1176</cp:revision>
  <dcterms:created xsi:type="dcterms:W3CDTF">2012-07-11T10:23:22Z</dcterms:created>
  <dcterms:modified xsi:type="dcterms:W3CDTF">2023-03-08T05:40:29Z</dcterms:modified>
</cp:coreProperties>
</file>