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471" r:id="rId3"/>
    <p:sldId id="516" r:id="rId4"/>
    <p:sldId id="472" r:id="rId5"/>
    <p:sldId id="698" r:id="rId6"/>
    <p:sldId id="699" r:id="rId7"/>
    <p:sldId id="681" r:id="rId8"/>
    <p:sldId id="654" r:id="rId9"/>
    <p:sldId id="697" r:id="rId10"/>
    <p:sldId id="655" r:id="rId11"/>
    <p:sldId id="706" r:id="rId12"/>
    <p:sldId id="707" r:id="rId13"/>
    <p:sldId id="656" r:id="rId14"/>
    <p:sldId id="700" r:id="rId15"/>
    <p:sldId id="701" r:id="rId16"/>
    <p:sldId id="657" r:id="rId17"/>
    <p:sldId id="702" r:id="rId18"/>
    <p:sldId id="705" r:id="rId19"/>
    <p:sldId id="703" r:id="rId20"/>
    <p:sldId id="704" r:id="rId21"/>
    <p:sldId id="658" r:id="rId22"/>
    <p:sldId id="659" r:id="rId23"/>
    <p:sldId id="660" r:id="rId24"/>
    <p:sldId id="661" r:id="rId25"/>
    <p:sldId id="662" r:id="rId26"/>
    <p:sldId id="663" r:id="rId27"/>
    <p:sldId id="664" r:id="rId28"/>
    <p:sldId id="665" r:id="rId29"/>
    <p:sldId id="682" r:id="rId30"/>
    <p:sldId id="666" r:id="rId31"/>
    <p:sldId id="686" r:id="rId32"/>
    <p:sldId id="688" r:id="rId33"/>
    <p:sldId id="691" r:id="rId34"/>
    <p:sldId id="692" r:id="rId35"/>
    <p:sldId id="693" r:id="rId36"/>
    <p:sldId id="694" r:id="rId37"/>
    <p:sldId id="695" r:id="rId38"/>
    <p:sldId id="667" r:id="rId39"/>
    <p:sldId id="668" r:id="rId40"/>
    <p:sldId id="684" r:id="rId41"/>
    <p:sldId id="683" r:id="rId42"/>
    <p:sldId id="687" r:id="rId43"/>
    <p:sldId id="669" r:id="rId44"/>
    <p:sldId id="685" r:id="rId45"/>
    <p:sldId id="670" r:id="rId46"/>
    <p:sldId id="671" r:id="rId47"/>
    <p:sldId id="672" r:id="rId48"/>
    <p:sldId id="673" r:id="rId49"/>
    <p:sldId id="674" r:id="rId50"/>
    <p:sldId id="675" r:id="rId51"/>
    <p:sldId id="689" r:id="rId52"/>
    <p:sldId id="676" r:id="rId53"/>
    <p:sldId id="677" r:id="rId54"/>
    <p:sldId id="690" r:id="rId55"/>
    <p:sldId id="678" r:id="rId56"/>
    <p:sldId id="679" r:id="rId57"/>
    <p:sldId id="680" r:id="rId58"/>
    <p:sldId id="696" r:id="rId59"/>
    <p:sldId id="385" r:id="rId6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7D6A"/>
    <a:srgbClr val="006699"/>
    <a:srgbClr val="3C479D"/>
    <a:srgbClr val="008000"/>
    <a:srgbClr val="7D5087"/>
    <a:srgbClr val="BB99C3"/>
    <a:srgbClr val="D5C0DA"/>
    <a:srgbClr val="F4AEA2"/>
    <a:srgbClr val="F5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300" y="6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2023-03-17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https://ko.wikipedia.org/wiki/ASCII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5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833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24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21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https://namu.wiki/w/%ED%94%BD%EC%85%80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6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1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step =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b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smtClean="0"/>
              <a:t>r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ko-KR" smtClean="0"/>
              <a:t>(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smtClean="0"/>
              <a:t>,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en-US" altLang="ko-KR" smtClean="0"/>
              <a:t>, step) :</a:t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smtClean="0"/>
              <a:t>g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ko-KR" smtClean="0"/>
              <a:t>(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smtClean="0"/>
              <a:t>,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en-US" altLang="ko-KR" smtClean="0"/>
              <a:t>, step) :</a:t>
            </a:r>
            <a:br>
              <a:rPr lang="en-US" altLang="ko-KR" smtClean="0"/>
            </a:br>
            <a:r>
              <a:rPr lang="en-US" altLang="ko-KR" smtClean="0"/>
              <a:t>       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smtClean="0"/>
              <a:t>b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ko-KR" smtClean="0"/>
              <a:t>(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smtClean="0"/>
              <a:t>,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en-US" altLang="ko-KR" smtClean="0"/>
              <a:t>, step) :</a:t>
            </a:r>
            <a:br>
              <a:rPr lang="en-US" altLang="ko-KR" smtClean="0"/>
            </a:br>
            <a:r>
              <a:rPr lang="en-US" altLang="ko-KR" smtClean="0"/>
              <a:t>            cstr =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mtClean="0"/>
              <a:t>(r) + 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';' </a:t>
            </a:r>
            <a:r>
              <a:rPr lang="en-US" altLang="ko-KR" smtClean="0"/>
              <a:t>+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mtClean="0"/>
              <a:t>(g) +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';' </a:t>
            </a:r>
            <a:r>
              <a:rPr lang="en-US" altLang="ko-KR" smtClean="0"/>
              <a:t>+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mtClean="0"/>
              <a:t>(b)</a:t>
            </a:r>
            <a:br>
              <a:rPr lang="en-US" altLang="ko-KR" smtClean="0"/>
            </a:br>
            <a:r>
              <a:rPr lang="en-US" altLang="ko-KR" smtClean="0"/>
              <a:t>           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smtClean="0"/>
              <a:t>(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"0x%02x:%02x:%02x" </a:t>
            </a:r>
            <a:r>
              <a:rPr lang="en-US" altLang="ko-KR" smtClean="0"/>
              <a:t>% (r, g, b))</a:t>
            </a:r>
            <a:br>
              <a:rPr lang="en-US" altLang="ko-KR" smtClean="0"/>
            </a:br>
            <a:r>
              <a:rPr lang="en-US" altLang="ko-KR" smtClean="0"/>
              <a:t>           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smtClean="0"/>
              <a:t>(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\033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[48;2;' </a:t>
            </a:r>
            <a:r>
              <a:rPr lang="en-US" altLang="ko-KR" smtClean="0"/>
              <a:t>+ cstr + 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'm' </a:t>
            </a:r>
            <a:r>
              <a:rPr lang="en-US" altLang="ko-KR" smtClean="0"/>
              <a:t>+ 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         ' </a:t>
            </a:r>
            <a:r>
              <a:rPr lang="en-US" altLang="ko-KR" smtClean="0"/>
              <a:t>+ 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\033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[0m'</a:t>
            </a:r>
            <a:r>
              <a:rPr lang="en-US" altLang="ko-KR" smtClean="0"/>
              <a:t>)</a:t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0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9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61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46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31840" y="6352326"/>
            <a:ext cx="2762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2023-03-17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03. </a:t>
            </a:r>
            <a:r>
              <a:rPr lang="ko-KR" altLang="en-US" sz="36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데이터 처리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이진 데이터의 표현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659691" y="2060848"/>
            <a:ext cx="7920000" cy="44644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659691" y="2118187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171419" y="2060848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데이터 단위</a:t>
            </a:r>
            <a:endParaRPr lang="en-US" altLang="ko-KR" sz="18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84" y="2634832"/>
            <a:ext cx="6309213" cy="37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다양한 정보의 표현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수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: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정수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,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실수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smtClean="0"/>
              <a:t>2</a:t>
            </a:r>
            <a:r>
              <a:rPr lang="ko-KR" altLang="en-US" sz="1600" smtClean="0"/>
              <a:t>진수로 저장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크기 및 정밀도에 따라 사용 크기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결정</a:t>
            </a:r>
            <a:endParaRPr lang="en-US" altLang="ko-KR" sz="16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형식에 따라 저장 형식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</a:rPr>
              <a:t>(Format)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이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다름</a:t>
            </a:r>
            <a:endParaRPr lang="en-US" altLang="ko-KR" sz="16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정수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(integer)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부호와 크기로 표현</a:t>
            </a:r>
            <a:endParaRPr lang="en-US" altLang="ko-KR" sz="16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실수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(float)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부호와 가수 및 지수의 크기로 표현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grpSp>
        <p:nvGrpSpPr>
          <p:cNvPr id="5" name="그룹 26"/>
          <p:cNvGrpSpPr>
            <a:grpSpLocks/>
          </p:cNvGrpSpPr>
          <p:nvPr/>
        </p:nvGrpSpPr>
        <p:grpSpPr bwMode="auto">
          <a:xfrm>
            <a:off x="1403648" y="4293096"/>
            <a:ext cx="6605588" cy="2286000"/>
            <a:chOff x="1181292" y="3500438"/>
            <a:chExt cx="6605418" cy="2286016"/>
          </a:xfrm>
        </p:grpSpPr>
        <p:pic>
          <p:nvPicPr>
            <p:cNvPr id="7" name="Picture 2" descr="E:\교재별 강의자료\비기전수 C 프로그래밍\비기전수-그림과 표\03-1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13409" y="4427544"/>
              <a:ext cx="2873301" cy="135891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grpSp>
          <p:nvGrpSpPr>
            <p:cNvPr id="8" name="그룹 7"/>
            <p:cNvGrpSpPr>
              <a:grpSpLocks/>
            </p:cNvGrpSpPr>
            <p:nvPr/>
          </p:nvGrpSpPr>
          <p:grpSpPr bwMode="auto">
            <a:xfrm>
              <a:off x="1785945" y="4402519"/>
              <a:ext cx="2750504" cy="1148524"/>
              <a:chOff x="1285852" y="5072074"/>
              <a:chExt cx="2750504" cy="1148524"/>
            </a:xfrm>
          </p:grpSpPr>
          <p:pic>
            <p:nvPicPr>
              <p:cNvPr id="20" name="Picture 2" descr="E:\교재별 강의자료\비기전수 C 프로그래밍\비기전수-그림과 표\03-07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852" y="5072074"/>
                <a:ext cx="1898672" cy="1148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7290" y="5357826"/>
                <a:ext cx="2671753" cy="258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1712" y="5599034"/>
                <a:ext cx="2714644" cy="167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1181292" y="3549851"/>
              <a:ext cx="570975" cy="30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-123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500372" y="3929066"/>
              <a:ext cx="928663" cy="285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정수형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714678" y="3714751"/>
              <a:ext cx="285743" cy="214315"/>
            </a:xfrm>
            <a:custGeom>
              <a:avLst/>
              <a:gdLst>
                <a:gd name="connsiteX0" fmla="*/ 0 w 537883"/>
                <a:gd name="connsiteY0" fmla="*/ 0 h 457200"/>
                <a:gd name="connsiteX1" fmla="*/ 376518 w 537883"/>
                <a:gd name="connsiteY1" fmla="*/ 134471 h 457200"/>
                <a:gd name="connsiteX2" fmla="*/ 537883 w 537883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7883" h="457200">
                  <a:moveTo>
                    <a:pt x="0" y="0"/>
                  </a:moveTo>
                  <a:cubicBezTo>
                    <a:pt x="143435" y="29135"/>
                    <a:pt x="286871" y="58271"/>
                    <a:pt x="376518" y="134471"/>
                  </a:cubicBezTo>
                  <a:cubicBezTo>
                    <a:pt x="466165" y="210671"/>
                    <a:pt x="502024" y="333935"/>
                    <a:pt x="537883" y="457200"/>
                  </a:cubicBez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214728" y="4214818"/>
              <a:ext cx="357178" cy="357189"/>
            </a:xfrm>
            <a:custGeom>
              <a:avLst/>
              <a:gdLst>
                <a:gd name="connsiteX0" fmla="*/ 0 w 537883"/>
                <a:gd name="connsiteY0" fmla="*/ 0 h 457200"/>
                <a:gd name="connsiteX1" fmla="*/ 376518 w 537883"/>
                <a:gd name="connsiteY1" fmla="*/ 134471 h 457200"/>
                <a:gd name="connsiteX2" fmla="*/ 537883 w 537883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7883" h="457200">
                  <a:moveTo>
                    <a:pt x="0" y="0"/>
                  </a:moveTo>
                  <a:cubicBezTo>
                    <a:pt x="143435" y="29135"/>
                    <a:pt x="286871" y="58271"/>
                    <a:pt x="376518" y="134471"/>
                  </a:cubicBezTo>
                  <a:cubicBezTo>
                    <a:pt x="466165" y="210671"/>
                    <a:pt x="502024" y="333935"/>
                    <a:pt x="537883" y="457200"/>
                  </a:cubicBez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500570" y="3929066"/>
              <a:ext cx="928663" cy="28575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실수형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500589" y="3500438"/>
              <a:ext cx="696006" cy="30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-56.45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>
              <a:off x="3429134" y="4214818"/>
              <a:ext cx="490525" cy="366715"/>
            </a:xfrm>
            <a:custGeom>
              <a:avLst/>
              <a:gdLst>
                <a:gd name="connsiteX0" fmla="*/ 0 w 537883"/>
                <a:gd name="connsiteY0" fmla="*/ 0 h 457200"/>
                <a:gd name="connsiteX1" fmla="*/ 376518 w 537883"/>
                <a:gd name="connsiteY1" fmla="*/ 134471 h 457200"/>
                <a:gd name="connsiteX2" fmla="*/ 537883 w 537883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7883" h="457200">
                  <a:moveTo>
                    <a:pt x="0" y="0"/>
                  </a:moveTo>
                  <a:cubicBezTo>
                    <a:pt x="143435" y="29135"/>
                    <a:pt x="286871" y="58271"/>
                    <a:pt x="376518" y="134471"/>
                  </a:cubicBezTo>
                  <a:cubicBezTo>
                    <a:pt x="466165" y="210671"/>
                    <a:pt x="502024" y="333935"/>
                    <a:pt x="537883" y="457200"/>
                  </a:cubicBez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flipH="1">
              <a:off x="4000619" y="3643314"/>
              <a:ext cx="500050" cy="285752"/>
            </a:xfrm>
            <a:custGeom>
              <a:avLst/>
              <a:gdLst>
                <a:gd name="connsiteX0" fmla="*/ 0 w 537883"/>
                <a:gd name="connsiteY0" fmla="*/ 0 h 457200"/>
                <a:gd name="connsiteX1" fmla="*/ 376518 w 537883"/>
                <a:gd name="connsiteY1" fmla="*/ 134471 h 457200"/>
                <a:gd name="connsiteX2" fmla="*/ 537883 w 537883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7883" h="457200">
                  <a:moveTo>
                    <a:pt x="0" y="0"/>
                  </a:moveTo>
                  <a:cubicBezTo>
                    <a:pt x="143435" y="29135"/>
                    <a:pt x="286871" y="58271"/>
                    <a:pt x="376518" y="134471"/>
                  </a:cubicBezTo>
                  <a:cubicBezTo>
                    <a:pt x="466165" y="210671"/>
                    <a:pt x="502024" y="333935"/>
                    <a:pt x="537883" y="457200"/>
                  </a:cubicBez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143590" y="3894141"/>
              <a:ext cx="928664" cy="28575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실수형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15026" y="3643314"/>
              <a:ext cx="357178" cy="285752"/>
            </a:xfrm>
            <a:custGeom>
              <a:avLst/>
              <a:gdLst>
                <a:gd name="connsiteX0" fmla="*/ 0 w 537883"/>
                <a:gd name="connsiteY0" fmla="*/ 0 h 457200"/>
                <a:gd name="connsiteX1" fmla="*/ 376518 w 537883"/>
                <a:gd name="connsiteY1" fmla="*/ 134471 h 457200"/>
                <a:gd name="connsiteX2" fmla="*/ 537883 w 537883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7883" h="457200">
                  <a:moveTo>
                    <a:pt x="0" y="0"/>
                  </a:moveTo>
                  <a:cubicBezTo>
                    <a:pt x="143435" y="29135"/>
                    <a:pt x="286871" y="58271"/>
                    <a:pt x="376518" y="134471"/>
                  </a:cubicBezTo>
                  <a:cubicBezTo>
                    <a:pt x="466165" y="210671"/>
                    <a:pt x="502024" y="333935"/>
                    <a:pt x="537883" y="457200"/>
                  </a:cubicBez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5643640" y="4179893"/>
              <a:ext cx="357178" cy="357189"/>
            </a:xfrm>
            <a:custGeom>
              <a:avLst/>
              <a:gdLst>
                <a:gd name="connsiteX0" fmla="*/ 0 w 537883"/>
                <a:gd name="connsiteY0" fmla="*/ 0 h 457200"/>
                <a:gd name="connsiteX1" fmla="*/ 376518 w 537883"/>
                <a:gd name="connsiteY1" fmla="*/ 134471 h 457200"/>
                <a:gd name="connsiteX2" fmla="*/ 537883 w 537883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7883" h="457200">
                  <a:moveTo>
                    <a:pt x="0" y="0"/>
                  </a:moveTo>
                  <a:cubicBezTo>
                    <a:pt x="143435" y="29135"/>
                    <a:pt x="286871" y="58271"/>
                    <a:pt x="376518" y="134471"/>
                  </a:cubicBezTo>
                  <a:cubicBezTo>
                    <a:pt x="466165" y="210671"/>
                    <a:pt x="502024" y="333935"/>
                    <a:pt x="537883" y="457200"/>
                  </a:cubicBezTo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52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136904" cy="3096344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다양한 정보의 표현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b="1">
                <a:solidFill>
                  <a:schemeClr val="accent1">
                    <a:lumMod val="75000"/>
                  </a:schemeClr>
                </a:solidFill>
              </a:rPr>
              <a:t>4bit </a:t>
            </a:r>
            <a:r>
              <a:rPr lang="ko-KR" altLang="en-US" sz="1800" b="1">
                <a:solidFill>
                  <a:schemeClr val="accent1">
                    <a:lumMod val="75000"/>
                  </a:schemeClr>
                </a:solidFill>
              </a:rPr>
              <a:t>컴퓨터 세계에서의 </a:t>
            </a:r>
            <a:r>
              <a:rPr lang="en-US" altLang="ko-KR" sz="1800" b="1">
                <a:solidFill>
                  <a:schemeClr val="accent1">
                    <a:lumMod val="75000"/>
                  </a:schemeClr>
                </a:solidFill>
              </a:rPr>
              <a:t>CPU </a:t>
            </a:r>
            <a:r>
              <a:rPr lang="ko-KR" altLang="en-US" sz="1800" b="1">
                <a:solidFill>
                  <a:schemeClr val="accent1">
                    <a:lumMod val="75000"/>
                  </a:schemeClr>
                </a:solidFill>
              </a:rPr>
              <a:t>사칙연산 </a:t>
            </a:r>
            <a:r>
              <a:rPr lang="ko-KR" altLang="en-US" sz="1800" b="1">
                <a:solidFill>
                  <a:schemeClr val="accent1">
                    <a:lumMod val="75000"/>
                  </a:schemeClr>
                </a:solidFill>
              </a:rPr>
              <a:t>방식</a:t>
            </a:r>
            <a:r>
              <a:rPr lang="en-US" altLang="ko-KR" sz="1800" b="1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/>
            <a:r>
              <a:rPr lang="ko-KR" altLang="en-US" sz="1600" smtClean="0"/>
              <a:t>왼쪽 </a:t>
            </a:r>
            <a:r>
              <a:rPr lang="ko-KR" altLang="en-US" sz="1600"/>
              <a:t>최상위 비트</a:t>
            </a:r>
            <a:r>
              <a:rPr lang="en-US" altLang="ko-KR" sz="1600"/>
              <a:t>(LSB)</a:t>
            </a:r>
            <a:r>
              <a:rPr lang="ko-KR" altLang="en-US" sz="1600"/>
              <a:t>를 부호 비트로</a:t>
            </a:r>
            <a:r>
              <a:rPr lang="en-US" altLang="ko-KR" sz="1600"/>
              <a:t>, </a:t>
            </a:r>
            <a:r>
              <a:rPr lang="ko-KR" altLang="en-US" sz="1600"/>
              <a:t>나머지는 수의 크기 비트로 사용</a:t>
            </a:r>
          </a:p>
          <a:p>
            <a:pPr lvl="2"/>
            <a:r>
              <a:rPr lang="ko-KR" altLang="en-US" sz="1600" smtClean="0"/>
              <a:t>음수는 </a:t>
            </a:r>
            <a:r>
              <a:rPr lang="ko-KR" altLang="en-US" sz="1600"/>
              <a:t>양수에 </a:t>
            </a:r>
            <a:r>
              <a:rPr lang="en-US" altLang="ko-KR" sz="1600"/>
              <a:t>2</a:t>
            </a:r>
            <a:r>
              <a:rPr lang="ko-KR" altLang="en-US" sz="1600"/>
              <a:t>의보수를 취해서 사용</a:t>
            </a:r>
          </a:p>
          <a:p>
            <a:pPr lvl="2"/>
            <a:r>
              <a:rPr lang="ko-KR" altLang="en-US" sz="1600" smtClean="0"/>
              <a:t>사칙연산은 </a:t>
            </a:r>
            <a:r>
              <a:rPr lang="ko-KR" altLang="en-US" sz="1600"/>
              <a:t>덧셈 만으로 해결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41943"/>
              </p:ext>
            </p:extLst>
          </p:nvPr>
        </p:nvGraphicFramePr>
        <p:xfrm>
          <a:off x="5868144" y="2845625"/>
          <a:ext cx="3041750" cy="271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02">
                  <a:extLst>
                    <a:ext uri="{9D8B030D-6E8A-4147-A177-3AD203B41FA5}">
                      <a16:colId xmlns:a16="http://schemas.microsoft.com/office/drawing/2014/main" val="940312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784233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41730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43384074"/>
                    </a:ext>
                  </a:extLst>
                </a:gridCol>
              </a:tblGrid>
              <a:tr h="280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binary</a:t>
                      </a:r>
                      <a:endParaRPr lang="ko-KR" altLang="en-US" sz="1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Decimal</a:t>
                      </a:r>
                      <a:endParaRPr lang="ko-KR" altLang="en-US" sz="1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binary</a:t>
                      </a:r>
                      <a:endParaRPr lang="ko-KR" altLang="en-US" sz="1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Decimal</a:t>
                      </a:r>
                      <a:endParaRPr lang="ko-KR" altLang="en-US" sz="1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384687"/>
                  </a:ext>
                </a:extLst>
              </a:tr>
              <a:tr h="28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0000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+0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0000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01678"/>
                  </a:ext>
                </a:extLst>
              </a:tr>
              <a:tr h="28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0001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+1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1111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58714"/>
                  </a:ext>
                </a:extLst>
              </a:tr>
              <a:tr h="28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0010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+2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1110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-2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491377"/>
                  </a:ext>
                </a:extLst>
              </a:tr>
              <a:tr h="28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0011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+3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1101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-3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55989"/>
                  </a:ext>
                </a:extLst>
              </a:tr>
              <a:tr h="28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0100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+4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1010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53233"/>
                  </a:ext>
                </a:extLst>
              </a:tr>
              <a:tr h="28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0101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+5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1011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-5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40277"/>
                  </a:ext>
                </a:extLst>
              </a:tr>
              <a:tr h="28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0110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+6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1010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05691"/>
                  </a:ext>
                </a:extLst>
              </a:tr>
              <a:tr h="28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0111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+7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1001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-7</a:t>
                      </a:r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3842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87172" y="3140968"/>
            <a:ext cx="5095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</a:rPr>
              <a:t>정수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</a:rPr>
              <a:t>연산</a:t>
            </a:r>
          </a:p>
          <a:p>
            <a:pPr lvl="1"/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(+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1) + (-1) = (0001)</a:t>
            </a:r>
            <a:r>
              <a:rPr lang="en-US" altLang="ko-KR" sz="16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+ (1111)</a:t>
            </a:r>
            <a:r>
              <a:rPr lang="en-US" altLang="ko-KR" sz="16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= (0000)</a:t>
            </a:r>
            <a:r>
              <a:rPr lang="en-US" altLang="ko-KR" sz="16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= (0)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(+1) + (-2) = (0001)</a:t>
            </a:r>
            <a:r>
              <a:rPr lang="en-US" altLang="ko-KR" sz="16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+ (1110)</a:t>
            </a:r>
            <a:r>
              <a:rPr lang="en-US" altLang="ko-KR" sz="16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= (1111)</a:t>
            </a:r>
            <a:r>
              <a:rPr lang="en-US" altLang="ko-KR" sz="16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= (-1)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(+1) - (2) = (+1) + (-2)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552" y="4509120"/>
            <a:ext cx="78666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600" b="1" smtClean="0">
                <a:latin typeface="+mn-ea"/>
                <a:ea typeface="+mn-ea"/>
              </a:rPr>
              <a:t>2</a:t>
            </a:r>
            <a:r>
              <a:rPr lang="ko-KR" altLang="en-US" sz="1600" b="1">
                <a:latin typeface="+mn-ea"/>
                <a:ea typeface="+mn-ea"/>
              </a:rPr>
              <a:t>진수 정수값을 </a:t>
            </a:r>
            <a:r>
              <a:rPr lang="en-US" altLang="ko-KR" sz="1600" b="1">
                <a:latin typeface="+mn-ea"/>
                <a:ea typeface="+mn-ea"/>
              </a:rPr>
              <a:t>10</a:t>
            </a:r>
            <a:r>
              <a:rPr lang="ko-KR" altLang="en-US" sz="1600" b="1">
                <a:latin typeface="+mn-ea"/>
                <a:ea typeface="+mn-ea"/>
              </a:rPr>
              <a:t>진수로 표현하는 방법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smtClean="0">
                <a:latin typeface="+mn-ea"/>
                <a:ea typeface="+mn-ea"/>
              </a:rPr>
              <a:t>부호 </a:t>
            </a:r>
            <a:r>
              <a:rPr lang="ko-KR" altLang="en-US" sz="1400">
                <a:latin typeface="+mn-ea"/>
                <a:ea typeface="+mn-ea"/>
              </a:rPr>
              <a:t>판단 </a:t>
            </a:r>
            <a:r>
              <a:rPr lang="en-US" altLang="ko-KR" sz="1400" smtClean="0">
                <a:latin typeface="+mn-ea"/>
                <a:ea typeface="+mn-ea"/>
              </a:rPr>
              <a:t>: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Ex&gt; (</a:t>
            </a:r>
            <a:r>
              <a:rPr lang="en-US" altLang="ko-KR" sz="1600" u="sng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111)</a:t>
            </a:r>
            <a:r>
              <a:rPr lang="en-US" altLang="ko-KR" sz="1600" baseline="-250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: sign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ko-KR" altLang="en-US" sz="1400">
              <a:latin typeface="+mn-ea"/>
              <a:ea typeface="+mn-ea"/>
            </a:endParaRPr>
          </a:p>
          <a:p>
            <a:pPr lvl="2"/>
            <a:r>
              <a:rPr lang="en-US" altLang="ko-KR" sz="1400">
                <a:latin typeface="+mn-ea"/>
                <a:ea typeface="+mn-ea"/>
              </a:rPr>
              <a:t>&gt; </a:t>
            </a:r>
            <a:r>
              <a:rPr lang="ko-KR" altLang="en-US" sz="1400">
                <a:latin typeface="+mn-ea"/>
                <a:ea typeface="+mn-ea"/>
              </a:rPr>
              <a:t>만약 </a:t>
            </a:r>
            <a:r>
              <a:rPr lang="en-US" altLang="ko-KR" sz="1400">
                <a:latin typeface="+mn-ea"/>
                <a:ea typeface="+mn-ea"/>
              </a:rPr>
              <a:t>LSB == 0 </a:t>
            </a:r>
            <a:r>
              <a:rPr lang="ko-KR" altLang="en-US" sz="1400">
                <a:latin typeface="+mn-ea"/>
                <a:ea typeface="+mn-ea"/>
              </a:rPr>
              <a:t>이면</a:t>
            </a:r>
            <a:r>
              <a:rPr lang="en-US" altLang="ko-KR" sz="1400">
                <a:latin typeface="+mn-ea"/>
                <a:ea typeface="+mn-ea"/>
              </a:rPr>
              <a:t>: +</a:t>
            </a:r>
            <a:r>
              <a:rPr lang="ko-KR" altLang="en-US" sz="1400">
                <a:latin typeface="+mn-ea"/>
                <a:ea typeface="+mn-ea"/>
              </a:rPr>
              <a:t>부호 사용</a:t>
            </a:r>
          </a:p>
          <a:p>
            <a:pPr lvl="2"/>
            <a:r>
              <a:rPr lang="en-US" altLang="ko-KR" sz="1400" smtClean="0">
                <a:latin typeface="+mn-ea"/>
                <a:ea typeface="+mn-ea"/>
              </a:rPr>
              <a:t>&gt; </a:t>
            </a:r>
            <a:r>
              <a:rPr lang="ko-KR" altLang="en-US" sz="1400" smtClean="0">
                <a:latin typeface="+mn-ea"/>
                <a:ea typeface="+mn-ea"/>
              </a:rPr>
              <a:t>만약 </a:t>
            </a:r>
            <a:r>
              <a:rPr lang="en-US" altLang="ko-KR" sz="1400">
                <a:latin typeface="+mn-ea"/>
                <a:ea typeface="+mn-ea"/>
              </a:rPr>
              <a:t>LSB == 1 </a:t>
            </a:r>
            <a:r>
              <a:rPr lang="ko-KR" altLang="en-US" sz="1400">
                <a:latin typeface="+mn-ea"/>
                <a:ea typeface="+mn-ea"/>
              </a:rPr>
              <a:t>이면</a:t>
            </a:r>
            <a:r>
              <a:rPr lang="en-US" altLang="ko-KR" sz="1400">
                <a:latin typeface="+mn-ea"/>
                <a:ea typeface="+mn-ea"/>
              </a:rPr>
              <a:t>: -</a:t>
            </a:r>
            <a:r>
              <a:rPr lang="ko-KR" altLang="en-US" sz="1400">
                <a:latin typeface="+mn-ea"/>
                <a:ea typeface="+mn-ea"/>
              </a:rPr>
              <a:t>부호 </a:t>
            </a:r>
            <a:r>
              <a:rPr lang="ko-KR" altLang="en-US" sz="1400" smtClean="0">
                <a:latin typeface="+mn-ea"/>
                <a:ea typeface="+mn-ea"/>
              </a:rPr>
              <a:t>사용</a:t>
            </a:r>
            <a:endParaRPr lang="ko-KR" altLang="en-US" sz="1400">
              <a:latin typeface="+mn-ea"/>
              <a:ea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smtClean="0">
                <a:latin typeface="+mn-ea"/>
                <a:ea typeface="+mn-ea"/>
              </a:rPr>
              <a:t>크기 판단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Ex&gt; (1111)</a:t>
            </a:r>
            <a:r>
              <a:rPr lang="en-US" altLang="ko-KR" sz="1400" baseline="-250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의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의 보수 값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= (0001)</a:t>
            </a:r>
            <a:r>
              <a:rPr lang="en-US" altLang="ko-KR" sz="1400" baseline="-25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= (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>
              <a:latin typeface="+mn-ea"/>
              <a:ea typeface="+mn-ea"/>
            </a:endParaRPr>
          </a:p>
          <a:p>
            <a:pPr lvl="2"/>
            <a:r>
              <a:rPr lang="en-US" altLang="ko-KR" sz="1400">
                <a:latin typeface="+mn-ea"/>
                <a:ea typeface="+mn-ea"/>
              </a:rPr>
              <a:t>&gt; </a:t>
            </a:r>
            <a:r>
              <a:rPr lang="ko-KR" altLang="en-US" sz="1400">
                <a:latin typeface="+mn-ea"/>
                <a:ea typeface="+mn-ea"/>
              </a:rPr>
              <a:t>만약 </a:t>
            </a:r>
            <a:r>
              <a:rPr lang="en-US" altLang="ko-KR" sz="1400">
                <a:latin typeface="+mn-ea"/>
                <a:ea typeface="+mn-ea"/>
              </a:rPr>
              <a:t>LSB == 0 </a:t>
            </a:r>
            <a:r>
              <a:rPr lang="ko-KR" altLang="en-US" sz="1400">
                <a:latin typeface="+mn-ea"/>
                <a:ea typeface="+mn-ea"/>
              </a:rPr>
              <a:t>이면</a:t>
            </a:r>
            <a:r>
              <a:rPr lang="en-US" altLang="ko-KR" sz="1400">
                <a:latin typeface="+mn-ea"/>
                <a:ea typeface="+mn-ea"/>
              </a:rPr>
              <a:t>: </a:t>
            </a:r>
            <a:r>
              <a:rPr lang="ko-KR" altLang="en-US" sz="1400">
                <a:latin typeface="+mn-ea"/>
                <a:ea typeface="+mn-ea"/>
              </a:rPr>
              <a:t>전체 비트를 </a:t>
            </a:r>
            <a:r>
              <a:rPr lang="en-US" altLang="ko-KR" sz="1400">
                <a:latin typeface="+mn-ea"/>
                <a:ea typeface="+mn-ea"/>
              </a:rPr>
              <a:t>10</a:t>
            </a:r>
            <a:r>
              <a:rPr lang="ko-KR" altLang="en-US" sz="1400">
                <a:latin typeface="+mn-ea"/>
                <a:ea typeface="+mn-ea"/>
              </a:rPr>
              <a:t>진수로 변환하여 사용</a:t>
            </a:r>
          </a:p>
          <a:p>
            <a:pPr lvl="2"/>
            <a:r>
              <a:rPr lang="en-US" altLang="ko-KR" sz="1400">
                <a:latin typeface="+mn-ea"/>
                <a:ea typeface="+mn-ea"/>
              </a:rPr>
              <a:t>&gt; </a:t>
            </a:r>
            <a:r>
              <a:rPr lang="ko-KR" altLang="en-US" sz="1400">
                <a:latin typeface="+mn-ea"/>
                <a:ea typeface="+mn-ea"/>
              </a:rPr>
              <a:t>만약 </a:t>
            </a:r>
            <a:r>
              <a:rPr lang="en-US" altLang="ko-KR" sz="1400">
                <a:latin typeface="+mn-ea"/>
                <a:ea typeface="+mn-ea"/>
              </a:rPr>
              <a:t>LSB == 1 </a:t>
            </a:r>
            <a:r>
              <a:rPr lang="ko-KR" altLang="en-US" sz="1400">
                <a:latin typeface="+mn-ea"/>
                <a:ea typeface="+mn-ea"/>
              </a:rPr>
              <a:t>이면</a:t>
            </a:r>
            <a:r>
              <a:rPr lang="en-US" altLang="ko-KR" sz="1400">
                <a:latin typeface="+mn-ea"/>
                <a:ea typeface="+mn-ea"/>
              </a:rPr>
              <a:t>: </a:t>
            </a:r>
            <a:r>
              <a:rPr lang="ko-KR" altLang="en-US" sz="1400">
                <a:latin typeface="+mn-ea"/>
                <a:ea typeface="+mn-ea"/>
              </a:rPr>
              <a:t>전체 비트를 </a:t>
            </a:r>
            <a:r>
              <a:rPr lang="en-US" altLang="ko-KR" sz="1400">
                <a:latin typeface="+mn-ea"/>
                <a:ea typeface="+mn-ea"/>
              </a:rPr>
              <a:t>2</a:t>
            </a:r>
            <a:r>
              <a:rPr lang="ko-KR" altLang="en-US" sz="1400">
                <a:latin typeface="+mn-ea"/>
                <a:ea typeface="+mn-ea"/>
              </a:rPr>
              <a:t>의 보수를 취하여</a:t>
            </a:r>
            <a:r>
              <a:rPr lang="en-US" altLang="ko-KR" sz="1400">
                <a:latin typeface="+mn-ea"/>
                <a:ea typeface="+mn-ea"/>
              </a:rPr>
              <a:t>, 10</a:t>
            </a:r>
            <a:r>
              <a:rPr lang="ko-KR" altLang="en-US" sz="1400">
                <a:latin typeface="+mn-ea"/>
                <a:ea typeface="+mn-ea"/>
              </a:rPr>
              <a:t>진수로 변환하여 사용</a:t>
            </a:r>
            <a:endParaRPr lang="ko-KR" altLang="en-US" sz="140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10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다양한 정보의 표현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텍스트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문자 </a:t>
            </a:r>
            <a:r>
              <a:rPr lang="ko-KR" altLang="en-US" sz="1600" dirty="0" err="1"/>
              <a:t>코드표는</a:t>
            </a:r>
            <a:r>
              <a:rPr lang="ko-KR" altLang="en-US" sz="1600" dirty="0"/>
              <a:t> 모든 컴퓨터에서 동일하게 유지되도록 해야 통신이나 파일 공유 작업이 가능하므로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아스키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(ASCII)</a:t>
            </a:r>
            <a:r>
              <a:rPr lang="ko-KR" altLang="en-US" sz="1600" dirty="0" smtClean="0"/>
              <a:t>라고 </a:t>
            </a:r>
            <a:r>
              <a:rPr lang="ko-KR" altLang="en-US" sz="1600" dirty="0"/>
              <a:t>하는 코드 표준을 사용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아스키는 전체 </a:t>
            </a:r>
            <a:r>
              <a:rPr lang="en-US" altLang="ko-KR" sz="1600" dirty="0"/>
              <a:t>128</a:t>
            </a:r>
            <a:r>
              <a:rPr lang="ko-KR" altLang="en-US" sz="1600" dirty="0"/>
              <a:t>개 문자에 대해 각 문자당 </a:t>
            </a:r>
            <a:r>
              <a:rPr lang="en-US" altLang="ko-KR" sz="1600" dirty="0"/>
              <a:t>8</a:t>
            </a:r>
            <a:r>
              <a:rPr lang="ko-KR" altLang="en-US" sz="1600" dirty="0"/>
              <a:t>개 비트</a:t>
            </a:r>
            <a:r>
              <a:rPr lang="en-US" altLang="ko-KR" sz="1600" dirty="0"/>
              <a:t>(</a:t>
            </a:r>
            <a:r>
              <a:rPr lang="ko-KR" altLang="en-US" sz="1600" dirty="0"/>
              <a:t>첫 번째 비트 </a:t>
            </a:r>
            <a:r>
              <a:rPr lang="en-US" altLang="ko-KR" sz="1600" dirty="0"/>
              <a:t>0</a:t>
            </a:r>
            <a:r>
              <a:rPr lang="ko-KR" altLang="en-US" sz="1600" dirty="0"/>
              <a:t>은 다른 용도로 사용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사용해 다양한 값을 표현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6" y="3645024"/>
            <a:ext cx="7039916" cy="30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1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[</a:t>
            </a:r>
            <a:r>
              <a:rPr lang="ko-KR" altLang="en-US" smtClean="0">
                <a:solidFill>
                  <a:srgbClr val="3C479D"/>
                </a:solidFill>
              </a:rPr>
              <a:t>용어</a:t>
            </a:r>
            <a:r>
              <a:rPr lang="en-US" altLang="ko-KR" smtClean="0">
                <a:solidFill>
                  <a:srgbClr val="3C479D"/>
                </a:solidFill>
              </a:rPr>
              <a:t>] </a:t>
            </a:r>
            <a:r>
              <a:rPr lang="ko-KR" altLang="en-US" smtClean="0"/>
              <a:t>아스키</a:t>
            </a:r>
            <a:r>
              <a:rPr lang="en-US" altLang="ko-KR" smtClean="0"/>
              <a:t> </a:t>
            </a:r>
            <a:r>
              <a:rPr lang="ko-KR" altLang="en-US" smtClean="0"/>
              <a:t>코드 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136904" cy="1800200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아스키</a:t>
            </a:r>
            <a:r>
              <a:rPr lang="en-US" altLang="ko-KR" sz="2000" smtClean="0"/>
              <a:t>(ASCII)</a:t>
            </a:r>
            <a:r>
              <a:rPr lang="ko-KR" altLang="en-US" sz="2000" smtClean="0"/>
              <a:t> 코드</a:t>
            </a:r>
            <a:r>
              <a:rPr lang="en-US" altLang="ko-KR" sz="2000" smtClean="0"/>
              <a:t>]</a:t>
            </a:r>
            <a:endParaRPr lang="en-US" altLang="ko-KR" sz="1800" b="1" smtClean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500" smtClean="0">
                <a:latin typeface="+mn-ea"/>
              </a:rPr>
              <a:t>ASCII(American </a:t>
            </a:r>
            <a:r>
              <a:rPr lang="en-US" altLang="ko-KR" sz="1500">
                <a:latin typeface="+mn-ea"/>
              </a:rPr>
              <a:t>Standard Code for Information </a:t>
            </a:r>
            <a:r>
              <a:rPr lang="en-US" altLang="ko-KR" sz="1500" smtClean="0">
                <a:latin typeface="+mn-ea"/>
              </a:rPr>
              <a:t>Interchange). </a:t>
            </a:r>
            <a:r>
              <a:rPr lang="ko-KR" altLang="en-US" sz="1500">
                <a:latin typeface="+mn-ea"/>
              </a:rPr>
              <a:t>미국 정보 교환 표준 </a:t>
            </a:r>
            <a:r>
              <a:rPr lang="ko-KR" altLang="en-US" sz="1500" smtClean="0">
                <a:latin typeface="+mn-ea"/>
              </a:rPr>
              <a:t>부호</a:t>
            </a:r>
            <a:endParaRPr lang="en-US" altLang="ko-KR" sz="1500" smtClean="0">
              <a:latin typeface="+mn-ea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500">
                <a:latin typeface="+mn-ea"/>
              </a:rPr>
              <a:t>1963</a:t>
            </a:r>
            <a:r>
              <a:rPr lang="ko-KR" altLang="en-US" sz="1500">
                <a:latin typeface="+mn-ea"/>
              </a:rPr>
              <a:t>년 미국 </a:t>
            </a:r>
            <a:r>
              <a:rPr lang="en-US" altLang="ko-KR" sz="1500">
                <a:latin typeface="+mn-ea"/>
              </a:rPr>
              <a:t>ANSI</a:t>
            </a:r>
            <a:r>
              <a:rPr lang="ko-KR" altLang="en-US" sz="1500">
                <a:latin typeface="+mn-ea"/>
              </a:rPr>
              <a:t>에서 표준화한 </a:t>
            </a:r>
            <a:r>
              <a:rPr lang="ko-KR" altLang="en-US" sz="1500" smtClean="0">
                <a:latin typeface="+mn-ea"/>
              </a:rPr>
              <a:t>정보 교환용 </a:t>
            </a:r>
            <a:r>
              <a:rPr lang="en-US" altLang="ko-KR" sz="1500">
                <a:latin typeface="+mn-ea"/>
              </a:rPr>
              <a:t>7</a:t>
            </a:r>
            <a:r>
              <a:rPr lang="ko-KR" altLang="en-US" sz="1500">
                <a:latin typeface="+mn-ea"/>
              </a:rPr>
              <a:t>비트 </a:t>
            </a:r>
            <a:r>
              <a:rPr lang="ko-KR" altLang="en-US" sz="1500" smtClean="0">
                <a:latin typeface="+mn-ea"/>
              </a:rPr>
              <a:t>부호 체계</a:t>
            </a:r>
            <a:endParaRPr lang="ko-KR" altLang="en-US" sz="1500">
              <a:latin typeface="+mn-ea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>
                <a:latin typeface="+mn-ea"/>
              </a:rPr>
              <a:t>오늘날 컴퓨터에서도 활용되어 각 </a:t>
            </a:r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ko-KR" altLang="en-US" sz="1500">
                <a:latin typeface="+mn-ea"/>
              </a:rPr>
              <a:t>를 표현하는 </a:t>
            </a:r>
            <a:r>
              <a:rPr lang="en-US" altLang="ko-KR" sz="1500">
                <a:latin typeface="+mn-ea"/>
              </a:rPr>
              <a:t>8</a:t>
            </a:r>
            <a:r>
              <a:rPr lang="ko-KR" altLang="en-US" sz="1500">
                <a:latin typeface="+mn-ea"/>
              </a:rPr>
              <a:t>비트 이진 코드로 </a:t>
            </a:r>
            <a:r>
              <a:rPr lang="ko-KR" altLang="en-US" sz="1500" smtClean="0">
                <a:latin typeface="+mn-ea"/>
              </a:rPr>
              <a:t>사용</a:t>
            </a:r>
            <a:r>
              <a:rPr lang="en-US" altLang="ko-KR" sz="1500" smtClean="0">
                <a:latin typeface="+mn-ea"/>
              </a:rPr>
              <a:t> </a:t>
            </a:r>
            <a:endParaRPr lang="en-US" altLang="ko-KR" sz="1500" b="1">
              <a:solidFill>
                <a:srgbClr val="3C479D"/>
              </a:solidFill>
              <a:latin typeface="+mn-ea"/>
            </a:endParaRPr>
          </a:p>
        </p:txBody>
      </p:sp>
      <p:pic>
        <p:nvPicPr>
          <p:cNvPr id="13" name="Picture 2" descr="아스키 복습 겸 아스키 표 제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00789"/>
            <a:ext cx="540060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7376" y="194440"/>
            <a:ext cx="5616624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*.txt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같은 텍스트 파일은 각 문자 단위로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ASCII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코드로 기록되어 저장되고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</a:p>
          <a:p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메모장 같은 도구로 변환하여 문자로 보는 것이다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2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따라서 메모장으로 열어서 인식이 되는 파일은 문자 형태의 파일인 것이다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41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[</a:t>
            </a:r>
            <a:r>
              <a:rPr lang="ko-KR" altLang="en-US">
                <a:solidFill>
                  <a:srgbClr val="3C479D"/>
                </a:solidFill>
              </a:rPr>
              <a:t>용어</a:t>
            </a:r>
            <a:r>
              <a:rPr lang="en-US" altLang="ko-KR">
                <a:solidFill>
                  <a:srgbClr val="3C479D"/>
                </a:solidFill>
              </a:rPr>
              <a:t>] </a:t>
            </a:r>
            <a:r>
              <a:rPr lang="ko-KR" altLang="en-US"/>
              <a:t>아스키</a:t>
            </a:r>
            <a:r>
              <a:rPr lang="en-US" altLang="ko-KR"/>
              <a:t> </a:t>
            </a:r>
            <a:r>
              <a:rPr lang="ko-KR" altLang="en-US"/>
              <a:t>코드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en-US" altLang="ko-KR" sz="2000" smtClean="0">
                <a:solidFill>
                  <a:srgbClr val="C00000"/>
                </a:solidFill>
              </a:rPr>
              <a:t>P</a:t>
            </a:r>
            <a:r>
              <a:rPr lang="en-US" altLang="ko-KR" sz="2000" smtClean="0">
                <a:solidFill>
                  <a:srgbClr val="FF0000"/>
                </a:solidFill>
              </a:rPr>
              <a:t>y</a:t>
            </a:r>
            <a:r>
              <a:rPr lang="en-US" altLang="ko-KR" sz="2000" smtClean="0">
                <a:solidFill>
                  <a:srgbClr val="FFC000"/>
                </a:solidFill>
              </a:rPr>
              <a:t>t</a:t>
            </a:r>
            <a:r>
              <a:rPr lang="en-US" altLang="ko-KR" sz="2000" smtClean="0">
                <a:solidFill>
                  <a:srgbClr val="92D050"/>
                </a:solidFill>
              </a:rPr>
              <a:t>h</a:t>
            </a:r>
            <a:r>
              <a:rPr lang="en-US" altLang="ko-KR" sz="2000" smtClean="0">
                <a:solidFill>
                  <a:srgbClr val="00B050"/>
                </a:solidFill>
              </a:rPr>
              <a:t>o</a:t>
            </a:r>
            <a:r>
              <a:rPr lang="en-US" altLang="ko-KR" sz="2000" smtClean="0">
                <a:solidFill>
                  <a:srgbClr val="0070C0"/>
                </a:solidFill>
              </a:rPr>
              <a:t>n</a:t>
            </a:r>
            <a:r>
              <a:rPr lang="en-US" altLang="ko-KR" sz="2000" smtClean="0"/>
              <a:t>: ASCII</a:t>
            </a:r>
            <a:r>
              <a:rPr lang="ko-KR" altLang="en-US" sz="2000" smtClean="0"/>
              <a:t> 코드 관련 함수</a:t>
            </a:r>
            <a:r>
              <a:rPr lang="en-US" altLang="ko-KR" sz="2000" smtClean="0"/>
              <a:t>]</a:t>
            </a:r>
            <a:endParaRPr lang="en-US" altLang="ko-KR" sz="1800" b="1" smtClean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500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</a:t>
            </a:r>
            <a:r>
              <a:rPr lang="en-US" altLang="ko-KR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sz="1500" smtClean="0"/>
              <a:t>함수 </a:t>
            </a:r>
            <a:r>
              <a:rPr lang="en-US" altLang="ko-KR" sz="1500" smtClean="0"/>
              <a:t>: </a:t>
            </a:r>
            <a:r>
              <a:rPr lang="ko-KR" altLang="en-US" sz="1500" smtClean="0"/>
              <a:t>특정한 문자에 대한 아스키 코드 값을 반환</a:t>
            </a:r>
            <a:r>
              <a:rPr lang="en-US" altLang="ko-KR" sz="1500" smtClean="0"/>
              <a:t> (10</a:t>
            </a:r>
            <a:r>
              <a:rPr lang="ko-KR" altLang="en-US" sz="1500" smtClean="0"/>
              <a:t>진 정수 값으로 반환</a:t>
            </a:r>
            <a:r>
              <a:rPr lang="en-US" altLang="ko-KR" sz="1500" smtClean="0"/>
              <a:t>)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500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</a:t>
            </a:r>
            <a:r>
              <a:rPr lang="en-US" altLang="ko-KR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500" smtClean="0"/>
              <a:t> </a:t>
            </a:r>
            <a:r>
              <a:rPr lang="ko-KR" altLang="en-US" sz="1500" smtClean="0"/>
              <a:t>함수 </a:t>
            </a:r>
            <a:r>
              <a:rPr lang="en-US" altLang="ko-KR" sz="1500" smtClean="0"/>
              <a:t>: </a:t>
            </a:r>
            <a:r>
              <a:rPr lang="ko-KR" altLang="en-US" sz="1500" smtClean="0"/>
              <a:t>아스키 코드 값을 문자로 변환</a:t>
            </a:r>
            <a:endParaRPr lang="en-US" altLang="ko-KR" sz="1500" smtClean="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print(ord</a:t>
            </a:r>
            <a:r>
              <a:rPr lang="en-US" altLang="ko-KR" sz="1400"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'A'))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>
                <a:latin typeface="+mn-ea"/>
                <a:cs typeface="Arial" panose="020B0604020202020204" pitchFamily="34" charset="0"/>
              </a:rPr>
              <a:t>print(</a:t>
            </a:r>
            <a:r>
              <a:rPr lang="en-US" altLang="ko-KR" sz="1400" err="1">
                <a:latin typeface="+mn-ea"/>
                <a:cs typeface="Arial" panose="020B0604020202020204" pitchFamily="34" charset="0"/>
              </a:rPr>
              <a:t>ord</a:t>
            </a: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('a'))</a:t>
            </a:r>
            <a:endParaRPr lang="ko-KR" altLang="en-US" sz="140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print(hex(ord</a:t>
            </a:r>
            <a:r>
              <a:rPr lang="en-US" altLang="ko-KR" sz="1400"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'A')))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print(chr(65))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print(chr(97))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print(chr(0x41))</a:t>
            </a:r>
            <a:endParaRPr lang="ko-KR" altLang="en-US" sz="140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print("%c %d " % (65, 65))</a:t>
            </a:r>
            <a:endParaRPr lang="en-US" altLang="ko-KR" sz="1400" smtClean="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sz="1400" smtClean="0"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print(chr(13))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latin typeface="+mn-ea"/>
                <a:cs typeface="Arial" panose="020B0604020202020204" pitchFamily="34" charset="0"/>
              </a:rPr>
              <a:t>print(chr(0x07))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348880"/>
            <a:ext cx="4608512" cy="43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9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다양한 정보의 표현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이미지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컴퓨터에서 이미지를 처리하는 방식은 연속적인 점을 찍어 그림을 그리듯 아주 작은 격자를 사용해 표현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이것을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픽셀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(Pixel)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화소라고</a:t>
            </a:r>
            <a:r>
              <a:rPr lang="ko-KR" altLang="en-US" sz="1600" dirty="0"/>
              <a:t> 함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해상도는 동일한 면적에 표시할 수 있는 픽셀 수를 의미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해상도가 높을수록 더 또렷하게 볼 수 있고 이러한 해상도를 측정하는 </a:t>
            </a:r>
            <a:r>
              <a:rPr lang="ko-KR" altLang="en-US" sz="1600"/>
              <a:t>단위로 </a:t>
            </a:r>
            <a:r>
              <a:rPr lang="en-US" altLang="ko-KR" sz="1600" smtClean="0"/>
              <a:t>PPI(Pixels per Inch)</a:t>
            </a:r>
            <a:r>
              <a:rPr lang="ko-KR" altLang="en-US" sz="1600" smtClean="0"/>
              <a:t>를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367124"/>
            <a:ext cx="2537514" cy="20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[</a:t>
            </a:r>
            <a:r>
              <a:rPr lang="ko-KR" altLang="en-US" smtClean="0">
                <a:solidFill>
                  <a:srgbClr val="3C479D"/>
                </a:solidFill>
              </a:rPr>
              <a:t>용어</a:t>
            </a:r>
            <a:r>
              <a:rPr lang="en-US" altLang="ko-KR" smtClean="0">
                <a:solidFill>
                  <a:srgbClr val="3C479D"/>
                </a:solidFill>
              </a:rPr>
              <a:t>] </a:t>
            </a:r>
            <a:r>
              <a:rPr lang="ko-KR" altLang="en-US" smtClean="0"/>
              <a:t>픽셀 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2592287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픽셀</a:t>
            </a:r>
            <a:r>
              <a:rPr lang="en-US" altLang="ko-KR" sz="2000" smtClean="0"/>
              <a:t>(Pixel)]</a:t>
            </a:r>
            <a:endParaRPr lang="en-US" altLang="ko-KR" sz="1800" b="1" smtClean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'</a:t>
            </a:r>
            <a:r>
              <a:rPr lang="ko-KR" altLang="en-US" sz="1600"/>
              <a:t>픽처 엘리먼트</a:t>
            </a:r>
            <a:r>
              <a:rPr lang="en-US" altLang="ko-KR" sz="1600"/>
              <a:t>(Picture Element)'</a:t>
            </a:r>
            <a:r>
              <a:rPr lang="ko-KR" altLang="en-US" sz="1600"/>
              <a:t>의 준말 </a:t>
            </a:r>
            <a:r>
              <a:rPr lang="en-US" altLang="ko-KR" sz="1600" smtClean="0">
                <a:sym typeface="Wingdings" panose="05000000000000000000" pitchFamily="2" charset="2"/>
              </a:rPr>
              <a:t></a:t>
            </a:r>
            <a:r>
              <a:rPr lang="en-US" altLang="ko-KR" sz="1600" smtClean="0"/>
              <a:t> </a:t>
            </a:r>
            <a:r>
              <a:rPr lang="ko-KR" altLang="en-US" sz="1600"/>
              <a:t>화소</a:t>
            </a:r>
            <a:r>
              <a:rPr lang="en-US" altLang="ko-KR" sz="1600"/>
              <a:t>(</a:t>
            </a:r>
            <a:r>
              <a:rPr lang="ko-KR" altLang="en-US" sz="1600"/>
              <a:t>畵素</a:t>
            </a:r>
            <a:r>
              <a:rPr lang="en-US" altLang="ko-KR" sz="1600"/>
              <a:t>) </a:t>
            </a:r>
            <a:endParaRPr lang="en-US" altLang="ko-KR" sz="160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이미지를 디지털로 변환하기 위해 사각형으로 분해한 색 표현의 최소 </a:t>
            </a:r>
            <a:r>
              <a:rPr lang="ko-KR" altLang="en-US" sz="1600" smtClean="0"/>
              <a:t>단위 </a:t>
            </a:r>
            <a:endParaRPr lang="en-US" altLang="ko-KR" sz="160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픽셀은 색에 대한 정보를 빛의 삼원 색인 </a:t>
            </a:r>
            <a:r>
              <a:rPr lang="en-US" altLang="ko-KR" sz="1600"/>
              <a:t>(red, green, blue)</a:t>
            </a:r>
            <a:r>
              <a:rPr lang="ko-KR" altLang="en-US" sz="1600"/>
              <a:t>의 혼합 정도로 </a:t>
            </a:r>
            <a:r>
              <a:rPr lang="ko-KR" altLang="en-US" sz="1600" smtClean="0"/>
              <a:t>표현 가능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각 </a:t>
            </a:r>
            <a:r>
              <a:rPr lang="ko-KR" altLang="en-US" sz="1600"/>
              <a:t>색의 크기 범위는 </a:t>
            </a:r>
            <a:r>
              <a:rPr lang="en-US" altLang="ko-KR" sz="1600"/>
              <a:t>0~255(0x00~0xff)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smtClean="0"/>
              <a:t>(</a:t>
            </a:r>
            <a:r>
              <a:rPr lang="en-US" altLang="ko-KR" sz="1600"/>
              <a:t>r, g, b) =&gt; black (0, 0, 0), </a:t>
            </a:r>
            <a:r>
              <a:rPr lang="en-US" altLang="ko-KR" sz="1600" smtClean="0"/>
              <a:t>white (</a:t>
            </a:r>
            <a:r>
              <a:rPr lang="en-US" altLang="ko-KR" sz="1600"/>
              <a:t>255, 255, 255</a:t>
            </a:r>
            <a:r>
              <a:rPr lang="en-US" altLang="ko-KR" sz="1600" smtClean="0"/>
              <a:t>)</a:t>
            </a:r>
            <a:endParaRPr lang="en-US" altLang="ko-KR" sz="1600" b="1">
              <a:solidFill>
                <a:srgbClr val="3C479D"/>
              </a:solidFill>
              <a:latin typeface="+mj-lt"/>
            </a:endParaRPr>
          </a:p>
        </p:txBody>
      </p:sp>
      <p:pic>
        <p:nvPicPr>
          <p:cNvPr id="4098" name="Picture 2" descr="파일:external/upload.wikimedia.org/RGBpix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55" y="4077072"/>
            <a:ext cx="3337297" cy="234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31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[</a:t>
            </a:r>
            <a:r>
              <a:rPr lang="ko-KR" altLang="en-US">
                <a:solidFill>
                  <a:srgbClr val="3C479D"/>
                </a:solidFill>
              </a:rPr>
              <a:t>용어</a:t>
            </a:r>
            <a:r>
              <a:rPr lang="en-US" altLang="ko-KR">
                <a:solidFill>
                  <a:srgbClr val="3C479D"/>
                </a:solidFill>
              </a:rPr>
              <a:t>] </a:t>
            </a:r>
            <a:r>
              <a:rPr lang="ko-KR" altLang="en-US"/>
              <a:t>픽셀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4176464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en-US" altLang="ko-KR" sz="2000">
                <a:solidFill>
                  <a:srgbClr val="C00000"/>
                </a:solidFill>
              </a:rPr>
              <a:t>P</a:t>
            </a:r>
            <a:r>
              <a:rPr lang="en-US" altLang="ko-KR" sz="2000">
                <a:solidFill>
                  <a:srgbClr val="FF0000"/>
                </a:solidFill>
              </a:rPr>
              <a:t>y</a:t>
            </a:r>
            <a:r>
              <a:rPr lang="en-US" altLang="ko-KR" sz="2000">
                <a:solidFill>
                  <a:srgbClr val="FFC000"/>
                </a:solidFill>
              </a:rPr>
              <a:t>t</a:t>
            </a:r>
            <a:r>
              <a:rPr lang="en-US" altLang="ko-KR" sz="2000">
                <a:solidFill>
                  <a:srgbClr val="92D050"/>
                </a:solidFill>
              </a:rPr>
              <a:t>h</a:t>
            </a:r>
            <a:r>
              <a:rPr lang="en-US" altLang="ko-KR" sz="2000">
                <a:solidFill>
                  <a:srgbClr val="00B050"/>
                </a:solidFill>
              </a:rPr>
              <a:t>o</a:t>
            </a:r>
            <a:r>
              <a:rPr lang="en-US" altLang="ko-KR" sz="2000">
                <a:solidFill>
                  <a:srgbClr val="0070C0"/>
                </a:solidFill>
              </a:rPr>
              <a:t>n</a:t>
            </a:r>
            <a:r>
              <a:rPr lang="en-US" altLang="ko-KR" sz="2000"/>
              <a:t>: </a:t>
            </a:r>
            <a:r>
              <a:rPr lang="ko-KR" altLang="en-US" sz="2000" smtClean="0"/>
              <a:t>픽셀</a:t>
            </a:r>
            <a:r>
              <a:rPr lang="en-US" altLang="ko-KR" sz="2000" smtClean="0"/>
              <a:t>(Pixel) </a:t>
            </a:r>
            <a:r>
              <a:rPr lang="ko-KR" altLang="en-US" sz="2000" smtClean="0"/>
              <a:t>값 적용</a:t>
            </a:r>
            <a:r>
              <a:rPr lang="en-US" altLang="ko-KR" sz="2000" smtClean="0"/>
              <a:t>]</a:t>
            </a:r>
            <a:endParaRPr lang="en-US" altLang="ko-KR" sz="1800" b="1" smtClean="0">
              <a:solidFill>
                <a:srgbClr val="3C479D"/>
              </a:solidFill>
              <a:latin typeface="+mj-lt"/>
            </a:endParaRPr>
          </a:p>
          <a:p>
            <a:pPr>
              <a:buClr>
                <a:srgbClr val="3C479D"/>
              </a:buClr>
            </a:pPr>
            <a:r>
              <a:rPr lang="ko-KR" altLang="en-US" smtClean="0"/>
              <a:t>픽셀은 </a:t>
            </a:r>
            <a:r>
              <a:rPr lang="ko-KR" altLang="en-US"/>
              <a:t>색에 대한 정보를 빛의 삼원 색인 </a:t>
            </a:r>
            <a:r>
              <a:rPr lang="en-US" altLang="ko-KR"/>
              <a:t>(red, green, blue)</a:t>
            </a:r>
            <a:r>
              <a:rPr lang="ko-KR" altLang="en-US"/>
              <a:t>의 혼합 정도로 </a:t>
            </a:r>
            <a:r>
              <a:rPr lang="ko-KR" altLang="en-US" smtClean="0"/>
              <a:t>표현</a:t>
            </a:r>
            <a:endParaRPr lang="en-US" altLang="ko-KR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각 </a:t>
            </a:r>
            <a:r>
              <a:rPr lang="ko-KR" altLang="en-US" sz="1400"/>
              <a:t>색의 크기 범위는 </a:t>
            </a:r>
            <a:r>
              <a:rPr lang="en-US" altLang="ko-KR" sz="1400"/>
              <a:t>0~255(0x00~0xff)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400" smtClean="0"/>
              <a:t>(</a:t>
            </a:r>
            <a:r>
              <a:rPr lang="en-US" altLang="ko-KR" sz="1400"/>
              <a:t>r, g, b) =&gt; black (0, 0, 0), </a:t>
            </a:r>
            <a:r>
              <a:rPr lang="en-US" altLang="ko-KR" sz="1400" smtClean="0"/>
              <a:t>white (</a:t>
            </a:r>
            <a:r>
              <a:rPr lang="en-US" altLang="ko-KR" sz="1400"/>
              <a:t>255, 255, 255</a:t>
            </a:r>
            <a:r>
              <a:rPr lang="en-US" altLang="ko-KR" sz="1400" smtClean="0"/>
              <a:t>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sz="1400" b="1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b="1" smtClean="0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4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3568" y="2852936"/>
            <a:ext cx="820891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Wingdings" pitchFamily="2" charset="2"/>
              <a:buChar char="§"/>
            </a:pPr>
            <a:r>
              <a:rPr kumimoji="0" lang="en-US" altLang="ko-KR" sz="1800" smtClean="0"/>
              <a:t>Turtle Demo </a:t>
            </a:r>
            <a:r>
              <a:rPr kumimoji="0" lang="ko-KR" altLang="en-US" sz="1800" smtClean="0"/>
              <a:t>예제 실행</a:t>
            </a:r>
            <a:endParaRPr kumimoji="0" lang="en-US" altLang="ko-KR" sz="18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kumimoji="0" lang="en-US" altLang="ko-KR" sz="1500" smtClean="0"/>
              <a:t>IDLE </a:t>
            </a:r>
            <a:r>
              <a:rPr kumimoji="0" lang="ko-KR" altLang="en-US" sz="1500" smtClean="0"/>
              <a:t>쉘에서 </a:t>
            </a:r>
            <a:r>
              <a:rPr kumimoji="0" lang="en-US" altLang="ko-KR" sz="1500" smtClean="0"/>
              <a:t>[Help] </a:t>
            </a:r>
            <a:r>
              <a:rPr kumimoji="0" lang="en-US" altLang="ko-KR" sz="1500" smtClean="0">
                <a:sym typeface="Wingdings" panose="05000000000000000000" pitchFamily="2" charset="2"/>
              </a:rPr>
              <a:t> [Turtle Demo</a:t>
            </a:r>
            <a:r>
              <a:rPr kumimoji="0" lang="en-US" altLang="ko-KR" sz="1500" smtClean="0"/>
              <a:t>] </a:t>
            </a:r>
            <a:r>
              <a:rPr kumimoji="0" lang="ko-KR" altLang="en-US" sz="1500" smtClean="0"/>
              <a:t>실행</a:t>
            </a:r>
            <a:endParaRPr kumimoji="0" lang="en-US" altLang="ko-KR" sz="15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kumimoji="0" lang="en-US" altLang="ko-KR" sz="1500">
                <a:sym typeface="Wingdings" panose="05000000000000000000" pitchFamily="2" charset="2"/>
              </a:rPr>
              <a:t>Turtle Demo </a:t>
            </a:r>
            <a:r>
              <a:rPr kumimoji="0" lang="ko-KR" altLang="en-US" sz="1500" smtClean="0">
                <a:sym typeface="Wingdings" panose="05000000000000000000" pitchFamily="2" charset="2"/>
              </a:rPr>
              <a:t>창에서 </a:t>
            </a:r>
            <a:r>
              <a:rPr kumimoji="0" lang="en-US" altLang="ko-KR" sz="1500" smtClean="0"/>
              <a:t>[Examples]</a:t>
            </a:r>
            <a:r>
              <a:rPr kumimoji="0" lang="en-US" altLang="ko-KR" sz="1500">
                <a:sym typeface="Wingdings" panose="05000000000000000000" pitchFamily="2" charset="2"/>
              </a:rPr>
              <a:t> </a:t>
            </a:r>
            <a:r>
              <a:rPr kumimoji="0" lang="ko-KR" altLang="en-US" sz="1500"/>
              <a:t> </a:t>
            </a:r>
            <a:r>
              <a:rPr kumimoji="0" lang="en-US" altLang="ko-KR" sz="1500" smtClean="0"/>
              <a:t>Colormixer</a:t>
            </a:r>
            <a:r>
              <a:rPr kumimoji="0" lang="ko-KR" altLang="en-US" sz="1500" smtClean="0"/>
              <a:t>를</a:t>
            </a:r>
            <a:r>
              <a:rPr kumimoji="0" lang="en-US" altLang="ko-KR" sz="1500" smtClean="0"/>
              <a:t> </a:t>
            </a:r>
            <a:r>
              <a:rPr kumimoji="0" lang="ko-KR" altLang="en-US" sz="1500" smtClean="0"/>
              <a:t>선택</a:t>
            </a:r>
            <a:r>
              <a:rPr kumimoji="0" lang="en-US" altLang="ko-KR" sz="1500" smtClean="0"/>
              <a:t>, </a:t>
            </a:r>
            <a:r>
              <a:rPr kumimoji="0" lang="ko-KR" altLang="en-US" sz="1500" smtClean="0"/>
              <a:t>실행</a:t>
            </a:r>
            <a:endParaRPr kumimoji="0" lang="en-US" altLang="ko-KR" sz="15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kumimoji="0"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291110"/>
            <a:ext cx="2593199" cy="22267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771774" y="6237312"/>
            <a:ext cx="178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t>Ch03-TurtleColor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</a:rPr>
              <a:t>.py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[</a:t>
            </a:r>
            <a:r>
              <a:rPr lang="ko-KR" altLang="en-US">
                <a:solidFill>
                  <a:srgbClr val="3C479D"/>
                </a:solidFill>
              </a:rPr>
              <a:t>용어</a:t>
            </a:r>
            <a:r>
              <a:rPr lang="en-US" altLang="ko-KR">
                <a:solidFill>
                  <a:srgbClr val="3C479D"/>
                </a:solidFill>
              </a:rPr>
              <a:t>] </a:t>
            </a:r>
            <a:r>
              <a:rPr lang="ko-KR" altLang="en-US"/>
              <a:t>픽셀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4176464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en-US" altLang="ko-KR" sz="2000">
                <a:solidFill>
                  <a:srgbClr val="C00000"/>
                </a:solidFill>
              </a:rPr>
              <a:t>P</a:t>
            </a:r>
            <a:r>
              <a:rPr lang="en-US" altLang="ko-KR" sz="2000">
                <a:solidFill>
                  <a:srgbClr val="FF0000"/>
                </a:solidFill>
              </a:rPr>
              <a:t>y</a:t>
            </a:r>
            <a:r>
              <a:rPr lang="en-US" altLang="ko-KR" sz="2000">
                <a:solidFill>
                  <a:srgbClr val="FFC000"/>
                </a:solidFill>
              </a:rPr>
              <a:t>t</a:t>
            </a:r>
            <a:r>
              <a:rPr lang="en-US" altLang="ko-KR" sz="2000">
                <a:solidFill>
                  <a:srgbClr val="92D050"/>
                </a:solidFill>
              </a:rPr>
              <a:t>h</a:t>
            </a:r>
            <a:r>
              <a:rPr lang="en-US" altLang="ko-KR" sz="2000">
                <a:solidFill>
                  <a:srgbClr val="00B050"/>
                </a:solidFill>
              </a:rPr>
              <a:t>o</a:t>
            </a:r>
            <a:r>
              <a:rPr lang="en-US" altLang="ko-KR" sz="2000">
                <a:solidFill>
                  <a:srgbClr val="0070C0"/>
                </a:solidFill>
              </a:rPr>
              <a:t>n</a:t>
            </a:r>
            <a:r>
              <a:rPr lang="en-US" altLang="ko-KR" sz="2000"/>
              <a:t>: </a:t>
            </a:r>
            <a:r>
              <a:rPr lang="ko-KR" altLang="en-US" sz="2000" smtClean="0"/>
              <a:t>픽셀</a:t>
            </a:r>
            <a:r>
              <a:rPr lang="en-US" altLang="ko-KR" sz="2000" smtClean="0"/>
              <a:t>(Pixel) </a:t>
            </a:r>
            <a:r>
              <a:rPr lang="ko-KR" altLang="en-US" sz="2000" smtClean="0"/>
              <a:t>값 적용</a:t>
            </a:r>
            <a:r>
              <a:rPr lang="en-US" altLang="ko-KR" sz="2000" smtClean="0"/>
              <a:t>]</a:t>
            </a:r>
            <a:endParaRPr lang="en-US" altLang="ko-KR" sz="1800" b="1" smtClean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픽셀은 </a:t>
            </a:r>
            <a:r>
              <a:rPr lang="ko-KR" altLang="en-US" sz="1400"/>
              <a:t>색에 대한 정보를 빛의 삼원 색인 </a:t>
            </a:r>
            <a:r>
              <a:rPr lang="en-US" altLang="ko-KR" sz="1400"/>
              <a:t>(red, green, blue)</a:t>
            </a:r>
            <a:r>
              <a:rPr lang="ko-KR" altLang="en-US" sz="1400"/>
              <a:t>의 혼합 정도로 </a:t>
            </a:r>
            <a:r>
              <a:rPr lang="ko-KR" altLang="en-US" sz="1400" smtClean="0"/>
              <a:t>표현</a:t>
            </a:r>
            <a:endParaRPr lang="en-US" altLang="ko-KR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각 </a:t>
            </a:r>
            <a:r>
              <a:rPr lang="ko-KR" altLang="en-US" sz="1400"/>
              <a:t>색의 크기 범위는 </a:t>
            </a:r>
            <a:r>
              <a:rPr lang="en-US" altLang="ko-KR" sz="1400"/>
              <a:t>0~255(0x00~0xff)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(</a:t>
            </a:r>
            <a:r>
              <a:rPr lang="en-US" altLang="ko-KR" sz="1400"/>
              <a:t>r, g, b) =&gt; black (0, 0, 0), </a:t>
            </a:r>
            <a:r>
              <a:rPr lang="en-US" altLang="ko-KR" sz="1400" smtClean="0"/>
              <a:t>white (</a:t>
            </a:r>
            <a:r>
              <a:rPr lang="en-US" altLang="ko-KR" sz="1400"/>
              <a:t>255, 255, 255</a:t>
            </a:r>
            <a:r>
              <a:rPr lang="en-US" altLang="ko-KR" sz="1400" smtClean="0"/>
              <a:t>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sz="1400" b="1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b="1">
                <a:solidFill>
                  <a:srgbClr val="3C479D"/>
                </a:solidFill>
              </a:rPr>
              <a:t>글자색 변경은 </a:t>
            </a:r>
            <a:r>
              <a:rPr lang="en-US" altLang="ko-KR" b="1">
                <a:solidFill>
                  <a:srgbClr val="3C479D"/>
                </a:solidFill>
              </a:rPr>
              <a:t>'\</a:t>
            </a:r>
            <a:r>
              <a:rPr lang="en-US" altLang="ko-KR" b="1" smtClean="0">
                <a:solidFill>
                  <a:srgbClr val="3C479D"/>
                </a:solidFill>
              </a:rPr>
              <a:t>033[</a:t>
            </a:r>
            <a:r>
              <a:rPr lang="en-US" altLang="ko-KR" b="1" smtClean="0">
                <a:solidFill>
                  <a:srgbClr val="C00000"/>
                </a:solidFill>
              </a:rPr>
              <a:t>38</a:t>
            </a:r>
            <a:r>
              <a:rPr lang="en-US" altLang="ko-KR" b="1">
                <a:solidFill>
                  <a:srgbClr val="3C479D"/>
                </a:solidFill>
              </a:rPr>
              <a:t>;2;r;g;bm'</a:t>
            </a:r>
            <a:endParaRPr lang="en-US" altLang="ko-KR" b="1" smtClean="0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b="1" smtClean="0">
                <a:solidFill>
                  <a:srgbClr val="3C479D"/>
                </a:solidFill>
              </a:rPr>
              <a:t>배경색 </a:t>
            </a:r>
            <a:r>
              <a:rPr lang="ko-KR" altLang="en-US" b="1">
                <a:solidFill>
                  <a:srgbClr val="3C479D"/>
                </a:solidFill>
              </a:rPr>
              <a:t>변경은 </a:t>
            </a:r>
            <a:r>
              <a:rPr lang="en-US" altLang="ko-KR" b="1">
                <a:solidFill>
                  <a:srgbClr val="3C479D"/>
                </a:solidFill>
              </a:rPr>
              <a:t>'\</a:t>
            </a:r>
            <a:r>
              <a:rPr lang="en-US" altLang="ko-KR" b="1" smtClean="0">
                <a:solidFill>
                  <a:srgbClr val="3C479D"/>
                </a:solidFill>
              </a:rPr>
              <a:t>033[</a:t>
            </a:r>
            <a:r>
              <a:rPr lang="en-US" altLang="ko-KR" b="1" smtClean="0">
                <a:solidFill>
                  <a:srgbClr val="C00000"/>
                </a:solidFill>
              </a:rPr>
              <a:t>48</a:t>
            </a:r>
            <a:r>
              <a:rPr lang="en-US" altLang="ko-KR" b="1">
                <a:solidFill>
                  <a:srgbClr val="3C479D"/>
                </a:solidFill>
              </a:rPr>
              <a:t>;2;r;g;bm'</a:t>
            </a:r>
            <a:endParaRPr lang="en-US" altLang="ko-KR" b="1" smtClean="0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b="1" smtClean="0">
                <a:solidFill>
                  <a:srgbClr val="3C479D"/>
                </a:solidFill>
              </a:rPr>
              <a:t>원상태 리셋은 </a:t>
            </a:r>
            <a:r>
              <a:rPr lang="en-US" altLang="ko-KR" b="1" smtClean="0">
                <a:solidFill>
                  <a:srgbClr val="3C479D"/>
                </a:solidFill>
              </a:rPr>
              <a:t>'\033[</a:t>
            </a:r>
            <a:r>
              <a:rPr lang="en-US" altLang="ko-KR" b="1" smtClean="0">
                <a:solidFill>
                  <a:srgbClr val="C00000"/>
                </a:solidFill>
              </a:rPr>
              <a:t>0</a:t>
            </a:r>
            <a:r>
              <a:rPr lang="en-US" altLang="ko-KR" b="1" smtClean="0">
                <a:solidFill>
                  <a:srgbClr val="3C479D"/>
                </a:solidFill>
              </a:rPr>
              <a:t>m'</a:t>
            </a:r>
            <a:endParaRPr lang="en-US" altLang="ko-KR" b="1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b="1" smtClean="0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4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780928"/>
            <a:ext cx="5040560" cy="39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0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556792"/>
            <a:ext cx="6162972" cy="46085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정보의 표현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변수의 개념과 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[</a:t>
            </a:r>
            <a:r>
              <a:rPr lang="ko-KR" altLang="en-US">
                <a:solidFill>
                  <a:srgbClr val="3C479D"/>
                </a:solidFill>
              </a:rPr>
              <a:t>용어</a:t>
            </a:r>
            <a:r>
              <a:rPr lang="en-US" altLang="ko-KR">
                <a:solidFill>
                  <a:srgbClr val="3C479D"/>
                </a:solidFill>
              </a:rPr>
              <a:t>] </a:t>
            </a:r>
            <a:r>
              <a:rPr lang="ko-KR" altLang="en-US"/>
              <a:t>픽셀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76064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en-US" altLang="ko-KR" sz="2000">
                <a:solidFill>
                  <a:srgbClr val="C00000"/>
                </a:solidFill>
              </a:rPr>
              <a:t>P</a:t>
            </a:r>
            <a:r>
              <a:rPr lang="en-US" altLang="ko-KR" sz="2000">
                <a:solidFill>
                  <a:srgbClr val="FF0000"/>
                </a:solidFill>
              </a:rPr>
              <a:t>y</a:t>
            </a:r>
            <a:r>
              <a:rPr lang="en-US" altLang="ko-KR" sz="2000">
                <a:solidFill>
                  <a:srgbClr val="FFC000"/>
                </a:solidFill>
              </a:rPr>
              <a:t>t</a:t>
            </a:r>
            <a:r>
              <a:rPr lang="en-US" altLang="ko-KR" sz="2000">
                <a:solidFill>
                  <a:srgbClr val="92D050"/>
                </a:solidFill>
              </a:rPr>
              <a:t>h</a:t>
            </a:r>
            <a:r>
              <a:rPr lang="en-US" altLang="ko-KR" sz="2000">
                <a:solidFill>
                  <a:srgbClr val="00B050"/>
                </a:solidFill>
              </a:rPr>
              <a:t>o</a:t>
            </a:r>
            <a:r>
              <a:rPr lang="en-US" altLang="ko-KR" sz="2000">
                <a:solidFill>
                  <a:srgbClr val="0070C0"/>
                </a:solidFill>
              </a:rPr>
              <a:t>n</a:t>
            </a:r>
            <a:r>
              <a:rPr lang="en-US" altLang="ko-KR" sz="2000"/>
              <a:t>: </a:t>
            </a:r>
            <a:r>
              <a:rPr lang="ko-KR" altLang="en-US" sz="2000" smtClean="0"/>
              <a:t>픽셀</a:t>
            </a:r>
            <a:r>
              <a:rPr lang="en-US" altLang="ko-KR" sz="2000" smtClean="0"/>
              <a:t>(Pixel) </a:t>
            </a:r>
            <a:r>
              <a:rPr lang="ko-KR" altLang="en-US" sz="2000" smtClean="0"/>
              <a:t>값 혼합 확인</a:t>
            </a:r>
            <a:r>
              <a:rPr lang="en-US" altLang="ko-KR" sz="2000" smtClean="0"/>
              <a:t>]</a:t>
            </a:r>
            <a:endParaRPr lang="en-US" altLang="ko-KR" sz="1800" b="1" smtClean="0">
              <a:solidFill>
                <a:srgbClr val="3C479D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56792"/>
            <a:ext cx="5883456" cy="50034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97150" y="1250290"/>
            <a:ext cx="1679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</a:rPr>
              <a:t>Ch03_TrueColor</a:t>
            </a:r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.py</a:t>
            </a:r>
            <a:endParaRPr lang="ko-KR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1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다양한 정보의 표현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사운드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컴퓨터의 </a:t>
            </a:r>
            <a:r>
              <a:rPr lang="ko-KR" altLang="en-US" sz="1600" dirty="0" err="1"/>
              <a:t>입력장치인</a:t>
            </a:r>
            <a:r>
              <a:rPr lang="ko-KR" altLang="en-US" sz="1600" dirty="0"/>
              <a:t> 마이크로 수집되는 사운드는 </a:t>
            </a:r>
            <a:r>
              <a:rPr lang="ko-KR" altLang="en-US" sz="1600" dirty="0" smtClean="0"/>
              <a:t>디지털 </a:t>
            </a:r>
            <a:r>
              <a:rPr lang="ko-KR" altLang="en-US" sz="1600" dirty="0"/>
              <a:t>신호로 변환하는 </a:t>
            </a:r>
            <a:r>
              <a:rPr lang="ko-KR" altLang="en-US" sz="1600"/>
              <a:t>과정인 </a:t>
            </a:r>
            <a:r>
              <a:rPr lang="en-US" altLang="ko-KR" sz="1600" smtClean="0"/>
              <a:t>ADC(Analog-to-Digital Converter)</a:t>
            </a:r>
            <a:r>
              <a:rPr lang="ko-KR" altLang="en-US" sz="1600" smtClean="0"/>
              <a:t>을 진행</a:t>
            </a:r>
            <a:endParaRPr lang="en-US" altLang="ko-KR" sz="16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음의</a:t>
            </a:r>
            <a:r>
              <a:rPr lang="en-US" altLang="ko-KR" sz="1400" smtClean="0"/>
              <a:t> </a:t>
            </a:r>
            <a:r>
              <a:rPr lang="ko-KR" altLang="en-US" sz="1400" smtClean="0"/>
              <a:t>크기 및 음질 등에 대한 정보를 시간 차로 샘플링하여 그 정도를 </a:t>
            </a:r>
            <a:r>
              <a:rPr lang="en-US" altLang="ko-KR" sz="1400" smtClean="0"/>
              <a:t>2</a:t>
            </a:r>
            <a:r>
              <a:rPr lang="ko-KR" altLang="en-US" sz="1400" smtClean="0"/>
              <a:t>진 값으로 변환</a:t>
            </a:r>
            <a:endParaRPr lang="en-US" altLang="ko-KR" sz="14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컴퓨터에 저장된 사운드를 재생하려면 역으로 변환하는 </a:t>
            </a:r>
            <a:r>
              <a:rPr lang="ko-KR" altLang="en-US" sz="1600"/>
              <a:t>과정인 </a:t>
            </a:r>
            <a:r>
              <a:rPr lang="en-US" altLang="ko-KR" sz="1600" smtClean="0"/>
              <a:t>DAC(Digital-to-Analog </a:t>
            </a:r>
            <a:r>
              <a:rPr lang="en-US" altLang="ko-KR" sz="1600"/>
              <a:t>Converter)</a:t>
            </a:r>
            <a:r>
              <a:rPr lang="ko-KR" altLang="en-US" sz="1600" smtClean="0"/>
              <a:t>와 </a:t>
            </a:r>
            <a:r>
              <a:rPr lang="ko-KR" altLang="en-US" sz="1600" dirty="0"/>
              <a:t>스피커 등의 출력장치를 통해 원래의 아날로그 신호 형태로 전달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5760640" cy="23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1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변수의 개념과 활용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06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변수의 개념과 사용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메모리 주소와 </a:t>
            </a:r>
            <a:r>
              <a:rPr lang="ko-KR" altLang="en-US" sz="1800" dirty="0" err="1"/>
              <a:t>변수명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Variable)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프로그램이 </a:t>
            </a:r>
            <a:r>
              <a:rPr lang="ko-KR" altLang="en-US" sz="1600" dirty="0"/>
              <a:t>실행되는 동안 필요한 </a:t>
            </a:r>
            <a:r>
              <a:rPr lang="ko-KR" altLang="en-US" sz="1600"/>
              <a:t>데이터를 </a:t>
            </a:r>
            <a:r>
              <a:rPr lang="ko-KR" altLang="en-US" sz="1600" smtClean="0"/>
              <a:t>잠시 저장하는 </a:t>
            </a:r>
            <a:r>
              <a:rPr lang="ko-KR" altLang="en-US" sz="1600" dirty="0" smtClean="0"/>
              <a:t>공간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변수의 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)</a:t>
            </a:r>
            <a:r>
              <a:rPr lang="ko-KR" altLang="en-US" sz="1600" dirty="0"/>
              <a:t>은 결국 메모리의 특정 위치에 이름을 붙이는 것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18" y="2924945"/>
            <a:ext cx="5666828" cy="30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5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71296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변수의 개념과 사용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변수 생성과 </a:t>
            </a:r>
            <a:r>
              <a:rPr lang="ko-KR" altLang="en-US" sz="1800"/>
              <a:t>값 </a:t>
            </a:r>
            <a:r>
              <a:rPr lang="ko-KR" altLang="en-US" sz="1800" smtClean="0"/>
              <a:t>저장 </a:t>
            </a:r>
            <a:r>
              <a:rPr lang="en-US" altLang="ko-KR" sz="1800" smtClean="0"/>
              <a:t>(Write)</a:t>
            </a:r>
            <a:endParaRPr lang="en-US" altLang="ko-KR" sz="18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파이썬에서는</a:t>
            </a:r>
            <a:r>
              <a:rPr lang="ko-KR" altLang="en-US" sz="1600"/>
              <a:t> </a:t>
            </a:r>
            <a:r>
              <a:rPr lang="ko-KR" altLang="en-US" sz="1600" smtClean="0"/>
              <a:t>변수명을 </a:t>
            </a:r>
            <a:r>
              <a:rPr lang="ko-KR" altLang="en-US" sz="1600" dirty="0"/>
              <a:t>대입</a:t>
            </a:r>
            <a:r>
              <a:rPr lang="en-US" altLang="ko-KR" sz="1600" dirty="0"/>
              <a:t> </a:t>
            </a:r>
            <a:r>
              <a:rPr lang="ko-KR" altLang="en-US" sz="1600" dirty="0"/>
              <a:t>연산자</a:t>
            </a:r>
            <a:r>
              <a:rPr lang="en-US" altLang="ko-KR" sz="1600" dirty="0"/>
              <a:t>(=)</a:t>
            </a:r>
            <a:r>
              <a:rPr lang="ko-KR" altLang="en-US" sz="1600"/>
              <a:t>를 </a:t>
            </a:r>
            <a:r>
              <a:rPr lang="ko-KR" altLang="en-US" sz="1600" smtClean="0"/>
              <a:t>왼쪽에</a:t>
            </a:r>
            <a:r>
              <a:rPr lang="en-US" altLang="ko-KR" sz="1600" smtClean="0"/>
              <a:t> </a:t>
            </a:r>
            <a:r>
              <a:rPr lang="ko-KR" altLang="en-US" sz="1600" smtClean="0"/>
              <a:t>명시하여 변수명에 </a:t>
            </a:r>
            <a:r>
              <a:rPr lang="ko-KR" altLang="en-US" sz="1600"/>
              <a:t>해당하는 메모리를 </a:t>
            </a:r>
            <a:r>
              <a:rPr lang="ko-KR" altLang="en-US" sz="1600" smtClean="0"/>
              <a:t>만들게</a:t>
            </a:r>
            <a:r>
              <a:rPr lang="en-US" altLang="ko-KR" sz="1600" smtClean="0"/>
              <a:t> </a:t>
            </a:r>
            <a:r>
              <a:rPr lang="ko-KR" altLang="en-US" sz="1600" smtClean="0"/>
              <a:t>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오른쪽 값을 저장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/>
              <a:t>변수 </a:t>
            </a:r>
            <a:r>
              <a:rPr lang="ko-KR" altLang="en-US" sz="1800" smtClean="0"/>
              <a:t>값 사용</a:t>
            </a:r>
            <a:r>
              <a:rPr lang="en-US" altLang="ko-KR" sz="1800"/>
              <a:t> </a:t>
            </a:r>
            <a:r>
              <a:rPr lang="en-US" altLang="ko-KR" sz="1800" smtClean="0"/>
              <a:t>(Read)</a:t>
            </a:r>
            <a:endParaRPr lang="en-US" altLang="ko-KR" sz="18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대입</a:t>
            </a:r>
            <a:r>
              <a:rPr lang="en-US" altLang="ko-KR" sz="1600"/>
              <a:t> </a:t>
            </a:r>
            <a:r>
              <a:rPr lang="ko-KR" altLang="en-US" sz="1600"/>
              <a:t>연산자</a:t>
            </a:r>
            <a:r>
              <a:rPr lang="en-US" altLang="ko-KR" sz="1600"/>
              <a:t>(=) </a:t>
            </a:r>
            <a:r>
              <a:rPr lang="ko-KR" altLang="en-US" sz="1600" smtClean="0"/>
              <a:t>오른쪽에 명시하거나 단독으로 사용하면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 변수명에 해당하는 메모리에 저장된 값을 읽어서 변수명 대신해 치환한다</a:t>
            </a:r>
            <a:r>
              <a:rPr lang="en-US" altLang="ko-KR" sz="1600" smtClean="0"/>
              <a:t>.</a:t>
            </a:r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/>
              <a:t>a = 3				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#write(=)</a:t>
            </a:r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b = 4				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write(=)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/>
              <a:t>sum = </a:t>
            </a:r>
            <a:r>
              <a:rPr lang="en-US" altLang="ko-KR" sz="1600" b="1" smtClean="0"/>
              <a:t>a</a:t>
            </a:r>
            <a:r>
              <a:rPr lang="en-US" altLang="ko-KR" sz="1600" smtClean="0"/>
              <a:t> + </a:t>
            </a:r>
            <a:r>
              <a:rPr lang="en-US" altLang="ko-KR" sz="1600" b="1" smtClean="0"/>
              <a:t>b</a:t>
            </a:r>
            <a:r>
              <a:rPr lang="en-US" altLang="ko-KR" sz="1600"/>
              <a:t>				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#read(a) &gt; read(b) &gt; + &gt; write(sum)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print("%d + %d = %d" %(</a:t>
            </a:r>
            <a:r>
              <a:rPr lang="en-US" altLang="ko-KR" sz="1600" b="1"/>
              <a:t>a</a:t>
            </a:r>
            <a:r>
              <a:rPr lang="en-US" altLang="ko-KR" sz="1600"/>
              <a:t>, </a:t>
            </a:r>
            <a:r>
              <a:rPr lang="en-US" altLang="ko-KR" sz="1600" b="1"/>
              <a:t>b</a:t>
            </a:r>
            <a:r>
              <a:rPr lang="en-US" altLang="ko-KR" sz="1600"/>
              <a:t>, </a:t>
            </a:r>
            <a:r>
              <a:rPr lang="en-US" altLang="ko-KR" sz="1600" b="1"/>
              <a:t>sum</a:t>
            </a:r>
            <a:r>
              <a:rPr lang="en-US" altLang="ko-KR" sz="1600" smtClean="0"/>
              <a:t>))	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#read(a) &gt; read(b) &gt; read(sum) &gt;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배치 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함수호출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37929"/>
            <a:ext cx="7439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9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변수의 개념과 사용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변수 생성과 값 저장</a:t>
            </a:r>
            <a:endParaRPr lang="en-US" altLang="ko-KR" sz="18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  <a:r>
              <a:rPr lang="ko-KR" altLang="en-US" sz="1600" dirty="0"/>
              <a:t>                                  ③  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1"/>
            <a:ext cx="7419975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64905"/>
            <a:ext cx="455295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9877"/>
          <a:stretch/>
        </p:blipFill>
        <p:spPr>
          <a:xfrm>
            <a:off x="1331640" y="3869277"/>
            <a:ext cx="2232248" cy="1733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39" y="3844992"/>
            <a:ext cx="48482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8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변수의 개념과 사용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 err="1"/>
              <a:t>변수명</a:t>
            </a:r>
            <a:r>
              <a:rPr lang="ko-KR" altLang="en-US" sz="1800" dirty="0"/>
              <a:t> 생성 시 주의 사항</a:t>
            </a:r>
            <a:endParaRPr lang="en-US" altLang="ko-KR" sz="18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문자</a:t>
            </a:r>
            <a:r>
              <a:rPr lang="en-US" altLang="ko-KR" sz="1600" dirty="0"/>
              <a:t>(A-z)</a:t>
            </a:r>
            <a:r>
              <a:rPr lang="ko-KR" altLang="en-US" sz="1600" dirty="0"/>
              <a:t>와 숫자</a:t>
            </a:r>
            <a:r>
              <a:rPr lang="en-US" altLang="ko-KR" sz="1600" dirty="0"/>
              <a:t>(0-9), _(underscore)</a:t>
            </a:r>
            <a:r>
              <a:rPr lang="ko-KR" altLang="en-US" sz="1600" dirty="0"/>
              <a:t>를 사용할 수 있음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‘</a:t>
            </a:r>
            <a:r>
              <a:rPr lang="en-US" altLang="ko-KR" sz="1600" dirty="0"/>
              <a:t>2x’</a:t>
            </a:r>
            <a:r>
              <a:rPr lang="ko-KR" altLang="en-US" sz="1600" dirty="0"/>
              <a:t>처럼 </a:t>
            </a:r>
            <a:r>
              <a:rPr lang="ko-KR" altLang="en-US" sz="1600" dirty="0" err="1"/>
              <a:t>변수명이</a:t>
            </a:r>
            <a:r>
              <a:rPr lang="ko-KR" altLang="en-US" sz="1600" dirty="0"/>
              <a:t> 숫자로 시작하면 안 됨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대소문자를 구분하므로</a:t>
            </a:r>
            <a:r>
              <a:rPr lang="en-US" altLang="ko-KR" sz="1600" dirty="0"/>
              <a:t>, ‘data’</a:t>
            </a:r>
            <a:r>
              <a:rPr lang="ko-KR" altLang="en-US" sz="1600" dirty="0"/>
              <a:t>와 ‘</a:t>
            </a:r>
            <a:r>
              <a:rPr lang="en-US" altLang="ko-KR" sz="1600" dirty="0"/>
              <a:t>Data’</a:t>
            </a:r>
            <a:r>
              <a:rPr lang="ko-KR" altLang="en-US" sz="1600" dirty="0"/>
              <a:t>는 다른 변수로 취급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‘</a:t>
            </a:r>
            <a:r>
              <a:rPr lang="ko-KR" altLang="en-US" sz="1600" dirty="0" err="1"/>
              <a:t>합계’와</a:t>
            </a:r>
            <a:r>
              <a:rPr lang="ko-KR" altLang="en-US" sz="1600" dirty="0"/>
              <a:t> 같은 한글 </a:t>
            </a:r>
            <a:r>
              <a:rPr lang="ko-KR" altLang="en-US" sz="1600" dirty="0" err="1"/>
              <a:t>변수명도</a:t>
            </a:r>
            <a:r>
              <a:rPr lang="ko-KR" altLang="en-US" sz="1600" dirty="0"/>
              <a:t> 사용할 수 있음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키워드</a:t>
            </a:r>
            <a:r>
              <a:rPr lang="en-US" altLang="ko-KR" sz="1600" dirty="0"/>
              <a:t>(keyword)</a:t>
            </a:r>
            <a:r>
              <a:rPr lang="ko-KR" altLang="en-US" sz="1600" dirty="0"/>
              <a:t>인 </a:t>
            </a:r>
            <a:r>
              <a:rPr lang="en-US" altLang="ko-KR" sz="1600" dirty="0"/>
              <a:t>True, if, for </a:t>
            </a:r>
            <a:r>
              <a:rPr lang="ko-KR" altLang="en-US" sz="1600" dirty="0"/>
              <a:t>등은 사용할 수 없음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77924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변수의 개념과 사용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변수 생성과 값 저장</a:t>
            </a:r>
            <a:endParaRPr lang="en-US" altLang="ko-KR" sz="18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예약어를</a:t>
            </a:r>
            <a:r>
              <a:rPr lang="ko-KR" altLang="en-US" sz="1600" dirty="0"/>
              <a:t> 가지고 있고 이를 변수 이름으로 사용할 수 없음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58194"/>
            <a:ext cx="7410450" cy="476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3872"/>
          <a:stretch/>
        </p:blipFill>
        <p:spPr>
          <a:xfrm>
            <a:off x="1381447" y="2897770"/>
            <a:ext cx="7150993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7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변수 값의 변경과 입력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변수 </a:t>
            </a:r>
            <a:r>
              <a:rPr lang="en-US" altLang="ko-KR" sz="1600" dirty="0"/>
              <a:t>number</a:t>
            </a:r>
            <a:r>
              <a:rPr lang="ko-KR" altLang="en-US" sz="1600" dirty="0"/>
              <a:t>와 </a:t>
            </a:r>
            <a:r>
              <a:rPr lang="en-US" altLang="ko-KR" sz="1600" dirty="0"/>
              <a:t>name</a:t>
            </a:r>
            <a:r>
              <a:rPr lang="ko-KR" altLang="en-US" sz="1600" dirty="0"/>
              <a:t>에 각각 숫자와 문자열을 저장하고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대입 연산자 우측에 바꾸려는 값이나 수식을 입력하면 변수의 값이 변경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481901"/>
            <a:ext cx="7391400" cy="457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182305"/>
            <a:ext cx="3962400" cy="1247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299754"/>
            <a:ext cx="5105400" cy="14192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84312" y="5661524"/>
            <a:ext cx="792088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문자열에서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‘+’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‘*’ 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연산자는 각각 문자열의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연결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반복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 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의미로 사용</a:t>
            </a:r>
            <a:endParaRPr kumimoji="0" lang="en-US" altLang="ko-KR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78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변수 값의 변경과 입력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 </a:t>
            </a:r>
            <a:r>
              <a:rPr lang="en-US" altLang="ko-KR" sz="1600" dirty="0"/>
              <a:t>input( ) </a:t>
            </a:r>
            <a:r>
              <a:rPr lang="ko-KR" altLang="en-US" sz="1600" dirty="0"/>
              <a:t>함수를 이용해 </a:t>
            </a:r>
            <a:r>
              <a:rPr lang="en-US" altLang="ko-KR" sz="1600" dirty="0"/>
              <a:t>name </a:t>
            </a:r>
            <a:r>
              <a:rPr lang="ko-KR" altLang="en-US" sz="1600" dirty="0"/>
              <a:t>변수 값을 키보드로 직접 </a:t>
            </a:r>
            <a:r>
              <a:rPr lang="ko-KR" altLang="en-US" sz="1600" dirty="0" err="1"/>
              <a:t>입력받아</a:t>
            </a:r>
            <a:r>
              <a:rPr lang="ko-KR" altLang="en-US" sz="1600" dirty="0"/>
              <a:t> 바꾸고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number </a:t>
            </a:r>
            <a:r>
              <a:rPr lang="ko-KR" altLang="en-US" sz="1600" dirty="0"/>
              <a:t>변수에는 </a:t>
            </a:r>
            <a:r>
              <a:rPr lang="en-US" altLang="ko-KR" sz="1600" dirty="0"/>
              <a:t>input( ) </a:t>
            </a:r>
            <a:r>
              <a:rPr lang="ko-KR" altLang="en-US" sz="1600" dirty="0"/>
              <a:t>함수로 입력한 정수를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수식을 만들어 출력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481901"/>
            <a:ext cx="7391400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74575"/>
            <a:ext cx="6915150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21089"/>
            <a:ext cx="7429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2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smtClean="0"/>
              <a:t>정보의 표현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변수 값의 변경과 입력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키보드로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입력되는 값은 문자열로 인식한다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int()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대상 값을 정수형으로 형변환을 해준다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형변환을 하면 저장하는 방식이 원하는 형으로 바뀜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저장된 형식과 동일한 형식으로 사용해야 문제가 없음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99" y="1713781"/>
            <a:ext cx="32480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변수의 개념과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변수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문제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600" b="1"/>
              <a:t>다음</a:t>
            </a:r>
            <a:r>
              <a:rPr lang="ko-KR" altLang="ko-KR" sz="1600" b="1" smtClean="0">
                <a:latin typeface="+mn-ea"/>
              </a:rPr>
              <a:t> </a:t>
            </a:r>
            <a:r>
              <a:rPr lang="ko-KR" altLang="ko-KR" sz="1600" b="1">
                <a:latin typeface="+mn-ea"/>
              </a:rPr>
              <a:t>코드 중에서 오류가 발생하는 것을 모두 고르세요</a:t>
            </a:r>
            <a:r>
              <a:rPr lang="en-US" altLang="ko-KR" sz="1600" b="1" smtClean="0">
                <a:latin typeface="+mn-ea"/>
              </a:rPr>
              <a:t>.</a:t>
            </a:r>
            <a:endParaRPr lang="ko-KR" altLang="ko-KR" sz="1600" b="1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① </a:t>
            </a:r>
            <a:r>
              <a:rPr lang="en-US" altLang="ko-KR" sz="1600">
                <a:latin typeface="+mn-ea"/>
              </a:rPr>
              <a:t>num1 = 100</a:t>
            </a:r>
            <a:endParaRPr lang="ko-KR" altLang="ko-KR" sz="160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② </a:t>
            </a:r>
            <a:r>
              <a:rPr lang="en-US" altLang="ko-KR" sz="1600">
                <a:latin typeface="+mn-ea"/>
              </a:rPr>
              <a:t>100 = num1</a:t>
            </a:r>
            <a:endParaRPr lang="ko-KR" altLang="ko-KR" sz="160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③ </a:t>
            </a:r>
            <a:r>
              <a:rPr lang="en-US" altLang="ko-KR" sz="1600">
                <a:latin typeface="+mn-ea"/>
              </a:rPr>
              <a:t>num1 = num2 = 100</a:t>
            </a:r>
            <a:endParaRPr lang="ko-KR" altLang="ko-KR" sz="160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④ </a:t>
            </a:r>
            <a:r>
              <a:rPr lang="en-US" altLang="ko-KR" sz="1600">
                <a:latin typeface="+mn-ea"/>
              </a:rPr>
              <a:t>num1 = 100 = num2 = 100</a:t>
            </a:r>
            <a:endParaRPr lang="ko-KR" altLang="ko-KR" sz="160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⑤ </a:t>
            </a:r>
            <a:r>
              <a:rPr lang="en-US" altLang="ko-KR" sz="1600">
                <a:latin typeface="+mn-ea"/>
              </a:rPr>
              <a:t>num1 = num2 = num3 = </a:t>
            </a:r>
            <a:r>
              <a:rPr lang="en-US" altLang="ko-KR" sz="1600" smtClean="0">
                <a:latin typeface="+mn-ea"/>
              </a:rPr>
              <a:t>100</a:t>
            </a:r>
          </a:p>
          <a:p>
            <a:pPr marL="447675" lvl="2" indent="0">
              <a:buNone/>
            </a:pPr>
            <a:endParaRPr lang="ko-KR" altLang="ko-KR" sz="1600">
              <a:latin typeface="+mn-ea"/>
            </a:endParaRPr>
          </a:p>
          <a:p>
            <a:pPr marL="504825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mtClean="0"/>
              <a:t>다음 각 문항에서 </a:t>
            </a:r>
            <a:r>
              <a:rPr lang="ko-KR" altLang="en-US"/>
              <a:t>잘못된 변수명을 모두 고르시오</a:t>
            </a:r>
            <a:r>
              <a:rPr lang="en-US" altLang="ko-KR" smtClean="0"/>
              <a:t>.</a:t>
            </a:r>
          </a:p>
          <a:p>
            <a:pPr marL="466725" lvl="3" indent="0">
              <a:buNone/>
            </a:pPr>
            <a:r>
              <a:rPr lang="en-US" altLang="ko-KR" sz="1500"/>
              <a:t>① TrueValue	② ab!	</a:t>
            </a:r>
            <a:r>
              <a:rPr lang="en-US" altLang="ko-KR" sz="1500" smtClean="0"/>
              <a:t>③ </a:t>
            </a:r>
            <a:r>
              <a:rPr lang="en-US" altLang="ko-KR" sz="1500"/>
              <a:t>aB2		④ 2ab		⑤ </a:t>
            </a:r>
            <a:r>
              <a:rPr lang="en-US" altLang="ko-KR" sz="1500" smtClean="0"/>
              <a:t>if</a:t>
            </a:r>
            <a:endParaRPr lang="en-US" altLang="ko-KR" sz="1500"/>
          </a:p>
          <a:p>
            <a:pPr marL="466725" lvl="3" indent="0">
              <a:buNone/>
            </a:pPr>
            <a:r>
              <a:rPr lang="en-US" altLang="ko-KR" sz="1500"/>
              <a:t>⑥ _</a:t>
            </a:r>
            <a:r>
              <a:rPr lang="en-US" altLang="ko-KR" sz="1500" smtClean="0"/>
              <a:t>ab	⑦ AB_C	⑧ ab 2		⑨ </a:t>
            </a:r>
            <a:r>
              <a:rPr lang="ko-KR" altLang="en-US" sz="1500" smtClean="0"/>
              <a:t>에이비	</a:t>
            </a:r>
            <a:r>
              <a:rPr lang="en-US" altLang="ko-KR" sz="1500" smtClean="0"/>
              <a:t>	</a:t>
            </a:r>
            <a:r>
              <a:rPr lang="ko-KR" altLang="en-US" sz="1500" smtClean="0"/>
              <a:t>⑩ </a:t>
            </a:r>
            <a:r>
              <a:rPr lang="en-US" altLang="ko-KR" sz="1500" smtClean="0"/>
              <a:t>if2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3189686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변수의 개념과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변수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문제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3"/>
            </a:pPr>
            <a:r>
              <a:rPr lang="ko-KR" altLang="en-US" sz="1600" b="1" smtClean="0"/>
              <a:t>다음의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아래</a:t>
            </a:r>
            <a:r>
              <a:rPr lang="ko-KR" altLang="ko-KR" sz="1600" b="1" smtClean="0">
                <a:latin typeface="+mn-ea"/>
              </a:rPr>
              <a:t> 코드</a:t>
            </a:r>
            <a:r>
              <a:rPr lang="ko-KR" altLang="en-US" sz="1600" b="1" smtClean="0">
                <a:latin typeface="+mn-ea"/>
              </a:rPr>
              <a:t> 이후에 실행될 코드 중에 </a:t>
            </a:r>
            <a:r>
              <a:rPr lang="ko-KR" altLang="ko-KR" sz="1600" b="1" smtClean="0">
                <a:latin typeface="+mn-ea"/>
              </a:rPr>
              <a:t>오류</a:t>
            </a:r>
            <a:r>
              <a:rPr lang="en-US" altLang="ko-KR" sz="1600" b="1" smtClean="0">
                <a:latin typeface="+mn-ea"/>
              </a:rPr>
              <a:t> </a:t>
            </a:r>
            <a:r>
              <a:rPr lang="ko-KR" altLang="ko-KR" sz="1600" b="1" smtClean="0">
                <a:latin typeface="+mn-ea"/>
              </a:rPr>
              <a:t>발생</a:t>
            </a:r>
            <a:r>
              <a:rPr lang="ko-KR" altLang="en-US" sz="1600" b="1" smtClean="0">
                <a:latin typeface="+mn-ea"/>
              </a:rPr>
              <a:t>여부를 </a:t>
            </a:r>
            <a:r>
              <a:rPr lang="en-US" altLang="ko-KR" sz="1600" b="1" smtClean="0">
                <a:latin typeface="+mn-ea"/>
              </a:rPr>
              <a:t>O, X</a:t>
            </a:r>
            <a:r>
              <a:rPr lang="ko-KR" altLang="en-US" sz="1600" b="1" smtClean="0">
                <a:latin typeface="+mn-ea"/>
              </a:rPr>
              <a:t>로 표시하시오</a:t>
            </a:r>
            <a:r>
              <a:rPr lang="en-US" altLang="ko-KR" sz="1600" b="1" smtClean="0">
                <a:latin typeface="+mn-ea"/>
              </a:rPr>
              <a:t>.</a:t>
            </a:r>
            <a:endParaRPr lang="ko-KR" altLang="ko-KR" sz="1600" b="1">
              <a:latin typeface="+mn-ea"/>
            </a:endParaRPr>
          </a:p>
          <a:p>
            <a:pPr marL="447675" lvl="2" indent="0">
              <a:buNone/>
            </a:pPr>
            <a:r>
              <a:rPr lang="en-US" altLang="ko-KR" sz="1600">
                <a:latin typeface="+mn-ea"/>
              </a:rPr>
              <a:t> </a:t>
            </a:r>
            <a:r>
              <a:rPr lang="en-US" altLang="ko-KR" sz="1600" smtClean="0">
                <a:latin typeface="+mn-ea"/>
              </a:rPr>
              <a:t>   </a:t>
            </a:r>
          </a:p>
          <a:p>
            <a:pPr marL="447675" lvl="2" indent="0">
              <a:buNone/>
            </a:pPr>
            <a:endParaRPr lang="en-US" altLang="ko-KR" sz="1600" smtClean="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 smtClean="0">
                <a:latin typeface="+mn-ea"/>
              </a:rPr>
              <a:t>① </a:t>
            </a:r>
            <a:r>
              <a:rPr lang="en-US" altLang="ko-KR" sz="1600">
                <a:latin typeface="+mn-ea"/>
              </a:rPr>
              <a:t>print</a:t>
            </a:r>
            <a:r>
              <a:rPr lang="en-US" altLang="ko-KR" sz="1600" smtClean="0">
                <a:latin typeface="+mn-ea"/>
              </a:rPr>
              <a:t>("%d</a:t>
            </a:r>
            <a:r>
              <a:rPr lang="en-US" altLang="ko-KR" sz="1600">
                <a:latin typeface="+mn-ea"/>
              </a:rPr>
              <a:t>"</a:t>
            </a:r>
            <a:r>
              <a:rPr lang="en-US" altLang="ko-KR" sz="1600" smtClean="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%num</a:t>
            </a:r>
            <a:r>
              <a:rPr lang="en-US" altLang="ko-KR" sz="1600" smtClean="0">
                <a:latin typeface="+mn-ea"/>
              </a:rPr>
              <a:t>)		</a:t>
            </a:r>
            <a:r>
              <a:rPr lang="en-US" altLang="ko-KR" sz="1600" u="sng" smtClean="0">
                <a:latin typeface="+mn-ea"/>
              </a:rPr>
              <a:t>	</a:t>
            </a:r>
            <a:endParaRPr lang="ko-KR" altLang="ko-KR" sz="1600" u="sng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② </a:t>
            </a:r>
            <a:r>
              <a:rPr lang="en-US" altLang="ko-KR" sz="1600">
                <a:latin typeface="+mn-ea"/>
              </a:rPr>
              <a:t>print</a:t>
            </a:r>
            <a:r>
              <a:rPr lang="en-US" altLang="ko-KR" sz="1600" smtClean="0">
                <a:latin typeface="+mn-ea"/>
              </a:rPr>
              <a:t>("%c" </a:t>
            </a:r>
            <a:r>
              <a:rPr lang="en-US" altLang="ko-KR" sz="1600">
                <a:latin typeface="+mn-ea"/>
              </a:rPr>
              <a:t>%num</a:t>
            </a:r>
            <a:r>
              <a:rPr lang="en-US" altLang="ko-KR" sz="1600" smtClean="0">
                <a:latin typeface="+mn-ea"/>
              </a:rPr>
              <a:t>)</a:t>
            </a:r>
            <a:r>
              <a:rPr lang="en-US" altLang="ko-KR" sz="1600">
                <a:latin typeface="+mn-ea"/>
              </a:rPr>
              <a:t> 		</a:t>
            </a:r>
            <a:r>
              <a:rPr lang="en-US" altLang="ko-KR" sz="1600" u="sng">
                <a:latin typeface="+mn-ea"/>
              </a:rPr>
              <a:t>	</a:t>
            </a:r>
            <a:endParaRPr lang="ko-KR" altLang="ko-KR" sz="160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③ </a:t>
            </a:r>
            <a:r>
              <a:rPr lang="en-US" altLang="ko-KR" sz="1600">
                <a:latin typeface="+mn-ea"/>
              </a:rPr>
              <a:t>print</a:t>
            </a:r>
            <a:r>
              <a:rPr lang="en-US" altLang="ko-KR" sz="1600" smtClean="0">
                <a:latin typeface="+mn-ea"/>
              </a:rPr>
              <a:t>("%d" %int(num))</a:t>
            </a:r>
            <a:r>
              <a:rPr lang="en-US" altLang="ko-KR" sz="1600">
                <a:latin typeface="+mn-ea"/>
              </a:rPr>
              <a:t> 	</a:t>
            </a:r>
            <a:r>
              <a:rPr lang="en-US" altLang="ko-KR" sz="1600" u="sng">
                <a:latin typeface="+mn-ea"/>
              </a:rPr>
              <a:t>	</a:t>
            </a:r>
            <a:endParaRPr lang="en-US" altLang="ko-KR" sz="1600" b="1" smtClean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3"/>
            </a:pPr>
            <a:endParaRPr lang="en-US" altLang="ko-KR" sz="1600" b="1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4"/>
            </a:pPr>
            <a:r>
              <a:rPr lang="ko-KR" altLang="en-US" sz="1600" b="1" smtClean="0"/>
              <a:t>다음</a:t>
            </a:r>
            <a:r>
              <a:rPr lang="ko-KR" altLang="ko-KR" sz="1600" b="1" smtClean="0">
                <a:latin typeface="+mn-ea"/>
              </a:rPr>
              <a:t> 코드</a:t>
            </a:r>
            <a:r>
              <a:rPr lang="ko-KR" altLang="en-US" sz="1600" b="1" smtClean="0">
                <a:latin typeface="+mn-ea"/>
              </a:rPr>
              <a:t>의 실행 결과를 적으시오</a:t>
            </a:r>
            <a:r>
              <a:rPr lang="en-US" altLang="ko-KR" sz="1600" b="1" smtClean="0">
                <a:latin typeface="+mn-ea"/>
              </a:rPr>
              <a:t>.</a:t>
            </a:r>
            <a:endParaRPr lang="ko-KR" altLang="ko-KR" sz="16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5264" y="4509120"/>
            <a:ext cx="2587612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4, "*" * 1)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3, "*" * 2)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2, "*" * 3)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1, "*" * 4)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 " * 0, "*" * 5)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1988840"/>
            <a:ext cx="429490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622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num = input("0~9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중에 하나만 입력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")</a:t>
            </a:r>
          </a:p>
        </p:txBody>
      </p:sp>
    </p:spTree>
    <p:extLst>
      <p:ext uri="{BB962C8B-B14F-4D97-AF65-F5344CB8AC3E}">
        <p14:creationId xmlns:p14="http://schemas.microsoft.com/office/powerpoint/2010/main" val="3262857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18457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/>
              <a:t>[</a:t>
            </a:r>
            <a:r>
              <a:rPr lang="ko-KR" altLang="en-US" sz="2000"/>
              <a:t>변수</a:t>
            </a:r>
            <a:r>
              <a:rPr lang="en-US" altLang="ko-KR" sz="2000"/>
              <a:t>] </a:t>
            </a:r>
            <a:r>
              <a:rPr lang="ko-KR" altLang="en-US" sz="2000"/>
              <a:t>알고리즘에서의 변수 활용 </a:t>
            </a:r>
            <a:r>
              <a:rPr lang="en-US" altLang="ko-KR" sz="2000"/>
              <a:t>(1)</a:t>
            </a:r>
            <a:endParaRPr lang="en-US" altLang="ko-KR"/>
          </a:p>
          <a:p>
            <a:pPr marL="390525" lvl="1" indent="-285750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800" smtClean="0">
                <a:latin typeface="+mn-ea"/>
              </a:rPr>
              <a:t>[</a:t>
            </a:r>
            <a:r>
              <a:rPr lang="ko-KR" altLang="en-US" sz="1800" smtClean="0">
                <a:latin typeface="+mn-ea"/>
              </a:rPr>
              <a:t>변수의 유용성</a:t>
            </a:r>
            <a:r>
              <a:rPr lang="en-US" altLang="ko-KR" sz="1800" smtClean="0">
                <a:latin typeface="+mn-ea"/>
              </a:rPr>
              <a:t>] </a:t>
            </a:r>
            <a:r>
              <a:rPr lang="ko-KR" altLang="en-US" sz="1600" smtClean="0">
                <a:latin typeface="+mn-ea"/>
              </a:rPr>
              <a:t>동일 알고리즘으로 가능한 모든 값을 처리 가능</a:t>
            </a:r>
            <a:endParaRPr lang="en-US" altLang="ko-KR" sz="1400" dirty="0">
              <a:latin typeface="+mn-ea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]</a:t>
            </a: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600" b="1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o o o</a:t>
            </a:r>
            <a:r>
              <a:rPr lang="en-US" altLang="ko-KR" sz="1600" b="1" smtClean="0">
                <a:cs typeface="Arial" panose="020B0604020202020204" pitchFamily="34" charset="0"/>
              </a:rPr>
              <a:t> </a:t>
            </a:r>
            <a:r>
              <a:rPr lang="ko-KR" altLang="en-US" sz="1600" b="1" smtClean="0">
                <a:cs typeface="Arial" panose="020B0604020202020204" pitchFamily="34" charset="0"/>
              </a:rPr>
              <a:t>란에 키보드로 입력받은 문자열이 출력되도록 코드를 수정하시오</a:t>
            </a:r>
            <a:r>
              <a:rPr lang="en-US" altLang="ko-KR" sz="1600" b="1" smtClean="0">
                <a:cs typeface="Arial" panose="020B0604020202020204" pitchFamily="34" charset="0"/>
              </a:rPr>
              <a:t>.</a:t>
            </a: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endParaRPr lang="en-US" altLang="ko-KR" sz="1600" b="1"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endParaRPr lang="en-US" altLang="ko-KR" sz="1600" b="1" smtClean="0"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endParaRPr lang="en-US" altLang="ko-KR" sz="1600" b="1"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1600" b="1">
                <a:cs typeface="Arial" panose="020B0604020202020204" pitchFamily="34" charset="0"/>
              </a:rPr>
              <a:t>키보드로 나이를 입력받은 다음 자신의 나이와 차이를 출력하도록 코드를 수정하시오</a:t>
            </a:r>
            <a:r>
              <a:rPr lang="en-US" altLang="ko-KR" sz="1600" b="1" smtClean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2840111"/>
            <a:ext cx="468052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당신의 이름은요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?")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아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~ </a:t>
            </a:r>
            <a:r>
              <a:rPr lang="ko-KR" altLang="en-US" sz="1500">
                <a:solidFill>
                  <a:schemeClr val="accent6">
                    <a:lumMod val="50000"/>
                  </a:schemeClr>
                </a:solidFill>
                <a:latin typeface="+mn-ea"/>
              </a:rPr>
              <a:t>ㅇㅇㅇ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씨군요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.")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print("</a:t>
            </a:r>
            <a:r>
              <a:rPr lang="ko-KR" altLang="en-US" sz="1500">
                <a:solidFill>
                  <a:schemeClr val="accent6">
                    <a:lumMod val="50000"/>
                  </a:schemeClr>
                </a:solidFill>
                <a:latin typeface="+mn-ea"/>
              </a:rPr>
              <a:t>ㅇㅇㅇ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씨 반가워요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941168"/>
            <a:ext cx="468052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("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당신의 나이는요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?")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("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아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~ </a:t>
            </a:r>
            <a:r>
              <a:rPr lang="ko-KR" altLang="en-US" sz="1500">
                <a:solidFill>
                  <a:srgbClr val="0070C0"/>
                </a:solidFill>
                <a:latin typeface="+mn-ea"/>
              </a:rPr>
              <a:t>ㅇㅇ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살 이군요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.")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print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("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나하고 </a:t>
            </a:r>
            <a:r>
              <a:rPr lang="ko-KR" altLang="en-US" sz="1500" smtClean="0">
                <a:solidFill>
                  <a:srgbClr val="0070C0"/>
                </a:solidFill>
                <a:latin typeface="+mn-ea"/>
              </a:rPr>
              <a:t>ㅇㅇ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살 차이가 나네요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.")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80312" y="6258718"/>
            <a:ext cx="1584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</a:rPr>
              <a:t>Ch03</a:t>
            </a:r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-hello_00.py</a:t>
            </a:r>
            <a:endParaRPr lang="ko-KR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28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18457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변수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알고리즘에서의 변수 활용 </a:t>
            </a:r>
            <a:r>
              <a:rPr lang="en-US" altLang="ko-KR" sz="2000" smtClean="0"/>
              <a:t>(1)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]</a:t>
            </a: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1600" b="1" smtClean="0">
                <a:cs typeface="Arial" panose="020B0604020202020204" pitchFamily="34" charset="0"/>
              </a:rPr>
              <a:t>키보드로 </a:t>
            </a:r>
            <a:r>
              <a:rPr lang="ko-KR" altLang="en-US" sz="1600" b="1">
                <a:cs typeface="Arial" panose="020B0604020202020204" pitchFamily="34" charset="0"/>
              </a:rPr>
              <a:t>나이를 입력받은 다음 누가 나이가 많은지를 </a:t>
            </a:r>
            <a:r>
              <a:rPr lang="ko-KR" altLang="en-US" sz="1600" b="1" smtClean="0">
                <a:cs typeface="Arial" panose="020B0604020202020204" pitchFamily="34" charset="0"/>
              </a:rPr>
              <a:t>출력하는 코드              </a:t>
            </a:r>
            <a:r>
              <a:rPr lang="en-US" altLang="ko-KR" sz="1600" b="1" smtClean="0">
                <a:cs typeface="Arial" panose="020B0604020202020204" pitchFamily="34" charset="0"/>
              </a:rPr>
              <a:t>(</a:t>
            </a:r>
            <a:r>
              <a:rPr lang="ko-KR" altLang="en-US" sz="1600" b="1" smtClean="0">
                <a:cs typeface="Arial" panose="020B0604020202020204" pitchFamily="34" charset="0"/>
              </a:rPr>
              <a:t>반복 가능</a:t>
            </a:r>
            <a:r>
              <a:rPr lang="en-US" altLang="ko-KR" sz="1600" b="1" smtClean="0">
                <a:cs typeface="Arial" panose="020B0604020202020204" pitchFamily="34" charset="0"/>
              </a:rPr>
              <a:t>)</a:t>
            </a:r>
            <a:endParaRPr lang="en-US" altLang="ko-KR" sz="1600" b="1"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 startAt="3"/>
            </a:pPr>
            <a:endParaRPr lang="en-US" altLang="ko-KR" sz="1600" b="1">
              <a:cs typeface="Arial" panose="020B0604020202020204" pitchFamily="34" charset="0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smtClean="0"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2781788"/>
            <a:ext cx="53285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indent="-9525"/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+mn-ea"/>
              </a:rPr>
              <a:t>while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True :</a:t>
            </a: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age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 int(input("&lt;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나이 입력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&gt; "))     </a:t>
            </a: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print("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아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~ %d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살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..." % age)</a:t>
            </a: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myage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 30</a:t>
            </a: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print("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나하고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%d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살 차이가 나네요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." % </a:t>
            </a:r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+mn-ea"/>
              </a:rPr>
              <a:t>abs(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myage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age</a:t>
            </a:r>
            <a:r>
              <a:rPr lang="en-US" altLang="ko-KR" sz="140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)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0" lvl="1" indent="-9525"/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+mn-ea"/>
              </a:rPr>
              <a:t>if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myage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&gt; </a:t>
            </a:r>
            <a:r>
              <a:rPr lang="en-US" altLang="ko-KR" sz="1400" smtClean="0">
                <a:solidFill>
                  <a:srgbClr val="0000FF"/>
                </a:solidFill>
                <a:latin typeface="+mn-ea"/>
              </a:rPr>
              <a:t>age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print("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그럼 내가 위네요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.")</a:t>
            </a: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+mn-ea"/>
              </a:rPr>
              <a:t>elif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myage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&lt; </a:t>
            </a:r>
            <a:r>
              <a:rPr lang="en-US" altLang="ko-KR" sz="1400" smtClean="0">
                <a:solidFill>
                  <a:srgbClr val="0000FF"/>
                </a:solidFill>
                <a:latin typeface="+mn-ea"/>
              </a:rPr>
              <a:t>age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print("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그럼 당신이 위네요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.")</a:t>
            </a: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+mn-ea"/>
              </a:rPr>
              <a:t>else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:</a:t>
            </a: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print("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그럼 동갑이네요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.")</a:t>
            </a:r>
          </a:p>
          <a:p>
            <a:pPr marL="0" lvl="1" indent="-9525"/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yn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 input("&gt;&gt;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그만 하려면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입력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 ")</a:t>
            </a: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+mn-ea"/>
              </a:rPr>
              <a:t>if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yn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== 'x' </a:t>
            </a:r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+mn-ea"/>
              </a:rPr>
              <a:t>or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yn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== 'X' :</a:t>
            </a:r>
          </a:p>
          <a:p>
            <a:pPr marL="0" lvl="1" indent="-9525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</a:t>
            </a:r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+mn-ea"/>
              </a:rPr>
              <a:t>break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2" y="6258718"/>
            <a:ext cx="1584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</a:rPr>
              <a:t>Ch03</a:t>
            </a:r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-hello_06.py</a:t>
            </a:r>
            <a:endParaRPr lang="ko-KR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20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18457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변수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알고리즘에서의 변수 활용 </a:t>
            </a:r>
            <a:r>
              <a:rPr lang="en-US" altLang="ko-KR" sz="2000" smtClean="0"/>
              <a:t>(2)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아래 출력 형태를 알고리즘으로 해결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1600" b="1" smtClean="0">
                <a:cs typeface="Arial" panose="020B0604020202020204" pitchFamily="34" charset="0"/>
              </a:rPr>
              <a:t>반복 패턴 찾기</a:t>
            </a:r>
            <a:endParaRPr lang="en-US" altLang="ko-KR" sz="1600" b="1" smtClean="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500" smtClean="0">
                <a:cs typeface="Arial" panose="020B0604020202020204" pitchFamily="34" charset="0"/>
              </a:rPr>
              <a:t>‘ ‘</a:t>
            </a:r>
            <a:r>
              <a:rPr lang="ko-KR" altLang="en-US" sz="1500" smtClean="0">
                <a:cs typeface="Arial" panose="020B0604020202020204" pitchFamily="34" charset="0"/>
              </a:rPr>
              <a:t> 패턴</a:t>
            </a:r>
            <a:r>
              <a:rPr lang="en-US" altLang="ko-KR" sz="1500" smtClean="0">
                <a:cs typeface="Arial" panose="020B0604020202020204" pitchFamily="34" charset="0"/>
              </a:rPr>
              <a:t>-1: 4, 3, 2, 1, 0</a:t>
            </a: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500" smtClean="0">
                <a:cs typeface="Arial" panose="020B0604020202020204" pitchFamily="34" charset="0"/>
              </a:rPr>
              <a:t>‘*’ </a:t>
            </a:r>
            <a:r>
              <a:rPr lang="ko-KR" altLang="en-US" sz="1500" smtClean="0">
                <a:cs typeface="Arial" panose="020B0604020202020204" pitchFamily="34" charset="0"/>
              </a:rPr>
              <a:t>패턴</a:t>
            </a:r>
            <a:r>
              <a:rPr lang="en-US" altLang="ko-KR" sz="1500" smtClean="0">
                <a:cs typeface="Arial" panose="020B0604020202020204" pitchFamily="34" charset="0"/>
              </a:rPr>
              <a:t>-2: 1, 2, 3, 4, 5 </a:t>
            </a: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500" smtClean="0">
              <a:cs typeface="Arial" panose="020B0604020202020204" pitchFamily="34" charset="0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romanUcPeriod"/>
            </a:pPr>
            <a:r>
              <a:rPr lang="ko-KR" altLang="en-US" sz="1600" b="1" smtClean="0">
                <a:cs typeface="Arial" panose="020B0604020202020204" pitchFamily="34" charset="0"/>
              </a:rPr>
              <a:t>패턴 사이의 관계 찾기</a:t>
            </a:r>
            <a:endParaRPr lang="en-US" altLang="ko-KR" sz="1600" b="1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500" smtClean="0">
                <a:cs typeface="Arial" panose="020B0604020202020204" pitchFamily="34" charset="0"/>
              </a:rPr>
              <a:t>패턴</a:t>
            </a:r>
            <a:r>
              <a:rPr lang="en-US" altLang="ko-KR" sz="1500" smtClean="0">
                <a:cs typeface="Arial" panose="020B0604020202020204" pitchFamily="34" charset="0"/>
              </a:rPr>
              <a:t>-1</a:t>
            </a:r>
            <a:r>
              <a:rPr lang="ko-KR" altLang="en-US" sz="1500" smtClean="0">
                <a:cs typeface="Arial" panose="020B0604020202020204" pitchFamily="34" charset="0"/>
              </a:rPr>
              <a:t>은 </a:t>
            </a:r>
            <a:r>
              <a:rPr lang="en-US" altLang="ko-KR" sz="1500" smtClean="0">
                <a:cs typeface="Arial" panose="020B0604020202020204" pitchFamily="34" charset="0"/>
              </a:rPr>
              <a:t>1</a:t>
            </a:r>
            <a:r>
              <a:rPr lang="ko-KR" altLang="en-US" sz="1500" smtClean="0">
                <a:cs typeface="Arial" panose="020B0604020202020204" pitchFamily="34" charset="0"/>
              </a:rPr>
              <a:t>씩 감소</a:t>
            </a:r>
            <a:r>
              <a:rPr lang="en-US" altLang="ko-KR" sz="1500" smtClean="0">
                <a:cs typeface="Arial" panose="020B0604020202020204" pitchFamily="34" charset="0"/>
              </a:rPr>
              <a:t>, </a:t>
            </a:r>
            <a:r>
              <a:rPr lang="ko-KR" altLang="en-US" sz="1500" smtClean="0">
                <a:cs typeface="Arial" panose="020B0604020202020204" pitchFamily="34" charset="0"/>
              </a:rPr>
              <a:t>패턴</a:t>
            </a:r>
            <a:r>
              <a:rPr lang="en-US" altLang="ko-KR" sz="1500" smtClean="0">
                <a:cs typeface="Arial" panose="020B0604020202020204" pitchFamily="34" charset="0"/>
              </a:rPr>
              <a:t>-2</a:t>
            </a:r>
            <a:r>
              <a:rPr lang="ko-KR" altLang="en-US" sz="1500" smtClean="0">
                <a:cs typeface="Arial" panose="020B0604020202020204" pitchFamily="34" charset="0"/>
              </a:rPr>
              <a:t>는 </a:t>
            </a:r>
            <a:r>
              <a:rPr lang="en-US" altLang="ko-KR" sz="1500" smtClean="0">
                <a:cs typeface="Arial" panose="020B0604020202020204" pitchFamily="34" charset="0"/>
              </a:rPr>
              <a:t>1</a:t>
            </a:r>
            <a:r>
              <a:rPr lang="ko-KR" altLang="en-US" sz="1500" smtClean="0">
                <a:cs typeface="Arial" panose="020B0604020202020204" pitchFamily="34" charset="0"/>
              </a:rPr>
              <a:t>씩 증가</a:t>
            </a:r>
            <a:endParaRPr lang="en-US" altLang="ko-KR" sz="1500" smtClean="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500" smtClean="0">
                <a:cs typeface="Arial" panose="020B0604020202020204" pitchFamily="34" charset="0"/>
              </a:rPr>
              <a:t>패턴</a:t>
            </a:r>
            <a:r>
              <a:rPr lang="en-US" altLang="ko-KR" sz="1500" smtClean="0">
                <a:cs typeface="Arial" panose="020B0604020202020204" pitchFamily="34" charset="0"/>
              </a:rPr>
              <a:t>-1</a:t>
            </a:r>
            <a:r>
              <a:rPr lang="ko-KR" altLang="en-US" sz="1500" smtClean="0">
                <a:cs typeface="Arial" panose="020B0604020202020204" pitchFamily="34" charset="0"/>
              </a:rPr>
              <a:t>과 패턴</a:t>
            </a:r>
            <a:r>
              <a:rPr lang="en-US" altLang="ko-KR" sz="1500" smtClean="0">
                <a:cs typeface="Arial" panose="020B0604020202020204" pitchFamily="34" charset="0"/>
              </a:rPr>
              <a:t>-2</a:t>
            </a:r>
            <a:r>
              <a:rPr lang="ko-KR" altLang="en-US" sz="1500" smtClean="0">
                <a:cs typeface="Arial" panose="020B0604020202020204" pitchFamily="34" charset="0"/>
              </a:rPr>
              <a:t>의 숫자 합은 </a:t>
            </a:r>
            <a:r>
              <a:rPr lang="en-US" altLang="ko-KR" sz="1500" smtClean="0">
                <a:cs typeface="Arial" panose="020B0604020202020204" pitchFamily="34" charset="0"/>
              </a:rPr>
              <a:t>5</a:t>
            </a: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500" smtClean="0">
                <a:cs typeface="Arial" panose="020B0604020202020204" pitchFamily="34" charset="0"/>
              </a:rPr>
              <a:t>패턴은 </a:t>
            </a:r>
            <a:r>
              <a:rPr lang="en-US" altLang="ko-KR" sz="1500" smtClean="0">
                <a:cs typeface="Arial" panose="020B0604020202020204" pitchFamily="34" charset="0"/>
              </a:rPr>
              <a:t>1~5</a:t>
            </a:r>
            <a:r>
              <a:rPr lang="ko-KR" altLang="en-US" sz="1500" smtClean="0">
                <a:cs typeface="Arial" panose="020B0604020202020204" pitchFamily="34" charset="0"/>
              </a:rPr>
              <a:t>행 까지 진행</a:t>
            </a:r>
            <a:endParaRPr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500" smtClean="0">
                <a:cs typeface="Arial" panose="020B0604020202020204" pitchFamily="34" charset="0"/>
              </a:rPr>
              <a:t>패턴</a:t>
            </a:r>
            <a:r>
              <a:rPr lang="en-US" altLang="ko-KR" sz="1500" smtClean="0">
                <a:cs typeface="Arial" panose="020B0604020202020204" pitchFamily="34" charset="0"/>
              </a:rPr>
              <a:t>-2</a:t>
            </a:r>
            <a:r>
              <a:rPr lang="ko-KR" altLang="en-US" sz="1500" smtClean="0">
                <a:cs typeface="Arial" panose="020B0604020202020204" pitchFamily="34" charset="0"/>
              </a:rPr>
              <a:t>는 행의 수와 동일하게 변화</a:t>
            </a:r>
            <a:endParaRPr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500" smtClean="0">
                <a:cs typeface="Arial" panose="020B0604020202020204" pitchFamily="34" charset="0"/>
              </a:rPr>
              <a:t>패턴</a:t>
            </a:r>
            <a:r>
              <a:rPr lang="en-US" altLang="ko-KR" sz="1500" smtClean="0">
                <a:cs typeface="Arial" panose="020B0604020202020204" pitchFamily="34" charset="0"/>
              </a:rPr>
              <a:t>-1</a:t>
            </a:r>
            <a:r>
              <a:rPr lang="ko-KR" altLang="en-US" sz="1500" smtClean="0">
                <a:cs typeface="Arial" panose="020B0604020202020204" pitchFamily="34" charset="0"/>
              </a:rPr>
              <a:t>은 </a:t>
            </a:r>
            <a:r>
              <a:rPr lang="en-US" altLang="ko-KR" sz="1500" smtClean="0">
                <a:cs typeface="Arial" panose="020B0604020202020204" pitchFamily="34" charset="0"/>
              </a:rPr>
              <a:t>(5 – </a:t>
            </a:r>
            <a:r>
              <a:rPr lang="ko-KR" altLang="en-US" sz="1500" smtClean="0">
                <a:cs typeface="Arial" panose="020B0604020202020204" pitchFamily="34" charset="0"/>
              </a:rPr>
              <a:t>행값</a:t>
            </a:r>
            <a:r>
              <a:rPr lang="en-US" altLang="ko-KR" sz="1500" smtClean="0">
                <a:cs typeface="Arial" panose="020B0604020202020204" pitchFamily="34" charset="0"/>
              </a:rPr>
              <a:t>)</a:t>
            </a:r>
            <a:r>
              <a:rPr lang="ko-KR" altLang="en-US" sz="1500" smtClean="0">
                <a:cs typeface="Arial" panose="020B0604020202020204" pitchFamily="34" charset="0"/>
              </a:rPr>
              <a:t>으로 진행</a:t>
            </a:r>
            <a:endParaRPr lang="en-US" altLang="ko-KR" sz="1500"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364088" y="2078278"/>
            <a:ext cx="3024336" cy="1656184"/>
            <a:chOff x="5224748" y="2087571"/>
            <a:chExt cx="3024336" cy="1656184"/>
          </a:xfrm>
        </p:grpSpPr>
        <p:sp>
          <p:nvSpPr>
            <p:cNvPr id="8" name="직사각형 7"/>
            <p:cNvSpPr/>
            <p:nvPr/>
          </p:nvSpPr>
          <p:spPr>
            <a:xfrm>
              <a:off x="5224748" y="2087571"/>
              <a:ext cx="2155564" cy="165618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4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1)</a:t>
              </a:r>
            </a:p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2)</a:t>
              </a:r>
            </a:p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3)</a:t>
              </a:r>
            </a:p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4)</a:t>
              </a:r>
            </a:p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5)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96336" y="2087571"/>
              <a:ext cx="652748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  *</a:t>
              </a:r>
            </a:p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**</a:t>
              </a:r>
            </a:p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***</a:t>
              </a:r>
            </a:p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****</a:t>
              </a:r>
            </a:p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*****</a:t>
              </a:r>
              <a:endPara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788024" y="4077072"/>
            <a:ext cx="4032448" cy="242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 startAt="3"/>
            </a:pPr>
            <a:r>
              <a:rPr kumimoji="0" lang="ko-KR" altLang="en-US" sz="1700" b="1" smtClean="0">
                <a:cs typeface="Arial" panose="020B0604020202020204" pitchFamily="34" charset="0"/>
              </a:rPr>
              <a:t>적용할 변수 찾기</a:t>
            </a:r>
            <a:r>
              <a:rPr kumimoji="0" lang="ko-KR" altLang="en-US" sz="1600">
                <a:cs typeface="Arial" panose="020B0604020202020204" pitchFamily="34" charset="0"/>
              </a:rPr>
              <a:t> </a:t>
            </a:r>
            <a:endParaRPr kumimoji="0" lang="en-US" altLang="ko-KR" sz="160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500">
                <a:cs typeface="Arial" panose="020B0604020202020204" pitchFamily="34" charset="0"/>
              </a:rPr>
              <a:t>총 행의 수는 </a:t>
            </a:r>
            <a:r>
              <a:rPr kumimoji="0" lang="en-US" altLang="ko-KR" sz="1500" smtClean="0">
                <a:cs typeface="Arial" panose="020B0604020202020204" pitchFamily="34" charset="0"/>
              </a:rPr>
              <a:t>5</a:t>
            </a:r>
            <a:endParaRPr kumimoji="0" lang="en-US" altLang="ko-KR" sz="1500" b="1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500" smtClean="0">
                <a:cs typeface="Arial" panose="020B0604020202020204" pitchFamily="34" charset="0"/>
              </a:rPr>
              <a:t>행의</a:t>
            </a:r>
            <a:r>
              <a:rPr kumimoji="0" lang="en-US" altLang="ko-KR" sz="1500" smtClean="0">
                <a:cs typeface="Arial" panose="020B0604020202020204" pitchFamily="34" charset="0"/>
              </a:rPr>
              <a:t> </a:t>
            </a:r>
            <a:r>
              <a:rPr kumimoji="0" lang="ko-KR" altLang="en-US" sz="1500" smtClean="0">
                <a:cs typeface="Arial" panose="020B0604020202020204" pitchFamily="34" charset="0"/>
              </a:rPr>
              <a:t>수를 변수</a:t>
            </a:r>
            <a:r>
              <a:rPr kumimoji="0" lang="en-US" altLang="ko-KR" sz="1500" smtClean="0">
                <a:cs typeface="Arial" panose="020B0604020202020204" pitchFamily="34" charset="0"/>
              </a:rPr>
              <a:t>(</a:t>
            </a:r>
            <a:r>
              <a:rPr kumimoji="0" lang="ko-KR" altLang="en-US" sz="1500" smtClean="0">
                <a:cs typeface="Arial" panose="020B0604020202020204" pitchFamily="34" charset="0"/>
              </a:rPr>
              <a:t> </a:t>
            </a:r>
            <a:r>
              <a:rPr kumimoji="0" lang="en-US" altLang="ko-KR" sz="1500" smtClean="0">
                <a:cs typeface="Arial" panose="020B0604020202020204" pitchFamily="34" charset="0"/>
              </a:rPr>
              <a:t>i )</a:t>
            </a:r>
            <a:r>
              <a:rPr kumimoji="0" lang="ko-KR" altLang="en-US" sz="1500" smtClean="0">
                <a:cs typeface="Arial" panose="020B0604020202020204" pitchFamily="34" charset="0"/>
              </a:rPr>
              <a:t>로 사용</a:t>
            </a:r>
            <a:endParaRPr kumimoji="0"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500" smtClean="0">
                <a:cs typeface="Arial" panose="020B0604020202020204" pitchFamily="34" charset="0"/>
              </a:rPr>
              <a:t>패턴</a:t>
            </a:r>
            <a:r>
              <a:rPr kumimoji="0" lang="en-US" altLang="ko-KR" sz="1500" smtClean="0">
                <a:cs typeface="Arial" panose="020B0604020202020204" pitchFamily="34" charset="0"/>
              </a:rPr>
              <a:t>-2</a:t>
            </a:r>
            <a:r>
              <a:rPr kumimoji="0" lang="ko-KR" altLang="en-US" sz="1500" smtClean="0">
                <a:cs typeface="Arial" panose="020B0604020202020204" pitchFamily="34" charset="0"/>
              </a:rPr>
              <a:t>는 </a:t>
            </a:r>
            <a:r>
              <a:rPr kumimoji="0" lang="en-US" altLang="ko-KR" sz="1500" smtClean="0">
                <a:cs typeface="Arial" panose="020B0604020202020204" pitchFamily="34" charset="0"/>
              </a:rPr>
              <a:t>i </a:t>
            </a:r>
            <a:r>
              <a:rPr kumimoji="0" lang="ko-KR" altLang="en-US" sz="1500" smtClean="0">
                <a:cs typeface="Arial" panose="020B0604020202020204" pitchFamily="34" charset="0"/>
              </a:rPr>
              <a:t>순으로</a:t>
            </a:r>
            <a:r>
              <a:rPr kumimoji="0" lang="en-US" altLang="ko-KR" sz="1500" smtClean="0">
                <a:cs typeface="Arial" panose="020B0604020202020204" pitchFamily="34" charset="0"/>
              </a:rPr>
              <a:t> </a:t>
            </a:r>
            <a:r>
              <a:rPr kumimoji="0" lang="ko-KR" altLang="en-US" sz="1500" smtClean="0">
                <a:cs typeface="Arial" panose="020B0604020202020204" pitchFamily="34" charset="0"/>
              </a:rPr>
              <a:t>진행</a:t>
            </a:r>
            <a:endParaRPr kumimoji="0"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500" smtClean="0">
                <a:cs typeface="Arial" panose="020B0604020202020204" pitchFamily="34" charset="0"/>
              </a:rPr>
              <a:t>패턴</a:t>
            </a:r>
            <a:r>
              <a:rPr kumimoji="0" lang="en-US" altLang="ko-KR" sz="1500" smtClean="0">
                <a:cs typeface="Arial" panose="020B0604020202020204" pitchFamily="34" charset="0"/>
              </a:rPr>
              <a:t>-1</a:t>
            </a:r>
            <a:r>
              <a:rPr kumimoji="0" lang="ko-KR" altLang="en-US" sz="1500" smtClean="0">
                <a:cs typeface="Arial" panose="020B0604020202020204" pitchFamily="34" charset="0"/>
              </a:rPr>
              <a:t>은 </a:t>
            </a:r>
            <a:r>
              <a:rPr kumimoji="0" lang="en-US" altLang="ko-KR" sz="1500" smtClean="0">
                <a:cs typeface="Arial" panose="020B0604020202020204" pitchFamily="34" charset="0"/>
              </a:rPr>
              <a:t>(5 - i)</a:t>
            </a:r>
            <a:r>
              <a:rPr kumimoji="0" lang="ko-KR" altLang="en-US" sz="1500" smtClean="0">
                <a:cs typeface="Arial" panose="020B0604020202020204" pitchFamily="34" charset="0"/>
              </a:rPr>
              <a:t> 순으로</a:t>
            </a:r>
            <a:r>
              <a:rPr kumimoji="0" lang="en-US" altLang="ko-KR" sz="1500" smtClean="0">
                <a:cs typeface="Arial" panose="020B0604020202020204" pitchFamily="34" charset="0"/>
              </a:rPr>
              <a:t> </a:t>
            </a:r>
            <a:r>
              <a:rPr kumimoji="0" lang="ko-KR" altLang="en-US" sz="1500" smtClean="0">
                <a:cs typeface="Arial" panose="020B0604020202020204" pitchFamily="34" charset="0"/>
              </a:rPr>
              <a:t>진행</a:t>
            </a:r>
            <a:endParaRPr kumimoji="0"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kumimoji="0"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kumimoji="0" lang="en-US" altLang="ko-KR" sz="15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1440160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변수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알고리즘에서의 변수 활용 </a:t>
            </a:r>
            <a:r>
              <a:rPr lang="en-US" altLang="ko-KR" sz="2000" smtClean="0"/>
              <a:t>(2)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아래 출력 형태를 알고리즘으로 해결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lang="en-US" altLang="ko-KR" sz="1500"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23871" y="1988840"/>
            <a:ext cx="4032448" cy="263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 startAt="4"/>
            </a:pPr>
            <a:r>
              <a:rPr kumimoji="0" lang="ko-KR" altLang="en-US" sz="1700" b="1" smtClean="0">
                <a:cs typeface="Arial" panose="020B0604020202020204" pitchFamily="34" charset="0"/>
              </a:rPr>
              <a:t>변수 활용</a:t>
            </a:r>
            <a:r>
              <a:rPr kumimoji="0" lang="ko-KR" altLang="en-US" sz="1600" smtClean="0">
                <a:cs typeface="Arial" panose="020B0604020202020204" pitchFamily="34" charset="0"/>
              </a:rPr>
              <a:t> </a:t>
            </a:r>
            <a:endParaRPr kumimoji="0" lang="en-US" altLang="ko-KR" sz="160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500">
                <a:cs typeface="Arial" panose="020B0604020202020204" pitchFamily="34" charset="0"/>
              </a:rPr>
              <a:t>총 행의 수는 </a:t>
            </a:r>
            <a:r>
              <a:rPr kumimoji="0" lang="ko-KR" altLang="en-US" sz="1500" smtClean="0">
                <a:cs typeface="Arial" panose="020B0604020202020204" pitchFamily="34" charset="0"/>
              </a:rPr>
              <a:t>변수 </a:t>
            </a:r>
            <a:r>
              <a:rPr kumimoji="0" lang="en-US" altLang="ko-KR" sz="1500" smtClean="0">
                <a:cs typeface="Arial" panose="020B0604020202020204" pitchFamily="34" charset="0"/>
              </a:rPr>
              <a:t>n</a:t>
            </a:r>
            <a:r>
              <a:rPr kumimoji="0" lang="ko-KR" altLang="en-US" sz="1500" smtClean="0">
                <a:cs typeface="Arial" panose="020B0604020202020204" pitchFamily="34" charset="0"/>
              </a:rPr>
              <a:t>으로 사용</a:t>
            </a:r>
            <a:endParaRPr kumimoji="0" lang="en-US" altLang="ko-KR" sz="1500" b="1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500" smtClean="0">
                <a:cs typeface="Arial" panose="020B0604020202020204" pitchFamily="34" charset="0"/>
              </a:rPr>
              <a:t>현제 행의</a:t>
            </a:r>
            <a:r>
              <a:rPr kumimoji="0" lang="en-US" altLang="ko-KR" sz="1500" smtClean="0">
                <a:cs typeface="Arial" panose="020B0604020202020204" pitchFamily="34" charset="0"/>
              </a:rPr>
              <a:t> </a:t>
            </a:r>
            <a:r>
              <a:rPr kumimoji="0" lang="ko-KR" altLang="en-US" sz="1500" smtClean="0">
                <a:cs typeface="Arial" panose="020B0604020202020204" pitchFamily="34" charset="0"/>
              </a:rPr>
              <a:t>수를 변수 </a:t>
            </a:r>
            <a:r>
              <a:rPr kumimoji="0" lang="en-US" altLang="ko-KR" sz="1500" smtClean="0">
                <a:cs typeface="Arial" panose="020B0604020202020204" pitchFamily="34" charset="0"/>
              </a:rPr>
              <a:t>i</a:t>
            </a:r>
            <a:r>
              <a:rPr kumimoji="0" lang="ko-KR" altLang="en-US" sz="1500" smtClean="0">
                <a:cs typeface="Arial" panose="020B0604020202020204" pitchFamily="34" charset="0"/>
              </a:rPr>
              <a:t>로 사용</a:t>
            </a:r>
            <a:endParaRPr kumimoji="0"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500" smtClean="0">
                <a:cs typeface="Arial" panose="020B0604020202020204" pitchFamily="34" charset="0"/>
              </a:rPr>
              <a:t>패턴</a:t>
            </a:r>
            <a:r>
              <a:rPr kumimoji="0" lang="en-US" altLang="ko-KR" sz="1500" smtClean="0">
                <a:cs typeface="Arial" panose="020B0604020202020204" pitchFamily="34" charset="0"/>
              </a:rPr>
              <a:t>-2</a:t>
            </a:r>
            <a:r>
              <a:rPr kumimoji="0" lang="ko-KR" altLang="en-US" sz="1500" smtClean="0">
                <a:cs typeface="Arial" panose="020B0604020202020204" pitchFamily="34" charset="0"/>
              </a:rPr>
              <a:t>는 </a:t>
            </a:r>
            <a:r>
              <a:rPr kumimoji="0" lang="en-US" altLang="ko-KR" sz="1500" smtClean="0">
                <a:cs typeface="Arial" panose="020B0604020202020204" pitchFamily="34" charset="0"/>
              </a:rPr>
              <a:t>i </a:t>
            </a:r>
            <a:r>
              <a:rPr kumimoji="0" lang="ko-KR" altLang="en-US" sz="1500" smtClean="0">
                <a:cs typeface="Arial" panose="020B0604020202020204" pitchFamily="34" charset="0"/>
              </a:rPr>
              <a:t>순으로</a:t>
            </a:r>
            <a:r>
              <a:rPr kumimoji="0" lang="en-US" altLang="ko-KR" sz="1500" smtClean="0">
                <a:cs typeface="Arial" panose="020B0604020202020204" pitchFamily="34" charset="0"/>
              </a:rPr>
              <a:t> </a:t>
            </a:r>
            <a:r>
              <a:rPr kumimoji="0" lang="ko-KR" altLang="en-US" sz="1500" smtClean="0">
                <a:cs typeface="Arial" panose="020B0604020202020204" pitchFamily="34" charset="0"/>
              </a:rPr>
              <a:t>진행</a:t>
            </a:r>
            <a:endParaRPr kumimoji="0"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500" smtClean="0">
                <a:cs typeface="Arial" panose="020B0604020202020204" pitchFamily="34" charset="0"/>
              </a:rPr>
              <a:t>패턴</a:t>
            </a:r>
            <a:r>
              <a:rPr kumimoji="0" lang="en-US" altLang="ko-KR" sz="1500" smtClean="0">
                <a:cs typeface="Arial" panose="020B0604020202020204" pitchFamily="34" charset="0"/>
              </a:rPr>
              <a:t>-1</a:t>
            </a:r>
            <a:r>
              <a:rPr kumimoji="0" lang="ko-KR" altLang="en-US" sz="1500" smtClean="0">
                <a:cs typeface="Arial" panose="020B0604020202020204" pitchFamily="34" charset="0"/>
              </a:rPr>
              <a:t>은 </a:t>
            </a:r>
            <a:r>
              <a:rPr kumimoji="0" lang="en-US" altLang="ko-KR" sz="1500" smtClean="0">
                <a:cs typeface="Arial" panose="020B0604020202020204" pitchFamily="34" charset="0"/>
              </a:rPr>
              <a:t>(5 - i)</a:t>
            </a:r>
            <a:r>
              <a:rPr kumimoji="0" lang="ko-KR" altLang="en-US" sz="1500" smtClean="0">
                <a:cs typeface="Arial" panose="020B0604020202020204" pitchFamily="34" charset="0"/>
              </a:rPr>
              <a:t> 순으로</a:t>
            </a:r>
            <a:r>
              <a:rPr kumimoji="0" lang="en-US" altLang="ko-KR" sz="1500" smtClean="0">
                <a:cs typeface="Arial" panose="020B0604020202020204" pitchFamily="34" charset="0"/>
              </a:rPr>
              <a:t> </a:t>
            </a:r>
            <a:r>
              <a:rPr kumimoji="0" lang="ko-KR" altLang="en-US" sz="1500" smtClean="0">
                <a:cs typeface="Arial" panose="020B0604020202020204" pitchFamily="34" charset="0"/>
              </a:rPr>
              <a:t>진행</a:t>
            </a:r>
            <a:endParaRPr kumimoji="0"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en-US" altLang="ko-KR" sz="1500" smtClean="0">
                <a:cs typeface="Arial" panose="020B0604020202020204" pitchFamily="34" charset="0"/>
              </a:rPr>
              <a:t>i-</a:t>
            </a:r>
            <a:r>
              <a:rPr kumimoji="0" lang="ko-KR" altLang="en-US" sz="1500" smtClean="0">
                <a:cs typeface="Arial" panose="020B0604020202020204" pitchFamily="34" charset="0"/>
              </a:rPr>
              <a:t>행을 </a:t>
            </a:r>
            <a:r>
              <a:rPr kumimoji="0" lang="en-US" altLang="ko-KR" sz="1500" smtClean="0">
                <a:cs typeface="Arial" panose="020B0604020202020204" pitchFamily="34" charset="0"/>
              </a:rPr>
              <a:t>n-</a:t>
            </a:r>
            <a:r>
              <a:rPr kumimoji="0" lang="ko-KR" altLang="en-US" sz="1500" smtClean="0">
                <a:cs typeface="Arial" panose="020B0604020202020204" pitchFamily="34" charset="0"/>
              </a:rPr>
              <a:t>행까지 진행</a:t>
            </a:r>
            <a:endParaRPr kumimoji="0"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kumimoji="0" lang="en-US" altLang="ko-KR" sz="1500" smtClean="0"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endParaRPr kumimoji="0" lang="en-US" altLang="ko-KR" sz="1500"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364088" y="2078278"/>
            <a:ext cx="3024336" cy="1656184"/>
            <a:chOff x="5224748" y="2087571"/>
            <a:chExt cx="3024336" cy="1656184"/>
          </a:xfrm>
        </p:grpSpPr>
        <p:sp>
          <p:nvSpPr>
            <p:cNvPr id="10" name="직사각형 9"/>
            <p:cNvSpPr/>
            <p:nvPr/>
          </p:nvSpPr>
          <p:spPr>
            <a:xfrm>
              <a:off x="5224748" y="2087571"/>
              <a:ext cx="2155564" cy="165618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4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1)</a:t>
              </a:r>
            </a:p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2)</a:t>
              </a:r>
            </a:p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3)</a:t>
              </a:r>
            </a:p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4)</a:t>
              </a:r>
            </a:p>
            <a:p>
              <a:pPr marL="0" lvl="1" indent="-9525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print(" " *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 + </a:t>
              </a: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"*" * 5)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96336" y="2087571"/>
              <a:ext cx="652748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  *</a:t>
              </a:r>
            </a:p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**</a:t>
              </a:r>
            </a:p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***</a:t>
              </a:r>
            </a:p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****</a:t>
              </a:r>
            </a:p>
            <a:p>
              <a:pPr marL="0" lvl="1" indent="-9525" algn="r">
                <a:lnSpc>
                  <a:spcPct val="150000"/>
                </a:lnSpc>
              </a:pPr>
              <a:r>
                <a:rPr lang="en-US" altLang="ko-KR" sz="1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*****</a:t>
              </a:r>
              <a:endPara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99592" y="4780259"/>
            <a:ext cx="347206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5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5+1, </a:t>
            </a: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1):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print(" " * (</a:t>
            </a:r>
            <a:r>
              <a:rPr lang="nn-NO" altLang="ko-KR" sz="1500" b="1">
                <a:solidFill>
                  <a:srgbClr val="0000FF"/>
                </a:solidFill>
                <a:latin typeface="+mn-ea"/>
              </a:rPr>
              <a:t>5-i</a:t>
            </a: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+ </a:t>
            </a: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"*" * </a:t>
            </a:r>
            <a:r>
              <a:rPr lang="nn-NO" altLang="ko-KR" sz="15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78590" y="4626413"/>
            <a:ext cx="3472065" cy="13228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5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n</a:t>
            </a: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 int(input("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층 수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(0~100): "))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i in range(1, </a:t>
            </a:r>
            <a:r>
              <a:rPr lang="nn-NO" altLang="ko-KR" sz="15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n+1</a:t>
            </a: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1):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print(" " * (</a:t>
            </a:r>
            <a:r>
              <a:rPr lang="nn-NO" altLang="ko-KR" sz="15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n-i</a:t>
            </a: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+ </a:t>
            </a:r>
            <a:r>
              <a:rPr lang="nn-NO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"*" * i)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4577904" y="5104295"/>
            <a:ext cx="216024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6021288"/>
            <a:ext cx="3472065" cy="680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ko-KR" altLang="en-US" sz="1100" i="1" smtClean="0">
                <a:solidFill>
                  <a:srgbClr val="0000FF"/>
                </a:solidFill>
                <a:latin typeface="+mn-ea"/>
              </a:rPr>
              <a:t>현제 값</a:t>
            </a:r>
            <a:r>
              <a:rPr lang="nn-NO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</a:t>
            </a:r>
            <a:r>
              <a:rPr lang="ko-KR" altLang="en-US" sz="1100" i="1" smtClean="0">
                <a:solidFill>
                  <a:schemeClr val="tx1"/>
                </a:solidFill>
                <a:latin typeface="+mn-ea"/>
              </a:rPr>
              <a:t>시작 값</a:t>
            </a:r>
            <a:r>
              <a:rPr lang="nn-NO" altLang="ko-KR" sz="1100" i="1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i="1" smtClean="0">
                <a:solidFill>
                  <a:schemeClr val="tx1"/>
                </a:solidFill>
                <a:latin typeface="+mn-ea"/>
              </a:rPr>
              <a:t>종료 값</a:t>
            </a:r>
            <a:r>
              <a:rPr lang="nn-NO" altLang="ko-KR" sz="1100" i="1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i="1" smtClean="0">
                <a:solidFill>
                  <a:schemeClr val="tx1"/>
                </a:solidFill>
                <a:latin typeface="+mn-ea"/>
              </a:rPr>
              <a:t>증가 값</a:t>
            </a:r>
            <a:r>
              <a:rPr lang="nn-NO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ko-KR" altLang="en-US" sz="11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반복문</a:t>
            </a:r>
            <a:endParaRPr lang="en-US" altLang="ko-KR" sz="1400" i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92280" y="6333875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</a:rPr>
              <a:t>Ch03</a:t>
            </a:r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-printEx04.py</a:t>
            </a:r>
            <a:endParaRPr lang="ko-KR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37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변수의 개념과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변수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문제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r>
              <a:rPr lang="ko-KR" altLang="en-US" sz="1600" b="1" smtClean="0"/>
              <a:t>아래와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같은 패턴으로 출력되도록 </a:t>
            </a:r>
            <a:r>
              <a:rPr lang="ko-KR" altLang="ko-KR" sz="1600" b="1" smtClean="0">
                <a:latin typeface="+mn-ea"/>
              </a:rPr>
              <a:t>코드</a:t>
            </a:r>
            <a:r>
              <a:rPr lang="ko-KR" altLang="en-US" sz="1600" b="1" smtClean="0">
                <a:latin typeface="+mn-ea"/>
              </a:rPr>
              <a:t>를 수정하여 보시오</a:t>
            </a:r>
            <a:r>
              <a:rPr lang="en-US" altLang="ko-KR" sz="1600" b="1" smtClean="0">
                <a:latin typeface="+mn-ea"/>
              </a:rPr>
              <a:t>.</a:t>
            </a:r>
            <a:endParaRPr lang="ko-KR" altLang="ko-KR" sz="1600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2028375"/>
            <a:ext cx="158417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 algn="ctr"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*</a:t>
            </a:r>
          </a:p>
          <a:p>
            <a:pPr marL="0" lvl="1" indent="-9525" algn="ctr"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***</a:t>
            </a:r>
          </a:p>
          <a:p>
            <a:pPr marL="0" lvl="1" indent="-9525" algn="ctr"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</a:t>
            </a:r>
          </a:p>
          <a:p>
            <a:pPr marL="0" lvl="1" indent="-9525" algn="ctr"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*******</a:t>
            </a:r>
          </a:p>
          <a:p>
            <a:pPr marL="0" lvl="1" indent="-9525" algn="ctr"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*********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2028374"/>
            <a:ext cx="3472065" cy="11125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500" b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n</a:t>
            </a: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 int(input("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층 수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(0~100): "))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5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en-US" altLang="ko-KR" sz="1500" b="1" smtClean="0">
                <a:solidFill>
                  <a:srgbClr val="0000FF"/>
                </a:solidFill>
                <a:latin typeface="+mn-ea"/>
              </a:rPr>
              <a:t>n+1</a:t>
            </a: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1):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print(" " * (</a:t>
            </a:r>
            <a:r>
              <a:rPr lang="nn-NO" altLang="ko-KR" sz="1500" b="1" smtClean="0">
                <a:solidFill>
                  <a:srgbClr val="0000FF"/>
                </a:solidFill>
                <a:latin typeface="+mn-ea"/>
              </a:rPr>
              <a:t>n-i</a:t>
            </a: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+ "*" * </a:t>
            </a:r>
            <a:r>
              <a:rPr lang="nn-NO" altLang="ko-KR" sz="15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2280" y="6333875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</a:rPr>
              <a:t>Ch03</a:t>
            </a:r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-printEx05.py</a:t>
            </a:r>
            <a:endParaRPr lang="ko-KR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65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정수와 실수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>
                <a:solidFill>
                  <a:srgbClr val="3C479D"/>
                </a:solidFill>
              </a:rPr>
              <a:t> </a:t>
            </a:r>
            <a:r>
              <a:rPr lang="en-US" altLang="ko-KR" sz="1600" b="1" smtClean="0">
                <a:solidFill>
                  <a:srgbClr val="3C479D"/>
                </a:solidFill>
              </a:rPr>
              <a:t>[</a:t>
            </a:r>
            <a:r>
              <a:rPr lang="ko-KR" altLang="en-US" sz="1600" b="1" smtClean="0">
                <a:solidFill>
                  <a:srgbClr val="3C479D"/>
                </a:solidFill>
              </a:rPr>
              <a:t>파이썬</a:t>
            </a:r>
            <a:r>
              <a:rPr lang="en-US" altLang="ko-KR" sz="1600" b="1" smtClean="0">
                <a:solidFill>
                  <a:srgbClr val="3C479D"/>
                </a:solidFill>
              </a:rPr>
              <a:t>] </a:t>
            </a:r>
            <a:r>
              <a:rPr lang="ko-KR" altLang="en-US" sz="1600" b="1" smtClean="0">
                <a:solidFill>
                  <a:srgbClr val="3C479D"/>
                </a:solidFill>
              </a:rPr>
              <a:t>변수 정의 특징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600" smtClean="0"/>
              <a:t>변수의 자료 저장 형식을 미리 지정하지 않아도 된다</a:t>
            </a:r>
            <a:r>
              <a:rPr lang="en-US" altLang="ko-KR" sz="1600" smtClean="0"/>
              <a:t>.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3</a:t>
            </a:r>
            <a:r>
              <a:rPr lang="ko-KR" altLang="en-US" sz="1600" dirty="0"/>
              <a:t>개의 변수에 각각 점수를 저장하고 합계를 계산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4912468" cy="2058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1" y="5013176"/>
            <a:ext cx="719975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정수와 실수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/>
              <a:t>3</a:t>
            </a:r>
            <a:r>
              <a:rPr lang="ko-KR" altLang="en-US" sz="1600"/>
              <a:t>개의 변수에 각각 점수를 저장하고 합계를 계산</a:t>
            </a:r>
            <a:endParaRPr lang="en-US" altLang="ko-KR" sz="16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smtClean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type( ) </a:t>
            </a:r>
            <a:r>
              <a:rPr lang="ko-KR" altLang="en-US" sz="1600" dirty="0"/>
              <a:t>함수로 각 변수의 </a:t>
            </a:r>
            <a:r>
              <a:rPr lang="ko-KR" altLang="en-US" sz="1600" dirty="0" err="1"/>
              <a:t>데이터형을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합계를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평균도 계산해서 출력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25" y="1533858"/>
            <a:ext cx="616307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616"/>
          <a:stretch/>
        </p:blipFill>
        <p:spPr>
          <a:xfrm>
            <a:off x="1304759" y="3789040"/>
            <a:ext cx="7198068" cy="1133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1851"/>
          <a:stretch/>
        </p:blipFill>
        <p:spPr>
          <a:xfrm>
            <a:off x="1325483" y="5301208"/>
            <a:ext cx="7189195" cy="1123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681" y="2348880"/>
            <a:ext cx="719975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352928" cy="5688632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컴퓨터의 </a:t>
            </a:r>
            <a:r>
              <a:rPr lang="ko-KR" altLang="en-US" sz="2000" dirty="0"/>
              <a:t>데이터 </a:t>
            </a:r>
            <a:r>
              <a:rPr lang="ko-KR" altLang="en-US" sz="2000" dirty="0" smtClean="0"/>
              <a:t>처리 과정</a:t>
            </a:r>
            <a:r>
              <a:rPr lang="en-US" altLang="ko-KR" sz="2000" dirty="0" smtClean="0"/>
              <a:t>]</a:t>
            </a:r>
            <a:endParaRPr lang="en-US" altLang="ko-KR" sz="1800" b="1" dirty="0" smtClean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>
                <a:latin typeface="+mn-ea"/>
              </a:rPr>
              <a:t>컴퓨터는 </a:t>
            </a:r>
            <a:r>
              <a:rPr lang="ko-KR" altLang="en-US" sz="1500" smtClean="0">
                <a:latin typeface="+mn-ea"/>
              </a:rPr>
              <a:t>프로그램을 사용하여 다양한 종류의 데이터를 처리하는 장치이다</a:t>
            </a:r>
            <a:r>
              <a:rPr lang="en-US" altLang="ko-KR" sz="150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>
                <a:latin typeface="+mn-ea"/>
              </a:rPr>
              <a:t>개발자는 프로그래밍 언어를 사용하여 데이터를 처리하는 과정을 구성한다</a:t>
            </a:r>
            <a:r>
              <a:rPr lang="en-US" altLang="ko-KR" sz="1500" smtClean="0">
                <a:latin typeface="+mn-ea"/>
              </a:rPr>
              <a:t>.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500" smtClean="0">
                <a:latin typeface="+mn-ea"/>
              </a:rPr>
              <a:t>Problem </a:t>
            </a:r>
            <a:r>
              <a:rPr lang="en-US" altLang="ko-KR" sz="150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500" smtClean="0">
                <a:latin typeface="+mn-ea"/>
              </a:rPr>
              <a:t> </a:t>
            </a:r>
            <a:r>
              <a:rPr lang="en-US" altLang="ko-KR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Algorithm</a:t>
            </a:r>
            <a:r>
              <a:rPr lang="en-US" altLang="ko-KR" sz="1500" smtClean="0">
                <a:latin typeface="+mn-ea"/>
              </a:rPr>
              <a:t> </a:t>
            </a:r>
            <a:r>
              <a:rPr lang="en-US" altLang="ko-KR" sz="1500" smtClean="0">
                <a:latin typeface="+mn-ea"/>
                <a:sym typeface="Wingdings" panose="05000000000000000000" pitchFamily="2" charset="2"/>
              </a:rPr>
              <a:t> Coding  Program</a:t>
            </a:r>
            <a:endParaRPr lang="en-US" altLang="ko-KR" sz="1500" smtClean="0">
              <a:latin typeface="+mn-ea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>
                <a:latin typeface="+mn-ea"/>
              </a:rPr>
              <a:t>다양한 언어로 작성된 </a:t>
            </a:r>
            <a:r>
              <a:rPr lang="ko-KR" altLang="en-US" sz="1500" b="1" smtClean="0">
                <a:latin typeface="+mn-ea"/>
              </a:rPr>
              <a:t>프로그램</a:t>
            </a:r>
            <a:r>
              <a:rPr lang="ko-KR" altLang="en-US" sz="1500" smtClean="0">
                <a:latin typeface="+mn-ea"/>
              </a:rPr>
              <a:t>은 컴퓨터가 이해 할 수 있는 기계어</a:t>
            </a:r>
            <a:r>
              <a:rPr lang="en-US" altLang="ko-KR" sz="1500" smtClean="0">
                <a:latin typeface="+mn-ea"/>
              </a:rPr>
              <a:t>(</a:t>
            </a:r>
            <a:r>
              <a:rPr lang="en-US" altLang="ko-KR" sz="1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1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진 형</a:t>
            </a:r>
            <a:r>
              <a:rPr lang="ko-KR" altLang="en-US" sz="1500" smtClean="0">
                <a:latin typeface="+mn-ea"/>
              </a:rPr>
              <a:t>태로 구성</a:t>
            </a:r>
            <a:r>
              <a:rPr lang="en-US" altLang="ko-KR" sz="1500" smtClean="0">
                <a:latin typeface="+mn-ea"/>
              </a:rPr>
              <a:t>)</a:t>
            </a:r>
            <a:r>
              <a:rPr lang="ko-KR" altLang="en-US" sz="1500" smtClean="0">
                <a:latin typeface="+mn-ea"/>
              </a:rPr>
              <a:t>로 변환시켜야 한다</a:t>
            </a:r>
            <a:r>
              <a:rPr lang="en-US" altLang="ko-KR" sz="1500" smtClean="0">
                <a:latin typeface="+mn-ea"/>
              </a:rPr>
              <a:t>. </a:t>
            </a:r>
            <a:r>
              <a:rPr lang="en-US" altLang="ko-KR" sz="150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500" b="1" smtClean="0">
                <a:latin typeface="+mn-ea"/>
                <a:sym typeface="Wingdings" panose="05000000000000000000" pitchFamily="2" charset="2"/>
              </a:rPr>
              <a:t>컴파일</a:t>
            </a:r>
            <a:r>
              <a:rPr lang="en-US" altLang="ko-KR" sz="1500" b="1" smtClean="0">
                <a:latin typeface="+mn-ea"/>
                <a:sym typeface="Wingdings" panose="05000000000000000000" pitchFamily="2" charset="2"/>
              </a:rPr>
              <a:t>(Compile)</a:t>
            </a:r>
            <a:endParaRPr lang="en-US" altLang="ko-KR" sz="1500" b="1" dirty="0" smtClean="0">
              <a:latin typeface="+mn-ea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>
                <a:latin typeface="+mn-ea"/>
              </a:rPr>
              <a:t>프로그램이 처리하는 </a:t>
            </a:r>
            <a:r>
              <a:rPr lang="ko-KR" altLang="en-US" sz="1500" b="1" smtClean="0">
                <a:latin typeface="+mn-ea"/>
              </a:rPr>
              <a:t>데이터</a:t>
            </a:r>
            <a:r>
              <a:rPr lang="ko-KR" altLang="en-US" sz="1500" smtClean="0">
                <a:latin typeface="+mn-ea"/>
              </a:rPr>
              <a:t>들도 컴퓨터가 이해할 수 있는 </a:t>
            </a:r>
            <a:r>
              <a:rPr lang="en-US" altLang="ko-KR" sz="1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1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진 형태</a:t>
            </a:r>
            <a:r>
              <a:rPr lang="ko-KR" altLang="en-US" sz="1500" smtClean="0">
                <a:latin typeface="+mn-ea"/>
              </a:rPr>
              <a:t>로 변환이 되어 있어야 한다</a:t>
            </a:r>
            <a:r>
              <a:rPr lang="en-US" altLang="ko-KR" sz="1500" smtClean="0">
                <a:latin typeface="+mn-ea"/>
              </a:rPr>
              <a:t>.  </a:t>
            </a:r>
            <a:r>
              <a:rPr lang="en-US" altLang="ko-KR" sz="140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atin typeface="+mn-ea"/>
                <a:sym typeface="Wingdings" panose="05000000000000000000" pitchFamily="2" charset="2"/>
              </a:rPr>
              <a:t>인간이 구분할 수 없을 정도의 정밀도를 유지한 아날로그 신호 단위를 각각 비트 열로 구성된 </a:t>
            </a:r>
            <a:r>
              <a:rPr lang="en-US" altLang="ko-KR" sz="1400" smtClean="0"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sz="1400" smtClean="0">
                <a:latin typeface="+mn-ea"/>
                <a:sym typeface="Wingdings" panose="05000000000000000000" pitchFamily="2" charset="2"/>
              </a:rPr>
              <a:t>진 형태로 변환</a:t>
            </a:r>
            <a:endParaRPr lang="en-US" altLang="ko-KR" sz="15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프로그램은 문제 해결 절차를 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명령어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사용하여 구성한다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프로그램 명령어는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다양한 데이터를 수용하기 위해 데이터를 대신할 수 있는 </a:t>
            </a:r>
            <a:r>
              <a:rPr lang="ko-KR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사용한다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프로그램이 실행되는 과정에서 인간과 소통하기 위해 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진 형태의 데이터를 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10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진 또는 멀티미디어</a:t>
            </a:r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그림</a:t>
            </a:r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영상</a:t>
            </a:r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소리 등</a:t>
            </a:r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형태로 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변환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하여 표현한다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anose="05000000000000000000" pitchFamily="2" charset="2"/>
              </a:rPr>
              <a:t> 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anose="05000000000000000000" pitchFamily="2" charset="2"/>
              </a:rPr>
              <a:t>진 비트열 단위를 아날로그로 변환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smtClean="0"/>
              <a:t>데이터형과 </a:t>
            </a:r>
            <a:r>
              <a:rPr lang="ko-KR" altLang="en-US" sz="2000"/>
              <a:t>형 </a:t>
            </a:r>
            <a:r>
              <a:rPr lang="ko-KR" altLang="en-US" sz="2000" smtClean="0"/>
              <a:t>변환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변수에 값을 저장하는 형식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데이터형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은 저장하려는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값의 표현 형태에 의해 정해짐</a:t>
            </a:r>
            <a:endParaRPr lang="en-US" altLang="ko-KR" sz="150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만약 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 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변수에 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을 저장한다면</a:t>
            </a:r>
            <a:endParaRPr lang="en-US" altLang="ko-KR" sz="15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&gt;&gt;&gt;</a:t>
            </a:r>
            <a:r>
              <a:rPr lang="en-US" altLang="ko-KR" sz="1500" b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 = 10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;  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정수로 저장</a:t>
            </a:r>
            <a:endParaRPr lang="en-US" altLang="ko-KR" sz="15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&gt;&gt;&gt;</a:t>
            </a:r>
            <a:r>
              <a:rPr lang="en-US" altLang="ko-KR" sz="1500" b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 = 10.0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;  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실수로 저장</a:t>
            </a:r>
            <a:endParaRPr lang="en-US" altLang="ko-KR" sz="15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&gt;&gt;&gt;</a:t>
            </a:r>
            <a:r>
              <a:rPr lang="en-US" altLang="ko-KR" sz="1500" b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 = '10'</a:t>
            </a:r>
            <a:r>
              <a:rPr lang="en-US" altLang="ko-KR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;  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문자열로 저장</a:t>
            </a:r>
            <a:endParaRPr lang="en-US" altLang="ko-KR" sz="15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복수의 자료형이 포함된 연산식으로 저장한다면 저장할 값에 </a:t>
            </a: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손실이 되지 않는 자료형으로 저장</a:t>
            </a:r>
            <a:endParaRPr lang="en-US" altLang="ko-KR" sz="150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500" smtClean="0"/>
              <a:t>	&gt;&gt;&gt;</a:t>
            </a:r>
            <a:r>
              <a:rPr lang="en-US" altLang="ko-KR" sz="1500" b="1" smtClean="0"/>
              <a:t>num = 10 + 5</a:t>
            </a:r>
            <a:r>
              <a:rPr lang="en-US" altLang="ko-KR" sz="1500" smtClean="0"/>
              <a:t>;  </a:t>
            </a:r>
            <a:r>
              <a:rPr lang="ko-KR" altLang="en-US" sz="1500" smtClean="0"/>
              <a:t>정수로 저장</a:t>
            </a:r>
            <a:r>
              <a:rPr lang="en-US" altLang="ko-KR" sz="1500" smtClean="0"/>
              <a:t>, </a:t>
            </a:r>
            <a:r>
              <a:rPr lang="ko-KR" altLang="en-US" sz="1500" smtClean="0"/>
              <a:t>결과가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항상</a:t>
            </a:r>
            <a:r>
              <a:rPr lang="ko-KR" altLang="en-US" sz="1500" smtClean="0"/>
              <a:t> </a:t>
            </a:r>
            <a:r>
              <a:rPr lang="ko-KR" altLang="en-US" sz="1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정수</a:t>
            </a:r>
            <a:r>
              <a:rPr lang="ko-KR" altLang="en-US" sz="1500" smtClean="0"/>
              <a:t>이므로 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500" smtClean="0"/>
              <a:t>	&gt;&gt;&gt;</a:t>
            </a:r>
            <a:r>
              <a:rPr lang="en-US" altLang="ko-KR" sz="1500" b="1" smtClean="0"/>
              <a:t>num </a:t>
            </a:r>
            <a:r>
              <a:rPr lang="en-US" altLang="ko-KR" sz="1500" b="1"/>
              <a:t>= 10 + </a:t>
            </a:r>
            <a:r>
              <a:rPr lang="en-US" altLang="ko-KR" sz="1500" b="1" smtClean="0"/>
              <a:t>5.0</a:t>
            </a:r>
            <a:r>
              <a:rPr lang="en-US" altLang="ko-KR" sz="1500" smtClean="0"/>
              <a:t>;  </a:t>
            </a:r>
            <a:r>
              <a:rPr lang="ko-KR" altLang="en-US" sz="1500" smtClean="0"/>
              <a:t>실수로 </a:t>
            </a:r>
            <a:r>
              <a:rPr lang="ko-KR" altLang="en-US" sz="1500"/>
              <a:t>저장</a:t>
            </a:r>
            <a:r>
              <a:rPr lang="en-US" altLang="ko-KR" sz="1500"/>
              <a:t>, </a:t>
            </a:r>
            <a:r>
              <a:rPr lang="ko-KR" altLang="en-US" sz="1500" smtClean="0"/>
              <a:t>연산에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실수가 포함</a:t>
            </a:r>
            <a:r>
              <a:rPr lang="ko-KR" altLang="en-US" sz="1500" smtClean="0"/>
              <a:t>되어 있으므로</a:t>
            </a:r>
            <a:endParaRPr lang="en-US" altLang="ko-KR" sz="15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500"/>
              <a:t>	</a:t>
            </a:r>
            <a:r>
              <a:rPr lang="en-US" altLang="ko-KR" sz="1500" smtClean="0"/>
              <a:t>&gt;&gt;&gt;</a:t>
            </a:r>
            <a:r>
              <a:rPr lang="en-US" altLang="ko-KR" sz="1500" b="1" smtClean="0"/>
              <a:t>num </a:t>
            </a:r>
            <a:r>
              <a:rPr lang="en-US" altLang="ko-KR" sz="1500" b="1"/>
              <a:t>= 10 </a:t>
            </a:r>
            <a:r>
              <a:rPr lang="en-US" altLang="ko-KR" sz="1500" b="1" smtClean="0"/>
              <a:t>/ 5</a:t>
            </a:r>
            <a:r>
              <a:rPr lang="en-US" altLang="ko-KR" sz="1500" smtClean="0"/>
              <a:t>;  </a:t>
            </a:r>
            <a:r>
              <a:rPr lang="ko-KR" altLang="en-US" sz="1500"/>
              <a:t>실수로 저장</a:t>
            </a:r>
            <a:r>
              <a:rPr lang="en-US" altLang="ko-KR" sz="1500"/>
              <a:t>, </a:t>
            </a:r>
            <a:r>
              <a:rPr lang="en-US" altLang="ko-KR" sz="1500" smtClean="0"/>
              <a:t>‘/’ </a:t>
            </a:r>
            <a:r>
              <a:rPr lang="ko-KR" altLang="en-US" sz="1500" smtClean="0"/>
              <a:t>연산 결과가 </a:t>
            </a:r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실수가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나올 수</a:t>
            </a:r>
            <a:r>
              <a:rPr lang="ko-KR" altLang="en-US" sz="1500" smtClean="0"/>
              <a:t> 있으므로</a:t>
            </a:r>
            <a:endParaRPr lang="en-US" altLang="ko-KR" sz="15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70749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smtClean="0"/>
              <a:t>데이터형과 </a:t>
            </a:r>
            <a:r>
              <a:rPr lang="ko-KR" altLang="en-US" sz="2000"/>
              <a:t>형 변환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 smtClean="0"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변수에 값을 저장하는 형식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데이터형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은 입력하는 값의 표현 형태에 의해 정해진다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. (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만약 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num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변수에 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을 저장한다면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&gt;&gt;&gt; num = 10; 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정수로 저장</a:t>
            </a:r>
            <a:endParaRPr lang="en-US" altLang="ko-KR" sz="1600" smtClean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&gt;&gt;&gt; num = 10.0; 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실수로 저장</a:t>
            </a:r>
            <a:endParaRPr lang="en-US" altLang="ko-KR" sz="1600" smtClean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	&gt;&gt;&gt;num = ’10’; 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문자열로 저장</a:t>
            </a:r>
            <a:endParaRPr lang="en-US" altLang="ko-KR" sz="1600" smtClean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만약 연산 결과를 저장한다면 저장할 값에 손실이 되지 않는 자료형으로 저장</a:t>
            </a:r>
            <a:endParaRPr lang="en-US" altLang="ko-KR" sz="1600" smtClean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	&gt;&gt;&gt;in = 10 + 5; 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정수로 저장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결과가 정수이므로 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	&gt;&gt;&gt;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in = 10 + 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5.0; 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실수로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저장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연산에 실수가 포함되어 있으므로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	&gt;&gt;&gt;in = 10 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5.0; 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실수로 저장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연산 결과가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실수가 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나올 수 있으므로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3248025" cy="4010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45" y="2348880"/>
            <a:ext cx="3562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2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변수의 개념과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변수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문제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6"/>
            </a:pPr>
            <a:r>
              <a:rPr lang="ko-KR" altLang="en-US" sz="1600" b="1" smtClean="0"/>
              <a:t>아래</a:t>
            </a:r>
            <a:r>
              <a:rPr lang="ko-KR" altLang="ko-KR" sz="1600" b="1" smtClean="0">
                <a:latin typeface="+mn-ea"/>
              </a:rPr>
              <a:t> 코드</a:t>
            </a:r>
            <a:r>
              <a:rPr lang="ko-KR" altLang="en-US" sz="1600" b="1" smtClean="0">
                <a:latin typeface="+mn-ea"/>
              </a:rPr>
              <a:t> 이후에 실행될 코드의</a:t>
            </a:r>
            <a:r>
              <a:rPr lang="en-US" altLang="ko-KR" sz="1600" b="1" smtClean="0">
                <a:latin typeface="+mn-ea"/>
              </a:rPr>
              <a:t> </a:t>
            </a:r>
            <a:r>
              <a:rPr lang="ko-KR" altLang="en-US" sz="1600" b="1" smtClean="0">
                <a:latin typeface="+mn-ea"/>
              </a:rPr>
              <a:t>실행 결과에 대해 데이터 형식으로 답하시오</a:t>
            </a:r>
            <a:r>
              <a:rPr lang="en-US" altLang="ko-KR" sz="1600" b="1" smtClean="0">
                <a:latin typeface="+mn-ea"/>
              </a:rPr>
              <a:t>.</a:t>
            </a:r>
          </a:p>
          <a:p>
            <a:pPr marL="447675" lvl="2" indent="0">
              <a:buClr>
                <a:srgbClr val="3C479D"/>
              </a:buClr>
              <a:buNone/>
            </a:pPr>
            <a:r>
              <a:rPr lang="en-US" altLang="ko-KR" sz="1600">
                <a:latin typeface="+mn-ea"/>
              </a:rPr>
              <a:t> </a:t>
            </a:r>
            <a:r>
              <a:rPr lang="en-US" altLang="ko-KR" sz="1600" smtClean="0">
                <a:latin typeface="+mn-ea"/>
              </a:rPr>
              <a:t>  (int, float, str </a:t>
            </a:r>
            <a:r>
              <a:rPr lang="ko-KR" altLang="en-US" sz="1600" smtClean="0">
                <a:latin typeface="+mn-ea"/>
              </a:rPr>
              <a:t>중에 선택</a:t>
            </a:r>
            <a:r>
              <a:rPr lang="en-US" altLang="ko-KR" sz="1600" smtClean="0">
                <a:latin typeface="+mn-ea"/>
              </a:rPr>
              <a:t>)</a:t>
            </a:r>
            <a:endParaRPr lang="ko-KR" altLang="ko-KR" sz="1600">
              <a:latin typeface="+mn-ea"/>
            </a:endParaRPr>
          </a:p>
          <a:p>
            <a:pPr marL="447675" lvl="2" indent="0">
              <a:buNone/>
            </a:pPr>
            <a:r>
              <a:rPr lang="en-US" altLang="ko-KR" sz="1600">
                <a:latin typeface="+mn-ea"/>
              </a:rPr>
              <a:t> </a:t>
            </a:r>
            <a:r>
              <a:rPr lang="en-US" altLang="ko-KR" sz="1600" smtClean="0">
                <a:latin typeface="+mn-ea"/>
              </a:rPr>
              <a:t>   </a:t>
            </a:r>
          </a:p>
          <a:p>
            <a:pPr marL="447675" lvl="2" indent="0">
              <a:buNone/>
            </a:pPr>
            <a:endParaRPr lang="en-US" altLang="ko-KR" sz="1600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smtClean="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 smtClean="0">
                <a:latin typeface="+mn-ea"/>
              </a:rPr>
              <a:t>① </a:t>
            </a:r>
            <a:r>
              <a:rPr lang="en-US" altLang="ko-KR" sz="1600" smtClean="0">
                <a:latin typeface="+mn-ea"/>
              </a:rPr>
              <a:t>type(a)	</a:t>
            </a:r>
            <a:r>
              <a:rPr lang="en-US" altLang="ko-KR" sz="1600" u="sng" smtClean="0">
                <a:latin typeface="+mn-ea"/>
              </a:rPr>
              <a:t>	</a:t>
            </a:r>
            <a:endParaRPr lang="ko-KR" altLang="ko-KR" sz="1600" u="sng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② </a:t>
            </a:r>
            <a:r>
              <a:rPr lang="en-US" altLang="ko-KR" sz="1600" smtClean="0">
                <a:latin typeface="+mn-ea"/>
              </a:rPr>
              <a:t>type(b) </a:t>
            </a:r>
            <a:r>
              <a:rPr lang="en-US" altLang="ko-KR" sz="1600">
                <a:latin typeface="+mn-ea"/>
              </a:rPr>
              <a:t>	</a:t>
            </a:r>
            <a:r>
              <a:rPr lang="en-US" altLang="ko-KR" sz="1600" u="sng">
                <a:latin typeface="+mn-ea"/>
              </a:rPr>
              <a:t>	</a:t>
            </a:r>
            <a:endParaRPr lang="ko-KR" altLang="ko-KR" sz="160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③ </a:t>
            </a:r>
            <a:r>
              <a:rPr lang="en-US" altLang="ko-KR" sz="1600" smtClean="0">
                <a:latin typeface="+mn-ea"/>
              </a:rPr>
              <a:t>type(sum) </a:t>
            </a:r>
            <a:r>
              <a:rPr lang="en-US" altLang="ko-KR" sz="1600">
                <a:latin typeface="+mn-ea"/>
              </a:rPr>
              <a:t>	</a:t>
            </a:r>
            <a:r>
              <a:rPr lang="en-US" altLang="ko-KR" sz="1600" u="sng">
                <a:latin typeface="+mn-ea"/>
              </a:rPr>
              <a:t>	</a:t>
            </a:r>
            <a:endParaRPr lang="en-US" altLang="ko-KR" sz="1600" u="sng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b="1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6"/>
            </a:pPr>
            <a:r>
              <a:rPr lang="ko-KR" altLang="en-US" sz="1600" b="1" smtClean="0"/>
              <a:t>위 문항의 변수 </a:t>
            </a:r>
            <a:r>
              <a:rPr lang="en-US" altLang="ko-KR" sz="1600" b="1" smtClean="0"/>
              <a:t>a, b, sum</a:t>
            </a:r>
            <a:r>
              <a:rPr lang="ko-KR" altLang="en-US" sz="1600" b="1" smtClean="0"/>
              <a:t>에 대한 연산결과가 아래와 같이 나오도록 </a:t>
            </a:r>
            <a:r>
              <a:rPr lang="en-US" altLang="ko-KR" sz="1600" b="1" smtClean="0"/>
              <a:t>print() </a:t>
            </a:r>
            <a:r>
              <a:rPr lang="ko-KR" altLang="en-US" sz="1600" b="1" smtClean="0"/>
              <a:t>문을 완성하시오</a:t>
            </a:r>
            <a:r>
              <a:rPr lang="en-US" altLang="ko-KR" sz="1600" b="1" smtClean="0">
                <a:latin typeface="+mn-ea"/>
              </a:rPr>
              <a:t>.</a:t>
            </a:r>
          </a:p>
          <a:p>
            <a:pPr marL="266700" lvl="1" indent="0">
              <a:buClr>
                <a:srgbClr val="3C479D"/>
              </a:buClr>
              <a:buNone/>
            </a:pPr>
            <a:endParaRPr lang="en-US" altLang="ko-KR" sz="1600" b="1" smtClean="0">
              <a:latin typeface="+mn-ea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 smtClean="0">
                <a:latin typeface="+mn-ea"/>
              </a:rPr>
              <a:t>     </a:t>
            </a:r>
            <a:r>
              <a:rPr lang="en-US" altLang="ko-KR" sz="1600" smtClean="0">
                <a:latin typeface="+mn-ea"/>
              </a:rPr>
              <a:t>print("</a:t>
            </a:r>
            <a:r>
              <a:rPr lang="en-US" altLang="ko-KR" sz="1600" u="sng" smtClean="0">
                <a:latin typeface="+mn-ea"/>
              </a:rPr>
              <a:t>                         </a:t>
            </a:r>
            <a:r>
              <a:rPr lang="en-US" altLang="ko-KR" sz="1600" smtClean="0">
                <a:latin typeface="+mn-ea"/>
              </a:rPr>
              <a:t>" </a:t>
            </a:r>
            <a:r>
              <a:rPr lang="en-US" altLang="ko-KR" sz="1600">
                <a:latin typeface="+mn-ea"/>
              </a:rPr>
              <a:t>%(a, b, sum))	</a:t>
            </a:r>
            <a:r>
              <a:rPr lang="en-US" altLang="ko-KR" sz="1600" b="1">
                <a:latin typeface="+mn-ea"/>
              </a:rPr>
              <a:t>		</a:t>
            </a:r>
            <a:endParaRPr lang="ko-KR" altLang="ko-KR" sz="16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6428" y="5445224"/>
            <a:ext cx="42408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+ 2.0 = 5.0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2357" y="2371480"/>
            <a:ext cx="4294903" cy="8414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 = 3</a:t>
            </a: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 = 2.0</a:t>
            </a: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sum = a + b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408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  <a:endParaRPr kumimoji="0" lang="ko-KR" altLang="en-US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kumimoji="0" lang="ko-KR" altLang="en-US" sz="1800" b="1" dirty="0">
                <a:solidFill>
                  <a:srgbClr val="3C479D"/>
                </a:solidFill>
              </a:rPr>
              <a:t>  문자열</a:t>
            </a:r>
            <a:endParaRPr kumimoji="0" lang="en-US" altLang="ko-KR" sz="18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하나 이상의 문자를 저장하는 </a:t>
            </a:r>
            <a:r>
              <a:rPr lang="ko-KR" altLang="en-US" sz="1600" err="1"/>
              <a:t>데이터형이</a:t>
            </a:r>
            <a:r>
              <a:rPr lang="ko-KR" altLang="en-US" sz="1600"/>
              <a:t> </a:t>
            </a:r>
            <a:r>
              <a:rPr lang="ko-KR" altLang="en-US" sz="1600" smtClean="0"/>
              <a:t>문자열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smtClean="0"/>
              <a:t>문자열의 각 문자는 </a:t>
            </a:r>
            <a:r>
              <a:rPr lang="en-US" altLang="ko-KR" sz="1400" smtClean="0"/>
              <a:t>ASCII</a:t>
            </a:r>
            <a:r>
              <a:rPr lang="ko-KR" altLang="en-US" sz="1400" smtClean="0"/>
              <a:t>코드로 저장</a:t>
            </a:r>
            <a:r>
              <a:rPr lang="en-US" altLang="ko-KR" sz="1400" smtClean="0"/>
              <a:t>, </a:t>
            </a:r>
            <a:r>
              <a:rPr lang="ko-KR" altLang="en-US" sz="1400"/>
              <a:t>각 문자를 </a:t>
            </a:r>
            <a:r>
              <a:rPr lang="ko-KR" altLang="en-US" sz="1400" smtClean="0"/>
              <a:t>배열</a:t>
            </a:r>
            <a:r>
              <a:rPr lang="en-US" altLang="ko-KR" sz="1400" smtClean="0"/>
              <a:t> </a:t>
            </a:r>
            <a:r>
              <a:rPr lang="ko-KR" altLang="en-US" sz="1400"/>
              <a:t>형태로 저장</a:t>
            </a:r>
            <a:endParaRPr lang="en-US" altLang="ko-KR" sz="14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파이썬에서는</a:t>
            </a:r>
            <a:r>
              <a:rPr lang="ko-KR" altLang="en-US" sz="1600" dirty="0"/>
              <a:t> 큰따옴표</a:t>
            </a:r>
            <a:r>
              <a:rPr lang="en-US" altLang="ko-KR" sz="1600" dirty="0"/>
              <a:t>(“”) </a:t>
            </a:r>
            <a:r>
              <a:rPr lang="ko-KR" altLang="en-US" sz="1600" dirty="0"/>
              <a:t>나 작은따옴표</a:t>
            </a:r>
            <a:r>
              <a:rPr lang="en-US" altLang="ko-KR" sz="1600" dirty="0"/>
              <a:t>(‘ ’)</a:t>
            </a:r>
            <a:r>
              <a:rPr lang="ko-KR" altLang="en-US" sz="1600" dirty="0"/>
              <a:t>를 문자열 기호로 사용</a:t>
            </a:r>
            <a:endParaRPr kumimoji="0"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818"/>
          <a:stretch/>
        </p:blipFill>
        <p:spPr>
          <a:xfrm>
            <a:off x="1187624" y="3665190"/>
            <a:ext cx="72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2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244827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smtClean="0"/>
              <a:t>데이터형과 </a:t>
            </a:r>
            <a:r>
              <a:rPr lang="ko-KR" altLang="en-US" sz="2000"/>
              <a:t>형 </a:t>
            </a:r>
            <a:r>
              <a:rPr lang="ko-KR" altLang="en-US" sz="2000" smtClean="0"/>
              <a:t>변환</a:t>
            </a:r>
            <a:endParaRPr lang="ko-KR" altLang="en-US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  문자열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하나 이상의 문자를 저장하는 데이터형이 </a:t>
            </a:r>
            <a:r>
              <a:rPr lang="ko-KR" altLang="en-US" sz="1600" smtClean="0"/>
              <a:t>문자열</a:t>
            </a:r>
            <a:endParaRPr lang="en-US" altLang="ko-KR" sz="140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/>
              <a:t>문자열의 각 문자는 </a:t>
            </a:r>
            <a:r>
              <a:rPr lang="en-US" altLang="ko-KR" sz="1400"/>
              <a:t>ASCII</a:t>
            </a:r>
            <a:r>
              <a:rPr lang="ko-KR" altLang="en-US" sz="1400"/>
              <a:t>코드로 </a:t>
            </a:r>
            <a:r>
              <a:rPr lang="ko-KR" altLang="en-US" sz="1400" smtClean="0"/>
              <a:t>저장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각 문자를 배열</a:t>
            </a:r>
            <a:r>
              <a:rPr lang="en-US" altLang="ko-KR" sz="1400" smtClean="0"/>
              <a:t> </a:t>
            </a:r>
            <a:r>
              <a:rPr lang="ko-KR" altLang="en-US" sz="1400" smtClean="0"/>
              <a:t>형태로 저장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 smtClean="0"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600" b="1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600" b="1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600" b="1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600" b="1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600" b="1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438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16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  <a:endParaRPr kumimoji="0" lang="ko-KR" altLang="en-US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kumimoji="0" lang="ko-KR" altLang="en-US" sz="1800" b="1" dirty="0">
                <a:solidFill>
                  <a:srgbClr val="3C479D"/>
                </a:solidFill>
              </a:rPr>
              <a:t>  문자열</a:t>
            </a:r>
            <a:endParaRPr kumimoji="0" lang="en-US" altLang="ko-KR" sz="1800" b="1" dirty="0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kumimoji="0" lang="en-US" altLang="ko-KR" sz="18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키보드로 하나의 문자를 </a:t>
            </a:r>
            <a:r>
              <a:rPr lang="ko-KR" altLang="en-US" sz="1600" dirty="0" err="1"/>
              <a:t>입력받아</a:t>
            </a:r>
            <a:r>
              <a:rPr lang="ko-KR" altLang="en-US" sz="1600" dirty="0"/>
              <a:t> 변수 </a:t>
            </a:r>
            <a:r>
              <a:rPr lang="en-US" altLang="ko-KR" sz="1600" dirty="0" err="1"/>
              <a:t>ch</a:t>
            </a:r>
            <a:r>
              <a:rPr lang="ko-KR" altLang="en-US" sz="1600" dirty="0"/>
              <a:t>에 저장하고 값을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7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>
                <a:latin typeface="+mn-ea"/>
              </a:rPr>
              <a:t>ord</a:t>
            </a:r>
            <a:r>
              <a:rPr lang="en-US" altLang="ko-KR" sz="1600" dirty="0">
                <a:latin typeface="+mn-ea"/>
              </a:rPr>
              <a:t>( ) </a:t>
            </a:r>
            <a:r>
              <a:rPr lang="ko-KR" altLang="en-US" sz="1600" dirty="0">
                <a:latin typeface="+mn-ea"/>
              </a:rPr>
              <a:t>함수를 이용해 입력한 문자 ‘</a:t>
            </a:r>
            <a:r>
              <a:rPr lang="en-US" altLang="ko-KR" sz="1600" dirty="0">
                <a:latin typeface="+mn-ea"/>
              </a:rPr>
              <a:t>a’</a:t>
            </a:r>
            <a:r>
              <a:rPr lang="ko-KR" altLang="en-US" sz="1600" dirty="0">
                <a:latin typeface="+mn-ea"/>
              </a:rPr>
              <a:t>가 실제로 처리되는 값이 </a:t>
            </a:r>
            <a:r>
              <a:rPr lang="en-US" altLang="ko-KR" sz="1600" dirty="0">
                <a:latin typeface="+mn-ea"/>
              </a:rPr>
              <a:t>97</a:t>
            </a:r>
            <a:r>
              <a:rPr lang="ko-KR" altLang="en-US" sz="1600" dirty="0">
                <a:latin typeface="+mn-ea"/>
              </a:rPr>
              <a:t>임을 확인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kumimoji="0" lang="en-US" altLang="ko-KR" sz="1600" b="1" dirty="0">
                <a:solidFill>
                  <a:srgbClr val="3C479D"/>
                </a:solidFill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40" y="1988839"/>
            <a:ext cx="7391400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049"/>
          <a:stretch/>
        </p:blipFill>
        <p:spPr>
          <a:xfrm>
            <a:off x="1421816" y="2959891"/>
            <a:ext cx="7110624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029"/>
          <a:stretch/>
        </p:blipFill>
        <p:spPr>
          <a:xfrm>
            <a:off x="1374191" y="4644276"/>
            <a:ext cx="7158249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66025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</a:t>
            </a:r>
            <a:r>
              <a:rPr lang="ko-KR" altLang="en-US" sz="1800" b="1">
                <a:solidFill>
                  <a:srgbClr val="3C479D"/>
                </a:solidFill>
              </a:rPr>
              <a:t>문자열 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문자열 </a:t>
            </a:r>
            <a:r>
              <a:rPr lang="ko-KR" altLang="en-US" sz="1600" smtClean="0"/>
              <a:t>데이터형에서 </a:t>
            </a:r>
            <a:r>
              <a:rPr lang="en-US" altLang="ko-KR" sz="1600" smtClean="0"/>
              <a:t>‘</a:t>
            </a:r>
            <a:r>
              <a:rPr lang="en-US" altLang="ko-KR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ko-KR" sz="1600" smtClean="0"/>
              <a:t>’ </a:t>
            </a:r>
            <a:r>
              <a:rPr lang="ko-KR" altLang="en-US" sz="1600" smtClean="0"/>
              <a:t>연산은 </a:t>
            </a:r>
            <a:r>
              <a:rPr lang="ko-KR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</a:t>
            </a:r>
            <a:r>
              <a:rPr lang="ko-KR" altLang="en-US" sz="1600" smtClean="0"/>
              <a:t> 의미로</a:t>
            </a:r>
            <a:r>
              <a:rPr lang="en-US" altLang="ko-KR" sz="1600" smtClean="0"/>
              <a:t>, </a:t>
            </a:r>
            <a:r>
              <a:rPr lang="en-US" altLang="ko-KR" sz="1600" b="1" smtClean="0"/>
              <a:t>‘*’</a:t>
            </a:r>
            <a:r>
              <a:rPr lang="ko-KR" altLang="en-US" sz="1600" smtClean="0"/>
              <a:t> 연산은 </a:t>
            </a:r>
            <a:r>
              <a:rPr lang="ko-KR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</a:t>
            </a:r>
            <a:r>
              <a:rPr lang="ko-KR" altLang="en-US" sz="1600" smtClean="0"/>
              <a:t> 의미로 사용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긴 문자열의 경우 여러 줄로 나눈 상태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줄바꿈</a:t>
            </a:r>
            <a:r>
              <a:rPr lang="en-US" altLang="ko-KR" sz="1600" dirty="0"/>
              <a:t>)</a:t>
            </a:r>
            <a:r>
              <a:rPr lang="ko-KR" altLang="en-US" sz="1600" dirty="0"/>
              <a:t>로 변수에 저장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13" y="1988841"/>
            <a:ext cx="7391400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965" b="2459"/>
          <a:stretch/>
        </p:blipFill>
        <p:spPr>
          <a:xfrm>
            <a:off x="1389831" y="2813550"/>
            <a:ext cx="7070601" cy="1551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844"/>
          <a:stretch/>
        </p:blipFill>
        <p:spPr>
          <a:xfrm>
            <a:off x="1389831" y="4716288"/>
            <a:ext cx="7070601" cy="19335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2161868" y="6101763"/>
            <a:ext cx="504056" cy="288032"/>
          </a:xfrm>
          <a:prstGeom prst="straightConnector1">
            <a:avLst/>
          </a:prstGeom>
          <a:ln w="12700">
            <a:solidFill>
              <a:srgbClr val="EE7D6A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555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66025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</a:t>
            </a:r>
            <a:r>
              <a:rPr lang="ko-KR" altLang="en-US" sz="1800" b="1">
                <a:solidFill>
                  <a:srgbClr val="3C479D"/>
                </a:solidFill>
              </a:rPr>
              <a:t>문자열 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문자열 사이에 </a:t>
            </a:r>
            <a:r>
              <a:rPr lang="ko-KR" altLang="en-US" sz="1600" dirty="0" err="1"/>
              <a:t>줄바꿈</a:t>
            </a:r>
            <a:r>
              <a:rPr lang="ko-KR" altLang="en-US" sz="1600" dirty="0"/>
              <a:t> 문자나 </a:t>
            </a:r>
            <a:r>
              <a:rPr lang="ko-KR" alt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탭 문자</a:t>
            </a:r>
            <a:r>
              <a:rPr lang="en-US" altLang="ko-K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(‘\t’)</a:t>
            </a:r>
            <a:r>
              <a:rPr lang="ko-KR" altLang="en-US" sz="1600" dirty="0"/>
              <a:t>를 넣어 변수에 저장하고 출력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좋아하는 과일을 변수에 저장해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문장으로 표현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13" y="1988841"/>
            <a:ext cx="7391400" cy="45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982"/>
          <a:stretch/>
        </p:blipFill>
        <p:spPr>
          <a:xfrm>
            <a:off x="1362243" y="2909367"/>
            <a:ext cx="7170197" cy="1171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13" y="4221089"/>
            <a:ext cx="7381875" cy="428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841"/>
          <a:stretch/>
        </p:blipFill>
        <p:spPr>
          <a:xfrm>
            <a:off x="1361257" y="5203527"/>
            <a:ext cx="7171184" cy="1304925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2953875" y="1522723"/>
            <a:ext cx="2587613" cy="1552180"/>
          </a:xfrm>
          <a:prstGeom prst="straightConnector1">
            <a:avLst/>
          </a:prstGeom>
          <a:ln w="12700">
            <a:solidFill>
              <a:srgbClr val="EE7D6A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541488" y="1126678"/>
            <a:ext cx="3024336" cy="792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 smtClean="0">
                <a:solidFill>
                  <a:schemeClr val="bg2">
                    <a:lumMod val="10000"/>
                  </a:schemeClr>
                </a:solidFill>
              </a:rPr>
              <a:t>‘\’</a:t>
            </a:r>
            <a:r>
              <a:rPr lang="ko-KR" altLang="en-US" sz="1100" smtClean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1100" b="1" smtClean="0">
                <a:solidFill>
                  <a:schemeClr val="bg2">
                    <a:lumMod val="10000"/>
                  </a:schemeClr>
                </a:solidFill>
              </a:rPr>
              <a:t>escape </a:t>
            </a:r>
            <a:r>
              <a:rPr lang="ko-KR" altLang="en-US" sz="1100" b="1" smtClean="0">
                <a:solidFill>
                  <a:schemeClr val="bg2">
                    <a:lumMod val="10000"/>
                  </a:schemeClr>
                </a:solidFill>
              </a:rPr>
              <a:t>문자</a:t>
            </a:r>
            <a:endParaRPr lang="en-US" altLang="ko-KR" sz="1100" b="1" smtClean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 smtClean="0">
                <a:solidFill>
                  <a:schemeClr val="bg2">
                    <a:lumMod val="10000"/>
                  </a:schemeClr>
                </a:solidFill>
              </a:rPr>
              <a:t>‘\’</a:t>
            </a:r>
            <a:r>
              <a:rPr lang="ko-KR" altLang="en-US" sz="1100" smtClean="0">
                <a:solidFill>
                  <a:schemeClr val="bg2">
                    <a:lumMod val="10000"/>
                  </a:schemeClr>
                </a:solidFill>
              </a:rPr>
              <a:t>는</a:t>
            </a:r>
            <a:r>
              <a:rPr lang="en-US" altLang="ko-KR" sz="110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100" smtClean="0">
                <a:solidFill>
                  <a:schemeClr val="bg2">
                    <a:lumMod val="10000"/>
                  </a:schemeClr>
                </a:solidFill>
              </a:rPr>
              <a:t>다음 한 문자를 특수한 제어 문자로 인식하게 지시</a:t>
            </a:r>
            <a:endParaRPr lang="en-US" altLang="ko-KR" sz="1100" smtClean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 smtClean="0">
                <a:solidFill>
                  <a:schemeClr val="bg2">
                    <a:lumMod val="10000"/>
                  </a:schemeClr>
                </a:solidFill>
              </a:rPr>
              <a:t>‘n’</a:t>
            </a:r>
            <a:r>
              <a:rPr lang="ko-KR" altLang="en-US" sz="1100" smtClean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1100" smtClean="0">
                <a:solidFill>
                  <a:schemeClr val="bg2">
                    <a:lumMod val="10000"/>
                  </a:schemeClr>
                </a:solidFill>
              </a:rPr>
              <a:t>new line, ‘t’</a:t>
            </a:r>
            <a:r>
              <a:rPr lang="ko-KR" altLang="en-US" sz="1100" smtClean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1100" smtClean="0">
                <a:solidFill>
                  <a:schemeClr val="bg2">
                    <a:lumMod val="10000"/>
                  </a:schemeClr>
                </a:solidFill>
              </a:rPr>
              <a:t>tab</a:t>
            </a:r>
            <a:endParaRPr lang="ko-KR" altLang="en-US" sz="11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89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66025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문자열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500" dirty="0"/>
              <a:t>여러 개의 값이 필요할 때는 </a:t>
            </a:r>
            <a:r>
              <a:rPr lang="en-US" altLang="ko-KR" sz="1500" dirty="0"/>
              <a:t>% </a:t>
            </a:r>
            <a:r>
              <a:rPr lang="ko-KR" altLang="en-US" sz="1500" dirty="0"/>
              <a:t>기호 뒤에 괄호를 이용하고</a:t>
            </a:r>
            <a:r>
              <a:rPr lang="en-US" altLang="ko-KR" sz="1500" dirty="0"/>
              <a:t>, </a:t>
            </a:r>
            <a:r>
              <a:rPr lang="ko-KR" altLang="en-US" sz="1500" dirty="0"/>
              <a:t>개수가 일치하도록 주의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500" dirty="0" err="1"/>
              <a:t>실수형에는</a:t>
            </a:r>
            <a:r>
              <a:rPr lang="ko-KR" altLang="en-US" sz="1500" dirty="0"/>
              <a:t> </a:t>
            </a:r>
            <a:r>
              <a:rPr lang="en-US" altLang="ko-KR" sz="1500" dirty="0"/>
              <a:t>%f </a:t>
            </a:r>
            <a:r>
              <a:rPr lang="ko-KR" altLang="en-US" sz="1500" dirty="0"/>
              <a:t>포맷 코드를 사용하면 되는데</a:t>
            </a:r>
            <a:r>
              <a:rPr lang="en-US" altLang="ko-KR" sz="1500" dirty="0"/>
              <a:t>, </a:t>
            </a:r>
            <a:r>
              <a:rPr lang="ko-KR" altLang="en-US" sz="1500" dirty="0"/>
              <a:t>마침표</a:t>
            </a:r>
            <a:r>
              <a:rPr lang="en-US" altLang="ko-KR" sz="1500" dirty="0"/>
              <a:t>(‘.’) </a:t>
            </a:r>
            <a:r>
              <a:rPr lang="ko-KR" altLang="en-US" sz="1500" dirty="0"/>
              <a:t>뒤에 숫자를 사용해 소수점 이하 자릿수를 정할 수 있음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02867"/>
            <a:ext cx="738187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2309"/>
          <a:stretch/>
        </p:blipFill>
        <p:spPr>
          <a:xfrm>
            <a:off x="1393075" y="2901971"/>
            <a:ext cx="7211374" cy="1609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65" y="5589241"/>
            <a:ext cx="73342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7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659691" y="1686139"/>
            <a:ext cx="7920000" cy="3600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659691" y="1686139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171419" y="1700808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포맷 코드의 종류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31" y="2262203"/>
            <a:ext cx="6979920" cy="2796540"/>
          </a:xfrm>
          <a:prstGeom prst="rect">
            <a:avLst/>
          </a:prstGeom>
        </p:spPr>
      </p:pic>
      <p:grpSp>
        <p:nvGrpSpPr>
          <p:cNvPr id="10" name="그룹 12"/>
          <p:cNvGrpSpPr>
            <a:grpSpLocks/>
          </p:cNvGrpSpPr>
          <p:nvPr/>
        </p:nvGrpSpPr>
        <p:grpSpPr bwMode="auto">
          <a:xfrm>
            <a:off x="2591085" y="5634807"/>
            <a:ext cx="4033837" cy="512762"/>
            <a:chOff x="4610100" y="1071546"/>
            <a:chExt cx="4033838" cy="512779"/>
          </a:xfrm>
        </p:grpSpPr>
        <p:pic>
          <p:nvPicPr>
            <p:cNvPr id="11" name="Picture 13" descr="5-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100" y="1071563"/>
              <a:ext cx="4033838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6643688" y="1071546"/>
              <a:ext cx="142875" cy="285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8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[</a:t>
            </a:r>
            <a:r>
              <a:rPr lang="ko-KR" altLang="en-US" smtClean="0">
                <a:solidFill>
                  <a:srgbClr val="3C479D"/>
                </a:solidFill>
              </a:rPr>
              <a:t>용어</a:t>
            </a:r>
            <a:r>
              <a:rPr lang="en-US" altLang="ko-KR" smtClean="0">
                <a:solidFill>
                  <a:srgbClr val="3C479D"/>
                </a:solidFill>
              </a:rPr>
              <a:t>] </a:t>
            </a:r>
            <a:r>
              <a:rPr lang="ko-KR" altLang="en-US" smtClean="0"/>
              <a:t>컴파일 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288032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/>
              <a:t>컴파일</a:t>
            </a:r>
            <a:r>
              <a:rPr lang="en-US" altLang="ko-KR" sz="2000"/>
              <a:t>(compile</a:t>
            </a:r>
            <a:r>
              <a:rPr lang="en-US" altLang="ko-KR" sz="2000" smtClean="0"/>
              <a:t>)</a:t>
            </a:r>
            <a:r>
              <a:rPr lang="ko-KR" altLang="en-US" sz="2000" smtClean="0"/>
              <a:t>의 역할</a:t>
            </a:r>
            <a:r>
              <a:rPr lang="en-US" altLang="ko-KR" sz="2000" smtClean="0"/>
              <a:t>]</a:t>
            </a:r>
            <a:endParaRPr lang="en-US" altLang="ko-KR" sz="1800" b="1" smtClean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어떤 언어의 코드를 다른 언어로 바꿔주는 </a:t>
            </a:r>
            <a:r>
              <a:rPr lang="ko-KR" altLang="en-US" sz="1600" smtClean="0"/>
              <a:t>과정</a:t>
            </a:r>
            <a:endParaRPr lang="en-US" altLang="ko-KR" sz="160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인간 중심의 고급 언어를 컴퓨터가 처리하기 용이한 기계어로 번역하는 프로그램</a:t>
            </a:r>
            <a:endParaRPr lang="en-US" altLang="ko-KR" sz="1600" b="1">
              <a:solidFill>
                <a:srgbClr val="3C479D"/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인간은 자연어에 가까운 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High Level Language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로 프로그램 작성</a:t>
            </a:r>
            <a:endParaRPr lang="en-US" altLang="ko-KR" sz="1400" b="1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컴퓨터는 비트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(bit)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로 구성된 </a:t>
            </a:r>
            <a:r>
              <a:rPr lang="ko-KR" altLang="en-US" sz="1400" b="1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워드</a:t>
            </a:r>
            <a:r>
              <a:rPr lang="en-US" altLang="ko-KR" sz="1400" b="1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(word)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형식의 기계 명령어 중심으로 처리</a:t>
            </a: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598967"/>
            <a:ext cx="4624750" cy="18527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92798" y="5468917"/>
            <a:ext cx="910827" cy="430887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 smtClean="0">
                <a:solidFill>
                  <a:srgbClr val="3C479D"/>
                </a:solidFill>
              </a:rPr>
              <a:t>High Level </a:t>
            </a:r>
          </a:p>
          <a:p>
            <a:r>
              <a:rPr lang="en-US" altLang="ko-KR" sz="1100" smtClean="0">
                <a:solidFill>
                  <a:srgbClr val="3C479D"/>
                </a:solidFill>
              </a:rPr>
              <a:t>Language</a:t>
            </a:r>
            <a:endParaRPr lang="ko-KR" altLang="en-US" sz="1100"/>
          </a:p>
        </p:txBody>
      </p:sp>
      <p:cxnSp>
        <p:nvCxnSpPr>
          <p:cNvPr id="7" name="직선 화살표 연결선 6"/>
          <p:cNvCxnSpPr>
            <a:stCxn id="4" idx="0"/>
          </p:cNvCxnSpPr>
          <p:nvPr/>
        </p:nvCxnSpPr>
        <p:spPr>
          <a:xfrm flipV="1">
            <a:off x="3848212" y="4823104"/>
            <a:ext cx="3708" cy="64581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6016" y="5452334"/>
            <a:ext cx="862737" cy="430887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 smtClean="0">
                <a:solidFill>
                  <a:srgbClr val="3C479D"/>
                </a:solidFill>
              </a:rPr>
              <a:t>Low </a:t>
            </a:r>
            <a:r>
              <a:rPr lang="en-US" altLang="ko-KR" sz="1100">
                <a:solidFill>
                  <a:srgbClr val="3C479D"/>
                </a:solidFill>
              </a:rPr>
              <a:t>Level </a:t>
            </a:r>
            <a:endParaRPr lang="en-US" altLang="ko-KR" sz="1100" smtClean="0">
              <a:solidFill>
                <a:srgbClr val="3C479D"/>
              </a:solidFill>
            </a:endParaRPr>
          </a:p>
          <a:p>
            <a:r>
              <a:rPr lang="en-US" altLang="ko-KR" sz="1100" smtClean="0">
                <a:solidFill>
                  <a:srgbClr val="3C479D"/>
                </a:solidFill>
              </a:rPr>
              <a:t>Language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>
          <a:xfrm flipV="1">
            <a:off x="5147385" y="4823104"/>
            <a:ext cx="679" cy="62923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84168" y="3598387"/>
            <a:ext cx="215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</a:rPr>
              <a:t>cmpxchg</a:t>
            </a:r>
            <a:r>
              <a:rPr lang="en-US" altLang="ko-KR" u="sng"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u="sng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</a:rPr>
              <a:t>ebx</a:t>
            </a:r>
            <a:r>
              <a:rPr lang="en-US" altLang="ko-KR" u="sng"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u="sng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</a:rPr>
              <a:t>edx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848212" y="3122862"/>
            <a:ext cx="2235956" cy="66019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</p:cNvCxnSpPr>
          <p:nvPr/>
        </p:nvCxnSpPr>
        <p:spPr>
          <a:xfrm flipH="1">
            <a:off x="6228184" y="3967719"/>
            <a:ext cx="931792" cy="49534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85790" y="4398402"/>
            <a:ext cx="742511" cy="246221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smtClean="0">
                <a:solidFill>
                  <a:srgbClr val="3C479D"/>
                </a:solidFill>
                <a:latin typeface="+mn-ea"/>
                <a:ea typeface="+mn-ea"/>
              </a:rPr>
              <a:t>기계어</a:t>
            </a: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1173" y="3482450"/>
            <a:ext cx="998991" cy="246221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smtClean="0">
                <a:solidFill>
                  <a:srgbClr val="3C479D"/>
                </a:solidFill>
                <a:latin typeface="+mn-ea"/>
                <a:ea typeface="+mn-ea"/>
              </a:rPr>
              <a:t>어셈블리어</a:t>
            </a: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6123713"/>
            <a:ext cx="6330579" cy="553998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b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어셈블리어</a:t>
            </a:r>
            <a:r>
              <a:rPr lang="en-US" altLang="ko-KR" sz="10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000" b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Assembly Language)</a:t>
            </a:r>
            <a:r>
              <a:rPr lang="ko-KR" altLang="en-US" sz="10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는 기계어 명령어를 인간이 이해하기 쉬운 문자 형태로 표현하는 언어</a:t>
            </a:r>
            <a:endParaRPr lang="en-US" altLang="ko-KR" sz="100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b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기계어</a:t>
            </a:r>
            <a:r>
              <a:rPr lang="en-US" altLang="ko-KR" sz="1000" b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(Machine Language)</a:t>
            </a:r>
            <a:r>
              <a:rPr lang="ko-KR" altLang="en-US" sz="10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는 실제 컴퓨터가 직접 해석해서 실행 가능하도록 구성된 비트 형태의 언어 </a:t>
            </a:r>
            <a:endParaRPr lang="ko-KR" altLang="en-US" sz="100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7146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66025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불린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(Boolean)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정수형 변수를 만들고 값을 저장한 다음</a:t>
            </a:r>
            <a:r>
              <a:rPr lang="en-US" altLang="ko-KR" sz="1600" dirty="0"/>
              <a:t>, ‘&gt;’ </a:t>
            </a:r>
            <a:r>
              <a:rPr lang="ko-KR" altLang="en-US" sz="1600" dirty="0"/>
              <a:t>연산자로 식을 만들어 결과를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비교 연산자를 사용한 수식의 결과를 변수 </a:t>
            </a:r>
            <a:r>
              <a:rPr lang="en-US" altLang="ko-KR" sz="1600" dirty="0"/>
              <a:t>answer</a:t>
            </a:r>
            <a:r>
              <a:rPr lang="ko-KR" altLang="en-US" sz="1600" dirty="0"/>
              <a:t>에 저장하고 </a:t>
            </a:r>
            <a:r>
              <a:rPr lang="ko-KR" altLang="en-US" sz="1600" dirty="0" err="1"/>
              <a:t>데이터형과</a:t>
            </a:r>
            <a:r>
              <a:rPr lang="ko-KR" altLang="en-US" sz="1600" dirty="0"/>
              <a:t> 저장된 값을 출력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1"/>
            <a:ext cx="7381875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947"/>
          <a:stretch/>
        </p:blipFill>
        <p:spPr>
          <a:xfrm>
            <a:off x="1403649" y="2899842"/>
            <a:ext cx="7200800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709"/>
          <a:stretch/>
        </p:blipFill>
        <p:spPr>
          <a:xfrm>
            <a:off x="1403649" y="4858111"/>
            <a:ext cx="7272808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8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87727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불린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(Boolean)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smtClean="0"/>
              <a:t>Boolean</a:t>
            </a:r>
            <a:r>
              <a:rPr lang="ko-KR" altLang="en-US" sz="1600" smtClean="0"/>
              <a:t>형의 연산 결과는 문자열로 </a:t>
            </a:r>
            <a:r>
              <a:rPr lang="en-US" altLang="ko-KR" sz="1600"/>
              <a:t>'True'</a:t>
            </a:r>
            <a:r>
              <a:rPr lang="en-US" altLang="ko-KR" sz="1600" smtClean="0"/>
              <a:t> </a:t>
            </a:r>
            <a:r>
              <a:rPr lang="ko-KR" altLang="en-US" sz="1600" smtClean="0"/>
              <a:t>또는 </a:t>
            </a:r>
            <a:r>
              <a:rPr lang="en-US" altLang="ko-KR" sz="1600"/>
              <a:t>'False' </a:t>
            </a:r>
            <a:r>
              <a:rPr lang="ko-KR" altLang="en-US" sz="1600" smtClean="0"/>
              <a:t>중에 하나로 표시</a:t>
            </a:r>
            <a:endParaRPr lang="en-US" altLang="ko-KR" sz="160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/>
              <a:t>Boolean</a:t>
            </a:r>
            <a:r>
              <a:rPr lang="ko-KR" altLang="en-US" sz="1600"/>
              <a:t>형의 연산 결과는 </a:t>
            </a:r>
            <a:r>
              <a:rPr lang="ko-KR" altLang="en-US" sz="1600" smtClean="0"/>
              <a:t>숫자로 </a:t>
            </a:r>
            <a:r>
              <a:rPr lang="en-US" altLang="ko-KR" sz="1600" smtClean="0"/>
              <a:t>1(True</a:t>
            </a:r>
            <a:r>
              <a:rPr lang="en-US" altLang="ko-KR" sz="1600"/>
              <a:t>) </a:t>
            </a:r>
            <a:r>
              <a:rPr lang="ko-KR" altLang="en-US" sz="1600"/>
              <a:t>또는 </a:t>
            </a:r>
            <a:r>
              <a:rPr lang="en-US" altLang="ko-KR" sz="1600" smtClean="0"/>
              <a:t>0(False</a:t>
            </a:r>
            <a:r>
              <a:rPr lang="en-US" altLang="ko-KR" sz="1600"/>
              <a:t>) </a:t>
            </a:r>
            <a:r>
              <a:rPr lang="ko-KR" altLang="en-US" sz="1600"/>
              <a:t>중에 하나로 표시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600" dirty="0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500" smtClean="0"/>
              <a:t> x = 3</a:t>
            </a: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500" smtClean="0"/>
              <a:t> y = 5</a:t>
            </a:r>
            <a:endParaRPr lang="en-US" altLang="ko-KR" sz="1500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500" smtClean="0"/>
              <a:t> print</a:t>
            </a:r>
            <a:r>
              <a:rPr lang="en-US" altLang="ko-KR" sz="1500"/>
              <a:t>("</a:t>
            </a:r>
            <a:r>
              <a:rPr lang="en-US" altLang="ko-KR" sz="1500" b="1"/>
              <a:t>%s</a:t>
            </a:r>
            <a:r>
              <a:rPr lang="en-US" altLang="ko-KR" sz="1500"/>
              <a:t>" %(x &gt; y))</a:t>
            </a: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500" smtClean="0"/>
              <a:t> print</a:t>
            </a:r>
            <a:r>
              <a:rPr lang="en-US" altLang="ko-KR" sz="1500"/>
              <a:t>("</a:t>
            </a:r>
            <a:r>
              <a:rPr lang="en-US" altLang="ko-KR" sz="1500" b="1"/>
              <a:t>%s</a:t>
            </a:r>
            <a:r>
              <a:rPr lang="en-US" altLang="ko-KR" sz="1500"/>
              <a:t>" %(x &lt; y</a:t>
            </a:r>
            <a:r>
              <a:rPr lang="en-US" altLang="ko-KR" sz="1500" smtClean="0"/>
              <a:t>))</a:t>
            </a: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500" smtClean="0"/>
              <a:t> </a:t>
            </a:r>
            <a:r>
              <a:rPr lang="en-US" altLang="ko-KR" sz="1500"/>
              <a:t>print("</a:t>
            </a:r>
            <a:r>
              <a:rPr lang="en-US" altLang="ko-KR" sz="1500" b="1"/>
              <a:t>%d</a:t>
            </a:r>
            <a:r>
              <a:rPr lang="en-US" altLang="ko-KR" sz="1500"/>
              <a:t>" %(x </a:t>
            </a:r>
            <a:r>
              <a:rPr lang="en-US" altLang="ko-KR" sz="1500" smtClean="0"/>
              <a:t>== </a:t>
            </a:r>
            <a:r>
              <a:rPr lang="en-US" altLang="ko-KR" sz="1500"/>
              <a:t>y))</a:t>
            </a: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500"/>
              <a:t> print("</a:t>
            </a:r>
            <a:r>
              <a:rPr lang="en-US" altLang="ko-KR" sz="1500" b="1"/>
              <a:t>%d</a:t>
            </a:r>
            <a:r>
              <a:rPr lang="en-US" altLang="ko-KR" sz="1500"/>
              <a:t>" %(x </a:t>
            </a:r>
            <a:r>
              <a:rPr lang="en-US" altLang="ko-KR" sz="1500" smtClean="0"/>
              <a:t>&lt; </a:t>
            </a:r>
            <a:r>
              <a:rPr lang="en-US" altLang="ko-KR" sz="1500"/>
              <a:t>y</a:t>
            </a:r>
            <a:r>
              <a:rPr lang="en-US" altLang="ko-KR" sz="1500" smtClean="0"/>
              <a:t>))</a:t>
            </a: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500"/>
              <a:t> print("</a:t>
            </a:r>
            <a:r>
              <a:rPr lang="en-US" altLang="ko-KR" sz="1500" b="1"/>
              <a:t>%d</a:t>
            </a:r>
            <a:r>
              <a:rPr lang="en-US" altLang="ko-KR" sz="1500"/>
              <a:t>" %(x </a:t>
            </a:r>
            <a:r>
              <a:rPr lang="en-US" altLang="ko-KR" sz="1500" smtClean="0"/>
              <a:t>&gt;= </a:t>
            </a:r>
            <a:r>
              <a:rPr lang="en-US" altLang="ko-KR" sz="1500"/>
              <a:t>y</a:t>
            </a:r>
            <a:r>
              <a:rPr lang="en-US" altLang="ko-KR" sz="1500" smtClean="0"/>
              <a:t>))</a:t>
            </a: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500"/>
              <a:t> print("</a:t>
            </a:r>
            <a:r>
              <a:rPr lang="en-US" altLang="ko-KR" sz="1500" b="1"/>
              <a:t>%d</a:t>
            </a:r>
            <a:r>
              <a:rPr lang="en-US" altLang="ko-KR" sz="1500"/>
              <a:t>" %(x </a:t>
            </a:r>
            <a:r>
              <a:rPr lang="en-US" altLang="ko-KR" sz="1500" smtClean="0"/>
              <a:t>&lt;= </a:t>
            </a:r>
            <a:r>
              <a:rPr lang="en-US" altLang="ko-KR" sz="1500"/>
              <a:t>y</a:t>
            </a:r>
            <a:r>
              <a:rPr lang="en-US" altLang="ko-KR" sz="1500" smtClean="0"/>
              <a:t>))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947"/>
          <a:stretch/>
        </p:blipFill>
        <p:spPr>
          <a:xfrm>
            <a:off x="1403649" y="2899842"/>
            <a:ext cx="7200800" cy="1095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9" y="3068960"/>
            <a:ext cx="3276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0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908720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  <a:endParaRPr kumimoji="0" lang="ko-KR" altLang="en-US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kumimoji="0" lang="ko-KR" altLang="en-US" sz="1800" b="1" dirty="0">
                <a:solidFill>
                  <a:srgbClr val="3C479D"/>
                </a:solidFill>
              </a:rPr>
              <a:t>  형 변환</a:t>
            </a:r>
            <a:endParaRPr kumimoji="0" lang="en-US" altLang="ko-KR" sz="18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변수의 </a:t>
            </a:r>
            <a:r>
              <a:rPr lang="ko-KR" altLang="en-US" sz="1600" dirty="0" err="1"/>
              <a:t>데이터형을</a:t>
            </a:r>
            <a:r>
              <a:rPr lang="ko-KR" altLang="en-US" sz="1600" dirty="0"/>
              <a:t> 바꾸는 것이 형 변환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 err="1"/>
              <a:t>int</a:t>
            </a:r>
            <a:r>
              <a:rPr lang="en-US" altLang="ko-KR" sz="1600" dirty="0"/>
              <a:t>( ), float( ), </a:t>
            </a:r>
            <a:r>
              <a:rPr lang="en-US" altLang="ko-KR" sz="1600" dirty="0" err="1"/>
              <a:t>str</a:t>
            </a:r>
            <a:r>
              <a:rPr lang="en-US" altLang="ko-KR" sz="1600"/>
              <a:t>( </a:t>
            </a:r>
            <a:r>
              <a:rPr lang="en-US" altLang="ko-KR" sz="1600" smtClean="0"/>
              <a:t>) </a:t>
            </a:r>
            <a:r>
              <a:rPr lang="ko-KR" altLang="en-US" sz="1600" dirty="0"/>
              <a:t>함수를 사용</a:t>
            </a:r>
            <a:endParaRPr kumimoji="0"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66" y="2780928"/>
            <a:ext cx="672846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91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66025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데이터형과</a:t>
            </a:r>
            <a:r>
              <a:rPr lang="ko-KR" altLang="en-US" sz="2000" dirty="0"/>
              <a:t> 형 변환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형 변환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두 변수 </a:t>
            </a:r>
            <a:r>
              <a:rPr lang="en-US" altLang="ko-KR" sz="1600" dirty="0"/>
              <a:t>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  <a:r>
              <a:rPr lang="ko-KR" altLang="en-US" sz="1600" dirty="0"/>
              <a:t>에 입력한 값을 형 변환하여 </a:t>
            </a:r>
            <a:r>
              <a:rPr lang="ko-KR" altLang="en-US" sz="1600" dirty="0" err="1"/>
              <a:t>실수형으로</a:t>
            </a:r>
            <a:r>
              <a:rPr lang="ko-KR" altLang="en-US" sz="1600" dirty="0"/>
              <a:t>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포맷 기호를 사용하는 경우와 문자열을 연결하는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쉼표</a:t>
            </a:r>
            <a:r>
              <a:rPr lang="en-US" altLang="ko-KR" sz="1600" dirty="0"/>
              <a:t>(,)</a:t>
            </a:r>
            <a:r>
              <a:rPr lang="ko-KR" altLang="en-US" sz="1600" dirty="0"/>
              <a:t>를 이용해 순서대로 출력하는 경우의 </a:t>
            </a:r>
            <a:r>
              <a:rPr lang="en-US" altLang="ko-KR" sz="1600" dirty="0"/>
              <a:t>3</a:t>
            </a:r>
            <a:r>
              <a:rPr lang="ko-KR" altLang="en-US" sz="1600" dirty="0"/>
              <a:t>가지 결과를 비교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73305"/>
            <a:ext cx="740092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154"/>
          <a:stretch/>
        </p:blipFill>
        <p:spPr>
          <a:xfrm>
            <a:off x="1331633" y="2870632"/>
            <a:ext cx="7056792" cy="1085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154"/>
          <a:stretch/>
        </p:blipFill>
        <p:spPr>
          <a:xfrm>
            <a:off x="1331641" y="4581129"/>
            <a:ext cx="7056784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73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변수의 개념과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변수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문제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8"/>
            </a:pPr>
            <a:r>
              <a:rPr lang="ko-KR" altLang="en-US" sz="1600" b="1" smtClean="0"/>
              <a:t>아래</a:t>
            </a:r>
            <a:r>
              <a:rPr lang="ko-KR" altLang="ko-KR" sz="1600" b="1" smtClean="0">
                <a:latin typeface="+mn-ea"/>
              </a:rPr>
              <a:t> 코드</a:t>
            </a:r>
            <a:r>
              <a:rPr lang="ko-KR" altLang="en-US" sz="1600" b="1" smtClean="0">
                <a:latin typeface="+mn-ea"/>
              </a:rPr>
              <a:t>의 실행 결과를 우측에 적으시오</a:t>
            </a:r>
            <a:r>
              <a:rPr lang="en-US" altLang="ko-KR" sz="1600" b="1" smtClean="0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sz="1600" smtClean="0">
                <a:latin typeface="+mn-ea"/>
              </a:rPr>
              <a:t>    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 smtClean="0">
                <a:latin typeface="+mn-ea"/>
              </a:rPr>
              <a:t>① </a:t>
            </a:r>
            <a:r>
              <a:rPr lang="en-US" altLang="ko-KR" sz="1600">
                <a:latin typeface="+mn-ea"/>
              </a:rPr>
              <a:t>print("%d" % answer) 	</a:t>
            </a:r>
            <a:r>
              <a:rPr lang="en-US" altLang="ko-KR" sz="1600" u="sng">
                <a:latin typeface="+mn-ea"/>
              </a:rPr>
              <a:t>	</a:t>
            </a:r>
          </a:p>
          <a:p>
            <a:pPr marL="447675" lvl="2" indent="0">
              <a:buNone/>
            </a:pPr>
            <a:r>
              <a:rPr lang="ko-KR" altLang="ko-KR" sz="1600" smtClean="0">
                <a:latin typeface="+mn-ea"/>
              </a:rPr>
              <a:t>② </a:t>
            </a:r>
            <a:r>
              <a:rPr lang="en-US" altLang="ko-KR" sz="1600">
                <a:latin typeface="+mn-ea"/>
              </a:rPr>
              <a:t>print("%d" % </a:t>
            </a:r>
            <a:r>
              <a:rPr lang="en-US" altLang="ko-KR" sz="1600" smtClean="0">
                <a:latin typeface="+mn-ea"/>
              </a:rPr>
              <a:t>(x+int(y))) </a:t>
            </a:r>
            <a:r>
              <a:rPr lang="en-US" altLang="ko-KR" sz="1600">
                <a:latin typeface="+mn-ea"/>
              </a:rPr>
              <a:t>	</a:t>
            </a:r>
            <a:r>
              <a:rPr lang="en-US" altLang="ko-KR" sz="1600" u="sng">
                <a:latin typeface="+mn-ea"/>
              </a:rPr>
              <a:t>	</a:t>
            </a:r>
            <a:endParaRPr lang="ko-KR" altLang="ko-KR" sz="1600" u="sng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 smtClean="0">
                <a:latin typeface="+mn-ea"/>
              </a:rPr>
              <a:t>③</a:t>
            </a:r>
            <a:r>
              <a:rPr lang="en-US" altLang="ko-KR" sz="1600" smtClean="0">
                <a:latin typeface="+mn-ea"/>
              </a:rPr>
              <a:t> print("%.2f" </a:t>
            </a:r>
            <a:r>
              <a:rPr lang="en-US" altLang="ko-KR" sz="1600">
                <a:latin typeface="+mn-ea"/>
              </a:rPr>
              <a:t>% </a:t>
            </a:r>
            <a:r>
              <a:rPr lang="en-US" altLang="ko-KR" sz="1600" smtClean="0">
                <a:latin typeface="+mn-ea"/>
              </a:rPr>
              <a:t>(float(x)+y))</a:t>
            </a:r>
            <a:r>
              <a:rPr lang="en-US" altLang="ko-KR" sz="1600">
                <a:latin typeface="+mn-ea"/>
              </a:rPr>
              <a:t>	</a:t>
            </a:r>
            <a:r>
              <a:rPr lang="en-US" altLang="ko-KR" sz="1600" u="sng">
                <a:latin typeface="+mn-ea"/>
              </a:rPr>
              <a:t>	</a:t>
            </a:r>
            <a:endParaRPr lang="en-US" altLang="ko-KR" sz="1600" u="sng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8"/>
            </a:pPr>
            <a:r>
              <a:rPr lang="ko-KR" altLang="en-US" sz="1600" b="1"/>
              <a:t>아래</a:t>
            </a:r>
            <a:r>
              <a:rPr lang="ko-KR" altLang="ko-KR" sz="1600" b="1">
                <a:latin typeface="+mn-ea"/>
              </a:rPr>
              <a:t> 코드</a:t>
            </a:r>
            <a:r>
              <a:rPr lang="ko-KR" altLang="en-US" sz="1600" b="1">
                <a:latin typeface="+mn-ea"/>
              </a:rPr>
              <a:t> 이후에 실행될 각 항의 코드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실행 결과를 우측에 적으시오</a:t>
            </a:r>
            <a:r>
              <a:rPr lang="en-US" altLang="ko-KR" sz="1600" b="1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sz="1600">
                <a:latin typeface="+mn-ea"/>
              </a:rPr>
              <a:t>    </a:t>
            </a:r>
            <a:endParaRPr lang="en-US" altLang="ko-KR" sz="1600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① </a:t>
            </a:r>
            <a:r>
              <a:rPr lang="en-US" altLang="ko-KR" sz="1600">
                <a:latin typeface="+mn-ea"/>
              </a:rPr>
              <a:t>type(answer) 	    &lt;class ‘</a:t>
            </a:r>
            <a:r>
              <a:rPr lang="en-US" altLang="ko-KR" sz="1600" u="sng">
                <a:latin typeface="+mn-ea"/>
              </a:rPr>
              <a:t>           ‘</a:t>
            </a:r>
            <a:r>
              <a:rPr lang="en-US" altLang="ko-KR" sz="1600">
                <a:latin typeface="+mn-ea"/>
              </a:rPr>
              <a:t>&gt;</a:t>
            </a: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② </a:t>
            </a:r>
            <a:r>
              <a:rPr lang="en-US" altLang="ko-KR" sz="1600">
                <a:latin typeface="+mn-ea"/>
              </a:rPr>
              <a:t>print(answer)		</a:t>
            </a:r>
            <a:r>
              <a:rPr lang="en-US" altLang="ko-KR" sz="1600" u="sng">
                <a:latin typeface="+mn-ea"/>
              </a:rPr>
              <a:t>	</a:t>
            </a:r>
            <a:endParaRPr lang="ko-KR" altLang="ko-KR" sz="1600" u="sng">
              <a:latin typeface="+mn-ea"/>
            </a:endParaRPr>
          </a:p>
          <a:p>
            <a:pPr marL="447675" lvl="2" indent="0">
              <a:buNone/>
            </a:pPr>
            <a:r>
              <a:rPr lang="ko-KR" altLang="ko-KR" sz="1600">
                <a:latin typeface="+mn-ea"/>
              </a:rPr>
              <a:t>③</a:t>
            </a:r>
            <a:r>
              <a:rPr lang="en-US" altLang="ko-KR" sz="1600">
                <a:latin typeface="+mn-ea"/>
              </a:rPr>
              <a:t> print("%d" % answer)		</a:t>
            </a:r>
            <a:r>
              <a:rPr lang="en-US" altLang="ko-KR" sz="1600" u="sng">
                <a:latin typeface="+mn-ea"/>
              </a:rPr>
              <a:t>	</a:t>
            </a:r>
            <a:endParaRPr lang="ko-KR" altLang="ko-KR" sz="1600" b="1">
              <a:latin typeface="+mn-ea"/>
            </a:endParaRPr>
          </a:p>
          <a:p>
            <a:pPr marL="447675" lvl="2" indent="0">
              <a:buNone/>
            </a:pPr>
            <a:endParaRPr lang="ko-KR" altLang="ko-KR" sz="1600" b="1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1916832"/>
            <a:ext cx="4294903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 = 2</a:t>
            </a: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y = 3.1459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answer = x</a:t>
            </a:r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+ y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4581128"/>
            <a:ext cx="4294903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 = 3</a:t>
            </a: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 = 3.0</a:t>
            </a: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answer = a &lt;= b	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3622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66025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 dirty="0"/>
              <a:t>변수의 값 복사와 교환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smtClean="0"/>
              <a:t>변수 </a:t>
            </a:r>
            <a:r>
              <a:rPr lang="en-US" altLang="ko-KR" sz="1600" dirty="0"/>
              <a:t>x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이 저장되 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변수 </a:t>
            </a:r>
            <a:r>
              <a:rPr lang="en-US" altLang="ko-KR" sz="1600" dirty="0"/>
              <a:t>y</a:t>
            </a:r>
            <a:r>
              <a:rPr lang="ko-KR" altLang="en-US" sz="1600" dirty="0"/>
              <a:t>에 </a:t>
            </a:r>
            <a:r>
              <a:rPr lang="en-US" altLang="ko-KR" sz="1600" dirty="0"/>
              <a:t>x</a:t>
            </a:r>
            <a:r>
              <a:rPr lang="ko-KR" altLang="en-US" sz="1600" dirty="0"/>
              <a:t>의 값을 복사하려면 </a:t>
            </a:r>
            <a:r>
              <a:rPr lang="en-US" altLang="ko-KR" sz="1600" dirty="0"/>
              <a:t>y = x </a:t>
            </a:r>
            <a:r>
              <a:rPr lang="ko-KR" altLang="en-US" sz="1600" dirty="0"/>
              <a:t>문장을 사용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대입 연산자</a:t>
            </a:r>
            <a:r>
              <a:rPr lang="en-US" altLang="ko-KR" sz="1600" dirty="0"/>
              <a:t>(=)</a:t>
            </a:r>
            <a:r>
              <a:rPr lang="ko-KR" altLang="en-US" sz="1600" dirty="0"/>
              <a:t>의 우 측에 특정 값이나 수식이 아닌 다른 </a:t>
            </a:r>
            <a:r>
              <a:rPr lang="ko-KR" altLang="en-US" sz="1600" dirty="0" err="1"/>
              <a:t>변수명이</a:t>
            </a:r>
            <a:r>
              <a:rPr lang="ko-KR" altLang="en-US" sz="1600" dirty="0"/>
              <a:t> 오면 그 변수에 저장되어 있던 값이 그대로 복사</a:t>
            </a:r>
            <a:endParaRPr lang="en-US" altLang="ko-KR" sz="1600" b="1" dirty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1"/>
            <a:ext cx="351282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66025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변수의 값 복사와 교환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smtClean="0"/>
              <a:t>x</a:t>
            </a:r>
            <a:r>
              <a:rPr lang="ko-KR" altLang="en-US" sz="1600" dirty="0"/>
              <a:t>에 </a:t>
            </a:r>
            <a:r>
              <a:rPr lang="en-US" altLang="ko-KR" sz="1600" dirty="0"/>
              <a:t>10, y</a:t>
            </a:r>
            <a:r>
              <a:rPr lang="ko-KR" altLang="en-US" sz="1600" dirty="0"/>
              <a:t>에 </a:t>
            </a:r>
            <a:r>
              <a:rPr lang="en-US" altLang="ko-KR" sz="1600" dirty="0"/>
              <a:t>20</a:t>
            </a:r>
            <a:r>
              <a:rPr lang="ko-KR" altLang="en-US" sz="1600" dirty="0"/>
              <a:t>이 저장되 어 있을 때 두 값을 교환하여 </a:t>
            </a:r>
            <a:r>
              <a:rPr lang="en-US" altLang="ko-KR" sz="1600" dirty="0"/>
              <a:t>x</a:t>
            </a:r>
            <a:r>
              <a:rPr lang="ko-KR" altLang="en-US" sz="1600" dirty="0"/>
              <a:t>는 </a:t>
            </a:r>
            <a:r>
              <a:rPr lang="en-US" altLang="ko-KR" sz="1600" dirty="0"/>
              <a:t>20, y</a:t>
            </a:r>
            <a:r>
              <a:rPr lang="ko-KR" altLang="en-US" sz="1600" dirty="0"/>
              <a:t>는 </a:t>
            </a:r>
            <a:r>
              <a:rPr lang="en-US" altLang="ko-KR" sz="1600" dirty="0"/>
              <a:t>10</a:t>
            </a:r>
            <a:r>
              <a:rPr lang="ko-KR" altLang="en-US" sz="1600" dirty="0"/>
              <a:t>을 갖도록 하는 경우라면</a:t>
            </a:r>
            <a:r>
              <a:rPr lang="en-US" altLang="ko-KR" sz="1600" dirty="0"/>
              <a:t>?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파이썬에서는</a:t>
            </a:r>
            <a:r>
              <a:rPr lang="ko-KR" altLang="en-US" sz="1600" dirty="0"/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 = y, x </a:t>
            </a:r>
            <a:r>
              <a:rPr lang="ko-KR" altLang="en-US" sz="1600" dirty="0"/>
              <a:t>라는 문장으로 간단하게 값을 교환할 수 있음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71212"/>
            <a:ext cx="3505200" cy="2446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212976"/>
            <a:ext cx="3429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07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변수의 개념과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66025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변수의 값 복사와 교환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  값 교환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변수 </a:t>
            </a:r>
            <a:r>
              <a:rPr lang="en-US" altLang="ko-KR" sz="1600" dirty="0"/>
              <a:t>x</a:t>
            </a:r>
            <a:r>
              <a:rPr lang="ko-KR" altLang="en-US" sz="1600" dirty="0"/>
              <a:t>에 저장된 값을 </a:t>
            </a:r>
            <a:r>
              <a:rPr lang="en-US" altLang="ko-KR" sz="1600" dirty="0"/>
              <a:t>y</a:t>
            </a:r>
            <a:r>
              <a:rPr lang="ko-KR" altLang="en-US" sz="1600" dirty="0"/>
              <a:t>에 복사해서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변수의 값을 서로 교환한 후 출력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7" y="1988841"/>
            <a:ext cx="7400925" cy="438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4517"/>
          <a:stretch/>
        </p:blipFill>
        <p:spPr>
          <a:xfrm>
            <a:off x="1403648" y="2890317"/>
            <a:ext cx="6984776" cy="1123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128"/>
          <a:stretch/>
        </p:blipFill>
        <p:spPr>
          <a:xfrm>
            <a:off x="1402631" y="4778527"/>
            <a:ext cx="6985794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5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변수의 개념과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변수</a:t>
            </a:r>
            <a:r>
              <a:rPr lang="en-US" altLang="ko-KR" sz="2000" smtClean="0"/>
              <a:t>] </a:t>
            </a:r>
            <a:r>
              <a:rPr lang="ko-KR" altLang="en-US" sz="2000" smtClean="0"/>
              <a:t>문제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10"/>
            </a:pPr>
            <a:r>
              <a:rPr lang="ko-KR" altLang="en-US" sz="1600" b="1"/>
              <a:t>아래</a:t>
            </a:r>
            <a:r>
              <a:rPr lang="ko-KR" altLang="ko-KR" sz="1600" b="1">
                <a:latin typeface="+mn-ea"/>
              </a:rPr>
              <a:t> 코드</a:t>
            </a:r>
            <a:r>
              <a:rPr lang="ko-KR" altLang="en-US" sz="1600" b="1">
                <a:latin typeface="+mn-ea"/>
              </a:rPr>
              <a:t> 이후에 실행될 각 항의 코드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실행 결과를 우측에 적으시오</a:t>
            </a:r>
            <a:r>
              <a:rPr lang="en-US" altLang="ko-KR" sz="1600" b="1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sz="1600" smtClean="0">
                <a:latin typeface="+mn-ea"/>
              </a:rPr>
              <a:t>    </a:t>
            </a:r>
          </a:p>
          <a:p>
            <a:pPr marL="447675" lvl="2" indent="0">
              <a:buNone/>
            </a:pPr>
            <a:endParaRPr lang="en-US" altLang="ko-KR" sz="1600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buNone/>
            </a:pPr>
            <a:endParaRPr lang="en-US" altLang="ko-KR" sz="1600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ko-KR" sz="1600" smtClean="0">
                <a:latin typeface="+mn-ea"/>
              </a:rPr>
              <a:t>① </a:t>
            </a:r>
            <a:r>
              <a:rPr lang="en-US" altLang="ko-KR" sz="1600">
                <a:latin typeface="+mn-ea"/>
              </a:rPr>
              <a:t>print("%d" % </a:t>
            </a:r>
            <a:r>
              <a:rPr lang="en-US" altLang="ko-KR" sz="1600" smtClean="0">
                <a:latin typeface="+mn-ea"/>
              </a:rPr>
              <a:t>x) </a:t>
            </a:r>
            <a:r>
              <a:rPr lang="en-US" altLang="ko-KR" sz="1600">
                <a:latin typeface="+mn-ea"/>
              </a:rPr>
              <a:t>	</a:t>
            </a:r>
            <a:r>
              <a:rPr lang="en-US" altLang="ko-KR" sz="1600" u="sng">
                <a:latin typeface="+mn-ea"/>
              </a:rPr>
              <a:t>	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ko-KR" sz="1600" smtClean="0">
                <a:latin typeface="+mn-ea"/>
              </a:rPr>
              <a:t>② </a:t>
            </a:r>
            <a:r>
              <a:rPr lang="en-US" altLang="ko-KR" sz="1600">
                <a:latin typeface="+mn-ea"/>
              </a:rPr>
              <a:t>print("%d" % </a:t>
            </a:r>
            <a:r>
              <a:rPr lang="en-US" altLang="ko-KR" sz="1600" smtClean="0">
                <a:latin typeface="+mn-ea"/>
              </a:rPr>
              <a:t>y) </a:t>
            </a:r>
            <a:r>
              <a:rPr lang="en-US" altLang="ko-KR" sz="1600">
                <a:latin typeface="+mn-ea"/>
              </a:rPr>
              <a:t>	</a:t>
            </a:r>
            <a:r>
              <a:rPr lang="en-US" altLang="ko-KR" sz="1600" u="sng">
                <a:latin typeface="+mn-ea"/>
              </a:rPr>
              <a:t>	</a:t>
            </a:r>
            <a:endParaRPr lang="ko-KR" altLang="ko-KR" sz="1600" u="sng">
              <a:latin typeface="+mn-ea"/>
            </a:endParaRPr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ko-KR" sz="1600" smtClean="0">
                <a:latin typeface="+mn-ea"/>
              </a:rPr>
              <a:t>③</a:t>
            </a:r>
            <a:r>
              <a:rPr lang="en-US" altLang="ko-KR" sz="1600" smtClean="0">
                <a:latin typeface="+mn-ea"/>
              </a:rPr>
              <a:t> print("%d" </a:t>
            </a:r>
            <a:r>
              <a:rPr lang="en-US" altLang="ko-KR" sz="1600">
                <a:latin typeface="+mn-ea"/>
              </a:rPr>
              <a:t>% </a:t>
            </a:r>
            <a:r>
              <a:rPr lang="en-US" altLang="ko-KR" sz="1600" smtClean="0">
                <a:latin typeface="+mn-ea"/>
              </a:rPr>
              <a:t>temp)</a:t>
            </a:r>
            <a:r>
              <a:rPr lang="en-US" altLang="ko-KR" sz="1600">
                <a:latin typeface="+mn-ea"/>
              </a:rPr>
              <a:t>	</a:t>
            </a:r>
            <a:r>
              <a:rPr lang="en-US" altLang="ko-KR" sz="1600" u="sng">
                <a:latin typeface="+mn-ea"/>
              </a:rPr>
              <a:t>	</a:t>
            </a:r>
            <a:endParaRPr lang="en-US" altLang="ko-KR" sz="1600" u="sng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1916832"/>
            <a:ext cx="4294903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 = 10</a:t>
            </a: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y = 20</a:t>
            </a: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temp = y</a:t>
            </a: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y = x</a:t>
            </a:r>
          </a:p>
          <a:p>
            <a:pPr marL="276225" lvl="1" indent="-285750"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 = temp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99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[</a:t>
            </a:r>
            <a:r>
              <a:rPr lang="ko-KR" altLang="en-US">
                <a:solidFill>
                  <a:srgbClr val="3C479D"/>
                </a:solidFill>
              </a:rPr>
              <a:t>용어</a:t>
            </a:r>
            <a:r>
              <a:rPr lang="en-US" altLang="ko-KR">
                <a:solidFill>
                  <a:srgbClr val="3C479D"/>
                </a:solidFill>
              </a:rPr>
              <a:t>] </a:t>
            </a:r>
            <a:r>
              <a:rPr lang="ko-KR" altLang="en-US"/>
              <a:t>컴파일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55776" y="1174871"/>
            <a:ext cx="5824023" cy="2301417"/>
            <a:chOff x="2267744" y="2420308"/>
            <a:chExt cx="5824023" cy="230141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7744" y="2420888"/>
              <a:ext cx="4624750" cy="185278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248782" y="4290838"/>
              <a:ext cx="910827" cy="43088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100" smtClean="0">
                  <a:solidFill>
                    <a:srgbClr val="3C479D"/>
                  </a:solidFill>
                </a:rPr>
                <a:t>High Level </a:t>
              </a:r>
            </a:p>
            <a:p>
              <a:r>
                <a:rPr lang="en-US" altLang="ko-KR" sz="1100" smtClean="0">
                  <a:solidFill>
                    <a:srgbClr val="3C479D"/>
                  </a:solidFill>
                </a:rPr>
                <a:t>Language</a:t>
              </a:r>
              <a:endParaRPr lang="ko-KR" altLang="en-US" sz="1100"/>
            </a:p>
          </p:txBody>
        </p:sp>
        <p:cxnSp>
          <p:nvCxnSpPr>
            <p:cNvPr id="7" name="직선 화살표 연결선 6"/>
            <p:cNvCxnSpPr>
              <a:stCxn id="4" idx="0"/>
            </p:cNvCxnSpPr>
            <p:nvPr/>
          </p:nvCxnSpPr>
          <p:spPr>
            <a:xfrm flipV="1">
              <a:off x="3704196" y="3645025"/>
              <a:ext cx="3708" cy="645813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572000" y="4274255"/>
              <a:ext cx="862737" cy="43088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100" smtClean="0">
                  <a:solidFill>
                    <a:srgbClr val="3C479D"/>
                  </a:solidFill>
                </a:rPr>
                <a:t>Low </a:t>
              </a:r>
              <a:r>
                <a:rPr lang="en-US" altLang="ko-KR" sz="1100">
                  <a:solidFill>
                    <a:srgbClr val="3C479D"/>
                  </a:solidFill>
                </a:rPr>
                <a:t>Level </a:t>
              </a:r>
              <a:endParaRPr lang="en-US" altLang="ko-KR" sz="1100" smtClean="0">
                <a:solidFill>
                  <a:srgbClr val="3C479D"/>
                </a:solidFill>
              </a:endParaRPr>
            </a:p>
            <a:p>
              <a:r>
                <a:rPr lang="en-US" altLang="ko-KR" sz="1100" smtClean="0">
                  <a:solidFill>
                    <a:srgbClr val="3C479D"/>
                  </a:solidFill>
                </a:rPr>
                <a:t>Language</a:t>
              </a:r>
              <a:endParaRPr lang="ko-KR" altLang="en-US" sz="1100"/>
            </a:p>
          </p:txBody>
        </p:sp>
        <p:cxnSp>
          <p:nvCxnSpPr>
            <p:cNvPr id="10" name="직선 화살표 연결선 9"/>
            <p:cNvCxnSpPr>
              <a:stCxn id="9" idx="0"/>
            </p:cNvCxnSpPr>
            <p:nvPr/>
          </p:nvCxnSpPr>
          <p:spPr>
            <a:xfrm flipV="1">
              <a:off x="5003369" y="3645025"/>
              <a:ext cx="679" cy="62923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5940152" y="2420308"/>
              <a:ext cx="21516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u="sng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cmpxchg</a:t>
              </a:r>
              <a:r>
                <a:rPr lang="en-US" altLang="ko-KR" u="sng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u="sng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ebx</a:t>
              </a:r>
              <a:r>
                <a:rPr lang="en-US" altLang="ko-KR" u="sng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, </a:t>
              </a:r>
              <a:r>
                <a:rPr lang="en-US" altLang="ko-KR" u="sng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edx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4" idx="2"/>
            </p:cNvCxnSpPr>
            <p:nvPr/>
          </p:nvCxnSpPr>
          <p:spPr>
            <a:xfrm flipH="1">
              <a:off x="6084168" y="2789640"/>
              <a:ext cx="931792" cy="495344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3977830" y="3167390"/>
              <a:ext cx="763351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3C479D"/>
                  </a:solidFill>
                </a:rPr>
                <a:t>Compiler</a:t>
              </a:r>
              <a:endParaRPr lang="ko-KR" altLang="en-US" sz="1100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73458"/>
              </p:ext>
            </p:extLst>
          </p:nvPr>
        </p:nvGraphicFramePr>
        <p:xfrm>
          <a:off x="1655101" y="3476288"/>
          <a:ext cx="5975096" cy="3202432"/>
        </p:xfrm>
        <a:graphic>
          <a:graphicData uri="http://schemas.openxmlformats.org/drawingml/2006/table">
            <a:tbl>
              <a:tblPr/>
              <a:tblGrid>
                <a:gridCol w="2987548">
                  <a:extLst>
                    <a:ext uri="{9D8B030D-6E8A-4147-A177-3AD203B41FA5}">
                      <a16:colId xmlns:a16="http://schemas.microsoft.com/office/drawing/2014/main" val="2657083760"/>
                    </a:ext>
                  </a:extLst>
                </a:gridCol>
                <a:gridCol w="2987548">
                  <a:extLst>
                    <a:ext uri="{9D8B030D-6E8A-4147-A177-3AD203B41FA5}">
                      <a16:colId xmlns:a16="http://schemas.microsoft.com/office/drawing/2014/main" val="745167465"/>
                    </a:ext>
                  </a:extLst>
                </a:gridCol>
              </a:tblGrid>
              <a:tr h="331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</a:rPr>
                        <a:t>C </a:t>
                      </a:r>
                      <a:r>
                        <a:rPr lang="ko-KR" altLang="en-US" sz="1200" b="1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맑은 고딕" panose="020B0503020000020004" pitchFamily="50" charset="-127"/>
                        </a:rPr>
                        <a:t>언어 코드</a:t>
                      </a:r>
                      <a:endParaRPr lang="ko-KR" altLang="en-US" sz="1200" b="1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맑은 고딕" panose="020B0503020000020004" pitchFamily="50" charset="-127"/>
                        </a:rPr>
                        <a:t>어셈블리 코드</a:t>
                      </a:r>
                      <a:r>
                        <a:rPr lang="en-US" altLang="ko-KR" sz="12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</a:rPr>
                        <a:t>(x86)</a:t>
                      </a:r>
                      <a:endParaRPr lang="ko-KR" altLang="en-US" sz="1200" b="1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804547"/>
                  </a:ext>
                </a:extLst>
              </a:tr>
              <a:tr h="2870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CAS(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*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newval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{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= *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if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(*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==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    *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=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newval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return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}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a, b;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b 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= CAS(&amp;a, 10, 20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CAS: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ecx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+ 4]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eax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ecx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]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ebx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+ 8];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edx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+ 12];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cmpxchg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ebx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edx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ecx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],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ret 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16;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1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8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데이터 처리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데이터와 정보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</a:t>
            </a:r>
            <a:r>
              <a:rPr lang="ko-KR" altLang="en-US" sz="1600" dirty="0" smtClean="0"/>
              <a:t>란 </a:t>
            </a:r>
            <a:r>
              <a:rPr lang="ko-KR" altLang="en-US" sz="1600" dirty="0"/>
              <a:t>어떤 의미나 목적을 포함하지 않은 수집되거나 측정된 값 혹은 자료를 의미</a:t>
            </a:r>
            <a:endParaRPr lang="en-US" altLang="ko-KR" sz="32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(Information)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이런 데이터를 의도나 목적에 맞게 분석 혹은 가공하여 그 의미를 표현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컴퓨터는 </a:t>
            </a:r>
            <a:r>
              <a:rPr lang="ko-KR" altLang="en-US" sz="1600" dirty="0" err="1"/>
              <a:t>정보처리장치이며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사람이 이용할 수 있는 정보로 제공하는 장치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0350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데이터 처리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이진 데이터의 표현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컴퓨터에서 데이터를 처리하는 기본 단위는 비트이며</a:t>
            </a:r>
            <a:r>
              <a:rPr lang="en-US" altLang="ko-KR" sz="1500" dirty="0">
                <a:latin typeface="+mn-ea"/>
              </a:rPr>
              <a:t>, 0</a:t>
            </a:r>
            <a:r>
              <a:rPr lang="ko-KR" altLang="en-US" sz="1500" dirty="0">
                <a:latin typeface="+mn-ea"/>
              </a:rPr>
              <a:t>과 </a:t>
            </a:r>
            <a:r>
              <a:rPr lang="en-US" altLang="ko-KR" sz="1500" dirty="0">
                <a:latin typeface="+mn-ea"/>
              </a:rPr>
              <a:t>1</a:t>
            </a:r>
            <a:r>
              <a:rPr lang="ko-KR" altLang="en-US" sz="1500" dirty="0">
                <a:latin typeface="+mn-ea"/>
              </a:rPr>
              <a:t>의 </a:t>
            </a:r>
            <a:r>
              <a:rPr lang="ko-KR" altLang="en-US" sz="1500" dirty="0" err="1">
                <a:latin typeface="+mn-ea"/>
              </a:rPr>
              <a:t>이진값을</a:t>
            </a:r>
            <a:r>
              <a:rPr lang="ko-KR" altLang="en-US" sz="1500" dirty="0">
                <a:latin typeface="+mn-ea"/>
              </a:rPr>
              <a:t> 표현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컴퓨터는 필요한 모든 데이터를 이진수로 처리하며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비트는 스위치나 전구의 </a:t>
            </a:r>
            <a:r>
              <a:rPr lang="en-US" altLang="ko-KR" sz="1500" dirty="0">
                <a:latin typeface="+mn-ea"/>
              </a:rPr>
              <a:t>off</a:t>
            </a:r>
            <a:r>
              <a:rPr lang="ko-KR" altLang="en-US" sz="1500" dirty="0">
                <a:latin typeface="+mn-ea"/>
              </a:rPr>
              <a:t>나 </a:t>
            </a:r>
            <a:r>
              <a:rPr lang="en-US" altLang="ko-KR" sz="1500" dirty="0">
                <a:latin typeface="+mn-ea"/>
              </a:rPr>
              <a:t>on</a:t>
            </a:r>
            <a:r>
              <a:rPr lang="ko-KR" altLang="en-US" sz="1500" dirty="0">
                <a:latin typeface="+mn-ea"/>
              </a:rPr>
              <a:t>처럼 </a:t>
            </a:r>
            <a:r>
              <a:rPr lang="en-US" altLang="ko-KR" sz="1500" dirty="0">
                <a:latin typeface="+mn-ea"/>
              </a:rPr>
              <a:t>0</a:t>
            </a:r>
            <a:r>
              <a:rPr lang="ko-KR" altLang="en-US" sz="1500" dirty="0">
                <a:latin typeface="+mn-ea"/>
              </a:rPr>
              <a:t>이나 </a:t>
            </a:r>
            <a:r>
              <a:rPr lang="en-US" altLang="ko-KR" sz="1500" dirty="0">
                <a:latin typeface="+mn-ea"/>
              </a:rPr>
              <a:t>1</a:t>
            </a:r>
            <a:r>
              <a:rPr lang="ko-KR" altLang="en-US" sz="1500" dirty="0">
                <a:latin typeface="+mn-ea"/>
              </a:rPr>
              <a:t>이라는 </a:t>
            </a:r>
            <a:r>
              <a:rPr lang="en-US" altLang="ko-KR" sz="1500" dirty="0">
                <a:latin typeface="+mn-ea"/>
              </a:rPr>
              <a:t>2</a:t>
            </a:r>
            <a:r>
              <a:rPr lang="ko-KR" altLang="en-US" sz="1500" dirty="0">
                <a:latin typeface="+mn-ea"/>
              </a:rPr>
              <a:t>개의 값만 저장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여러 개의 비트들을 </a:t>
            </a:r>
            <a:r>
              <a:rPr lang="ko-KR" altLang="en-US" sz="1500" err="1">
                <a:latin typeface="+mn-ea"/>
              </a:rPr>
              <a:t>비트열이라고</a:t>
            </a:r>
            <a:r>
              <a:rPr lang="ko-KR" altLang="en-US" sz="1500">
                <a:latin typeface="+mn-ea"/>
              </a:rPr>
              <a:t> </a:t>
            </a:r>
            <a:r>
              <a:rPr lang="ko-KR" altLang="en-US" sz="1500" smtClean="0">
                <a:latin typeface="+mn-ea"/>
              </a:rPr>
              <a:t>부르며</a:t>
            </a:r>
            <a:r>
              <a:rPr lang="en-US" altLang="ko-KR" sz="1500" smtClean="0">
                <a:latin typeface="+mn-ea"/>
              </a:rPr>
              <a:t>, </a:t>
            </a:r>
            <a:r>
              <a:rPr lang="ko-KR" altLang="en-US" sz="1500" dirty="0" err="1">
                <a:latin typeface="+mn-ea"/>
              </a:rPr>
              <a:t>비트열이</a:t>
            </a:r>
            <a:r>
              <a:rPr lang="ko-KR" altLang="en-US" sz="1500" dirty="0">
                <a:latin typeface="+mn-ea"/>
              </a:rPr>
              <a:t> 모이면 아주 많은 값을 표현할 수 있음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40859"/>
            <a:ext cx="5058096" cy="30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정보의 표현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136904" cy="244827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데이터 처리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이진 </a:t>
            </a: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데이터의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효율적인 표현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>
                <a:latin typeface="+mn-ea"/>
              </a:rPr>
              <a:t>이진 데이터를 </a:t>
            </a:r>
            <a:r>
              <a:rPr lang="en-US" altLang="ko-KR" sz="1500" smtClean="0">
                <a:latin typeface="+mn-ea"/>
              </a:rPr>
              <a:t>4-</a:t>
            </a:r>
            <a:r>
              <a:rPr lang="ko-KR" altLang="en-US" sz="1500" smtClean="0">
                <a:latin typeface="+mn-ea"/>
              </a:rPr>
              <a:t>비트 또는</a:t>
            </a:r>
            <a:r>
              <a:rPr lang="en-US" altLang="ko-KR" sz="1500" smtClean="0">
                <a:latin typeface="+mn-ea"/>
              </a:rPr>
              <a:t> 3</a:t>
            </a:r>
            <a:r>
              <a:rPr lang="ko-KR" altLang="en-US" sz="1500" smtClean="0">
                <a:latin typeface="+mn-ea"/>
              </a:rPr>
              <a:t>비트씩 잘라 </a:t>
            </a:r>
            <a:r>
              <a:rPr lang="en-US" altLang="ko-KR" sz="1500" smtClean="0">
                <a:latin typeface="+mn-ea"/>
              </a:rPr>
              <a:t>16</a:t>
            </a:r>
            <a:r>
              <a:rPr lang="ko-KR" altLang="en-US" sz="1500" smtClean="0">
                <a:latin typeface="+mn-ea"/>
              </a:rPr>
              <a:t>진수나 </a:t>
            </a:r>
            <a:r>
              <a:rPr lang="en-US" altLang="ko-KR" sz="1500" smtClean="0">
                <a:latin typeface="+mn-ea"/>
              </a:rPr>
              <a:t>8</a:t>
            </a:r>
            <a:r>
              <a:rPr lang="ko-KR" altLang="en-US" sz="1500" smtClean="0">
                <a:latin typeface="+mn-ea"/>
              </a:rPr>
              <a:t>진수로 표현하면 짧게 표현할 수 있다</a:t>
            </a:r>
            <a:r>
              <a:rPr lang="en-US" altLang="ko-KR" sz="1500" smtClean="0">
                <a:latin typeface="+mn-ea"/>
              </a:rPr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+mn-ea"/>
              </a:rPr>
              <a:t>0b00110110 = 0x36 = 0o066</a:t>
            </a:r>
            <a:endParaRPr lang="en-US" altLang="ko-KR" sz="200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90122"/>
              </p:ext>
            </p:extLst>
          </p:nvPr>
        </p:nvGraphicFramePr>
        <p:xfrm>
          <a:off x="5148064" y="2708920"/>
          <a:ext cx="3096344" cy="3600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5091369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9435262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445166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32103341"/>
                    </a:ext>
                  </a:extLst>
                </a:gridCol>
              </a:tblGrid>
              <a:tr h="272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smtClean="0">
                          <a:effectLst/>
                        </a:rPr>
                        <a:t>10</a:t>
                      </a:r>
                      <a:r>
                        <a:rPr lang="ko-KR" altLang="en-US" sz="1100" u="none" strike="noStrike" smtClean="0">
                          <a:effectLst/>
                        </a:rPr>
                        <a:t>진수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smtClean="0">
                          <a:effectLst/>
                        </a:rPr>
                        <a:t>16</a:t>
                      </a:r>
                      <a:r>
                        <a:rPr lang="ko-KR" altLang="en-US" sz="1100" u="none" strike="noStrike" smtClean="0">
                          <a:effectLst/>
                        </a:rPr>
                        <a:t>진수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04715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213608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4152008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2166536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5279819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725753"/>
                  </a:ext>
                </a:extLst>
              </a:tr>
              <a:tr h="2092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571241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8584471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562065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6232097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612050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278266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441430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222837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055937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6674711"/>
                  </a:ext>
                </a:extLst>
              </a:tr>
              <a:tr h="20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16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14757</TotalTime>
  <Words>4118</Words>
  <Application>Microsoft Office PowerPoint</Application>
  <PresentationFormat>화면 슬라이드 쇼(4:3)</PresentationFormat>
  <Paragraphs>719</Paragraphs>
  <Slides>59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03. 변수</vt:lpstr>
      <vt:lpstr>PowerPoint 프레젠테이션</vt:lpstr>
      <vt:lpstr>PowerPoint 프레젠테이션</vt:lpstr>
      <vt:lpstr>01. 정보의 표현</vt:lpstr>
      <vt:lpstr>[용어] 컴파일 </vt:lpstr>
      <vt:lpstr>[용어] 컴파일 </vt:lpstr>
      <vt:lpstr>01. 정보의 표현</vt:lpstr>
      <vt:lpstr>01. 정보의 표현</vt:lpstr>
      <vt:lpstr>01. 정보의 표현</vt:lpstr>
      <vt:lpstr>01. 정보의 표현</vt:lpstr>
      <vt:lpstr>01. 정보의 표현</vt:lpstr>
      <vt:lpstr>01. 정보의 표현</vt:lpstr>
      <vt:lpstr>01. 정보의 표현</vt:lpstr>
      <vt:lpstr>[용어] 아스키 코드 </vt:lpstr>
      <vt:lpstr>[용어] 아스키 코드 </vt:lpstr>
      <vt:lpstr>01. 정보의 표현</vt:lpstr>
      <vt:lpstr>[용어] 픽셀 </vt:lpstr>
      <vt:lpstr>[용어] 픽셀 </vt:lpstr>
      <vt:lpstr>[용어] 픽셀 </vt:lpstr>
      <vt:lpstr>[용어] 픽셀 </vt:lpstr>
      <vt:lpstr>01. 정보의 표현</vt:lpstr>
      <vt:lpstr>PowerPoint 프레젠테이션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02. 변수의 개념과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</dc:creator>
  <cp:lastModifiedBy>ADMIN</cp:lastModifiedBy>
  <cp:revision>1237</cp:revision>
  <dcterms:created xsi:type="dcterms:W3CDTF">2012-07-11T10:23:22Z</dcterms:created>
  <dcterms:modified xsi:type="dcterms:W3CDTF">2023-03-17T02:57:29Z</dcterms:modified>
</cp:coreProperties>
</file>