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471" r:id="rId3"/>
    <p:sldId id="516" r:id="rId4"/>
    <p:sldId id="472" r:id="rId5"/>
    <p:sldId id="682" r:id="rId6"/>
    <p:sldId id="644" r:id="rId7"/>
    <p:sldId id="645" r:id="rId8"/>
    <p:sldId id="646" r:id="rId9"/>
    <p:sldId id="647" r:id="rId10"/>
    <p:sldId id="648" r:id="rId11"/>
    <p:sldId id="649" r:id="rId12"/>
    <p:sldId id="650" r:id="rId13"/>
    <p:sldId id="679" r:id="rId14"/>
    <p:sldId id="651" r:id="rId15"/>
    <p:sldId id="652" r:id="rId16"/>
    <p:sldId id="653" r:id="rId17"/>
    <p:sldId id="707" r:id="rId18"/>
    <p:sldId id="655" r:id="rId19"/>
    <p:sldId id="656" r:id="rId20"/>
    <p:sldId id="708" r:id="rId21"/>
    <p:sldId id="709" r:id="rId22"/>
    <p:sldId id="703" r:id="rId23"/>
    <p:sldId id="657" r:id="rId24"/>
    <p:sldId id="680" r:id="rId25"/>
    <p:sldId id="658" r:id="rId26"/>
    <p:sldId id="659" r:id="rId27"/>
    <p:sldId id="681" r:id="rId28"/>
    <p:sldId id="660" r:id="rId29"/>
    <p:sldId id="661" r:id="rId30"/>
    <p:sldId id="662" r:id="rId31"/>
    <p:sldId id="663" r:id="rId32"/>
    <p:sldId id="704" r:id="rId33"/>
    <p:sldId id="710" r:id="rId34"/>
    <p:sldId id="664" r:id="rId35"/>
    <p:sldId id="683" r:id="rId36"/>
    <p:sldId id="665" r:id="rId37"/>
    <p:sldId id="666" r:id="rId38"/>
    <p:sldId id="667" r:id="rId39"/>
    <p:sldId id="668" r:id="rId40"/>
    <p:sldId id="705" r:id="rId41"/>
    <p:sldId id="702" r:id="rId42"/>
    <p:sldId id="669" r:id="rId43"/>
    <p:sldId id="684" r:id="rId44"/>
    <p:sldId id="685" r:id="rId45"/>
    <p:sldId id="686" r:id="rId46"/>
    <p:sldId id="687" r:id="rId47"/>
    <p:sldId id="688" r:id="rId48"/>
    <p:sldId id="706" r:id="rId49"/>
    <p:sldId id="670" r:id="rId50"/>
    <p:sldId id="671" r:id="rId51"/>
    <p:sldId id="672" r:id="rId52"/>
    <p:sldId id="673" r:id="rId53"/>
    <p:sldId id="674" r:id="rId54"/>
    <p:sldId id="689" r:id="rId55"/>
    <p:sldId id="693" r:id="rId56"/>
    <p:sldId id="711" r:id="rId57"/>
    <p:sldId id="694" r:id="rId58"/>
    <p:sldId id="675" r:id="rId59"/>
    <p:sldId id="676" r:id="rId60"/>
    <p:sldId id="691" r:id="rId61"/>
    <p:sldId id="677" r:id="rId62"/>
    <p:sldId id="678" r:id="rId63"/>
    <p:sldId id="385" r:id="rId6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6014B"/>
    <a:srgbClr val="E2EDEE"/>
    <a:srgbClr val="3C479D"/>
    <a:srgbClr val="008000"/>
    <a:srgbClr val="7D5087"/>
    <a:srgbClr val="BB99C3"/>
    <a:srgbClr val="D5C0DA"/>
    <a:srgbClr val="F4AEA2"/>
    <a:srgbClr val="F5B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4213" autoAdjust="0"/>
  </p:normalViewPr>
  <p:slideViewPr>
    <p:cSldViewPr>
      <p:cViewPr varScale="1">
        <p:scale>
          <a:sx n="106" d="100"/>
          <a:sy n="106" d="100"/>
        </p:scale>
        <p:origin x="300" y="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2023-04-04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2023-04-04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283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716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473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126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11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154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248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320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127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5847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786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513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123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59832" y="3356992"/>
            <a:ext cx="5802610" cy="16470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9512" y="188640"/>
            <a:ext cx="4296538" cy="3456384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6663409" y="188640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5436096" y="3356992"/>
            <a:ext cx="122413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843808" y="3573016"/>
            <a:ext cx="5976664" cy="1728192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r>
              <a:rPr lang="ko-KR" altLang="en-US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배우는</a:t>
            </a:r>
            <a:endParaRPr lang="en-US" altLang="ko-KR" sz="2800" smtClean="0">
              <a:solidFill>
                <a:srgbClr val="0066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5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원리</a:t>
            </a:r>
            <a:endParaRPr lang="ko-KR" altLang="en-US" sz="5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3C4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dirty="0">
                <a:ln w="18415" cmpd="sng">
                  <a:noFill/>
                  <a:prstDash val="solid"/>
                </a:ln>
                <a:solidFill>
                  <a:srgbClr val="3C479D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dirty="0">
              <a:ln w="18415" cmpd="sng">
                <a:noFill/>
                <a:prstDash val="solid"/>
              </a:ln>
              <a:solidFill>
                <a:srgbClr val="3C479D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084944" y="6309320"/>
            <a:ext cx="283282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2020 Hanbit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732240" y="5445224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856" y="6237312"/>
            <a:ext cx="26860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CookBook,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인공지능 시대를 위한 컴퓨터 과학 개론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4468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dirty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100" dirty="0">
                <a:ea typeface="맑은 고딕" pitchFamily="50" charset="-127"/>
              </a:rPr>
              <a:t>.</a:t>
            </a:r>
            <a:r>
              <a:rPr kumimoji="0" lang="ko-KR" altLang="en-US" sz="11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1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천만원 이하의 벌금에 처할 수 있고 이를 병과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7D50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3C479D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9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2023-04-04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048473F8-2F3F-4CC2-BF55-F7E080802650}" type="slidenum"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79" r:id="rId4"/>
    <p:sldLayoutId id="2147483680" r:id="rId5"/>
    <p:sldLayoutId id="2147483686" r:id="rId6"/>
    <p:sldLayoutId id="2147483685" r:id="rId7"/>
    <p:sldLayoutId id="2147483690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2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9.jpg"/><Relationship Id="rId4" Type="http://schemas.openxmlformats.org/officeDocument/2006/relationships/image" Target="../media/image8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4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0.png"/><Relationship Id="rId4" Type="http://schemas.openxmlformats.org/officeDocument/2006/relationships/image" Target="../media/image99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jp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jp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6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418840" y="5805264"/>
            <a:ext cx="8306320" cy="625958"/>
          </a:xfrm>
        </p:spPr>
        <p:txBody>
          <a:bodyPr/>
          <a:lstStyle/>
          <a:p>
            <a:pPr algn="l" eaLnBrk="1" hangingPunct="1"/>
            <a:r>
              <a:rPr lang="en-US" altLang="ko-KR" sz="3600" b="1" dirty="0">
                <a:solidFill>
                  <a:schemeClr val="bg1"/>
                </a:solidFill>
              </a:rPr>
              <a:t>Chapter 05. </a:t>
            </a:r>
            <a:r>
              <a:rPr lang="ko-KR" altLang="en-US" sz="3600" b="1" dirty="0">
                <a:solidFill>
                  <a:schemeClr val="bg1"/>
                </a:solidFill>
              </a:rPr>
              <a:t>조건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38" y="2714008"/>
            <a:ext cx="5984756" cy="392032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352928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제어 구조의 종류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/>
              <a:t>반복 구조</a:t>
            </a:r>
            <a:endParaRPr lang="en-US" altLang="ko-KR" sz="1800" b="1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조건에 따라 특정 동작을 계속 반복할지 말지를 결정하거나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혹은 정해진 횟수만큼 특정 동작을 반복하도록 작성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04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dirty="0" err="1"/>
              <a:t>조건문</a:t>
            </a:r>
            <a:endParaRPr lang="ko-KR" altLang="en-US" sz="40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48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166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조건문의</a:t>
            </a:r>
            <a:r>
              <a:rPr lang="ko-KR" altLang="en-US" sz="2000" dirty="0"/>
              <a:t> 종류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</a:rPr>
              <a:t> </a:t>
            </a:r>
            <a:r>
              <a:rPr lang="en-US" altLang="ko-KR" sz="1800" b="1" dirty="0">
                <a:solidFill>
                  <a:srgbClr val="3C479D"/>
                </a:solidFill>
              </a:rPr>
              <a:t>if </a:t>
            </a:r>
            <a:r>
              <a:rPr lang="ko-KR" altLang="en-US" sz="1800" b="1" dirty="0">
                <a:solidFill>
                  <a:srgbClr val="3C479D"/>
                </a:solidFill>
              </a:rPr>
              <a:t>문</a:t>
            </a: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가장 단순한 형태의 </a:t>
            </a:r>
            <a:r>
              <a:rPr lang="ko-KR" altLang="en-US" sz="1600" dirty="0" err="1"/>
              <a:t>조건문으로</a:t>
            </a:r>
            <a:r>
              <a:rPr lang="en-US" altLang="ko-KR" sz="1600" dirty="0"/>
              <a:t>, </a:t>
            </a:r>
            <a:r>
              <a:rPr lang="ko-KR" altLang="en-US" sz="1600" dirty="0"/>
              <a:t>조건식이 </a:t>
            </a:r>
            <a:r>
              <a:rPr lang="en-US" altLang="ko-KR" sz="1600" dirty="0"/>
              <a:t>True</a:t>
            </a:r>
            <a:r>
              <a:rPr lang="ko-KR" altLang="en-US" sz="1600" dirty="0"/>
              <a:t>인 경우 실행할 명령을 기술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dirty="0"/>
              <a:t>if </a:t>
            </a:r>
            <a:r>
              <a:rPr lang="ko-KR" altLang="en-US" sz="1600" dirty="0"/>
              <a:t>뒤에 조건식을 기술한 다음</a:t>
            </a:r>
            <a:r>
              <a:rPr lang="en-US" altLang="ko-KR" sz="1600" dirty="0"/>
              <a:t>, </a:t>
            </a:r>
            <a:r>
              <a:rPr lang="ko-KR" altLang="en-US" sz="1600" dirty="0"/>
              <a:t>반드시 콜론</a:t>
            </a:r>
            <a:r>
              <a:rPr lang="en-US" altLang="ko-KR" sz="1600" dirty="0"/>
              <a:t>(:)</a:t>
            </a:r>
            <a:r>
              <a:rPr lang="ko-KR" altLang="en-US" sz="1600" dirty="0"/>
              <a:t>을 입력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조건식이 참인 경우 실행할 동작은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들여쓰기</a:t>
            </a:r>
            <a:r>
              <a:rPr lang="ko-KR" altLang="en-US" sz="1600" dirty="0"/>
              <a:t> 후 입력</a:t>
            </a:r>
            <a:endParaRPr lang="en-US" altLang="ko-KR" sz="1600" dirty="0"/>
          </a:p>
          <a:p>
            <a:pPr lvl="3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en-US" altLang="ko-KR" sz="1500" b="1" dirty="0">
                <a:solidFill>
                  <a:srgbClr val="C00000"/>
                </a:solidFill>
              </a:rPr>
              <a:t>TIP </a:t>
            </a:r>
            <a:r>
              <a:rPr lang="en-US" altLang="ko-KR" sz="1500" dirty="0"/>
              <a:t>if </a:t>
            </a:r>
            <a:r>
              <a:rPr lang="ko-KR" altLang="en-US" sz="1500" dirty="0"/>
              <a:t>문의 콜론</a:t>
            </a:r>
            <a:r>
              <a:rPr lang="en-US" altLang="ko-KR" sz="1500" dirty="0"/>
              <a:t>(:) </a:t>
            </a:r>
            <a:r>
              <a:rPr lang="ko-KR" altLang="en-US" sz="1500" dirty="0"/>
              <a:t>뒤에서 </a:t>
            </a:r>
            <a:r>
              <a:rPr lang="en-US" altLang="ko-KR" sz="1500" dirty="0"/>
              <a:t>Enter </a:t>
            </a:r>
            <a:r>
              <a:rPr lang="ko-KR" altLang="en-US" sz="1500" dirty="0"/>
              <a:t>를 입력하면 자동으로 들여쓰기가 되며</a:t>
            </a:r>
            <a:r>
              <a:rPr lang="en-US" altLang="ko-KR" sz="1500" dirty="0"/>
              <a:t>, Tab </a:t>
            </a:r>
            <a:r>
              <a:rPr lang="ko-KR" altLang="en-US" sz="1500" dirty="0"/>
              <a:t>이나 </a:t>
            </a:r>
            <a:r>
              <a:rPr lang="en-US" altLang="ko-KR" sz="1500" dirty="0"/>
              <a:t>Space bar </a:t>
            </a:r>
            <a:r>
              <a:rPr lang="ko-KR" altLang="en-US" sz="1500" dirty="0"/>
              <a:t>로 직접 들여쓰기를 설정</a:t>
            </a:r>
            <a:endParaRPr lang="en-US" altLang="ko-KR" sz="15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83799" y="5542009"/>
            <a:ext cx="2304256" cy="9768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300">
                <a:latin typeface="+mn-ea"/>
                <a:ea typeface="+mn-ea"/>
              </a:rPr>
              <a:t>msg = input(</a:t>
            </a:r>
            <a:r>
              <a:rPr lang="en-US" altLang="ko-KR" sz="1200">
                <a:latin typeface="+mn-ea"/>
                <a:ea typeface="+mn-ea"/>
              </a:rPr>
              <a:t>"</a:t>
            </a:r>
            <a:r>
              <a:rPr lang="ko-KR" altLang="en-US" sz="1200">
                <a:latin typeface="+mn-ea"/>
                <a:ea typeface="+mn-ea"/>
              </a:rPr>
              <a:t>인사말 입력</a:t>
            </a:r>
            <a:r>
              <a:rPr lang="en-US" altLang="ko-KR" sz="1200">
                <a:latin typeface="+mn-ea"/>
                <a:ea typeface="+mn-ea"/>
              </a:rPr>
              <a:t>: "</a:t>
            </a:r>
            <a:r>
              <a:rPr lang="en-US" altLang="ko-KR" sz="1300">
                <a:latin typeface="+mn-ea"/>
                <a:ea typeface="+mn-ea"/>
              </a:rPr>
              <a:t>)</a:t>
            </a:r>
          </a:p>
          <a:p>
            <a:endParaRPr lang="ko-KR" altLang="en-US" sz="1300">
              <a:latin typeface="+mn-ea"/>
              <a:ea typeface="+mn-ea"/>
            </a:endParaRPr>
          </a:p>
          <a:p>
            <a:r>
              <a:rPr lang="en-US" altLang="ko-KR" sz="1300">
                <a:latin typeface="+mn-ea"/>
                <a:ea typeface="+mn-ea"/>
              </a:rPr>
              <a:t>if len(msg) &gt; 0:</a:t>
            </a:r>
          </a:p>
          <a:p>
            <a:r>
              <a:rPr lang="en-US" altLang="ko-KR" sz="1300">
                <a:latin typeface="+mn-ea"/>
                <a:ea typeface="+mn-ea"/>
              </a:rPr>
              <a:t>    print(</a:t>
            </a:r>
            <a:r>
              <a:rPr lang="en-US" altLang="ko-KR" sz="1200">
                <a:latin typeface="+mn-ea"/>
                <a:ea typeface="+mn-ea"/>
              </a:rPr>
              <a:t>"&gt;</a:t>
            </a:r>
            <a:r>
              <a:rPr lang="ko-KR" altLang="en-US" sz="1200">
                <a:latin typeface="+mn-ea"/>
                <a:ea typeface="+mn-ea"/>
              </a:rPr>
              <a:t>반가워요</a:t>
            </a:r>
            <a:r>
              <a:rPr lang="en-US" altLang="ko-KR" sz="1200">
                <a:latin typeface="+mn-ea"/>
                <a:ea typeface="+mn-ea"/>
              </a:rPr>
              <a:t>!"</a:t>
            </a:r>
            <a:r>
              <a:rPr lang="en-US" altLang="ko-KR" sz="1300">
                <a:latin typeface="+mn-ea"/>
                <a:ea typeface="+mn-ea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198" y="4610388"/>
            <a:ext cx="1440160" cy="7467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095" b="17827"/>
          <a:stretch/>
        </p:blipFill>
        <p:spPr>
          <a:xfrm>
            <a:off x="1259632" y="4465883"/>
            <a:ext cx="1296144" cy="1327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494" y="4161359"/>
            <a:ext cx="3162300" cy="2543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59396" y="6553571"/>
            <a:ext cx="1512168" cy="30031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smtClean="0">
                <a:solidFill>
                  <a:schemeClr val="bg1">
                    <a:lumMod val="65000"/>
                  </a:schemeClr>
                </a:solidFill>
              </a:rPr>
              <a:t>Ch05-hi.py</a:t>
            </a:r>
            <a:endParaRPr lang="ko-KR" altLang="en-US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25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조건문의</a:t>
            </a:r>
            <a:r>
              <a:rPr lang="ko-KR" altLang="en-US" sz="2000" dirty="0"/>
              <a:t> 종류 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51FBA2-F2F5-4D0C-AB1D-FDBC8A007B97}"/>
              </a:ext>
            </a:extLst>
          </p:cNvPr>
          <p:cNvSpPr/>
          <p:nvPr/>
        </p:nvSpPr>
        <p:spPr>
          <a:xfrm>
            <a:off x="741307" y="1588093"/>
            <a:ext cx="7920000" cy="32810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C3827FC-0F19-4351-86E4-02C2F887D4B9}"/>
              </a:ext>
            </a:extLst>
          </p:cNvPr>
          <p:cNvSpPr txBox="1">
            <a:spLocks/>
          </p:cNvSpPr>
          <p:nvPr/>
        </p:nvSpPr>
        <p:spPr bwMode="auto">
          <a:xfrm>
            <a:off x="770279" y="2166829"/>
            <a:ext cx="7762161" cy="429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 err="1"/>
              <a:t>파이썬</a:t>
            </a:r>
            <a:r>
              <a:rPr lang="ko-KR" altLang="en-US" sz="1600" dirty="0"/>
              <a:t> 언어에서는 들여쓰기가 중요</a:t>
            </a: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들여쓰기가 맞지 않으면 원하는 실행 결과가 나오지 않거나 오류로 처리</a:t>
            </a: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 err="1"/>
              <a:t>파이썬</a:t>
            </a:r>
            <a:r>
              <a:rPr lang="ko-KR" altLang="en-US" sz="1600" dirty="0"/>
              <a:t> 쉘이나 편집기에서는 </a:t>
            </a:r>
            <a:r>
              <a:rPr lang="en-US" altLang="ko-KR" sz="1600" dirty="0"/>
              <a:t>if </a:t>
            </a:r>
            <a:r>
              <a:rPr lang="ko-KR" altLang="en-US" sz="1600" dirty="0"/>
              <a:t>문의 콜론</a:t>
            </a:r>
            <a:r>
              <a:rPr lang="en-US" altLang="ko-KR" sz="1600" dirty="0"/>
              <a:t>(:) </a:t>
            </a:r>
            <a:r>
              <a:rPr lang="ko-KR" altLang="en-US" sz="1600" dirty="0"/>
              <a:t>뒤에서 </a:t>
            </a:r>
            <a:r>
              <a:rPr lang="en-US" altLang="ko-KR" sz="1600" dirty="0"/>
              <a:t>Enter</a:t>
            </a:r>
            <a:r>
              <a:rPr lang="ko-KR" altLang="en-US" sz="1600" dirty="0"/>
              <a:t>를 입력하면 자동으로 들여쓰기</a:t>
            </a:r>
            <a:r>
              <a:rPr lang="en-US" altLang="ko-KR" sz="1600" dirty="0"/>
              <a:t>(Tab </a:t>
            </a:r>
            <a:r>
              <a:rPr lang="ko-KR" altLang="en-US" sz="1600" dirty="0"/>
              <a:t>이나 </a:t>
            </a:r>
            <a:r>
              <a:rPr lang="en-US" altLang="ko-KR" sz="1600" dirty="0"/>
              <a:t>Space bar</a:t>
            </a:r>
            <a:r>
              <a:rPr lang="ko-KR" altLang="en-US" sz="1600" dirty="0"/>
              <a:t>로는 직접 들여쓰기</a:t>
            </a:r>
            <a:r>
              <a:rPr lang="en-US" altLang="ko-KR" sz="1600" dirty="0"/>
              <a:t>)</a:t>
            </a:r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/>
              <a:t>편집기에서는 </a:t>
            </a:r>
            <a:r>
              <a:rPr lang="en-US" altLang="ko-KR" sz="1600" smtClean="0"/>
              <a:t>Shift </a:t>
            </a:r>
            <a:r>
              <a:rPr lang="en-US" altLang="ko-KR" sz="1600"/>
              <a:t>+ </a:t>
            </a:r>
            <a:r>
              <a:rPr lang="en-US" altLang="ko-KR" sz="1600" smtClean="0"/>
              <a:t>Tab </a:t>
            </a:r>
            <a:r>
              <a:rPr lang="ko-KR" altLang="en-US" sz="1600" smtClean="0"/>
              <a:t>내어쓰기를 </a:t>
            </a:r>
            <a:r>
              <a:rPr lang="ko-KR" altLang="en-US" sz="1600" dirty="0"/>
              <a:t>실행할 수 있어서 여러 개 문장을 한 번에 처리하기 편리</a:t>
            </a:r>
            <a:endParaRPr lang="en-US" altLang="ko-KR" sz="16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1D6DD5-DF6E-41CA-943B-E9A5A5546B70}"/>
              </a:ext>
            </a:extLst>
          </p:cNvPr>
          <p:cNvSpPr/>
          <p:nvPr/>
        </p:nvSpPr>
        <p:spPr>
          <a:xfrm>
            <a:off x="741307" y="1588093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여기서 잠깐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5F32DA1-76E2-49A4-9D2A-0A78DB834D70}"/>
              </a:ext>
            </a:extLst>
          </p:cNvPr>
          <p:cNvSpPr txBox="1">
            <a:spLocks/>
          </p:cNvSpPr>
          <p:nvPr/>
        </p:nvSpPr>
        <p:spPr bwMode="auto">
          <a:xfrm>
            <a:off x="2325483" y="1588093"/>
            <a:ext cx="352795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ko-KR" altLang="en-US" sz="1800" dirty="0" err="1"/>
              <a:t>파이썬의</a:t>
            </a:r>
            <a:r>
              <a:rPr lang="ko-KR" altLang="en-US" sz="1800" dirty="0"/>
              <a:t> 들여쓰기</a:t>
            </a:r>
            <a:endParaRPr lang="en-US" altLang="ko-KR" sz="1800" b="0" dirty="0"/>
          </a:p>
        </p:txBody>
      </p:sp>
    </p:spTree>
    <p:extLst>
      <p:ext uri="{BB962C8B-B14F-4D97-AF65-F5344CB8AC3E}">
        <p14:creationId xmlns:p14="http://schemas.microsoft.com/office/powerpoint/2010/main" val="14132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166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조건문의</a:t>
            </a:r>
            <a:r>
              <a:rPr lang="ko-KR" altLang="en-US" sz="2000" dirty="0"/>
              <a:t> 종류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</a:rPr>
              <a:t> </a:t>
            </a:r>
            <a:r>
              <a:rPr lang="en-US" altLang="ko-KR" sz="1800" b="1" dirty="0">
                <a:solidFill>
                  <a:srgbClr val="3C479D"/>
                </a:solidFill>
              </a:rPr>
              <a:t>if </a:t>
            </a:r>
            <a:r>
              <a:rPr lang="ko-KR" altLang="en-US" sz="1800" b="1" dirty="0">
                <a:solidFill>
                  <a:srgbClr val="3C479D"/>
                </a:solidFill>
              </a:rPr>
              <a:t>문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참인 조건에만 실행할 문장이 있는 경우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990979"/>
            <a:ext cx="3139440" cy="34213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26938"/>
          <a:stretch/>
        </p:blipFill>
        <p:spPr>
          <a:xfrm>
            <a:off x="3602112" y="2493881"/>
            <a:ext cx="5184576" cy="1352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25516" b="3741"/>
          <a:stretch/>
        </p:blipFill>
        <p:spPr>
          <a:xfrm>
            <a:off x="3602112" y="3925524"/>
            <a:ext cx="2554064" cy="4859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l="1" r="25926" b="14559"/>
          <a:stretch/>
        </p:blipFill>
        <p:spPr>
          <a:xfrm>
            <a:off x="6232624" y="3925523"/>
            <a:ext cx="2554064" cy="48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3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166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조건문의</a:t>
            </a:r>
            <a:r>
              <a:rPr lang="ko-KR" altLang="en-US" sz="2000" dirty="0"/>
              <a:t> 종류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</a:rPr>
              <a:t> </a:t>
            </a:r>
            <a:r>
              <a:rPr lang="en-US" altLang="ko-KR" sz="1800" b="1" dirty="0">
                <a:solidFill>
                  <a:srgbClr val="3C479D"/>
                </a:solidFill>
              </a:rPr>
              <a:t>if </a:t>
            </a:r>
            <a:r>
              <a:rPr lang="ko-KR" altLang="en-US" sz="1800" b="1" dirty="0">
                <a:solidFill>
                  <a:srgbClr val="3C479D"/>
                </a:solidFill>
              </a:rPr>
              <a:t>문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참인 조건에 실행할 문장이 여러 개인 경우</a:t>
            </a:r>
            <a:endParaRPr lang="en-US" altLang="ko-KR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26" y="2563921"/>
            <a:ext cx="4099560" cy="40843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r="25551"/>
          <a:stretch/>
        </p:blipFill>
        <p:spPr>
          <a:xfrm>
            <a:off x="3479659" y="2392409"/>
            <a:ext cx="5268805" cy="11334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r="62847"/>
          <a:stretch/>
        </p:blipFill>
        <p:spPr>
          <a:xfrm>
            <a:off x="3479659" y="3560151"/>
            <a:ext cx="2604509" cy="7239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50485" r="12691"/>
          <a:stretch/>
        </p:blipFill>
        <p:spPr>
          <a:xfrm>
            <a:off x="6156176" y="3550298"/>
            <a:ext cx="258144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5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166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조건문의</a:t>
            </a:r>
            <a:r>
              <a:rPr lang="ko-KR" altLang="en-US" sz="2000" dirty="0"/>
              <a:t> 종류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</a:rPr>
              <a:t> </a:t>
            </a:r>
            <a:r>
              <a:rPr lang="en-US" altLang="ko-KR" sz="1800" b="1" dirty="0">
                <a:solidFill>
                  <a:srgbClr val="3C479D"/>
                </a:solidFill>
              </a:rPr>
              <a:t>if </a:t>
            </a:r>
            <a:r>
              <a:rPr lang="ko-KR" altLang="en-US" sz="1800" b="1" dirty="0">
                <a:solidFill>
                  <a:srgbClr val="3C479D"/>
                </a:solidFill>
              </a:rPr>
              <a:t>문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조건과 상관없이 무조건 실행할 문장이 있는 경우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63411"/>
            <a:ext cx="3131820" cy="38938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25624"/>
          <a:stretch/>
        </p:blipFill>
        <p:spPr>
          <a:xfrm>
            <a:off x="3526408" y="2403133"/>
            <a:ext cx="5256584" cy="1038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63073"/>
          <a:stretch/>
        </p:blipFill>
        <p:spPr>
          <a:xfrm>
            <a:off x="3526409" y="3504627"/>
            <a:ext cx="2592287" cy="7810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l="51025" r="12053"/>
          <a:stretch/>
        </p:blipFill>
        <p:spPr>
          <a:xfrm>
            <a:off x="6191076" y="3504627"/>
            <a:ext cx="2591916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166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조건문의</a:t>
            </a:r>
            <a:r>
              <a:rPr lang="ko-KR" altLang="en-US" sz="2000" dirty="0"/>
              <a:t> 종류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</a:rPr>
              <a:t> </a:t>
            </a:r>
            <a:r>
              <a:rPr lang="en-US" altLang="ko-KR" sz="1800" b="1" dirty="0">
                <a:solidFill>
                  <a:srgbClr val="3C479D"/>
                </a:solidFill>
              </a:rPr>
              <a:t>if </a:t>
            </a:r>
            <a:r>
              <a:rPr lang="ko-KR" altLang="en-US" sz="1800" b="1" dirty="0">
                <a:solidFill>
                  <a:srgbClr val="3C479D"/>
                </a:solidFill>
              </a:rPr>
              <a:t>문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비교</a:t>
            </a:r>
            <a:r>
              <a:rPr lang="en-US" altLang="ko-KR" sz="1600" dirty="0"/>
              <a:t>, </a:t>
            </a:r>
            <a:r>
              <a:rPr lang="ko-KR" altLang="en-US" sz="1600" dirty="0"/>
              <a:t>논리 연산자를 활용하여 다양한 조건식을 표현하는 경우</a:t>
            </a: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-2" r="50001"/>
          <a:stretch/>
        </p:blipFill>
        <p:spPr>
          <a:xfrm>
            <a:off x="1259631" y="2420889"/>
            <a:ext cx="3716345" cy="18383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649" y="2420889"/>
            <a:ext cx="3162300" cy="4295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652" y="4356544"/>
            <a:ext cx="3743325" cy="19812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54239" y="6439665"/>
            <a:ext cx="33475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b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조건식 결과 값이 </a:t>
            </a:r>
            <a:r>
              <a:rPr lang="en-US" altLang="ko-KR" sz="1200" b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0</a:t>
            </a:r>
            <a:r>
              <a:rPr lang="ko-KR" altLang="en-US" sz="1200" b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이면 </a:t>
            </a:r>
            <a:r>
              <a:rPr lang="en-US" altLang="ko-KR" sz="1200" b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False </a:t>
            </a:r>
            <a:r>
              <a:rPr lang="ko-KR" altLang="en-US" sz="1200" b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아니면 </a:t>
            </a:r>
            <a:r>
              <a:rPr lang="en-US" altLang="ko-KR" sz="1200" b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True </a:t>
            </a:r>
            <a:endParaRPr lang="ko-KR" altLang="en-US" sz="1200" b="1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627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166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조건문의</a:t>
            </a:r>
            <a:r>
              <a:rPr lang="ko-KR" altLang="en-US" sz="2000" dirty="0"/>
              <a:t> 종류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</a:rPr>
              <a:t> </a:t>
            </a:r>
            <a:r>
              <a:rPr lang="en-US" altLang="ko-KR" sz="1800" b="1" dirty="0">
                <a:solidFill>
                  <a:srgbClr val="3C479D"/>
                </a:solidFill>
              </a:rPr>
              <a:t>if </a:t>
            </a:r>
            <a:r>
              <a:rPr lang="ko-KR" altLang="en-US" sz="1800" b="1" dirty="0">
                <a:solidFill>
                  <a:srgbClr val="3C479D"/>
                </a:solidFill>
              </a:rPr>
              <a:t>문</a:t>
            </a:r>
            <a:endParaRPr lang="en-US" altLang="ko-KR" sz="1800" b="1" dirty="0">
              <a:solidFill>
                <a:srgbClr val="3C479D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이름과 나이를 입력하고 입장 가능한 나이인지 판단한 다음</a:t>
            </a:r>
            <a:r>
              <a:rPr lang="en-US" altLang="ko-KR" sz="1600" dirty="0"/>
              <a:t>, </a:t>
            </a:r>
            <a:r>
              <a:rPr lang="ko-KR" altLang="en-US" sz="1600" dirty="0"/>
              <a:t>안내 메시지를 출력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프로그램을 저장하고</a:t>
            </a:r>
            <a:r>
              <a:rPr lang="en-US" altLang="ko-KR" sz="1600" dirty="0"/>
              <a:t>, </a:t>
            </a:r>
            <a:r>
              <a:rPr lang="ko-KR" altLang="en-US" sz="1600" dirty="0"/>
              <a:t>다양한 </a:t>
            </a:r>
            <a:r>
              <a:rPr lang="ko-KR" altLang="en-US" sz="1600" dirty="0" err="1"/>
              <a:t>입력값을</a:t>
            </a:r>
            <a:r>
              <a:rPr lang="ko-KR" altLang="en-US" sz="1600" dirty="0"/>
              <a:t> 사용해 실행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88841"/>
            <a:ext cx="7381875" cy="438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3406"/>
          <a:stretch/>
        </p:blipFill>
        <p:spPr>
          <a:xfrm>
            <a:off x="1331641" y="2996953"/>
            <a:ext cx="7056784" cy="1247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2773"/>
          <a:stretch/>
        </p:blipFill>
        <p:spPr>
          <a:xfrm>
            <a:off x="1331640" y="4814690"/>
            <a:ext cx="7056784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3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조건문의</a:t>
            </a:r>
            <a:r>
              <a:rPr lang="ko-KR" altLang="en-US" sz="2000" dirty="0"/>
              <a:t> 종류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</a:rPr>
              <a:t> </a:t>
            </a:r>
            <a:r>
              <a:rPr lang="en-US" altLang="ko-KR" sz="1800" b="1" dirty="0">
                <a:solidFill>
                  <a:srgbClr val="3C479D"/>
                </a:solidFill>
              </a:rPr>
              <a:t>if </a:t>
            </a:r>
            <a:r>
              <a:rPr lang="ko-KR" altLang="en-US" sz="1800" b="1" dirty="0">
                <a:solidFill>
                  <a:srgbClr val="3C479D"/>
                </a:solidFill>
              </a:rPr>
              <a:t>문</a:t>
            </a: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dirty="0"/>
              <a:t>if </a:t>
            </a:r>
            <a:r>
              <a:rPr lang="ko-KR" altLang="en-US" sz="1600" dirty="0"/>
              <a:t>문을 사용하여 </a:t>
            </a:r>
            <a:r>
              <a:rPr lang="en-US" altLang="ko-KR" sz="1600" dirty="0"/>
              <a:t>F </a:t>
            </a:r>
            <a:r>
              <a:rPr lang="ko-KR" altLang="en-US" sz="1600" dirty="0"/>
              <a:t>학점인지 판정하는 프로그램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점수가 </a:t>
            </a:r>
            <a:r>
              <a:rPr lang="en-US" altLang="ko-KR" sz="1600" dirty="0"/>
              <a:t>60</a:t>
            </a:r>
            <a:r>
              <a:rPr lang="ko-KR" altLang="en-US" sz="1600" dirty="0"/>
              <a:t>점 미만이거나 결석이 </a:t>
            </a:r>
            <a:r>
              <a:rPr lang="en-US" altLang="ko-KR" sz="1600" dirty="0"/>
              <a:t>4</a:t>
            </a:r>
            <a:r>
              <a:rPr lang="ko-KR" altLang="en-US" sz="1600" dirty="0"/>
              <a:t>회 이상이면 </a:t>
            </a:r>
            <a:r>
              <a:rPr lang="en-US" altLang="ko-KR" sz="1600" dirty="0"/>
              <a:t>F </a:t>
            </a:r>
            <a:r>
              <a:rPr lang="ko-KR" altLang="en-US" sz="1600" dirty="0"/>
              <a:t>학점으로 판정</a:t>
            </a:r>
            <a:endParaRPr lang="en-US" altLang="ko-KR" sz="1600" b="1" dirty="0">
              <a:solidFill>
                <a:srgbClr val="3C479D"/>
              </a:solidFill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endParaRPr lang="ko-KR" altLang="en-US" sz="18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점수와 결석 횟수를 </a:t>
            </a:r>
            <a:r>
              <a:rPr lang="ko-KR" altLang="en-US" sz="1600" dirty="0" err="1"/>
              <a:t>입력받아</a:t>
            </a:r>
            <a:r>
              <a:rPr lang="ko-KR" altLang="en-US" sz="1600" dirty="0"/>
              <a:t> 변수에 저장하고</a:t>
            </a:r>
            <a:r>
              <a:rPr lang="en-US" altLang="ko-KR" sz="1600" dirty="0"/>
              <a:t>, if </a:t>
            </a:r>
            <a:r>
              <a:rPr lang="ko-KR" altLang="en-US" sz="1600" dirty="0"/>
              <a:t>조건식으로 판단한 결과를 출력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프로그램을 저장하고</a:t>
            </a:r>
            <a:r>
              <a:rPr lang="en-US" altLang="ko-KR" sz="1600" dirty="0"/>
              <a:t>, </a:t>
            </a:r>
            <a:r>
              <a:rPr lang="ko-KR" altLang="en-US" sz="1600" dirty="0"/>
              <a:t>다양한 </a:t>
            </a:r>
            <a:r>
              <a:rPr lang="ko-KR" altLang="en-US" sz="1600" dirty="0" err="1"/>
              <a:t>입력값을</a:t>
            </a:r>
            <a:r>
              <a:rPr lang="ko-KR" altLang="en-US" sz="1600" dirty="0"/>
              <a:t> 사용해 실행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46" y="2924945"/>
            <a:ext cx="7381875" cy="428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4268"/>
          <a:stretch/>
        </p:blipFill>
        <p:spPr>
          <a:xfrm>
            <a:off x="1331640" y="3799386"/>
            <a:ext cx="6984776" cy="10953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r="4027"/>
          <a:stretch/>
        </p:blipFill>
        <p:spPr>
          <a:xfrm>
            <a:off x="1350690" y="5157193"/>
            <a:ext cx="6965726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1484784"/>
            <a:ext cx="6162972" cy="46805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제어 구조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>
                <a:latin typeface="+mj-ea"/>
                <a:ea typeface="+mj-ea"/>
              </a:rPr>
              <a:t>조건문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01. </a:t>
            </a:r>
            <a:r>
              <a:rPr lang="ko-KR" altLang="en-US"/>
              <a:t>제어 구조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2448272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smtClean="0">
                <a:cs typeface="Arial" panose="020B0604020202020204" pitchFamily="34" charset="0"/>
              </a:rPr>
              <a:t>[</a:t>
            </a:r>
            <a:r>
              <a:rPr lang="ko-KR" altLang="en-US" sz="1800" smtClean="0"/>
              <a:t>알고리즘</a:t>
            </a:r>
            <a:r>
              <a:rPr lang="en-US" altLang="ko-KR" sz="1800"/>
              <a:t>-</a:t>
            </a:r>
            <a:r>
              <a:rPr lang="ko-KR" altLang="en-US" sz="1800" smtClean="0"/>
              <a:t>의사코드</a:t>
            </a:r>
            <a:r>
              <a:rPr lang="en-US" altLang="ko-KR" sz="1800" b="1" smtClean="0">
                <a:cs typeface="Arial" panose="020B0604020202020204" pitchFamily="34" charset="0"/>
              </a:rPr>
              <a:t>] 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편의점 결제 과정 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3"/>
            <a:ext cx="7596844" cy="4824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(1)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청구금액 입력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(2)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결제방법 입력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(3.1)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만약 결제방법이 현금이면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   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(3.1.1)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받은금액 입력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   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(3.1.2)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거스름금액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=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받은금액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청구금액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   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(3.1.3)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만약 거스름금액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&lt; 0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이면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       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(3.1.3.1) '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금액 부족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'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출력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       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(3.1.3.2) (2)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로 이동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   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(3.1.4)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아니고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거스름금액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&gt;= 0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이면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       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(3.1.4.1)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거스름 금액 반환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출력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       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(3.1.4.2) '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감사합니다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.'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출력 </a:t>
            </a:r>
            <a:b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(3.2)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만약 결제방법이 현금이 아니면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카드 결제이면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   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(3.2.1)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카드상태 정상 여부 입력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   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(3.2.2)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만약 카드상태에 문제가 있다면 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         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(3.2.2.1) (2)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로 이동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   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(3.2.3)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아니면 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'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감사합니다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.'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출력 </a:t>
            </a:r>
          </a:p>
        </p:txBody>
      </p:sp>
    </p:spTree>
    <p:extLst>
      <p:ext uri="{BB962C8B-B14F-4D97-AF65-F5344CB8AC3E}">
        <p14:creationId xmlns:p14="http://schemas.microsoft.com/office/powerpoint/2010/main" val="264154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01. </a:t>
            </a:r>
            <a:r>
              <a:rPr lang="ko-KR" altLang="en-US"/>
              <a:t>제어 구조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2448272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smtClean="0">
                <a:cs typeface="Arial" panose="020B0604020202020204" pitchFamily="34" charset="0"/>
              </a:rPr>
              <a:t>[</a:t>
            </a:r>
            <a:r>
              <a:rPr lang="ko-KR" altLang="en-US" sz="1800" smtClean="0"/>
              <a:t>프로그램 코드</a:t>
            </a:r>
            <a:r>
              <a:rPr lang="en-US" altLang="ko-KR" sz="1800" b="1" smtClean="0">
                <a:cs typeface="Arial" panose="020B0604020202020204" pitchFamily="34" charset="0"/>
              </a:rPr>
              <a:t>] 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편의점 결제 과정 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3"/>
            <a:ext cx="7596844" cy="4896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(1)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청구금액 입력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(2)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결제방법 입력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(3.1)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만약 결제방법이 현금이면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   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(3.1.1)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받은금액 입력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   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(3.1.2)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거스름금액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=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받은금액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청구금액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   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(3.1.3)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만약 거스름금액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&lt; 0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이면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       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(3.1.3.1) '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금액 부족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'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출력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       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(3.1.3.2) (2)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로 이동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   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(3.1.4)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아니고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거스름금액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&gt;= 0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이면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       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(3.1.4.1)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거스름 금액 반환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출력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       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(3.1.4.2) '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감사합니다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.'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출력 </a:t>
            </a:r>
            <a:b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(3.2)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만약 결제방법이 현금이 아니면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카드 결제이면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   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(3.2.1)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카드상태 정상 여부 입력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   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(3.2.2)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만약 카드상태에 문제가 있다면 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         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(3.2.2.1) (2)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로 이동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   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(3.2.3)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아니면 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'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감사합니다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.'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출력 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851920" y="548680"/>
            <a:ext cx="5184576" cy="60324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charge = 0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3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	</a:t>
            </a:r>
            <a:r>
              <a:rPr lang="en-US" altLang="ko-KR" sz="120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 i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청구 금액</a:t>
            </a:r>
            <a:endParaRPr lang="ko-KR" altLang="en-US" sz="13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inkum = 0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3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		</a:t>
            </a:r>
            <a:r>
              <a:rPr lang="en-US" altLang="ko-KR" sz="120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 i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받은 금액</a:t>
            </a:r>
            <a:endParaRPr lang="ko-KR" altLang="en-US" sz="13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outkum = 0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3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	</a:t>
            </a:r>
            <a:r>
              <a:rPr lang="en-US" altLang="ko-KR" sz="120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 i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거스름 금액</a:t>
            </a:r>
            <a:endParaRPr lang="ko-KR" altLang="en-US" sz="13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payment = 0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3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	</a:t>
            </a:r>
            <a:r>
              <a:rPr lang="en-US" altLang="ko-KR" sz="120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 i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결제방법</a:t>
            </a:r>
            <a:r>
              <a:rPr lang="en-US" altLang="ko-KR" sz="1200" i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i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현금이면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200" i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i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아니면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200" i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0)</a:t>
            </a:r>
            <a:endParaRPr lang="ko-KR" altLang="en-US" sz="13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cardstatus = 0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3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	</a:t>
            </a:r>
            <a:r>
              <a:rPr lang="en-US" altLang="ko-KR" sz="120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 i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카드상태</a:t>
            </a:r>
            <a:r>
              <a:rPr lang="en-US" altLang="ko-KR" sz="1200" i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i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정상이면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200" i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i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아니면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200" i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0)</a:t>
            </a:r>
            <a:endParaRPr lang="ko-KR" altLang="en-US" sz="13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endParaRPr lang="ko-KR" altLang="en-US" sz="13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charge = int(input(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"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청구 금액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원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): "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))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while True:</a:t>
            </a:r>
          </a:p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    payment = int(input(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"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결제방법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현금이면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아니면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0)?: "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))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    </a:t>
            </a:r>
            <a:r>
              <a:rPr lang="en-US" altLang="ko-KR" sz="1400">
                <a:solidFill>
                  <a:srgbClr val="C00000"/>
                </a:solidFill>
                <a:latin typeface="+mn-ea"/>
                <a:ea typeface="+mn-ea"/>
              </a:rPr>
              <a:t>if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payment:</a:t>
            </a:r>
          </a:p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        inkum = int(input(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"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받은 금액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원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): "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))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        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outkum = inkum - charge</a:t>
            </a:r>
          </a:p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        </a:t>
            </a:r>
            <a:r>
              <a:rPr lang="en-US" altLang="ko-KR" sz="1400">
                <a:solidFill>
                  <a:srgbClr val="C00000"/>
                </a:solidFill>
                <a:latin typeface="+mn-ea"/>
                <a:ea typeface="+mn-ea"/>
              </a:rPr>
              <a:t>if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outkum &lt; 0:</a:t>
            </a:r>
          </a:p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            print(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"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금액 부족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!"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                </a:t>
            </a:r>
            <a:r>
              <a:rPr lang="en-US" altLang="ko-KR" sz="1400">
                <a:solidFill>
                  <a:srgbClr val="0070C0"/>
                </a:solidFill>
                <a:latin typeface="+mn-ea"/>
                <a:ea typeface="+mn-ea"/>
              </a:rPr>
              <a:t>continue</a:t>
            </a:r>
          </a:p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        </a:t>
            </a:r>
            <a:r>
              <a:rPr lang="en-US" altLang="ko-KR" sz="1400">
                <a:solidFill>
                  <a:srgbClr val="C00000"/>
                </a:solidFill>
                <a:latin typeface="+mn-ea"/>
                <a:ea typeface="+mn-ea"/>
              </a:rPr>
              <a:t>if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outkum &gt;= 0:</a:t>
            </a:r>
          </a:p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            print(outkum, 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"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원 반환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"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            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print(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"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감사합니다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."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            </a:t>
            </a:r>
            <a:r>
              <a:rPr lang="en-US" altLang="ko-KR" sz="1400">
                <a:solidFill>
                  <a:srgbClr val="0070C0"/>
                </a:solidFill>
                <a:latin typeface="+mn-ea"/>
                <a:ea typeface="+mn-ea"/>
              </a:rPr>
              <a:t>break</a:t>
            </a:r>
          </a:p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    </a:t>
            </a:r>
            <a:r>
              <a:rPr lang="en-US" altLang="ko-KR" sz="1400">
                <a:solidFill>
                  <a:srgbClr val="C00000"/>
                </a:solidFill>
                <a:latin typeface="+mn-ea"/>
                <a:ea typeface="+mn-ea"/>
              </a:rPr>
              <a:t>if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not payment:</a:t>
            </a:r>
          </a:p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        cardstatus = int(input(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"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카드상태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정상이면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아니면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0)?: "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))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        </a:t>
            </a:r>
            <a:r>
              <a:rPr lang="en-US" altLang="ko-KR" sz="1400">
                <a:solidFill>
                  <a:srgbClr val="C00000"/>
                </a:solidFill>
                <a:latin typeface="+mn-ea"/>
                <a:ea typeface="+mn-ea"/>
              </a:rPr>
              <a:t>if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not cardstatus:</a:t>
            </a:r>
          </a:p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            </a:t>
            </a:r>
            <a:r>
              <a:rPr lang="en-US" altLang="ko-KR" sz="1400">
                <a:solidFill>
                  <a:srgbClr val="0070C0"/>
                </a:solidFill>
                <a:latin typeface="+mn-ea"/>
                <a:ea typeface="+mn-ea"/>
              </a:rPr>
              <a:t>continue</a:t>
            </a:r>
          </a:p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        </a:t>
            </a:r>
            <a:r>
              <a:rPr lang="en-US" altLang="ko-KR" sz="1400">
                <a:solidFill>
                  <a:srgbClr val="C00000"/>
                </a:solidFill>
                <a:latin typeface="+mn-ea"/>
                <a:ea typeface="+mn-ea"/>
              </a:rPr>
              <a:t>if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cardstatus:</a:t>
            </a:r>
          </a:p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            print(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"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감사합니다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."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            </a:t>
            </a:r>
            <a:r>
              <a:rPr lang="en-US" altLang="ko-KR" sz="1400">
                <a:solidFill>
                  <a:srgbClr val="0070C0"/>
                </a:solidFill>
                <a:latin typeface="+mn-ea"/>
                <a:ea typeface="+mn-ea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82013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01. </a:t>
            </a:r>
            <a:r>
              <a:rPr lang="ko-KR" altLang="en-US"/>
              <a:t>제어 구조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2448272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smtClean="0"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cs typeface="Arial" panose="020B0604020202020204" pitchFamily="34" charset="0"/>
              </a:rPr>
              <a:t>실습 </a:t>
            </a:r>
            <a:r>
              <a:rPr lang="en-US" altLang="ko-KR" sz="1800" b="1" smtClean="0">
                <a:cs typeface="Arial" panose="020B0604020202020204" pitchFamily="34" charset="0"/>
              </a:rPr>
              <a:t>if] 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자동 생성된 난수 값 맞추기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3"/>
            <a:ext cx="7596844" cy="21915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자동으로 생성한 난수를 맞추는 프로그램을 완성하시오</a:t>
            </a:r>
            <a:r>
              <a:rPr kumimoji="0"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(</a:t>
            </a:r>
            <a:r>
              <a:rPr kumimoji="0" lang="en-US" altLang="ko-KR" sz="1400" b="1" smtClean="0">
                <a:solidFill>
                  <a:srgbClr val="C00000"/>
                </a:solidFill>
                <a:latin typeface="+mn-ea"/>
              </a:rPr>
              <a:t>if</a:t>
            </a:r>
            <a:r>
              <a:rPr kumimoji="0"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조건문 사용</a:t>
            </a:r>
            <a:r>
              <a:rPr kumimoji="0"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kumimoji="0"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난수는 </a:t>
            </a: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1~20</a:t>
            </a:r>
            <a:r>
              <a:rPr kumimoji="0"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까지 중에 정수로 생성</a:t>
            </a:r>
            <a:endParaRPr kumimoji="0" lang="en-US" altLang="ko-KR" sz="13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kumimoji="0"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맞출 값은 키보드로 입력</a:t>
            </a:r>
            <a:endParaRPr kumimoji="0" lang="en-US" altLang="ko-KR" sz="13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kumimoji="0"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난수 값과 입력 값을 비교하여 결과 출력</a:t>
            </a:r>
            <a:endParaRPr kumimoji="0" lang="en-US" altLang="ko-KR" sz="13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1009650" lvl="2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‘OK!’ : </a:t>
            </a:r>
            <a:r>
              <a:rPr kumimoji="0" lang="ko-KR" altLang="en-US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입력값 </a:t>
            </a: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== </a:t>
            </a:r>
            <a:r>
              <a:rPr kumimoji="0" lang="ko-KR" altLang="en-US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난수</a:t>
            </a:r>
            <a:endParaRPr kumimoji="0" lang="en-US" altLang="ko-KR" sz="13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1009650" lvl="2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‘Down’ : </a:t>
            </a:r>
            <a:r>
              <a:rPr kumimoji="0"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입력값 </a:t>
            </a: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&gt; </a:t>
            </a:r>
            <a:r>
              <a:rPr kumimoji="0"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난수</a:t>
            </a:r>
            <a:endParaRPr kumimoji="0" lang="en-US" altLang="ko-KR" sz="13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1009650" lvl="2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‘Up’ </a:t>
            </a:r>
            <a:r>
              <a:rPr kumimoji="0" lang="en-US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kumimoji="0" lang="ko-KR" altLang="en-US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입력값 </a:t>
            </a: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&lt; </a:t>
            </a:r>
            <a:r>
              <a:rPr kumimoji="0" lang="ko-KR" altLang="en-US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난수</a:t>
            </a:r>
            <a:endParaRPr kumimoji="0" lang="en-US" altLang="ko-KR" sz="13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1009650" lvl="2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endParaRPr kumimoji="0" lang="en-US" altLang="ko-KR" sz="12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35596" y="3789040"/>
            <a:ext cx="3708412" cy="29238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latinLnBrk="0" hangingPunct="0"/>
            <a:r>
              <a:rPr kumimoji="0" lang="ko-KR" altLang="ko-KR" sz="1200" i="1">
                <a:solidFill>
                  <a:srgbClr val="8C8C8C"/>
                </a:solidFill>
                <a:latin typeface="+mn-ea"/>
                <a:ea typeface="+mn-ea"/>
              </a:rPr>
              <a:t># random 모듈 불러오기</a:t>
            </a:r>
            <a:br>
              <a:rPr kumimoji="0" lang="ko-KR" altLang="ko-KR" sz="1200" i="1">
                <a:solidFill>
                  <a:srgbClr val="8C8C8C"/>
                </a:solidFill>
                <a:latin typeface="+mn-ea"/>
                <a:ea typeface="+mn-ea"/>
              </a:rPr>
            </a:br>
            <a:r>
              <a:rPr kumimoji="0" lang="ko-KR" altLang="ko-KR" sz="1200">
                <a:solidFill>
                  <a:srgbClr val="0033B3"/>
                </a:solidFill>
                <a:latin typeface="+mn-ea"/>
                <a:ea typeface="+mn-ea"/>
              </a:rPr>
              <a:t>import </a:t>
            </a:r>
            <a:r>
              <a:rPr kumimoji="0" lang="ko-KR" altLang="ko-KR" sz="1200">
                <a:solidFill>
                  <a:srgbClr val="080808"/>
                </a:solidFill>
                <a:latin typeface="+mn-ea"/>
                <a:ea typeface="+mn-ea"/>
              </a:rPr>
              <a:t>random </a:t>
            </a:r>
            <a:r>
              <a:rPr kumimoji="0" lang="ko-KR" altLang="ko-KR" sz="1200">
                <a:solidFill>
                  <a:srgbClr val="0033B3"/>
                </a:solidFill>
                <a:latin typeface="+mn-ea"/>
                <a:ea typeface="+mn-ea"/>
              </a:rPr>
              <a:t>as </a:t>
            </a:r>
            <a:r>
              <a:rPr kumimoji="0" lang="ko-KR" altLang="ko-KR" sz="1200">
                <a:solidFill>
                  <a:srgbClr val="080808"/>
                </a:solidFill>
                <a:latin typeface="+mn-ea"/>
                <a:ea typeface="+mn-ea"/>
              </a:rPr>
              <a:t>r</a:t>
            </a:r>
            <a:br>
              <a:rPr kumimoji="0" lang="ko-KR" altLang="ko-KR" sz="1200">
                <a:solidFill>
                  <a:srgbClr val="080808"/>
                </a:solidFill>
                <a:latin typeface="+mn-ea"/>
                <a:ea typeface="+mn-ea"/>
              </a:rPr>
            </a:br>
            <a:r>
              <a:rPr kumimoji="0" lang="ko-KR" altLang="ko-KR" sz="1200" i="1">
                <a:solidFill>
                  <a:srgbClr val="8C8C8C"/>
                </a:solidFill>
                <a:latin typeface="+mn-ea"/>
                <a:ea typeface="+mn-ea"/>
              </a:rPr>
              <a:t># 1에서 20 사이의 랜덤 정수 저장</a:t>
            </a:r>
            <a:br>
              <a:rPr kumimoji="0" lang="ko-KR" altLang="ko-KR" sz="1200" i="1">
                <a:solidFill>
                  <a:srgbClr val="8C8C8C"/>
                </a:solidFill>
                <a:latin typeface="+mn-ea"/>
                <a:ea typeface="+mn-ea"/>
              </a:rPr>
            </a:br>
            <a:r>
              <a:rPr kumimoji="0" lang="ko-KR" altLang="ko-KR" sz="1400" b="1">
                <a:solidFill>
                  <a:srgbClr val="080808"/>
                </a:solidFill>
                <a:latin typeface="+mn-ea"/>
                <a:ea typeface="+mn-ea"/>
              </a:rPr>
              <a:t>rnum</a:t>
            </a:r>
            <a:r>
              <a:rPr kumimoji="0" lang="ko-KR" altLang="ko-KR" sz="1200">
                <a:solidFill>
                  <a:srgbClr val="080808"/>
                </a:solidFill>
                <a:latin typeface="+mn-ea"/>
                <a:ea typeface="+mn-ea"/>
              </a:rPr>
              <a:t> = r.randint(</a:t>
            </a:r>
            <a:r>
              <a:rPr kumimoji="0" lang="ko-KR" altLang="ko-KR" sz="1200">
                <a:solidFill>
                  <a:srgbClr val="1750EB"/>
                </a:solidFill>
                <a:latin typeface="+mn-ea"/>
                <a:ea typeface="+mn-ea"/>
              </a:rPr>
              <a:t>1</a:t>
            </a:r>
            <a:r>
              <a:rPr kumimoji="0" lang="ko-KR" altLang="ko-KR" sz="1200">
                <a:solidFill>
                  <a:srgbClr val="080808"/>
                </a:solidFill>
                <a:latin typeface="+mn-ea"/>
                <a:ea typeface="+mn-ea"/>
              </a:rPr>
              <a:t>, </a:t>
            </a:r>
            <a:r>
              <a:rPr kumimoji="0" lang="ko-KR" altLang="ko-KR" sz="1200">
                <a:solidFill>
                  <a:srgbClr val="1750EB"/>
                </a:solidFill>
                <a:latin typeface="+mn-ea"/>
                <a:ea typeface="+mn-ea"/>
              </a:rPr>
              <a:t>20</a:t>
            </a:r>
            <a:r>
              <a:rPr kumimoji="0" lang="ko-KR" altLang="ko-KR" sz="1200">
                <a:solidFill>
                  <a:srgbClr val="080808"/>
                </a:solidFill>
                <a:latin typeface="+mn-ea"/>
                <a:ea typeface="+mn-ea"/>
              </a:rPr>
              <a:t>)</a:t>
            </a:r>
            <a:br>
              <a:rPr kumimoji="0" lang="ko-KR" altLang="ko-KR" sz="1200">
                <a:solidFill>
                  <a:srgbClr val="080808"/>
                </a:solidFill>
                <a:latin typeface="+mn-ea"/>
                <a:ea typeface="+mn-ea"/>
              </a:rPr>
            </a:br>
            <a:r>
              <a:rPr kumimoji="0" lang="ko-KR" altLang="ko-KR" sz="1200">
                <a:solidFill>
                  <a:srgbClr val="000080"/>
                </a:solidFill>
                <a:latin typeface="+mn-ea"/>
                <a:ea typeface="+mn-ea"/>
              </a:rPr>
              <a:t>print</a:t>
            </a:r>
            <a:r>
              <a:rPr kumimoji="0" lang="ko-KR" altLang="ko-KR" sz="1200">
                <a:solidFill>
                  <a:srgbClr val="080808"/>
                </a:solidFill>
                <a:latin typeface="+mn-ea"/>
                <a:ea typeface="+mn-ea"/>
              </a:rPr>
              <a:t>(</a:t>
            </a:r>
            <a:r>
              <a:rPr kumimoji="0" lang="ko-KR" altLang="ko-KR" sz="1200" b="1">
                <a:solidFill>
                  <a:srgbClr val="008080"/>
                </a:solidFill>
                <a:latin typeface="+mn-ea"/>
                <a:ea typeface="+mn-ea"/>
              </a:rPr>
              <a:t>"1~20 중에 하나의 난수를 발생했습니다."</a:t>
            </a:r>
            <a:r>
              <a:rPr kumimoji="0" lang="ko-KR" altLang="ko-KR" sz="1200">
                <a:solidFill>
                  <a:srgbClr val="080808"/>
                </a:solidFill>
                <a:latin typeface="+mn-ea"/>
                <a:ea typeface="+mn-ea"/>
              </a:rPr>
              <a:t>)</a:t>
            </a:r>
            <a:br>
              <a:rPr kumimoji="0" lang="ko-KR" altLang="ko-KR" sz="1200">
                <a:solidFill>
                  <a:srgbClr val="080808"/>
                </a:solidFill>
                <a:latin typeface="+mn-ea"/>
                <a:ea typeface="+mn-ea"/>
              </a:rPr>
            </a:br>
            <a:r>
              <a:rPr kumimoji="0" lang="ko-KR" altLang="ko-KR" sz="1400" b="1">
                <a:solidFill>
                  <a:srgbClr val="080808"/>
                </a:solidFill>
                <a:latin typeface="+mn-ea"/>
                <a:ea typeface="+mn-ea"/>
              </a:rPr>
              <a:t>innum</a:t>
            </a:r>
            <a:r>
              <a:rPr kumimoji="0" lang="ko-KR" altLang="ko-KR" sz="1200">
                <a:solidFill>
                  <a:srgbClr val="080808"/>
                </a:solidFill>
                <a:latin typeface="+mn-ea"/>
                <a:ea typeface="+mn-ea"/>
              </a:rPr>
              <a:t> = </a:t>
            </a:r>
            <a:r>
              <a:rPr kumimoji="0" lang="ko-KR" altLang="ko-KR" sz="1200">
                <a:solidFill>
                  <a:srgbClr val="1750EB"/>
                </a:solidFill>
                <a:latin typeface="+mn-ea"/>
                <a:ea typeface="+mn-ea"/>
              </a:rPr>
              <a:t>0</a:t>
            </a:r>
            <a:br>
              <a:rPr kumimoji="0" lang="ko-KR" altLang="ko-KR" sz="1200">
                <a:solidFill>
                  <a:srgbClr val="1750EB"/>
                </a:solidFill>
                <a:latin typeface="+mn-ea"/>
                <a:ea typeface="+mn-ea"/>
              </a:rPr>
            </a:br>
            <a:r>
              <a:rPr kumimoji="0" lang="ko-KR" altLang="ko-KR" sz="1200">
                <a:solidFill>
                  <a:srgbClr val="1750EB"/>
                </a:solidFill>
                <a:latin typeface="+mn-ea"/>
                <a:ea typeface="+mn-ea"/>
              </a:rPr>
              <a:t/>
            </a:r>
            <a:br>
              <a:rPr kumimoji="0" lang="ko-KR" altLang="ko-KR" sz="1200">
                <a:solidFill>
                  <a:srgbClr val="1750EB"/>
                </a:solidFill>
                <a:latin typeface="+mn-ea"/>
                <a:ea typeface="+mn-ea"/>
              </a:rPr>
            </a:br>
            <a:r>
              <a:rPr kumimoji="0" lang="ko-KR" altLang="ko-KR" sz="1200">
                <a:solidFill>
                  <a:srgbClr val="0033B3"/>
                </a:solidFill>
                <a:latin typeface="+mn-ea"/>
                <a:ea typeface="+mn-ea"/>
              </a:rPr>
              <a:t>while </a:t>
            </a:r>
            <a:r>
              <a:rPr kumimoji="0" lang="ko-KR" altLang="ko-KR" sz="1200">
                <a:solidFill>
                  <a:srgbClr val="080808"/>
                </a:solidFill>
                <a:latin typeface="+mn-ea"/>
                <a:ea typeface="+mn-ea"/>
              </a:rPr>
              <a:t>innum != rnum</a:t>
            </a:r>
            <a:r>
              <a:rPr kumimoji="0" lang="ko-KR" altLang="ko-KR" sz="1200" smtClean="0">
                <a:solidFill>
                  <a:srgbClr val="080808"/>
                </a:solidFill>
                <a:latin typeface="+mn-ea"/>
                <a:ea typeface="+mn-ea"/>
              </a:rPr>
              <a:t>:</a:t>
            </a:r>
            <a:endParaRPr kumimoji="0" lang="en-US" altLang="ko-KR" sz="1200" smtClean="0">
              <a:solidFill>
                <a:srgbClr val="080808"/>
              </a:solidFill>
              <a:latin typeface="+mn-ea"/>
              <a:ea typeface="+mn-ea"/>
            </a:endParaRPr>
          </a:p>
          <a:p>
            <a:pPr eaLnBrk="0" latinLnBrk="0" hangingPunct="0"/>
            <a:r>
              <a:rPr kumimoji="0" lang="en-US" altLang="ko-KR" sz="1200">
                <a:solidFill>
                  <a:srgbClr val="080808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smtClean="0">
                <a:solidFill>
                  <a:srgbClr val="080808"/>
                </a:solidFill>
                <a:latin typeface="+mn-ea"/>
                <a:ea typeface="+mn-ea"/>
              </a:rPr>
              <a:t>   </a:t>
            </a:r>
            <a:r>
              <a:rPr kumimoji="0" lang="ko-KR" altLang="ko-KR" sz="1200">
                <a:solidFill>
                  <a:srgbClr val="080808"/>
                </a:solidFill>
                <a:latin typeface="+mn-ea"/>
                <a:ea typeface="+mn-ea"/>
              </a:rPr>
              <a:t>innum = </a:t>
            </a:r>
            <a:r>
              <a:rPr kumimoji="0" lang="ko-KR" altLang="ko-KR" sz="1200">
                <a:solidFill>
                  <a:srgbClr val="000080"/>
                </a:solidFill>
                <a:latin typeface="+mn-ea"/>
                <a:ea typeface="+mn-ea"/>
              </a:rPr>
              <a:t>int</a:t>
            </a:r>
            <a:r>
              <a:rPr kumimoji="0" lang="ko-KR" altLang="ko-KR" sz="1200">
                <a:solidFill>
                  <a:srgbClr val="080808"/>
                </a:solidFill>
                <a:latin typeface="+mn-ea"/>
                <a:ea typeface="+mn-ea"/>
              </a:rPr>
              <a:t>(</a:t>
            </a:r>
            <a:r>
              <a:rPr kumimoji="0" lang="ko-KR" altLang="ko-KR" sz="1200">
                <a:solidFill>
                  <a:srgbClr val="000080"/>
                </a:solidFill>
                <a:latin typeface="+mn-ea"/>
                <a:ea typeface="+mn-ea"/>
              </a:rPr>
              <a:t>input</a:t>
            </a:r>
            <a:r>
              <a:rPr kumimoji="0" lang="ko-KR" altLang="ko-KR" sz="1200" smtClean="0">
                <a:solidFill>
                  <a:srgbClr val="080808"/>
                </a:solidFill>
                <a:latin typeface="+mn-ea"/>
                <a:ea typeface="+mn-ea"/>
              </a:rPr>
              <a:t>(</a:t>
            </a:r>
            <a:r>
              <a:rPr kumimoji="0" lang="ko-KR" altLang="ko-KR" sz="1200" b="1" smtClean="0">
                <a:solidFill>
                  <a:srgbClr val="008080"/>
                </a:solidFill>
                <a:latin typeface="+mn-ea"/>
                <a:ea typeface="+mn-ea"/>
              </a:rPr>
              <a:t>"숫자 </a:t>
            </a:r>
            <a:r>
              <a:rPr kumimoji="0" lang="ko-KR" altLang="ko-KR" sz="1200" b="1">
                <a:solidFill>
                  <a:srgbClr val="008080"/>
                </a:solidFill>
                <a:latin typeface="+mn-ea"/>
                <a:ea typeface="+mn-ea"/>
              </a:rPr>
              <a:t>입력(1~20) : "</a:t>
            </a:r>
            <a:r>
              <a:rPr kumimoji="0" lang="ko-KR" altLang="ko-KR" sz="1200">
                <a:solidFill>
                  <a:srgbClr val="080808"/>
                </a:solidFill>
                <a:latin typeface="+mn-ea"/>
                <a:ea typeface="+mn-ea"/>
              </a:rPr>
              <a:t>))</a:t>
            </a:r>
            <a:endParaRPr kumimoji="0" lang="ko-KR" altLang="ko-KR" sz="3200">
              <a:latin typeface="+mn-ea"/>
              <a:ea typeface="+mn-ea"/>
            </a:endParaRPr>
          </a:p>
          <a:p>
            <a:pPr lvl="0" eaLnBrk="0" latinLnBrk="0" hangingPunct="0"/>
            <a:endParaRPr kumimoji="0" lang="en-US" altLang="ko-KR" sz="1200" smtClean="0">
              <a:latin typeface="+mn-ea"/>
            </a:endParaRPr>
          </a:p>
          <a:p>
            <a:pPr lvl="0" eaLnBrk="0" latinLnBrk="0" hangingPunct="0"/>
            <a:endParaRPr kumimoji="0" lang="en-US" altLang="ko-KR" sz="1200">
              <a:latin typeface="+mn-ea"/>
            </a:endParaRPr>
          </a:p>
          <a:p>
            <a:pPr lvl="0" eaLnBrk="0" latinLnBrk="0" hangingPunct="0"/>
            <a:endParaRPr kumimoji="0" lang="en-US" altLang="ko-KR" sz="1200" smtClean="0">
              <a:latin typeface="+mn-ea"/>
            </a:endParaRPr>
          </a:p>
          <a:p>
            <a:pPr lvl="0" eaLnBrk="0" latinLnBrk="0" hangingPunct="0"/>
            <a:endParaRPr kumimoji="0" lang="en-US" altLang="ko-KR" sz="1200">
              <a:latin typeface="+mn-ea"/>
            </a:endParaRPr>
          </a:p>
          <a:p>
            <a:pPr lvl="0" eaLnBrk="0" latinLnBrk="0" hangingPunct="0"/>
            <a:endParaRPr kumimoji="0" lang="en-US" altLang="ko-KR" sz="1200" smtClean="0">
              <a:latin typeface="+mn-ea"/>
            </a:endParaRPr>
          </a:p>
          <a:p>
            <a:pPr lvl="0" eaLnBrk="0" latinLnBrk="0" hangingPunct="0"/>
            <a:endParaRPr kumimoji="0" lang="ko-KR" altLang="ko-KR" sz="120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090" y="3793099"/>
            <a:ext cx="35623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4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조건문의</a:t>
            </a:r>
            <a:r>
              <a:rPr lang="ko-KR" altLang="en-US" sz="2000" dirty="0"/>
              <a:t> 종류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</a:rPr>
              <a:t> </a:t>
            </a:r>
            <a:r>
              <a:rPr lang="en-US" altLang="ko-KR" sz="1800" b="1" dirty="0" err="1">
                <a:solidFill>
                  <a:srgbClr val="3C479D"/>
                </a:solidFill>
              </a:rPr>
              <a:t>if~else</a:t>
            </a:r>
            <a:r>
              <a:rPr lang="en-US" altLang="ko-KR" sz="1800" b="1" dirty="0">
                <a:solidFill>
                  <a:srgbClr val="3C479D"/>
                </a:solidFill>
              </a:rPr>
              <a:t> </a:t>
            </a:r>
            <a:r>
              <a:rPr lang="ko-KR" altLang="en-US" sz="1800" b="1" dirty="0">
                <a:solidFill>
                  <a:srgbClr val="3C479D"/>
                </a:solidFill>
              </a:rPr>
              <a:t>문</a:t>
            </a: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조건식 검사 결과가 참일 때와 거짓일 때</a:t>
            </a:r>
            <a:r>
              <a:rPr lang="en-US" altLang="ko-KR" sz="1600" dirty="0"/>
              <a:t>, </a:t>
            </a:r>
            <a:r>
              <a:rPr lang="ko-KR" altLang="en-US" sz="1600" dirty="0"/>
              <a:t>각각 실행할 명령이 있는 경우에 사용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ko-KR" altLang="en-US" sz="1800" b="1" dirty="0">
              <a:solidFill>
                <a:srgbClr val="3C479D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64905"/>
            <a:ext cx="3116580" cy="35356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28433"/>
          <a:stretch/>
        </p:blipFill>
        <p:spPr>
          <a:xfrm>
            <a:off x="3707904" y="2449092"/>
            <a:ext cx="5112568" cy="1352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65316"/>
          <a:stretch/>
        </p:blipFill>
        <p:spPr>
          <a:xfrm>
            <a:off x="3720727" y="3873065"/>
            <a:ext cx="2507458" cy="5524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51815" r="13324"/>
          <a:stretch/>
        </p:blipFill>
        <p:spPr>
          <a:xfrm>
            <a:off x="6297727" y="3873065"/>
            <a:ext cx="252028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9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조건문의</a:t>
            </a:r>
            <a:r>
              <a:rPr lang="ko-KR" altLang="en-US" sz="2000" dirty="0"/>
              <a:t> 종류 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51FBA2-F2F5-4D0C-AB1D-FDBC8A007B97}"/>
              </a:ext>
            </a:extLst>
          </p:cNvPr>
          <p:cNvSpPr/>
          <p:nvPr/>
        </p:nvSpPr>
        <p:spPr>
          <a:xfrm>
            <a:off x="741307" y="1588093"/>
            <a:ext cx="7920000" cy="32810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C3827FC-0F19-4351-86E4-02C2F887D4B9}"/>
              </a:ext>
            </a:extLst>
          </p:cNvPr>
          <p:cNvSpPr txBox="1">
            <a:spLocks/>
          </p:cNvSpPr>
          <p:nvPr/>
        </p:nvSpPr>
        <p:spPr bwMode="auto">
          <a:xfrm>
            <a:off x="770279" y="2166829"/>
            <a:ext cx="7762161" cy="429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 err="1"/>
              <a:t>파이썬에서는</a:t>
            </a:r>
            <a:r>
              <a:rPr lang="ko-KR" altLang="en-US" sz="1600" dirty="0"/>
              <a:t> 아무 것도 실행하지 않는 </a:t>
            </a:r>
            <a:r>
              <a:rPr lang="en-US" altLang="ko-KR" sz="1600" dirty="0"/>
              <a:t>pass</a:t>
            </a:r>
            <a:r>
              <a:rPr lang="ko-KR" altLang="en-US" sz="1600" dirty="0"/>
              <a:t>를 사용할 수 있음</a:t>
            </a: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다음 코드는 조건식이 </a:t>
            </a:r>
            <a:r>
              <a:rPr lang="en-US" altLang="ko-KR" sz="1600" dirty="0"/>
              <a:t>True</a:t>
            </a:r>
            <a:r>
              <a:rPr lang="ko-KR" altLang="en-US" sz="1600" dirty="0"/>
              <a:t>일 때 아무 동작 도 하지 않고</a:t>
            </a:r>
            <a:r>
              <a:rPr lang="en-US" altLang="ko-KR" sz="1600" dirty="0"/>
              <a:t>, False</a:t>
            </a:r>
            <a:r>
              <a:rPr lang="ko-KR" altLang="en-US" sz="1600" dirty="0"/>
              <a:t>일 때만 변수 </a:t>
            </a:r>
            <a:r>
              <a:rPr lang="en-US" altLang="ko-KR" sz="1600" dirty="0"/>
              <a:t>x</a:t>
            </a:r>
            <a:r>
              <a:rPr lang="ko-KR" altLang="en-US" sz="1600" dirty="0"/>
              <a:t>의 값을 출력</a:t>
            </a:r>
            <a:endParaRPr lang="en-US" altLang="ko-KR" sz="16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1D6DD5-DF6E-41CA-943B-E9A5A5546B70}"/>
              </a:ext>
            </a:extLst>
          </p:cNvPr>
          <p:cNvSpPr/>
          <p:nvPr/>
        </p:nvSpPr>
        <p:spPr>
          <a:xfrm>
            <a:off x="741307" y="1588093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여기서 잠깐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5F32DA1-76E2-49A4-9D2A-0A78DB834D70}"/>
              </a:ext>
            </a:extLst>
          </p:cNvPr>
          <p:cNvSpPr txBox="1">
            <a:spLocks/>
          </p:cNvSpPr>
          <p:nvPr/>
        </p:nvSpPr>
        <p:spPr bwMode="auto">
          <a:xfrm>
            <a:off x="2325483" y="1588093"/>
            <a:ext cx="352795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en-US" altLang="ko-KR" sz="1800" dirty="0"/>
              <a:t>pass </a:t>
            </a:r>
            <a:r>
              <a:rPr lang="ko-KR" altLang="en-US" sz="1800" dirty="0"/>
              <a:t>실행</a:t>
            </a:r>
            <a:endParaRPr lang="en-US" altLang="ko-KR" sz="1800" b="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1801"/>
          <a:stretch/>
        </p:blipFill>
        <p:spPr>
          <a:xfrm>
            <a:off x="1530708" y="3509031"/>
            <a:ext cx="6678349" cy="10953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391" y="4471584"/>
            <a:ext cx="31432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6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166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조건문의</a:t>
            </a:r>
            <a:r>
              <a:rPr lang="ko-KR" altLang="en-US" sz="2000" dirty="0"/>
              <a:t> 종류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</a:rPr>
              <a:t> </a:t>
            </a:r>
            <a:r>
              <a:rPr lang="en-US" altLang="ko-KR" sz="1800" b="1" dirty="0" err="1">
                <a:solidFill>
                  <a:srgbClr val="3C479D"/>
                </a:solidFill>
              </a:rPr>
              <a:t>if~else</a:t>
            </a:r>
            <a:r>
              <a:rPr lang="en-US" altLang="ko-KR" sz="1800" b="1" dirty="0">
                <a:solidFill>
                  <a:srgbClr val="3C479D"/>
                </a:solidFill>
              </a:rPr>
              <a:t> </a:t>
            </a:r>
            <a:r>
              <a:rPr lang="ko-KR" altLang="en-US" sz="1800" b="1" dirty="0">
                <a:solidFill>
                  <a:srgbClr val="3C479D"/>
                </a:solidFill>
              </a:rPr>
              <a:t>문</a:t>
            </a:r>
            <a:endParaRPr lang="en-US" altLang="ko-KR" sz="1800" b="1" dirty="0">
              <a:solidFill>
                <a:srgbClr val="3C479D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lang="ko-KR" altLang="en-US" sz="18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이름과 나이를 입력하고 입장 가능한 나이인지 판단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프로그램을 저장하고</a:t>
            </a:r>
            <a:r>
              <a:rPr lang="en-US" altLang="ko-KR" sz="1600" dirty="0"/>
              <a:t>, </a:t>
            </a:r>
            <a:r>
              <a:rPr lang="ko-KR" altLang="en-US" sz="1600" dirty="0"/>
              <a:t>다양한 </a:t>
            </a:r>
            <a:r>
              <a:rPr lang="ko-KR" altLang="en-US" sz="1600" dirty="0" err="1"/>
              <a:t>입력값을</a:t>
            </a:r>
            <a:r>
              <a:rPr lang="ko-KR" altLang="en-US" sz="1600" dirty="0"/>
              <a:t> 사용해 실행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40" y="1991060"/>
            <a:ext cx="7391400" cy="4381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893769"/>
            <a:ext cx="7272808" cy="12287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r="2856"/>
          <a:stretch/>
        </p:blipFill>
        <p:spPr>
          <a:xfrm>
            <a:off x="1331640" y="4122494"/>
            <a:ext cx="7272808" cy="7239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406" y="5168856"/>
            <a:ext cx="7284042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8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166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조건문의</a:t>
            </a:r>
            <a:r>
              <a:rPr lang="ko-KR" altLang="en-US" sz="2000" dirty="0"/>
              <a:t> 종류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</a:rPr>
              <a:t> </a:t>
            </a:r>
            <a:r>
              <a:rPr lang="en-US" altLang="ko-KR" sz="1800" b="1" dirty="0" err="1">
                <a:solidFill>
                  <a:srgbClr val="3C479D"/>
                </a:solidFill>
              </a:rPr>
              <a:t>if~else</a:t>
            </a:r>
            <a:r>
              <a:rPr lang="en-US" altLang="ko-KR" sz="1800" b="1" dirty="0">
                <a:solidFill>
                  <a:srgbClr val="3C479D"/>
                </a:solidFill>
              </a:rPr>
              <a:t> </a:t>
            </a:r>
            <a:r>
              <a:rPr lang="ko-KR" altLang="en-US" sz="1800" b="1" dirty="0">
                <a:solidFill>
                  <a:srgbClr val="3C479D"/>
                </a:solidFill>
              </a:rPr>
              <a:t>문</a:t>
            </a:r>
            <a:endParaRPr lang="en-US" altLang="ko-KR" sz="1800" b="1" dirty="0">
              <a:solidFill>
                <a:srgbClr val="3C479D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lang="ko-KR" altLang="en-US" sz="18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기온과 미세먼지 값을 </a:t>
            </a:r>
            <a:r>
              <a:rPr lang="ko-KR" altLang="en-US" sz="1600" dirty="0" err="1"/>
              <a:t>입력받고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if~else</a:t>
            </a:r>
            <a:r>
              <a:rPr lang="en-US" altLang="ko-KR" sz="1600" dirty="0"/>
              <a:t> </a:t>
            </a:r>
            <a:r>
              <a:rPr lang="ko-KR" altLang="en-US" sz="1600" dirty="0"/>
              <a:t>문으로 출력 문장의 내용을 다르게 생성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90" y="1988841"/>
            <a:ext cx="7410450" cy="438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290" y="2943832"/>
            <a:ext cx="7286625" cy="2743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290" y="5687032"/>
            <a:ext cx="7286625" cy="819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816" y="2974005"/>
            <a:ext cx="31432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조건문의</a:t>
            </a:r>
            <a:r>
              <a:rPr lang="ko-KR" altLang="en-US" sz="2000" dirty="0"/>
              <a:t> 종류 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51FBA2-F2F5-4D0C-AB1D-FDBC8A007B97}"/>
              </a:ext>
            </a:extLst>
          </p:cNvPr>
          <p:cNvSpPr/>
          <p:nvPr/>
        </p:nvSpPr>
        <p:spPr>
          <a:xfrm>
            <a:off x="741307" y="1588092"/>
            <a:ext cx="7920000" cy="40011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C3827FC-0F19-4351-86E4-02C2F887D4B9}"/>
              </a:ext>
            </a:extLst>
          </p:cNvPr>
          <p:cNvSpPr txBox="1">
            <a:spLocks/>
          </p:cNvSpPr>
          <p:nvPr/>
        </p:nvSpPr>
        <p:spPr bwMode="auto">
          <a:xfrm>
            <a:off x="770279" y="2166829"/>
            <a:ext cx="7618145" cy="429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en-US" altLang="ko-KR" sz="1600" dirty="0"/>
              <a:t>print() </a:t>
            </a:r>
            <a:r>
              <a:rPr lang="ko-KR" altLang="en-US" sz="1600" dirty="0"/>
              <a:t>함수를 사용하면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자동</a:t>
            </a:r>
            <a:r>
              <a:rPr lang="ko-KR" altLang="en-US" sz="1600" dirty="0"/>
              <a:t>으로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줄 바꿈</a:t>
            </a:r>
            <a:r>
              <a:rPr lang="ko-KR" altLang="en-US" sz="1600" dirty="0"/>
              <a:t>이 일어나서</a:t>
            </a:r>
            <a:r>
              <a:rPr lang="en-US" altLang="ko-KR" sz="1600" dirty="0"/>
              <a:t>, </a:t>
            </a:r>
            <a:r>
              <a:rPr lang="ko-KR" altLang="en-US" sz="1600" dirty="0"/>
              <a:t>다음과 같이 사용하면 두 줄로 출력</a:t>
            </a: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en-US" altLang="ko-KR" sz="1600" dirty="0"/>
              <a:t>print</a:t>
            </a:r>
            <a:r>
              <a:rPr lang="en-US" altLang="ko-KR" sz="1600"/>
              <a:t>() </a:t>
            </a:r>
            <a:r>
              <a:rPr lang="ko-KR" altLang="en-US" sz="1600" smtClean="0"/>
              <a:t>함수는 기본적으로</a:t>
            </a:r>
            <a:r>
              <a:rPr lang="en-US" altLang="ko-KR" sz="1400" smtClean="0"/>
              <a:t>(</a:t>
            </a:r>
            <a:r>
              <a:rPr lang="en-US" altLang="ko-KR" sz="14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</a:t>
            </a:r>
            <a:r>
              <a:rPr lang="en-US" altLang="ko-KR" sz="1400" smtClean="0"/>
              <a:t>)</a:t>
            </a:r>
            <a:r>
              <a:rPr lang="ko-KR" altLang="en-US" sz="1600" smtClean="0"/>
              <a:t> </a:t>
            </a:r>
            <a:r>
              <a:rPr lang="ko-KR" altLang="en-US" sz="1600" dirty="0"/>
              <a:t>출력의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종료 문자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(end)</a:t>
            </a:r>
            <a:r>
              <a:rPr lang="ko-KR" altLang="en-US" sz="1600" dirty="0"/>
              <a:t>를 줄 바꿈</a:t>
            </a:r>
            <a:r>
              <a:rPr lang="en-US" altLang="ko-KR" sz="1600" dirty="0"/>
              <a:t>(‘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</a:t>
            </a:r>
            <a:r>
              <a:rPr lang="en-US" altLang="ko-KR" sz="1600" dirty="0"/>
              <a:t>’)</a:t>
            </a:r>
            <a:r>
              <a:rPr lang="ko-KR" altLang="en-US" sz="1600" dirty="0"/>
              <a:t>으로 지정하기 때문</a:t>
            </a: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만약 </a:t>
            </a:r>
            <a:r>
              <a:rPr lang="en-US" altLang="ko-KR" sz="1600" dirty="0"/>
              <a:t>2</a:t>
            </a:r>
            <a:r>
              <a:rPr lang="ko-KR" altLang="en-US" sz="1600" dirty="0"/>
              <a:t>개의 문장을 한 줄로 이어서 출력하고 </a:t>
            </a:r>
            <a:r>
              <a:rPr lang="ko-KR" altLang="en-US" sz="1600"/>
              <a:t>싶다면 </a:t>
            </a:r>
            <a:r>
              <a:rPr lang="en-US" altLang="ko-KR" sz="1600" smtClean="0"/>
              <a:t>print() </a:t>
            </a:r>
            <a:r>
              <a:rPr lang="ko-KR" altLang="en-US" sz="1600" smtClean="0"/>
              <a:t>함수의 종룜문자 인자</a:t>
            </a:r>
            <a:r>
              <a:rPr lang="en-US" altLang="ko-KR" sz="1600" smtClean="0"/>
              <a:t>(argument) end </a:t>
            </a:r>
            <a:r>
              <a:rPr lang="ko-KR" altLang="en-US" sz="1600" smtClean="0"/>
              <a:t>값을 공백</a:t>
            </a:r>
            <a:r>
              <a:rPr lang="en-US" altLang="ko-KR" sz="1600"/>
              <a:t>(‘ </a:t>
            </a:r>
            <a:r>
              <a:rPr lang="en-US" altLang="ko-KR" sz="1600" smtClean="0"/>
              <a:t>’)</a:t>
            </a:r>
            <a:r>
              <a:rPr lang="ko-KR" altLang="en-US" sz="1600" smtClean="0"/>
              <a:t>과 같은 다른 문자로 변겨오하면 됨</a:t>
            </a: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endParaRPr lang="en-US" altLang="ko-KR" sz="16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1D6DD5-DF6E-41CA-943B-E9A5A5546B70}"/>
              </a:ext>
            </a:extLst>
          </p:cNvPr>
          <p:cNvSpPr/>
          <p:nvPr/>
        </p:nvSpPr>
        <p:spPr>
          <a:xfrm>
            <a:off x="741307" y="1588093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여기서 잠깐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5F32DA1-76E2-49A4-9D2A-0A78DB834D70}"/>
              </a:ext>
            </a:extLst>
          </p:cNvPr>
          <p:cNvSpPr txBox="1">
            <a:spLocks/>
          </p:cNvSpPr>
          <p:nvPr/>
        </p:nvSpPr>
        <p:spPr bwMode="auto">
          <a:xfrm>
            <a:off x="2325483" y="1588093"/>
            <a:ext cx="4550773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en-US" altLang="ko-KR" sz="1800" dirty="0"/>
              <a:t>print() </a:t>
            </a:r>
            <a:r>
              <a:rPr lang="ko-KR" altLang="en-US" sz="1800" dirty="0"/>
              <a:t>함수의 종료 문자 설정하기</a:t>
            </a:r>
            <a:endParaRPr lang="en-US" altLang="ko-KR" sz="1800" b="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899592" y="4649270"/>
            <a:ext cx="8153400" cy="766606"/>
            <a:chOff x="899592" y="4649270"/>
            <a:chExt cx="8153400" cy="76660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6100" y="4843759"/>
              <a:ext cx="7274059" cy="572117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592" y="4649270"/>
              <a:ext cx="8153400" cy="4476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626013" y="4699089"/>
              <a:ext cx="2328736" cy="323206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r>
                <a:rPr lang="ko-KR" altLang="en-US" sz="1200" smtClean="0">
                  <a:latin typeface="+mn-ea"/>
                  <a:ea typeface="+mn-ea"/>
                </a:rPr>
                <a:t>종료문자</a:t>
              </a:r>
              <a:r>
                <a:rPr lang="en-US" altLang="ko-KR" sz="1200" smtClean="0">
                  <a:latin typeface="+mn-ea"/>
                  <a:ea typeface="+mn-ea"/>
                </a:rPr>
                <a:t>(‘\n’)</a:t>
              </a:r>
              <a:r>
                <a:rPr lang="ko-KR" altLang="en-US" sz="1200" smtClean="0">
                  <a:latin typeface="+mn-ea"/>
                  <a:ea typeface="+mn-ea"/>
                </a:rPr>
                <a:t>를</a:t>
              </a:r>
              <a:r>
                <a:rPr lang="en-US" altLang="ko-KR" sz="1200" smtClean="0">
                  <a:latin typeface="+mn-ea"/>
                  <a:ea typeface="+mn-ea"/>
                </a:rPr>
                <a:t> ‘  ‘</a:t>
              </a:r>
              <a:r>
                <a:rPr lang="ko-KR" altLang="en-US" sz="1200" smtClean="0">
                  <a:latin typeface="+mn-ea"/>
                  <a:ea typeface="+mn-ea"/>
                </a:rPr>
                <a:t>로 바꿔 출력</a:t>
              </a:r>
              <a:endParaRPr lang="ko-KR" altLang="en-US" sz="1200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69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조건문의</a:t>
            </a:r>
            <a:r>
              <a:rPr lang="ko-KR" altLang="en-US" sz="2000" dirty="0"/>
              <a:t> 종류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</a:rPr>
              <a:t> </a:t>
            </a:r>
            <a:r>
              <a:rPr lang="en-US" altLang="ko-KR" sz="1800" b="1" dirty="0" err="1">
                <a:solidFill>
                  <a:srgbClr val="3C479D"/>
                </a:solidFill>
              </a:rPr>
              <a:t>if~else</a:t>
            </a:r>
            <a:r>
              <a:rPr lang="en-US" altLang="ko-KR" sz="1800" b="1" dirty="0">
                <a:solidFill>
                  <a:srgbClr val="3C479D"/>
                </a:solidFill>
              </a:rPr>
              <a:t> </a:t>
            </a:r>
            <a:r>
              <a:rPr lang="ko-KR" altLang="en-US" sz="1800" b="1" dirty="0">
                <a:solidFill>
                  <a:srgbClr val="3C479D"/>
                </a:solidFill>
              </a:rPr>
              <a:t>문</a:t>
            </a:r>
            <a:endParaRPr lang="en-US" altLang="ko-KR" sz="1800" b="1" dirty="0">
              <a:solidFill>
                <a:srgbClr val="3C479D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lang="ko-KR" altLang="en-US" sz="18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 dirty="0"/>
              <a:t>프로그램을 저장하고</a:t>
            </a:r>
            <a:r>
              <a:rPr lang="en-US" altLang="ko-KR" sz="1600" dirty="0"/>
              <a:t>, </a:t>
            </a:r>
            <a:r>
              <a:rPr lang="ko-KR" altLang="en-US" sz="1600" dirty="0"/>
              <a:t>기온과 미세먼지의 값을 다르게 입력해서 실행 결과를 비교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90" y="1988841"/>
            <a:ext cx="7410450" cy="438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996953"/>
            <a:ext cx="7267575" cy="1066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563" y="4222266"/>
            <a:ext cx="7277100" cy="103822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899592" y="5542714"/>
            <a:ext cx="8153400" cy="766606"/>
            <a:chOff x="899592" y="4649270"/>
            <a:chExt cx="8153400" cy="766606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76100" y="4843759"/>
              <a:ext cx="7274059" cy="572117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9592" y="4649270"/>
              <a:ext cx="8153400" cy="44767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626013" y="4699089"/>
              <a:ext cx="2328736" cy="323206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r>
                <a:rPr lang="ko-KR" altLang="en-US" sz="1200" smtClean="0">
                  <a:latin typeface="+mn-ea"/>
                  <a:ea typeface="+mn-ea"/>
                </a:rPr>
                <a:t>종료문자</a:t>
              </a:r>
              <a:r>
                <a:rPr lang="en-US" altLang="ko-KR" sz="1200" smtClean="0">
                  <a:latin typeface="+mn-ea"/>
                  <a:ea typeface="+mn-ea"/>
                </a:rPr>
                <a:t>(‘\n’)</a:t>
              </a:r>
              <a:r>
                <a:rPr lang="ko-KR" altLang="en-US" sz="1200" smtClean="0">
                  <a:latin typeface="+mn-ea"/>
                  <a:ea typeface="+mn-ea"/>
                </a:rPr>
                <a:t>를</a:t>
              </a:r>
              <a:r>
                <a:rPr lang="en-US" altLang="ko-KR" sz="1200" smtClean="0">
                  <a:latin typeface="+mn-ea"/>
                  <a:ea typeface="+mn-ea"/>
                </a:rPr>
                <a:t> ‘  ‘</a:t>
              </a:r>
              <a:r>
                <a:rPr lang="ko-KR" altLang="en-US" sz="1200" smtClean="0">
                  <a:latin typeface="+mn-ea"/>
                  <a:ea typeface="+mn-ea"/>
                </a:rPr>
                <a:t>로 바꿔 출력</a:t>
              </a:r>
              <a:endParaRPr lang="ko-KR" altLang="en-US" sz="1200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752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166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조건문의</a:t>
            </a:r>
            <a:r>
              <a:rPr lang="ko-KR" altLang="en-US" sz="2000" dirty="0"/>
              <a:t> 종류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</a:rPr>
              <a:t> 다중 </a:t>
            </a:r>
            <a:r>
              <a:rPr lang="en-US" altLang="ko-KR" sz="1800" b="1" dirty="0">
                <a:solidFill>
                  <a:srgbClr val="3C479D"/>
                </a:solidFill>
              </a:rPr>
              <a:t>if </a:t>
            </a:r>
            <a:r>
              <a:rPr lang="ko-KR" altLang="en-US" sz="1800" b="1" dirty="0">
                <a:solidFill>
                  <a:srgbClr val="3C479D"/>
                </a:solidFill>
              </a:rPr>
              <a:t>문</a:t>
            </a:r>
            <a:endParaRPr lang="en-US" altLang="ko-KR" sz="1800" b="1" dirty="0">
              <a:solidFill>
                <a:srgbClr val="3C479D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lang="ko-KR" altLang="en-US" sz="1800" b="1" dirty="0">
              <a:solidFill>
                <a:srgbClr val="3C479D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00" y="2060849"/>
            <a:ext cx="3646616" cy="44876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42144"/>
          <a:stretch/>
        </p:blipFill>
        <p:spPr>
          <a:xfrm>
            <a:off x="4571263" y="2476785"/>
            <a:ext cx="4177201" cy="2047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82248"/>
          <a:stretch/>
        </p:blipFill>
        <p:spPr>
          <a:xfrm>
            <a:off x="4571263" y="4606631"/>
            <a:ext cx="1296881" cy="5143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67459" r="14789"/>
          <a:stretch/>
        </p:blipFill>
        <p:spPr>
          <a:xfrm>
            <a:off x="7451583" y="4602424"/>
            <a:ext cx="1296881" cy="5143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l="34498" r="47750"/>
          <a:stretch/>
        </p:blipFill>
        <p:spPr>
          <a:xfrm>
            <a:off x="6011423" y="4602424"/>
            <a:ext cx="1296881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7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dirty="0"/>
              <a:t>제어 구조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21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조건문의</a:t>
            </a:r>
            <a:r>
              <a:rPr lang="ko-KR" altLang="en-US" sz="2000" dirty="0"/>
              <a:t> 종류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</a:rPr>
              <a:t> 다중 </a:t>
            </a:r>
            <a:r>
              <a:rPr lang="en-US" altLang="ko-KR" sz="1800" b="1" dirty="0">
                <a:solidFill>
                  <a:srgbClr val="3C479D"/>
                </a:solidFill>
              </a:rPr>
              <a:t>if </a:t>
            </a:r>
            <a:r>
              <a:rPr lang="ko-KR" altLang="en-US" sz="1800" b="1" dirty="0">
                <a:solidFill>
                  <a:srgbClr val="3C479D"/>
                </a:solidFill>
              </a:rPr>
              <a:t>문</a:t>
            </a:r>
            <a:endParaRPr lang="en-US" altLang="ko-KR" sz="1800" b="1" dirty="0">
              <a:solidFill>
                <a:srgbClr val="3C479D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90" y="1965233"/>
            <a:ext cx="7410450" cy="438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411129"/>
            <a:ext cx="4705418" cy="410987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483768" y="3429000"/>
            <a:ext cx="4896544" cy="2376264"/>
          </a:xfrm>
          <a:prstGeom prst="roundRect">
            <a:avLst>
              <a:gd name="adj" fmla="val 5999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283968" y="4103815"/>
            <a:ext cx="2977226" cy="1440160"/>
          </a:xfrm>
          <a:prstGeom prst="roundRect">
            <a:avLst>
              <a:gd name="adj" fmla="val 5999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91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조건문의</a:t>
            </a:r>
            <a:r>
              <a:rPr lang="ko-KR" altLang="en-US" sz="2000" dirty="0"/>
              <a:t> 종류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</a:rPr>
              <a:t> 다중 </a:t>
            </a:r>
            <a:r>
              <a:rPr lang="en-US" altLang="ko-KR" sz="1800" b="1" dirty="0">
                <a:solidFill>
                  <a:srgbClr val="3C479D"/>
                </a:solidFill>
              </a:rPr>
              <a:t>if </a:t>
            </a:r>
            <a:r>
              <a:rPr lang="ko-KR" altLang="en-US" sz="1800" b="1" dirty="0">
                <a:solidFill>
                  <a:srgbClr val="3C479D"/>
                </a:solidFill>
              </a:rPr>
              <a:t>문</a:t>
            </a:r>
            <a:endParaRPr lang="en-US" altLang="ko-KR" sz="1800" b="1" dirty="0">
              <a:solidFill>
                <a:srgbClr val="3C479D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lang="ko-KR" altLang="en-US" sz="18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기온을 </a:t>
            </a:r>
            <a:r>
              <a:rPr lang="ko-KR" altLang="en-US" sz="1600" dirty="0" err="1"/>
              <a:t>입력받아</a:t>
            </a:r>
            <a:r>
              <a:rPr lang="ko-KR" altLang="en-US" sz="1600" dirty="0"/>
              <a:t> 변수에 저장하고</a:t>
            </a:r>
            <a:r>
              <a:rPr lang="en-US" altLang="ko-KR" sz="1600" dirty="0"/>
              <a:t>, </a:t>
            </a:r>
            <a:r>
              <a:rPr lang="ko-KR" altLang="en-US" sz="1600" dirty="0"/>
              <a:t>조건에 따라 다르게 옷 입기 메시지를 출력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 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90" y="1965233"/>
            <a:ext cx="7410450" cy="438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996953"/>
            <a:ext cx="7296150" cy="2257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690" y="5413125"/>
            <a:ext cx="72580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2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01. </a:t>
            </a:r>
            <a:r>
              <a:rPr lang="ko-KR" altLang="en-US"/>
              <a:t>제어 구조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2448272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smtClean="0"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cs typeface="Arial" panose="020B0604020202020204" pitchFamily="34" charset="0"/>
              </a:rPr>
              <a:t>실습 </a:t>
            </a:r>
            <a:r>
              <a:rPr lang="ko-KR" altLang="en-US" sz="1800" b="1">
                <a:cs typeface="Arial" panose="020B0604020202020204" pitchFamily="34" charset="0"/>
              </a:rPr>
              <a:t>다중 </a:t>
            </a:r>
            <a:r>
              <a:rPr lang="en-US" altLang="ko-KR" sz="1800" b="1">
                <a:cs typeface="Arial" panose="020B0604020202020204" pitchFamily="34" charset="0"/>
              </a:rPr>
              <a:t>if] 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자동 생성된 난수 값 맞추기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3"/>
            <a:ext cx="7596844" cy="1656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자동으로 생성한 난수를 맞추는 프로그램을 완성하시오</a:t>
            </a:r>
            <a:r>
              <a:rPr kumimoji="0"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(</a:t>
            </a:r>
            <a:r>
              <a:rPr kumimoji="0" lang="en-US" altLang="ko-KR" sz="1400" b="1" smtClean="0">
                <a:solidFill>
                  <a:srgbClr val="C00000"/>
                </a:solidFill>
                <a:latin typeface="+mn-ea"/>
              </a:rPr>
              <a:t>if~else</a:t>
            </a:r>
            <a:r>
              <a:rPr kumimoji="0"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</a:t>
            </a:r>
            <a:r>
              <a:rPr kumimoji="0"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조건문 </a:t>
            </a:r>
            <a:r>
              <a:rPr kumimoji="0" lang="ko-KR" altLang="en-US" sz="1400" b="1">
                <a:solidFill>
                  <a:srgbClr val="C00000"/>
                </a:solidFill>
                <a:latin typeface="+mn-ea"/>
              </a:rPr>
              <a:t>다중</a:t>
            </a:r>
            <a:r>
              <a:rPr kumimoji="0"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사용</a:t>
            </a:r>
            <a:r>
              <a:rPr kumimoji="0"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kumimoji="0"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난수 값과 입력 값을 비교하여 결과 출력</a:t>
            </a:r>
            <a:endParaRPr kumimoji="0" lang="en-US" altLang="ko-KR" sz="13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1009650" lvl="2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‘OK!’ : </a:t>
            </a:r>
            <a:r>
              <a:rPr kumimoji="0" lang="ko-KR" altLang="en-US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입력값 </a:t>
            </a: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== </a:t>
            </a:r>
            <a:r>
              <a:rPr kumimoji="0" lang="ko-KR" altLang="en-US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난수</a:t>
            </a:r>
            <a:endParaRPr kumimoji="0" lang="en-US" altLang="ko-KR" sz="13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1009650" lvl="2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‘Down’ : </a:t>
            </a:r>
            <a:r>
              <a:rPr kumimoji="0"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입력값 </a:t>
            </a: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&gt; </a:t>
            </a:r>
            <a:r>
              <a:rPr kumimoji="0"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난수</a:t>
            </a:r>
            <a:endParaRPr kumimoji="0" lang="en-US" altLang="ko-KR" sz="13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1009650" lvl="2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‘Up’ </a:t>
            </a:r>
            <a:r>
              <a:rPr kumimoji="0" lang="en-US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kumimoji="0" lang="ko-KR" altLang="en-US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입력값 </a:t>
            </a: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&lt; </a:t>
            </a:r>
            <a:r>
              <a:rPr kumimoji="0" lang="ko-KR" altLang="en-US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난수</a:t>
            </a:r>
            <a:endParaRPr kumimoji="0" lang="en-US" altLang="ko-KR" sz="13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1009650" lvl="2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endParaRPr kumimoji="0" lang="en-US" altLang="ko-KR" sz="12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35596" y="3301917"/>
            <a:ext cx="3708412" cy="30931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latinLnBrk="0" hangingPunct="0"/>
            <a:r>
              <a:rPr kumimoji="0" lang="ko-KR" altLang="ko-KR" sz="1300" i="1">
                <a:solidFill>
                  <a:srgbClr val="8C8C8C"/>
                </a:solidFill>
                <a:latin typeface="+mn-ea"/>
                <a:ea typeface="+mn-ea"/>
              </a:rPr>
              <a:t># random 모듈 불러오기</a:t>
            </a:r>
            <a:br>
              <a:rPr kumimoji="0" lang="ko-KR" altLang="ko-KR" sz="1300" i="1">
                <a:solidFill>
                  <a:srgbClr val="8C8C8C"/>
                </a:solidFill>
                <a:latin typeface="+mn-ea"/>
                <a:ea typeface="+mn-ea"/>
              </a:rPr>
            </a:br>
            <a:r>
              <a:rPr kumimoji="0" lang="ko-KR" altLang="ko-KR" sz="1300">
                <a:solidFill>
                  <a:srgbClr val="0033B3"/>
                </a:solidFill>
                <a:latin typeface="+mn-ea"/>
                <a:ea typeface="+mn-ea"/>
              </a:rPr>
              <a:t>import </a:t>
            </a:r>
            <a:r>
              <a:rPr kumimoji="0" lang="ko-KR" altLang="ko-KR" sz="1300">
                <a:solidFill>
                  <a:srgbClr val="080808"/>
                </a:solidFill>
                <a:latin typeface="+mn-ea"/>
                <a:ea typeface="+mn-ea"/>
              </a:rPr>
              <a:t>random </a:t>
            </a:r>
            <a:r>
              <a:rPr kumimoji="0" lang="ko-KR" altLang="ko-KR" sz="1300">
                <a:solidFill>
                  <a:srgbClr val="0033B3"/>
                </a:solidFill>
                <a:latin typeface="+mn-ea"/>
                <a:ea typeface="+mn-ea"/>
              </a:rPr>
              <a:t>as </a:t>
            </a:r>
            <a:r>
              <a:rPr kumimoji="0" lang="ko-KR" altLang="ko-KR" sz="1300">
                <a:solidFill>
                  <a:srgbClr val="080808"/>
                </a:solidFill>
                <a:latin typeface="+mn-ea"/>
                <a:ea typeface="+mn-ea"/>
              </a:rPr>
              <a:t>r</a:t>
            </a:r>
            <a:br>
              <a:rPr kumimoji="0" lang="ko-KR" altLang="ko-KR" sz="1300">
                <a:solidFill>
                  <a:srgbClr val="080808"/>
                </a:solidFill>
                <a:latin typeface="+mn-ea"/>
                <a:ea typeface="+mn-ea"/>
              </a:rPr>
            </a:br>
            <a:r>
              <a:rPr kumimoji="0" lang="ko-KR" altLang="ko-KR" sz="1300" i="1">
                <a:solidFill>
                  <a:srgbClr val="8C8C8C"/>
                </a:solidFill>
                <a:latin typeface="+mn-ea"/>
                <a:ea typeface="+mn-ea"/>
              </a:rPr>
              <a:t># 1에서 20 사이의 랜덤 정수 저장</a:t>
            </a:r>
            <a:br>
              <a:rPr kumimoji="0" lang="ko-KR" altLang="ko-KR" sz="1300" i="1">
                <a:solidFill>
                  <a:srgbClr val="8C8C8C"/>
                </a:solidFill>
                <a:latin typeface="+mn-ea"/>
                <a:ea typeface="+mn-ea"/>
              </a:rPr>
            </a:br>
            <a:r>
              <a:rPr kumimoji="0" lang="ko-KR" altLang="ko-KR" sz="1300">
                <a:solidFill>
                  <a:srgbClr val="080808"/>
                </a:solidFill>
                <a:latin typeface="+mn-ea"/>
                <a:ea typeface="+mn-ea"/>
              </a:rPr>
              <a:t>rnum = r.randint(</a:t>
            </a:r>
            <a:r>
              <a:rPr kumimoji="0" lang="ko-KR" altLang="ko-KR" sz="1300">
                <a:solidFill>
                  <a:srgbClr val="1750EB"/>
                </a:solidFill>
                <a:latin typeface="+mn-ea"/>
                <a:ea typeface="+mn-ea"/>
              </a:rPr>
              <a:t>1</a:t>
            </a:r>
            <a:r>
              <a:rPr kumimoji="0" lang="ko-KR" altLang="ko-KR" sz="1300">
                <a:solidFill>
                  <a:srgbClr val="080808"/>
                </a:solidFill>
                <a:latin typeface="+mn-ea"/>
                <a:ea typeface="+mn-ea"/>
              </a:rPr>
              <a:t>, </a:t>
            </a:r>
            <a:r>
              <a:rPr kumimoji="0" lang="ko-KR" altLang="ko-KR" sz="1300">
                <a:solidFill>
                  <a:srgbClr val="1750EB"/>
                </a:solidFill>
                <a:latin typeface="+mn-ea"/>
                <a:ea typeface="+mn-ea"/>
              </a:rPr>
              <a:t>20</a:t>
            </a:r>
            <a:r>
              <a:rPr kumimoji="0" lang="ko-KR" altLang="ko-KR" sz="1300">
                <a:solidFill>
                  <a:srgbClr val="080808"/>
                </a:solidFill>
                <a:latin typeface="+mn-ea"/>
                <a:ea typeface="+mn-ea"/>
              </a:rPr>
              <a:t>)</a:t>
            </a:r>
            <a:br>
              <a:rPr kumimoji="0" lang="ko-KR" altLang="ko-KR" sz="1300">
                <a:solidFill>
                  <a:srgbClr val="080808"/>
                </a:solidFill>
                <a:latin typeface="+mn-ea"/>
                <a:ea typeface="+mn-ea"/>
              </a:rPr>
            </a:br>
            <a:r>
              <a:rPr kumimoji="0" lang="ko-KR" altLang="ko-KR" sz="1300">
                <a:solidFill>
                  <a:srgbClr val="000080"/>
                </a:solidFill>
                <a:latin typeface="+mn-ea"/>
                <a:ea typeface="+mn-ea"/>
              </a:rPr>
              <a:t>print</a:t>
            </a:r>
            <a:r>
              <a:rPr kumimoji="0" lang="ko-KR" altLang="ko-KR" sz="1300">
                <a:solidFill>
                  <a:srgbClr val="080808"/>
                </a:solidFill>
                <a:latin typeface="+mn-ea"/>
                <a:ea typeface="+mn-ea"/>
              </a:rPr>
              <a:t>(</a:t>
            </a:r>
            <a:r>
              <a:rPr kumimoji="0" lang="ko-KR" altLang="ko-KR" sz="1200" b="1">
                <a:solidFill>
                  <a:srgbClr val="008080"/>
                </a:solidFill>
                <a:latin typeface="+mn-ea"/>
                <a:ea typeface="+mn-ea"/>
              </a:rPr>
              <a:t>"1~20 중에 하나의 난수를 발생했습니다."</a:t>
            </a:r>
            <a:r>
              <a:rPr kumimoji="0" lang="ko-KR" altLang="ko-KR" sz="1300">
                <a:solidFill>
                  <a:srgbClr val="080808"/>
                </a:solidFill>
                <a:latin typeface="+mn-ea"/>
                <a:ea typeface="+mn-ea"/>
              </a:rPr>
              <a:t>)</a:t>
            </a:r>
            <a:br>
              <a:rPr kumimoji="0" lang="ko-KR" altLang="ko-KR" sz="1300">
                <a:solidFill>
                  <a:srgbClr val="080808"/>
                </a:solidFill>
                <a:latin typeface="+mn-ea"/>
                <a:ea typeface="+mn-ea"/>
              </a:rPr>
            </a:br>
            <a:r>
              <a:rPr kumimoji="0" lang="ko-KR" altLang="ko-KR" sz="1300">
                <a:solidFill>
                  <a:srgbClr val="080808"/>
                </a:solidFill>
                <a:latin typeface="+mn-ea"/>
                <a:ea typeface="+mn-ea"/>
              </a:rPr>
              <a:t>innum = </a:t>
            </a:r>
            <a:r>
              <a:rPr kumimoji="0" lang="ko-KR" altLang="ko-KR" sz="1300">
                <a:solidFill>
                  <a:srgbClr val="1750EB"/>
                </a:solidFill>
                <a:latin typeface="+mn-ea"/>
                <a:ea typeface="+mn-ea"/>
              </a:rPr>
              <a:t>0</a:t>
            </a:r>
            <a:br>
              <a:rPr kumimoji="0" lang="ko-KR" altLang="ko-KR" sz="1300">
                <a:solidFill>
                  <a:srgbClr val="1750EB"/>
                </a:solidFill>
                <a:latin typeface="+mn-ea"/>
                <a:ea typeface="+mn-ea"/>
              </a:rPr>
            </a:br>
            <a:r>
              <a:rPr kumimoji="0" lang="ko-KR" altLang="ko-KR" sz="1300">
                <a:solidFill>
                  <a:srgbClr val="1750EB"/>
                </a:solidFill>
                <a:latin typeface="+mn-ea"/>
                <a:ea typeface="+mn-ea"/>
              </a:rPr>
              <a:t/>
            </a:r>
            <a:br>
              <a:rPr kumimoji="0" lang="ko-KR" altLang="ko-KR" sz="1300">
                <a:solidFill>
                  <a:srgbClr val="1750EB"/>
                </a:solidFill>
                <a:latin typeface="+mn-ea"/>
                <a:ea typeface="+mn-ea"/>
              </a:rPr>
            </a:br>
            <a:r>
              <a:rPr kumimoji="0" lang="ko-KR" altLang="ko-KR" sz="1300">
                <a:solidFill>
                  <a:srgbClr val="0033B3"/>
                </a:solidFill>
                <a:latin typeface="+mn-ea"/>
                <a:ea typeface="+mn-ea"/>
              </a:rPr>
              <a:t>while </a:t>
            </a:r>
            <a:r>
              <a:rPr kumimoji="0" lang="ko-KR" altLang="ko-KR" sz="1300">
                <a:solidFill>
                  <a:srgbClr val="080808"/>
                </a:solidFill>
                <a:latin typeface="+mn-ea"/>
                <a:ea typeface="+mn-ea"/>
              </a:rPr>
              <a:t>innum != rnum</a:t>
            </a:r>
            <a:r>
              <a:rPr kumimoji="0" lang="ko-KR" altLang="ko-KR" sz="1300" smtClean="0">
                <a:solidFill>
                  <a:srgbClr val="080808"/>
                </a:solidFill>
                <a:latin typeface="+mn-ea"/>
                <a:ea typeface="+mn-ea"/>
              </a:rPr>
              <a:t>:</a:t>
            </a:r>
            <a:endParaRPr kumimoji="0" lang="en-US" altLang="ko-KR" sz="1300" smtClean="0">
              <a:solidFill>
                <a:srgbClr val="080808"/>
              </a:solidFill>
              <a:latin typeface="+mn-ea"/>
              <a:ea typeface="+mn-ea"/>
            </a:endParaRPr>
          </a:p>
          <a:p>
            <a:pPr eaLnBrk="0" latinLnBrk="0" hangingPunct="0"/>
            <a:r>
              <a:rPr kumimoji="0" lang="en-US" altLang="ko-KR" sz="1300">
                <a:solidFill>
                  <a:srgbClr val="080808"/>
                </a:solidFill>
                <a:latin typeface="+mn-ea"/>
                <a:ea typeface="+mn-ea"/>
              </a:rPr>
              <a:t> </a:t>
            </a:r>
            <a:r>
              <a:rPr kumimoji="0" lang="en-US" altLang="ko-KR" sz="1300" smtClean="0">
                <a:solidFill>
                  <a:srgbClr val="080808"/>
                </a:solidFill>
                <a:latin typeface="+mn-ea"/>
                <a:ea typeface="+mn-ea"/>
              </a:rPr>
              <a:t>   </a:t>
            </a:r>
            <a:r>
              <a:rPr kumimoji="0" lang="ko-KR" altLang="ko-KR" sz="1300">
                <a:solidFill>
                  <a:srgbClr val="080808"/>
                </a:solidFill>
                <a:latin typeface="+mn-ea"/>
                <a:ea typeface="+mn-ea"/>
              </a:rPr>
              <a:t>innum = </a:t>
            </a:r>
            <a:r>
              <a:rPr kumimoji="0" lang="ko-KR" altLang="ko-KR" sz="1300">
                <a:solidFill>
                  <a:srgbClr val="000080"/>
                </a:solidFill>
                <a:latin typeface="+mn-ea"/>
                <a:ea typeface="+mn-ea"/>
              </a:rPr>
              <a:t>int</a:t>
            </a:r>
            <a:r>
              <a:rPr kumimoji="0" lang="ko-KR" altLang="ko-KR" sz="1300">
                <a:solidFill>
                  <a:srgbClr val="080808"/>
                </a:solidFill>
                <a:latin typeface="+mn-ea"/>
                <a:ea typeface="+mn-ea"/>
              </a:rPr>
              <a:t>(</a:t>
            </a:r>
            <a:r>
              <a:rPr kumimoji="0" lang="ko-KR" altLang="ko-KR" sz="1300">
                <a:solidFill>
                  <a:srgbClr val="000080"/>
                </a:solidFill>
                <a:latin typeface="+mn-ea"/>
                <a:ea typeface="+mn-ea"/>
              </a:rPr>
              <a:t>input</a:t>
            </a:r>
            <a:r>
              <a:rPr kumimoji="0" lang="ko-KR" altLang="ko-KR" sz="1300" smtClean="0">
                <a:solidFill>
                  <a:srgbClr val="080808"/>
                </a:solidFill>
                <a:latin typeface="+mn-ea"/>
                <a:ea typeface="+mn-ea"/>
              </a:rPr>
              <a:t>(</a:t>
            </a:r>
            <a:r>
              <a:rPr kumimoji="0" lang="ko-KR" altLang="ko-KR" sz="1300" b="1" smtClean="0">
                <a:solidFill>
                  <a:srgbClr val="008080"/>
                </a:solidFill>
                <a:latin typeface="+mn-ea"/>
                <a:ea typeface="+mn-ea"/>
              </a:rPr>
              <a:t>"숫자 </a:t>
            </a:r>
            <a:r>
              <a:rPr kumimoji="0" lang="ko-KR" altLang="ko-KR" sz="1300" b="1">
                <a:solidFill>
                  <a:srgbClr val="008080"/>
                </a:solidFill>
                <a:latin typeface="+mn-ea"/>
                <a:ea typeface="+mn-ea"/>
              </a:rPr>
              <a:t>입력(1~20) : "</a:t>
            </a:r>
            <a:r>
              <a:rPr kumimoji="0" lang="ko-KR" altLang="ko-KR" sz="1300">
                <a:solidFill>
                  <a:srgbClr val="080808"/>
                </a:solidFill>
                <a:latin typeface="+mn-ea"/>
                <a:ea typeface="+mn-ea"/>
              </a:rPr>
              <a:t>))</a:t>
            </a:r>
            <a:endParaRPr kumimoji="0" lang="ko-KR" altLang="ko-KR" sz="1300">
              <a:latin typeface="+mn-ea"/>
              <a:ea typeface="+mn-ea"/>
            </a:endParaRPr>
          </a:p>
          <a:p>
            <a:pPr eaLnBrk="0" latinLnBrk="0" hangingPunct="0"/>
            <a:r>
              <a:rPr kumimoji="0" lang="en-US" altLang="ko-KR" sz="1300" smtClean="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     </a:t>
            </a:r>
            <a:r>
              <a:rPr kumimoji="0" lang="ko-KR" altLang="ko-KR" sz="1300" smtClean="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innum &gt; rnum:</a:t>
            </a:r>
            <a:b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en-US" altLang="ko-KR" sz="130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smtClean="0">
                <a:solidFill>
                  <a:srgbClr val="000080"/>
                </a:solidFill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"Down"</a:t>
            </a: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en-US" altLang="ko-KR" sz="130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 </a:t>
            </a:r>
            <a:r>
              <a:rPr kumimoji="0" lang="ko-KR" altLang="ko-KR" sz="1300" smtClean="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innum &lt; rnum:</a:t>
            </a:r>
            <a:b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en-US" altLang="ko-KR" sz="130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smtClean="0">
                <a:solidFill>
                  <a:srgbClr val="000080"/>
                </a:solidFill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"Up"</a:t>
            </a: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en-US" altLang="ko-KR" sz="130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 </a:t>
            </a:r>
            <a:r>
              <a:rPr kumimoji="0" lang="ko-KR" altLang="ko-KR" sz="1300" smtClean="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innum == rnum:</a:t>
            </a:r>
            <a:b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en-US" altLang="ko-KR" sz="130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smtClean="0">
                <a:solidFill>
                  <a:srgbClr val="000080"/>
                </a:solidFill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"OK</a:t>
            </a:r>
            <a:r>
              <a:rPr kumimoji="0" lang="ko-KR" altLang="ko-KR" sz="1300" b="1" smtClean="0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!"</a:t>
            </a:r>
            <a:r>
              <a:rPr kumimoji="0" lang="ko-KR" altLang="ko-KR" sz="130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)</a:t>
            </a:r>
            <a:endParaRPr kumimoji="0" lang="ko-KR" altLang="ko-KR" sz="130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919" y="3301917"/>
            <a:ext cx="35623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3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01. </a:t>
            </a:r>
            <a:r>
              <a:rPr lang="ko-KR" altLang="en-US"/>
              <a:t>제어 구조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2448272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smtClean="0">
                <a:cs typeface="Arial" panose="020B0604020202020204" pitchFamily="34" charset="0"/>
              </a:rPr>
              <a:t>[</a:t>
            </a:r>
            <a:r>
              <a:rPr lang="ko-KR" altLang="en-US" sz="1800" b="1">
                <a:cs typeface="Arial" panose="020B0604020202020204" pitchFamily="34" charset="0"/>
              </a:rPr>
              <a:t>과제</a:t>
            </a:r>
            <a:r>
              <a:rPr lang="en-US" altLang="ko-KR" sz="1800" b="1">
                <a:cs typeface="Arial" panose="020B0604020202020204" pitchFamily="34" charset="0"/>
              </a:rPr>
              <a:t>-1] </a:t>
            </a:r>
            <a:r>
              <a:rPr lang="ko-KR" altLang="en-US" sz="1800" b="1" smtClean="0">
                <a:cs typeface="Arial" panose="020B0604020202020204" pitchFamily="34" charset="0"/>
              </a:rPr>
              <a:t>할인율 최대 적용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3"/>
            <a:ext cx="7596844" cy="1656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다음 요구사항에 맞는 프로그램을 완성하시오</a:t>
            </a:r>
            <a:r>
              <a:rPr kumimoji="0"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(</a:t>
            </a:r>
            <a:r>
              <a:rPr kumimoji="0" lang="en-US" altLang="ko-KR" sz="1400" b="1" smtClean="0">
                <a:solidFill>
                  <a:srgbClr val="C00000"/>
                </a:solidFill>
                <a:latin typeface="+mn-ea"/>
              </a:rPr>
              <a:t>if~else</a:t>
            </a:r>
            <a:r>
              <a:rPr kumimoji="0"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조건문 </a:t>
            </a:r>
            <a:r>
              <a:rPr kumimoji="0" lang="ko-KR" altLang="en-US" sz="1400" b="1" smtClean="0">
                <a:solidFill>
                  <a:srgbClr val="C00000"/>
                </a:solidFill>
                <a:latin typeface="+mn-ea"/>
              </a:rPr>
              <a:t>다중</a:t>
            </a:r>
            <a:r>
              <a:rPr kumimoji="0"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사용</a:t>
            </a:r>
            <a:r>
              <a:rPr kumimoji="0"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[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할인율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-a] “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지역주민”은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30%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할인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[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할인율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-b] “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국가유공자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/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현혁군인”은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50%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할인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[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할인율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-c] “70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세 이상” 어르신은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100%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할인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할인율을 최대한 높게 결정해주어야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한다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35596" y="3301917"/>
            <a:ext cx="4500500" cy="3262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latinLnBrk="0" hangingPunct="0"/>
            <a:r>
              <a:rPr kumimoji="0" lang="ko-KR" altLang="ko-KR" sz="1400">
                <a:solidFill>
                  <a:srgbClr val="000000"/>
                </a:solidFill>
                <a:latin typeface="Arial Unicode MS" panose="020B0604020202020204"/>
                <a:ea typeface="JetBrains Mono"/>
              </a:rPr>
              <a:t>fee = </a:t>
            </a:r>
            <a:r>
              <a:rPr kumimoji="0" lang="ko-KR" altLang="ko-KR" sz="1400">
                <a:solidFill>
                  <a:srgbClr val="0000FF"/>
                </a:solidFill>
                <a:latin typeface="Arial Unicode MS" panose="020B0604020202020204"/>
                <a:ea typeface="JetBrains Mono"/>
              </a:rPr>
              <a:t>10000 </a:t>
            </a:r>
            <a:r>
              <a:rPr kumimoji="0" lang="ko-KR" altLang="ko-KR" sz="1400" i="1">
                <a:solidFill>
                  <a:srgbClr val="808080"/>
                </a:solidFill>
                <a:latin typeface="Arial Unicode MS" panose="020B0604020202020204"/>
                <a:ea typeface="JetBrains Mono"/>
              </a:rPr>
              <a:t>#</a:t>
            </a:r>
            <a:r>
              <a:rPr kumimoji="0" lang="ko-KR" altLang="ko-KR" sz="1400" i="1">
                <a:solidFill>
                  <a:srgbClr val="808080"/>
                </a:solidFill>
                <a:ea typeface="맑은 고딕" panose="020B0503020000020004" pitchFamily="50" charset="-127"/>
              </a:rPr>
              <a:t>입장료</a:t>
            </a:r>
            <a:br>
              <a:rPr kumimoji="0" lang="ko-KR" altLang="ko-KR" sz="1400" i="1">
                <a:solidFill>
                  <a:srgbClr val="808080"/>
                </a:solidFill>
                <a:ea typeface="맑은 고딕" panose="020B0503020000020004" pitchFamily="50" charset="-127"/>
              </a:rPr>
            </a:br>
            <a:r>
              <a:rPr kumimoji="0" lang="ko-KR" altLang="ko-KR" sz="1400">
                <a:solidFill>
                  <a:srgbClr val="000080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kumimoji="0" lang="ko-KR" altLang="ko-KR" sz="1400">
                <a:solidFill>
                  <a:srgbClr val="000000"/>
                </a:solidFill>
                <a:latin typeface="Arial Unicode MS" panose="020B0604020202020204"/>
                <a:ea typeface="JetBrains Mono"/>
              </a:rPr>
              <a:t>(</a:t>
            </a:r>
            <a:r>
              <a:rPr kumimoji="0" lang="ko-KR" altLang="ko-KR" sz="1400" b="1">
                <a:solidFill>
                  <a:srgbClr val="008000"/>
                </a:solidFill>
                <a:latin typeface="Arial Unicode MS" panose="020B0604020202020204"/>
                <a:ea typeface="JetBrains Mono"/>
              </a:rPr>
              <a:t>"&gt;</a:t>
            </a:r>
            <a:r>
              <a:rPr kumimoji="0" lang="ko-KR" altLang="ko-KR" sz="1400" b="1">
                <a:solidFill>
                  <a:srgbClr val="008000"/>
                </a:solidFill>
                <a:ea typeface="맑은 고딕" panose="020B0503020000020004" pitchFamily="50" charset="-127"/>
              </a:rPr>
              <a:t>입장료는</a:t>
            </a:r>
            <a:r>
              <a:rPr kumimoji="0" lang="ko-KR" altLang="ko-KR" sz="1400" b="1">
                <a:solidFill>
                  <a:srgbClr val="008000"/>
                </a:solidFill>
                <a:latin typeface="Arial Unicode MS" panose="020B0604020202020204"/>
                <a:ea typeface="JetBrains Mono"/>
              </a:rPr>
              <a:t> %d</a:t>
            </a:r>
            <a:r>
              <a:rPr kumimoji="0" lang="ko-KR" altLang="ko-KR" sz="1400" b="1">
                <a:solidFill>
                  <a:srgbClr val="008000"/>
                </a:solidFill>
                <a:ea typeface="맑은 고딕" panose="020B0503020000020004" pitchFamily="50" charset="-127"/>
              </a:rPr>
              <a:t>원입니다</a:t>
            </a:r>
            <a:r>
              <a:rPr kumimoji="0" lang="ko-KR" altLang="ko-KR" sz="1400" b="1">
                <a:solidFill>
                  <a:srgbClr val="008000"/>
                </a:solidFill>
                <a:latin typeface="Arial Unicode MS" panose="020B0604020202020204"/>
                <a:ea typeface="JetBrains Mono"/>
              </a:rPr>
              <a:t>." </a:t>
            </a:r>
            <a:r>
              <a:rPr kumimoji="0" lang="ko-KR" altLang="ko-KR" sz="1400">
                <a:solidFill>
                  <a:srgbClr val="000000"/>
                </a:solidFill>
                <a:latin typeface="Arial Unicode MS" panose="020B0604020202020204"/>
                <a:ea typeface="JetBrains Mono"/>
              </a:rPr>
              <a:t>%fee)</a:t>
            </a:r>
            <a:br>
              <a:rPr kumimoji="0" lang="ko-KR" altLang="ko-KR" sz="1400">
                <a:solidFill>
                  <a:srgbClr val="000000"/>
                </a:solidFill>
                <a:latin typeface="Arial Unicode MS" panose="020B0604020202020204"/>
                <a:ea typeface="JetBrains Mono"/>
              </a:rPr>
            </a:br>
            <a:r>
              <a:rPr kumimoji="0" lang="ko-KR" altLang="ko-KR" sz="1400">
                <a:solidFill>
                  <a:srgbClr val="000080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kumimoji="0" lang="ko-KR" altLang="ko-KR" sz="1200">
                <a:solidFill>
                  <a:srgbClr val="000000"/>
                </a:solidFill>
                <a:latin typeface="Arial Unicode MS" panose="020B0604020202020204"/>
                <a:ea typeface="JetBrains Mono"/>
              </a:rPr>
              <a:t>(</a:t>
            </a:r>
            <a:r>
              <a:rPr kumimoji="0" lang="ko-KR" altLang="ko-KR" sz="1200" b="1">
                <a:solidFill>
                  <a:srgbClr val="008000"/>
                </a:solidFill>
                <a:latin typeface="Arial Unicode MS" panose="020B0604020202020204"/>
                <a:ea typeface="JetBrains Mono"/>
              </a:rPr>
              <a:t>"&gt;</a:t>
            </a:r>
            <a:r>
              <a:rPr kumimoji="0" lang="ko-KR" altLang="ko-KR" sz="1200" b="1">
                <a:solidFill>
                  <a:srgbClr val="008000"/>
                </a:solidFill>
                <a:ea typeface="맑은 고딕" panose="020B0503020000020004" pitchFamily="50" charset="-127"/>
              </a:rPr>
              <a:t>신분이 어떻게 되는지</a:t>
            </a:r>
            <a:r>
              <a:rPr kumimoji="0" lang="ko-KR" altLang="ko-KR" sz="1200" b="1">
                <a:solidFill>
                  <a:srgbClr val="008000"/>
                </a:solidFill>
                <a:latin typeface="Arial Unicode MS" panose="020B0604020202020204"/>
                <a:ea typeface="JetBrains Mono"/>
              </a:rPr>
              <a:t>  y</a:t>
            </a:r>
            <a:r>
              <a:rPr kumimoji="0" lang="ko-KR" altLang="ko-KR" sz="1200" b="1">
                <a:solidFill>
                  <a:srgbClr val="008000"/>
                </a:solidFill>
                <a:ea typeface="맑은 고딕" panose="020B0503020000020004" pitchFamily="50" charset="-127"/>
              </a:rPr>
              <a:t>나 기타 키로 답하세요</a:t>
            </a:r>
            <a:r>
              <a:rPr kumimoji="0" lang="ko-KR" altLang="ko-KR" sz="1200" b="1">
                <a:solidFill>
                  <a:srgbClr val="008000"/>
                </a:solidFill>
                <a:latin typeface="Arial Unicode MS" panose="020B0604020202020204"/>
                <a:ea typeface="JetBrains Mono"/>
              </a:rPr>
              <a:t>."</a:t>
            </a:r>
            <a:r>
              <a:rPr kumimoji="0" lang="ko-KR" altLang="ko-KR" sz="1200">
                <a:solidFill>
                  <a:srgbClr val="000000"/>
                </a:solidFill>
                <a:latin typeface="Arial Unicode MS" panose="020B0604020202020204"/>
                <a:ea typeface="JetBrains Mono"/>
              </a:rPr>
              <a:t>)</a:t>
            </a:r>
            <a:r>
              <a:rPr kumimoji="0" lang="ko-KR" altLang="ko-KR" sz="1400">
                <a:solidFill>
                  <a:srgbClr val="000000"/>
                </a:solidFill>
                <a:latin typeface="Arial Unicode MS" panose="020B0604020202020204"/>
                <a:ea typeface="JetBrains Mono"/>
              </a:rPr>
              <a:t/>
            </a:r>
            <a:br>
              <a:rPr kumimoji="0" lang="ko-KR" altLang="ko-KR" sz="1400">
                <a:solidFill>
                  <a:srgbClr val="000000"/>
                </a:solidFill>
                <a:latin typeface="Arial Unicode MS" panose="020B0604020202020204"/>
                <a:ea typeface="JetBrains Mono"/>
              </a:rPr>
            </a:br>
            <a:r>
              <a:rPr kumimoji="0" lang="ko-KR" altLang="ko-KR" sz="1400">
                <a:solidFill>
                  <a:srgbClr val="000000"/>
                </a:solidFill>
                <a:latin typeface="Arial Unicode MS" panose="020B0604020202020204"/>
                <a:ea typeface="JetBrains Mono"/>
              </a:rPr>
              <a:t/>
            </a:r>
            <a:br>
              <a:rPr kumimoji="0" lang="ko-KR" altLang="ko-KR" sz="1400">
                <a:solidFill>
                  <a:srgbClr val="000000"/>
                </a:solidFill>
                <a:latin typeface="Arial Unicode MS" panose="020B0604020202020204"/>
                <a:ea typeface="JetBrains Mono"/>
              </a:rPr>
            </a:br>
            <a:r>
              <a:rPr kumimoji="0" lang="ko-KR" altLang="ko-KR" sz="1400">
                <a:solidFill>
                  <a:srgbClr val="000000"/>
                </a:solidFill>
                <a:latin typeface="Arial Unicode MS" panose="020B0604020202020204"/>
                <a:ea typeface="JetBrains Mono"/>
              </a:rPr>
              <a:t>status = </a:t>
            </a:r>
            <a:r>
              <a:rPr kumimoji="0" lang="ko-KR" altLang="ko-KR" sz="1400">
                <a:solidFill>
                  <a:srgbClr val="000080"/>
                </a:solidFill>
                <a:latin typeface="Arial Unicode MS" panose="020B0604020202020204"/>
                <a:ea typeface="JetBrains Mono"/>
              </a:rPr>
              <a:t>input</a:t>
            </a:r>
            <a:r>
              <a:rPr kumimoji="0" lang="ko-KR" altLang="ko-KR" sz="1400" smtClean="0">
                <a:solidFill>
                  <a:srgbClr val="000000"/>
                </a:solidFill>
                <a:latin typeface="Arial Unicode MS" panose="020B0604020202020204"/>
                <a:ea typeface="JetBrains Mono"/>
              </a:rPr>
              <a:t>(</a:t>
            </a:r>
            <a:r>
              <a:rPr kumimoji="0" lang="ko-KR" altLang="ko-KR" sz="1400" b="1" smtClean="0">
                <a:solidFill>
                  <a:srgbClr val="008000"/>
                </a:solidFill>
                <a:latin typeface="Arial Unicode MS" panose="020B0604020202020204"/>
                <a:ea typeface="JetBrains Mono"/>
              </a:rPr>
              <a:t>"</a:t>
            </a:r>
            <a:r>
              <a:rPr kumimoji="0" lang="en-US" altLang="ko-KR" sz="1400" b="1" smtClean="0">
                <a:solidFill>
                  <a:srgbClr val="008000"/>
                </a:solidFill>
                <a:latin typeface="Arial Unicode MS" panose="020B0604020202020204"/>
                <a:ea typeface="JetBrains Mono"/>
              </a:rPr>
              <a:t>&gt;&gt; ooo </a:t>
            </a:r>
            <a:r>
              <a:rPr kumimoji="0" lang="ko-KR" altLang="ko-KR" sz="1400" b="1" smtClean="0">
                <a:solidFill>
                  <a:srgbClr val="008000"/>
                </a:solidFill>
                <a:ea typeface="맑은 고딕" panose="020B0503020000020004" pitchFamily="50" charset="-127"/>
              </a:rPr>
              <a:t>이신가요</a:t>
            </a:r>
            <a:r>
              <a:rPr kumimoji="0" lang="ko-KR" altLang="ko-KR" sz="1400" b="1">
                <a:solidFill>
                  <a:srgbClr val="008000"/>
                </a:solidFill>
                <a:latin typeface="Arial Unicode MS" panose="020B0604020202020204"/>
                <a:ea typeface="JetBrains Mono"/>
              </a:rPr>
              <a:t>(y)? "</a:t>
            </a:r>
            <a:r>
              <a:rPr kumimoji="0" lang="ko-KR" altLang="ko-KR" sz="1400">
                <a:solidFill>
                  <a:srgbClr val="000000"/>
                </a:solidFill>
                <a:latin typeface="Arial Unicode MS" panose="020B0604020202020204"/>
                <a:ea typeface="JetBrains Mono"/>
              </a:rPr>
              <a:t>).strip().lower()</a:t>
            </a:r>
            <a:br>
              <a:rPr kumimoji="0" lang="ko-KR" altLang="ko-KR" sz="1400">
                <a:solidFill>
                  <a:srgbClr val="000000"/>
                </a:solidFill>
                <a:latin typeface="Arial Unicode MS" panose="020B0604020202020204"/>
                <a:ea typeface="JetBrains Mono"/>
              </a:rPr>
            </a:br>
            <a:r>
              <a:rPr kumimoji="0" lang="ko-KR" altLang="ko-KR" sz="1400" b="1">
                <a:solidFill>
                  <a:srgbClr val="000080"/>
                </a:solidFill>
                <a:latin typeface="Arial Unicode MS" panose="020B0604020202020204"/>
                <a:ea typeface="JetBrains Mono"/>
              </a:rPr>
              <a:t>if </a:t>
            </a:r>
            <a:r>
              <a:rPr kumimoji="0" lang="ko-KR" altLang="ko-KR" sz="1400">
                <a:solidFill>
                  <a:srgbClr val="000000"/>
                </a:solidFill>
                <a:latin typeface="Arial Unicode MS" panose="020B0604020202020204"/>
                <a:ea typeface="JetBrains Mono"/>
              </a:rPr>
              <a:t>status == </a:t>
            </a:r>
            <a:r>
              <a:rPr kumimoji="0" lang="ko-KR" altLang="ko-KR" sz="1400" b="1">
                <a:solidFill>
                  <a:srgbClr val="008000"/>
                </a:solidFill>
                <a:latin typeface="Arial Unicode MS" panose="020B0604020202020204"/>
                <a:ea typeface="JetBrains Mono"/>
              </a:rPr>
              <a:t>'y'</a:t>
            </a:r>
            <a:r>
              <a:rPr kumimoji="0" lang="ko-KR" altLang="ko-KR" sz="1400">
                <a:solidFill>
                  <a:srgbClr val="000000"/>
                </a:solidFill>
                <a:latin typeface="Arial Unicode MS" panose="020B0604020202020204"/>
                <a:ea typeface="JetBrains Mono"/>
              </a:rPr>
              <a:t>:</a:t>
            </a:r>
            <a:br>
              <a:rPr kumimoji="0" lang="ko-KR" altLang="ko-KR" sz="1400">
                <a:solidFill>
                  <a:srgbClr val="000000"/>
                </a:solidFill>
                <a:latin typeface="Arial Unicode MS" panose="020B0604020202020204"/>
                <a:ea typeface="JetBrains Mono"/>
              </a:rPr>
            </a:br>
            <a:r>
              <a:rPr kumimoji="0" lang="ko-KR" altLang="ko-KR" sz="1400">
                <a:solidFill>
                  <a:srgbClr val="000000"/>
                </a:solidFill>
                <a:latin typeface="Arial Unicode MS" panose="020B0604020202020204"/>
                <a:ea typeface="JetBrains Mono"/>
              </a:rPr>
              <a:t>    </a:t>
            </a:r>
            <a:endParaRPr kumimoji="0" lang="en-US" altLang="ko-KR" sz="1400" smtClean="0">
              <a:solidFill>
                <a:srgbClr val="0000FF"/>
              </a:solidFill>
              <a:latin typeface="Arial Unicode MS" panose="020B0604020202020204"/>
              <a:ea typeface="JetBrains Mono"/>
            </a:endParaRPr>
          </a:p>
          <a:p>
            <a:pPr lvl="0" eaLnBrk="0" latinLnBrk="0" hangingPunct="0"/>
            <a:endParaRPr kumimoji="0" lang="en-US" altLang="ko-KR" sz="1400" smtClean="0">
              <a:solidFill>
                <a:srgbClr val="0000FF"/>
              </a:solidFill>
              <a:latin typeface="Arial Unicode MS" panose="020B0604020202020204"/>
            </a:endParaRPr>
          </a:p>
          <a:p>
            <a:pPr lvl="0" eaLnBrk="0" latinLnBrk="0" hangingPunct="0"/>
            <a:endParaRPr kumimoji="0" lang="en-US" altLang="ko-KR" sz="1400">
              <a:solidFill>
                <a:srgbClr val="0000FF"/>
              </a:solidFill>
              <a:latin typeface="Arial Unicode MS" panose="020B0604020202020204"/>
            </a:endParaRPr>
          </a:p>
          <a:p>
            <a:pPr lvl="0" eaLnBrk="0" latinLnBrk="0" hangingPunct="0"/>
            <a:endParaRPr kumimoji="0" lang="en-US" altLang="ko-KR" sz="1400" smtClean="0">
              <a:solidFill>
                <a:srgbClr val="0000FF"/>
              </a:solidFill>
              <a:latin typeface="Arial Unicode MS" panose="020B0604020202020204"/>
            </a:endParaRPr>
          </a:p>
          <a:p>
            <a:pPr lvl="0" eaLnBrk="0" latinLnBrk="0" hangingPunct="0"/>
            <a:endParaRPr kumimoji="0" lang="en-US" altLang="ko-KR" sz="1400">
              <a:solidFill>
                <a:srgbClr val="0000FF"/>
              </a:solidFill>
              <a:latin typeface="Arial Unicode MS" panose="020B0604020202020204"/>
            </a:endParaRPr>
          </a:p>
          <a:p>
            <a:pPr lvl="0" eaLnBrk="0" latinLnBrk="0" hangingPunct="0"/>
            <a:endParaRPr kumimoji="0" lang="en-US" altLang="ko-KR" sz="1400" smtClean="0">
              <a:solidFill>
                <a:srgbClr val="0000FF"/>
              </a:solidFill>
              <a:latin typeface="Arial Unicode MS" panose="020B0604020202020204"/>
            </a:endParaRPr>
          </a:p>
          <a:p>
            <a:pPr lvl="0" eaLnBrk="0" latinLnBrk="0" hangingPunct="0"/>
            <a:endParaRPr kumimoji="0" lang="en-US" altLang="ko-KR" sz="2400" smtClean="0">
              <a:latin typeface="Arial" panose="020B0604020202020204" pitchFamily="34" charset="0"/>
            </a:endParaRPr>
          </a:p>
          <a:p>
            <a:pPr eaLnBrk="0" latinLnBrk="0" hangingPunct="0"/>
            <a:r>
              <a:rPr kumimoji="0" lang="ko-KR" altLang="ko-KR" sz="1400">
                <a:solidFill>
                  <a:srgbClr val="000080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kumimoji="0" lang="ko-KR" altLang="ko-KR" sz="1400" smtClean="0">
                <a:solidFill>
                  <a:srgbClr val="000000"/>
                </a:solidFill>
                <a:latin typeface="Arial Unicode MS" panose="020B0604020202020204"/>
                <a:ea typeface="JetBrains Mono"/>
              </a:rPr>
              <a:t>(</a:t>
            </a:r>
            <a:r>
              <a:rPr kumimoji="0" lang="ko-KR" altLang="ko-KR" sz="1400" b="1" smtClean="0">
                <a:solidFill>
                  <a:srgbClr val="008000"/>
                </a:solidFill>
                <a:latin typeface="Arial Unicode MS" panose="020B0604020202020204"/>
                <a:ea typeface="JetBrains Mono"/>
              </a:rPr>
              <a:t>"&gt;</a:t>
            </a:r>
            <a:r>
              <a:rPr kumimoji="0" lang="en-US" altLang="ko-KR" sz="1400" b="1" smtClean="0">
                <a:solidFill>
                  <a:srgbClr val="008000"/>
                </a:solidFill>
                <a:latin typeface="Arial Unicode MS" panose="020B0604020202020204"/>
                <a:ea typeface="JetBrains Mono"/>
              </a:rPr>
              <a:t>&gt;</a:t>
            </a:r>
            <a:r>
              <a:rPr kumimoji="0" lang="ko-KR" altLang="ko-KR" sz="1400" b="1" smtClean="0">
                <a:solidFill>
                  <a:srgbClr val="008000"/>
                </a:solidFill>
                <a:latin typeface="Arial Unicode MS" panose="020B0604020202020204"/>
                <a:ea typeface="JetBrains Mono"/>
              </a:rPr>
              <a:t>&gt;%</a:t>
            </a:r>
            <a:r>
              <a:rPr kumimoji="0" lang="ko-KR" altLang="ko-KR" sz="1400" b="1">
                <a:solidFill>
                  <a:srgbClr val="008000"/>
                </a:solidFill>
                <a:latin typeface="Arial Unicode MS" panose="020B0604020202020204"/>
                <a:ea typeface="JetBrains Mono"/>
              </a:rPr>
              <a:t>d%%</a:t>
            </a:r>
            <a:r>
              <a:rPr kumimoji="0" lang="ko-KR" altLang="ko-KR" sz="1400" b="1">
                <a:solidFill>
                  <a:srgbClr val="008000"/>
                </a:solidFill>
                <a:ea typeface="맑은 고딕" panose="020B0503020000020004" pitchFamily="50" charset="-127"/>
              </a:rPr>
              <a:t>가 할인되어</a:t>
            </a:r>
            <a:r>
              <a:rPr kumimoji="0" lang="ko-KR" altLang="ko-KR" sz="1400" b="1">
                <a:solidFill>
                  <a:srgbClr val="008000"/>
                </a:solidFill>
                <a:latin typeface="Arial Unicode MS" panose="020B0604020202020204"/>
                <a:ea typeface="JetBrains Mono"/>
              </a:rPr>
              <a:t> %d</a:t>
            </a:r>
            <a:r>
              <a:rPr kumimoji="0" lang="ko-KR" altLang="ko-KR" sz="1400" b="1">
                <a:solidFill>
                  <a:srgbClr val="008000"/>
                </a:solidFill>
                <a:ea typeface="맑은 고딕" panose="020B0503020000020004" pitchFamily="50" charset="-127"/>
              </a:rPr>
              <a:t>원입니다</a:t>
            </a:r>
            <a:r>
              <a:rPr kumimoji="0" lang="ko-KR" altLang="ko-KR" sz="1400" b="1">
                <a:solidFill>
                  <a:srgbClr val="008000"/>
                </a:solidFill>
                <a:latin typeface="Arial Unicode MS" panose="020B0604020202020204"/>
                <a:ea typeface="JetBrains Mono"/>
              </a:rPr>
              <a:t>." </a:t>
            </a:r>
            <a:r>
              <a:rPr kumimoji="0" lang="ko-KR" altLang="ko-KR" sz="1400">
                <a:solidFill>
                  <a:srgbClr val="000000"/>
                </a:solidFill>
                <a:latin typeface="Arial Unicode MS" panose="020B0604020202020204"/>
                <a:ea typeface="JetBrains Mono"/>
              </a:rPr>
              <a:t>% </a:t>
            </a:r>
            <a:r>
              <a:rPr kumimoji="0" lang="ko-KR" altLang="ko-KR" sz="1400" smtClean="0">
                <a:solidFill>
                  <a:srgbClr val="000000"/>
                </a:solidFill>
                <a:latin typeface="Arial Unicode MS" panose="020B0604020202020204"/>
                <a:ea typeface="JetBrains Mono"/>
              </a:rPr>
              <a:t>(</a:t>
            </a:r>
            <a:r>
              <a:rPr kumimoji="0" lang="en-US" altLang="ko-KR" sz="1400" smtClean="0">
                <a:solidFill>
                  <a:srgbClr val="000000"/>
                </a:solidFill>
                <a:latin typeface="Arial Unicode MS" panose="020B0604020202020204"/>
                <a:ea typeface="JetBrains Mono"/>
              </a:rPr>
              <a:t>    ,    </a:t>
            </a:r>
            <a:r>
              <a:rPr kumimoji="0" lang="ko-KR" altLang="ko-KR" sz="1400" smtClean="0">
                <a:solidFill>
                  <a:srgbClr val="000000"/>
                </a:solidFill>
                <a:latin typeface="Arial Unicode MS" panose="020B0604020202020204"/>
                <a:ea typeface="JetBrains Mono"/>
              </a:rPr>
              <a:t>))</a:t>
            </a:r>
            <a:endParaRPr kumimoji="0" lang="ko-KR" altLang="ko-KR" sz="2400">
              <a:latin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692" y="3301917"/>
            <a:ext cx="3515216" cy="20195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075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조건문의</a:t>
            </a:r>
            <a:r>
              <a:rPr lang="ko-KR" altLang="en-US" sz="2000" dirty="0"/>
              <a:t> 종류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</a:rPr>
              <a:t> 다중 </a:t>
            </a:r>
            <a:r>
              <a:rPr lang="en-US" altLang="ko-KR" sz="1800" b="1" dirty="0">
                <a:solidFill>
                  <a:srgbClr val="3C479D"/>
                </a:solidFill>
              </a:rPr>
              <a:t>if </a:t>
            </a:r>
            <a:r>
              <a:rPr lang="ko-KR" altLang="en-US" sz="1800" b="1" dirty="0">
                <a:solidFill>
                  <a:srgbClr val="3C479D"/>
                </a:solidFill>
              </a:rPr>
              <a:t>문</a:t>
            </a:r>
            <a:endParaRPr lang="en-US" altLang="ko-KR" sz="1800" b="1" dirty="0">
              <a:solidFill>
                <a:srgbClr val="3C479D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lang="ko-KR" altLang="en-US" sz="18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smtClean="0"/>
              <a:t>체질량지수</a:t>
            </a:r>
            <a:r>
              <a:rPr lang="en-US" altLang="ko-KR" sz="1400" smtClean="0"/>
              <a:t>(BMI)</a:t>
            </a:r>
            <a:r>
              <a:rPr lang="ko-KR" altLang="en-US" sz="1600" smtClean="0"/>
              <a:t>는 </a:t>
            </a:r>
            <a:r>
              <a:rPr lang="ko-KR" altLang="en-US" sz="1600" dirty="0" err="1"/>
              <a:t>입력받은</a:t>
            </a:r>
            <a:r>
              <a:rPr lang="ko-KR" altLang="en-US" sz="1600" dirty="0"/>
              <a:t> 몸무게를 키 </a:t>
            </a:r>
            <a:r>
              <a:rPr lang="ko-KR" altLang="en-US" sz="1600"/>
              <a:t>제곱으로 </a:t>
            </a:r>
            <a:r>
              <a:rPr lang="ko-KR" altLang="en-US" sz="1600" smtClean="0"/>
              <a:t>나눔</a:t>
            </a:r>
            <a:r>
              <a:rPr lang="en-US" altLang="ko-KR" sz="1600" smtClean="0"/>
              <a:t>, </a:t>
            </a:r>
            <a:r>
              <a:rPr lang="ko-KR" altLang="en-US" sz="1600" dirty="0"/>
              <a:t>키를 미터</a:t>
            </a:r>
            <a:r>
              <a:rPr lang="en-US" altLang="ko-KR" sz="1600" dirty="0"/>
              <a:t>(m) </a:t>
            </a:r>
            <a:r>
              <a:rPr lang="ko-KR" altLang="en-US" sz="1600" dirty="0"/>
              <a:t>단위로 계산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계산된 </a:t>
            </a:r>
            <a:r>
              <a:rPr lang="en-US" altLang="ko-KR" sz="1600" dirty="0"/>
              <a:t>BMI </a:t>
            </a:r>
            <a:r>
              <a:rPr lang="ko-KR" altLang="en-US" sz="1600" dirty="0"/>
              <a:t>값에 따라 비만도 분류와 </a:t>
            </a:r>
            <a:r>
              <a:rPr lang="ko-KR" altLang="en-US" sz="1600"/>
              <a:t>건강 </a:t>
            </a:r>
            <a:r>
              <a:rPr lang="ko-KR" altLang="en-US" sz="1600" smtClean="0"/>
              <a:t>위험도를 </a:t>
            </a:r>
            <a:r>
              <a:rPr lang="ko-KR" altLang="en-US" sz="1600" dirty="0"/>
              <a:t>출력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082" y="1988841"/>
            <a:ext cx="7381875" cy="419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881744"/>
            <a:ext cx="4513956" cy="11233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40" y="4270291"/>
            <a:ext cx="5044440" cy="218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8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조건문의</a:t>
            </a:r>
            <a:r>
              <a:rPr lang="ko-KR" altLang="en-US" sz="2000" dirty="0"/>
              <a:t> 종류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</a:rPr>
              <a:t> 다중 </a:t>
            </a:r>
            <a:r>
              <a:rPr lang="en-US" altLang="ko-KR" sz="1800" b="1" dirty="0">
                <a:solidFill>
                  <a:srgbClr val="3C479D"/>
                </a:solidFill>
              </a:rPr>
              <a:t>if </a:t>
            </a:r>
            <a:r>
              <a:rPr lang="ko-KR" altLang="en-US" sz="1800" b="1" dirty="0">
                <a:solidFill>
                  <a:srgbClr val="3C479D"/>
                </a:solidFill>
              </a:rPr>
              <a:t>문</a:t>
            </a:r>
            <a:endParaRPr lang="en-US" altLang="ko-KR" sz="18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 smtClean="0"/>
              <a:t>계산된 </a:t>
            </a:r>
            <a:r>
              <a:rPr lang="en-US" altLang="ko-KR" sz="1600" dirty="0"/>
              <a:t>BMI </a:t>
            </a:r>
            <a:r>
              <a:rPr lang="ko-KR" altLang="en-US" sz="1600" dirty="0"/>
              <a:t>값에 따라 비만도 분류와 건강 위험 도를 출력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704" y="2423090"/>
            <a:ext cx="5044440" cy="218694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043608" y="4687305"/>
            <a:ext cx="2484276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다중 </a:t>
            </a:r>
            <a:r>
              <a:rPr lang="en-US" altLang="ko-KR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if</a:t>
            </a:r>
            <a:r>
              <a:rPr lang="ko-KR" alt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문 구성</a:t>
            </a:r>
            <a:endParaRPr lang="ko-KR" altLang="en-US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383543" y="5411017"/>
            <a:ext cx="3404481" cy="565560"/>
            <a:chOff x="1383543" y="5411017"/>
            <a:chExt cx="3404481" cy="565560"/>
          </a:xfrm>
        </p:grpSpPr>
        <p:grpSp>
          <p:nvGrpSpPr>
            <p:cNvPr id="8" name="그룹 7"/>
            <p:cNvGrpSpPr/>
            <p:nvPr/>
          </p:nvGrpSpPr>
          <p:grpSpPr>
            <a:xfrm>
              <a:off x="1383543" y="5600007"/>
              <a:ext cx="3404481" cy="376570"/>
              <a:chOff x="1131515" y="6309320"/>
              <a:chExt cx="3404481" cy="376570"/>
            </a:xfrm>
          </p:grpSpPr>
          <p:cxnSp>
            <p:nvCxnSpPr>
              <p:cNvPr id="40" name="직선 화살표 연결선 39"/>
              <p:cNvCxnSpPr/>
              <p:nvPr/>
            </p:nvCxnSpPr>
            <p:spPr>
              <a:xfrm>
                <a:off x="1131515" y="6381328"/>
                <a:ext cx="3404481" cy="0"/>
              </a:xfrm>
              <a:prstGeom prst="straightConnector1">
                <a:avLst/>
              </a:prstGeom>
              <a:ln w="38100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1907704" y="6309320"/>
                <a:ext cx="0" cy="14401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2771800" y="6309320"/>
                <a:ext cx="0" cy="14401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3635896" y="6309320"/>
                <a:ext cx="0" cy="14401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43"/>
              <p:cNvSpPr/>
              <p:nvPr/>
            </p:nvSpPr>
            <p:spPr>
              <a:xfrm>
                <a:off x="1681271" y="6408891"/>
                <a:ext cx="4732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smtClean="0"/>
                  <a:t>18.5</a:t>
                </a:r>
                <a:endParaRPr lang="ko-KR" altLang="en-US" sz="120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514618" y="6406729"/>
                <a:ext cx="4732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smtClean="0"/>
                  <a:t>25.0</a:t>
                </a:r>
                <a:endParaRPr lang="ko-KR" altLang="en-US" sz="120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3419872" y="6406729"/>
                <a:ext cx="4732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smtClean="0"/>
                  <a:t>30.0</a:t>
                </a:r>
                <a:endParaRPr lang="ko-KR" altLang="en-US" sz="120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1476635" y="5411017"/>
              <a:ext cx="665281" cy="19783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ctr"/>
              <a:r>
                <a:rPr lang="ko-KR" altLang="en-US" sz="1000" b="1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저체중</a:t>
              </a:r>
              <a:endParaRPr lang="ko-KR" altLang="en-US" sz="10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95384" y="5420866"/>
              <a:ext cx="665281" cy="19783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ctr"/>
              <a:r>
                <a:rPr lang="ko-KR" altLang="en-US" sz="1000" b="1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정상체중</a:t>
              </a:r>
              <a:endParaRPr lang="ko-KR" altLang="en-US" sz="10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31840" y="5411017"/>
              <a:ext cx="665281" cy="19783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ctr"/>
              <a:r>
                <a:rPr lang="ko-KR" altLang="en-US" sz="1000" b="1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과체중</a:t>
              </a:r>
              <a:endParaRPr lang="ko-KR" altLang="en-US" sz="10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95049" y="5411017"/>
              <a:ext cx="665281" cy="19783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ctr"/>
              <a:r>
                <a:rPr lang="ko-KR" altLang="en-US" sz="1000" b="1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비만</a:t>
              </a:r>
              <a:endParaRPr lang="ko-KR" altLang="en-US" sz="10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267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조건문의</a:t>
            </a:r>
            <a:r>
              <a:rPr lang="ko-KR" altLang="en-US" sz="2000" dirty="0"/>
              <a:t> 종류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</a:rPr>
              <a:t> 다중 </a:t>
            </a:r>
            <a:r>
              <a:rPr lang="en-US" altLang="ko-KR" sz="1800" b="1" dirty="0">
                <a:solidFill>
                  <a:srgbClr val="3C479D"/>
                </a:solidFill>
              </a:rPr>
              <a:t>if </a:t>
            </a:r>
            <a:r>
              <a:rPr lang="ko-KR" altLang="en-US" sz="1800" b="1" dirty="0">
                <a:solidFill>
                  <a:srgbClr val="3C479D"/>
                </a:solidFill>
              </a:rPr>
              <a:t>문</a:t>
            </a:r>
            <a:endParaRPr lang="en-US" altLang="ko-KR" sz="1800" b="1" dirty="0">
              <a:solidFill>
                <a:srgbClr val="3C479D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lang="ko-KR" altLang="en-US" sz="18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 dirty="0"/>
              <a:t> 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082" y="1988841"/>
            <a:ext cx="7381875" cy="4191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385893" y="2692154"/>
            <a:ext cx="7074540" cy="3907183"/>
            <a:chOff x="1385893" y="2692154"/>
            <a:chExt cx="7074540" cy="390718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l="968" r="4170"/>
            <a:stretch/>
          </p:blipFill>
          <p:spPr>
            <a:xfrm>
              <a:off x="1403649" y="2692154"/>
              <a:ext cx="7056784" cy="14478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4"/>
            <a:srcRect r="3970"/>
            <a:stretch/>
          </p:blipFill>
          <p:spPr>
            <a:xfrm>
              <a:off x="1385893" y="4132362"/>
              <a:ext cx="7074540" cy="2466975"/>
            </a:xfrm>
            <a:prstGeom prst="rect">
              <a:avLst/>
            </a:prstGeom>
          </p:spPr>
        </p:pic>
      </p:grpSp>
      <p:grpSp>
        <p:nvGrpSpPr>
          <p:cNvPr id="17" name="그룹 16"/>
          <p:cNvGrpSpPr/>
          <p:nvPr/>
        </p:nvGrpSpPr>
        <p:grpSpPr>
          <a:xfrm>
            <a:off x="4513453" y="1224623"/>
            <a:ext cx="3404481" cy="565560"/>
            <a:chOff x="1383543" y="5411017"/>
            <a:chExt cx="3404481" cy="565560"/>
          </a:xfrm>
        </p:grpSpPr>
        <p:grpSp>
          <p:nvGrpSpPr>
            <p:cNvPr id="18" name="그룹 17"/>
            <p:cNvGrpSpPr/>
            <p:nvPr/>
          </p:nvGrpSpPr>
          <p:grpSpPr>
            <a:xfrm>
              <a:off x="1383543" y="5600007"/>
              <a:ext cx="3404481" cy="376570"/>
              <a:chOff x="1131515" y="6309320"/>
              <a:chExt cx="3404481" cy="376570"/>
            </a:xfrm>
          </p:grpSpPr>
          <p:cxnSp>
            <p:nvCxnSpPr>
              <p:cNvPr id="23" name="직선 화살표 연결선 22"/>
              <p:cNvCxnSpPr/>
              <p:nvPr/>
            </p:nvCxnSpPr>
            <p:spPr>
              <a:xfrm>
                <a:off x="1131515" y="6381328"/>
                <a:ext cx="3404481" cy="0"/>
              </a:xfrm>
              <a:prstGeom prst="straightConnector1">
                <a:avLst/>
              </a:prstGeom>
              <a:ln w="38100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907704" y="6309320"/>
                <a:ext cx="0" cy="14401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2771800" y="6309320"/>
                <a:ext cx="0" cy="14401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3635896" y="6309320"/>
                <a:ext cx="0" cy="14401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직사각형 26"/>
              <p:cNvSpPr/>
              <p:nvPr/>
            </p:nvSpPr>
            <p:spPr>
              <a:xfrm>
                <a:off x="1681271" y="6408891"/>
                <a:ext cx="4732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smtClean="0"/>
                  <a:t>18.5</a:t>
                </a:r>
                <a:endParaRPr lang="ko-KR" altLang="en-US" sz="120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514618" y="6406729"/>
                <a:ext cx="4732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smtClean="0"/>
                  <a:t>25.0</a:t>
                </a:r>
                <a:endParaRPr lang="ko-KR" altLang="en-US" sz="120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3419872" y="6406729"/>
                <a:ext cx="4732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smtClean="0"/>
                  <a:t>30.0</a:t>
                </a:r>
                <a:endParaRPr lang="ko-KR" altLang="en-US" sz="120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476635" y="5411017"/>
              <a:ext cx="665281" cy="19783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ctr"/>
              <a:r>
                <a:rPr lang="ko-KR" altLang="en-US" sz="1000" b="1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저체중</a:t>
              </a:r>
              <a:endParaRPr lang="ko-KR" altLang="en-US" sz="10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95384" y="5420866"/>
              <a:ext cx="665281" cy="19783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ctr"/>
              <a:r>
                <a:rPr lang="ko-KR" altLang="en-US" sz="1000" b="1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정상체중</a:t>
              </a:r>
              <a:endParaRPr lang="ko-KR" altLang="en-US" sz="10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31840" y="5411017"/>
              <a:ext cx="665281" cy="19783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ctr"/>
              <a:r>
                <a:rPr lang="ko-KR" altLang="en-US" sz="1000" b="1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과체중</a:t>
              </a:r>
              <a:endParaRPr lang="ko-KR" altLang="en-US" sz="10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95049" y="5411017"/>
              <a:ext cx="665281" cy="19783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ctr"/>
              <a:r>
                <a:rPr lang="ko-KR" altLang="en-US" sz="1000" b="1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비만</a:t>
              </a:r>
              <a:endParaRPr lang="ko-KR" altLang="en-US" sz="10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0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조건문의</a:t>
            </a:r>
            <a:r>
              <a:rPr lang="ko-KR" altLang="en-US" sz="2000" dirty="0"/>
              <a:t> 종류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</a:rPr>
              <a:t> 다중 </a:t>
            </a:r>
            <a:r>
              <a:rPr lang="en-US" altLang="ko-KR" sz="1800" b="1" dirty="0">
                <a:solidFill>
                  <a:srgbClr val="3C479D"/>
                </a:solidFill>
              </a:rPr>
              <a:t>if </a:t>
            </a:r>
            <a:r>
              <a:rPr lang="ko-KR" altLang="en-US" sz="1800" b="1" dirty="0">
                <a:solidFill>
                  <a:srgbClr val="3C479D"/>
                </a:solidFill>
              </a:rPr>
              <a:t>문</a:t>
            </a:r>
            <a:endParaRPr lang="en-US" altLang="ko-KR" sz="1800" b="1" dirty="0">
              <a:solidFill>
                <a:srgbClr val="3C479D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lang="ko-KR" altLang="en-US" sz="18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r>
              <a:rPr lang="ko-KR" altLang="en-US" sz="1600" dirty="0"/>
              <a:t>  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082" y="1988841"/>
            <a:ext cx="7381875" cy="419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4017"/>
          <a:stretch/>
        </p:blipFill>
        <p:spPr>
          <a:xfrm>
            <a:off x="1331640" y="2708921"/>
            <a:ext cx="6984776" cy="790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4017"/>
          <a:stretch/>
        </p:blipFill>
        <p:spPr>
          <a:xfrm>
            <a:off x="1331640" y="3620802"/>
            <a:ext cx="6984776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9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조건문의</a:t>
            </a:r>
            <a:r>
              <a:rPr lang="ko-KR" altLang="en-US" sz="2000" dirty="0"/>
              <a:t> 종류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dirty="0">
                <a:solidFill>
                  <a:srgbClr val="3C479D"/>
                </a:solidFill>
              </a:rPr>
              <a:t> </a:t>
            </a:r>
            <a:r>
              <a:rPr lang="en-US" altLang="ko-KR" sz="1800" b="1" dirty="0" err="1">
                <a:solidFill>
                  <a:srgbClr val="3C479D"/>
                </a:solidFill>
              </a:rPr>
              <a:t>if~elif</a:t>
            </a:r>
            <a:r>
              <a:rPr lang="en-US" altLang="ko-KR" sz="1800" b="1" dirty="0">
                <a:solidFill>
                  <a:srgbClr val="3C479D"/>
                </a:solidFill>
              </a:rPr>
              <a:t> </a:t>
            </a:r>
            <a:r>
              <a:rPr lang="ko-KR" altLang="en-US" sz="1800" b="1" dirty="0">
                <a:solidFill>
                  <a:srgbClr val="3C479D"/>
                </a:solidFill>
              </a:rPr>
              <a:t>문</a:t>
            </a: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dirty="0" err="1"/>
              <a:t>if~elif</a:t>
            </a:r>
            <a:r>
              <a:rPr lang="en-US" altLang="ko-KR" sz="1600" dirty="0"/>
              <a:t> </a:t>
            </a:r>
            <a:r>
              <a:rPr lang="ko-KR" altLang="en-US" sz="1600" dirty="0"/>
              <a:t>문은 여러 개의 조건을 필요한 만큼 계속 추가할 수 있어서 작성하기 용이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프로그램의 구조적인 면에서도 더 간단하고 이해하기 쉬움</a:t>
            </a:r>
            <a:endParaRPr lang="ko-KR" altLang="en-US" sz="1600" b="1" dirty="0">
              <a:solidFill>
                <a:srgbClr val="3C479D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340" y="2924945"/>
            <a:ext cx="7277100" cy="256222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313858" y="4206057"/>
            <a:ext cx="1529950" cy="735111"/>
          </a:xfrm>
          <a:prstGeom prst="roundRect">
            <a:avLst>
              <a:gd name="adj" fmla="val 5999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76056" y="4206057"/>
            <a:ext cx="1368152" cy="447079"/>
          </a:xfrm>
          <a:prstGeom prst="roundRect">
            <a:avLst>
              <a:gd name="adj" fmla="val 5999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12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조건문의</a:t>
            </a:r>
            <a:r>
              <a:rPr lang="ko-KR" altLang="en-US" sz="2000" dirty="0"/>
              <a:t> 종류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</a:rPr>
              <a:t> </a:t>
            </a:r>
            <a:r>
              <a:rPr lang="en-US" altLang="ko-KR" sz="1800" b="1" dirty="0" err="1">
                <a:solidFill>
                  <a:srgbClr val="3C479D"/>
                </a:solidFill>
              </a:rPr>
              <a:t>if~elif</a:t>
            </a:r>
            <a:r>
              <a:rPr lang="en-US" altLang="ko-KR" sz="1800" b="1" dirty="0">
                <a:solidFill>
                  <a:srgbClr val="3C479D"/>
                </a:solidFill>
              </a:rPr>
              <a:t> </a:t>
            </a:r>
            <a:r>
              <a:rPr lang="ko-KR" altLang="en-US" sz="1800" b="1" dirty="0">
                <a:solidFill>
                  <a:srgbClr val="3C479D"/>
                </a:solidFill>
              </a:rPr>
              <a:t>문</a:t>
            </a:r>
            <a:endParaRPr lang="en-US" altLang="ko-KR" sz="1800" b="1" dirty="0">
              <a:solidFill>
                <a:srgbClr val="3C479D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lang="ko-KR" altLang="en-US" sz="18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                                                      ②   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17" y="2019278"/>
            <a:ext cx="7400925" cy="419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49535"/>
          <a:stretch/>
        </p:blipFill>
        <p:spPr>
          <a:xfrm>
            <a:off x="1331640" y="2656756"/>
            <a:ext cx="3672408" cy="38004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r="59430"/>
          <a:stretch/>
        </p:blipFill>
        <p:spPr>
          <a:xfrm>
            <a:off x="5508104" y="2656756"/>
            <a:ext cx="2952328" cy="838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51089" r="8380"/>
          <a:stretch/>
        </p:blipFill>
        <p:spPr>
          <a:xfrm>
            <a:off x="5510893" y="3609604"/>
            <a:ext cx="2949539" cy="8382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5282027" y="5445224"/>
            <a:ext cx="3404481" cy="425147"/>
            <a:chOff x="3923928" y="1419677"/>
            <a:chExt cx="3404481" cy="425147"/>
          </a:xfrm>
        </p:grpSpPr>
        <p:grpSp>
          <p:nvGrpSpPr>
            <p:cNvPr id="9" name="그룹 8"/>
            <p:cNvGrpSpPr/>
            <p:nvPr/>
          </p:nvGrpSpPr>
          <p:grpSpPr>
            <a:xfrm>
              <a:off x="3923928" y="1424330"/>
              <a:ext cx="3404481" cy="420494"/>
              <a:chOff x="4788024" y="444079"/>
              <a:chExt cx="3404481" cy="420494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4788024" y="444079"/>
                <a:ext cx="3404481" cy="420494"/>
                <a:chOff x="1122164" y="6309320"/>
                <a:chExt cx="3404481" cy="420494"/>
              </a:xfrm>
            </p:grpSpPr>
            <p:cxnSp>
              <p:nvCxnSpPr>
                <p:cNvPr id="21" name="직선 화살표 연결선 20"/>
                <p:cNvCxnSpPr/>
                <p:nvPr/>
              </p:nvCxnSpPr>
              <p:spPr>
                <a:xfrm>
                  <a:off x="1122164" y="6381328"/>
                  <a:ext cx="3404481" cy="0"/>
                </a:xfrm>
                <a:prstGeom prst="straightConnector1">
                  <a:avLst/>
                </a:prstGeom>
                <a:ln w="38100"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/>
                <p:cNvCxnSpPr/>
                <p:nvPr/>
              </p:nvCxnSpPr>
              <p:spPr>
                <a:xfrm>
                  <a:off x="2922364" y="6309320"/>
                  <a:ext cx="0" cy="14401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/>
                <p:cNvCxnSpPr/>
                <p:nvPr/>
              </p:nvCxnSpPr>
              <p:spPr>
                <a:xfrm>
                  <a:off x="4002484" y="6309320"/>
                  <a:ext cx="0" cy="14401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직사각형 23"/>
                <p:cNvSpPr/>
                <p:nvPr/>
              </p:nvSpPr>
              <p:spPr>
                <a:xfrm>
                  <a:off x="2783804" y="6452815"/>
                  <a:ext cx="35458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smtClean="0"/>
                    <a:t>40</a:t>
                  </a:r>
                  <a:endParaRPr lang="ko-KR" altLang="en-US" sz="1200"/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3282404" y="6452815"/>
                  <a:ext cx="35458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smtClean="0"/>
                    <a:t>50</a:t>
                  </a:r>
                  <a:endParaRPr lang="ko-KR" altLang="en-US" sz="1200"/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3863924" y="6452815"/>
                  <a:ext cx="35458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smtClean="0"/>
                    <a:t>60</a:t>
                  </a:r>
                  <a:endParaRPr lang="ko-KR" altLang="en-US" sz="1200"/>
                </a:p>
              </p:txBody>
            </p:sp>
          </p:grpSp>
          <p:cxnSp>
            <p:nvCxnSpPr>
              <p:cNvPr id="12" name="직선 연결선 11"/>
              <p:cNvCxnSpPr/>
              <p:nvPr/>
            </p:nvCxnSpPr>
            <p:spPr>
              <a:xfrm>
                <a:off x="6006704" y="451271"/>
                <a:ext cx="0" cy="14401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7158832" y="446999"/>
                <a:ext cx="0" cy="14401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/>
              <p:cNvSpPr/>
              <p:nvPr/>
            </p:nvSpPr>
            <p:spPr>
              <a:xfrm>
                <a:off x="5796136" y="587574"/>
                <a:ext cx="35458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smtClean="0"/>
                  <a:t>30</a:t>
                </a:r>
                <a:endParaRPr lang="ko-KR" altLang="en-US" sz="1200"/>
              </a:p>
            </p:txBody>
          </p:sp>
        </p:grpSp>
        <p:cxnSp>
          <p:nvCxnSpPr>
            <p:cNvPr id="28" name="직선 연결선 27"/>
            <p:cNvCxnSpPr/>
            <p:nvPr/>
          </p:nvCxnSpPr>
          <p:spPr>
            <a:xfrm>
              <a:off x="4499992" y="1419677"/>
              <a:ext cx="0" cy="14401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4289424" y="1567825"/>
              <a:ext cx="3545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smtClean="0"/>
                <a:t>20</a:t>
              </a:r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32580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1664" cy="5476503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err="1" smtClean="0"/>
              <a:t>커피머신</a:t>
            </a:r>
            <a:r>
              <a:rPr lang="ko-KR" altLang="en-US" sz="2000" dirty="0" smtClean="0"/>
              <a:t> 사용법</a:t>
            </a:r>
            <a:r>
              <a:rPr lang="en-US" altLang="ko-KR" sz="2000" dirty="0" smtClean="0"/>
              <a:t>]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dirty="0" smtClean="0"/>
              <a:t>커피 </a:t>
            </a:r>
            <a:r>
              <a:rPr lang="ko-KR" altLang="en-US" sz="1800" dirty="0"/>
              <a:t>종류를 선택하고 추출되면 컵을 꺼낸다</a:t>
            </a:r>
            <a:r>
              <a:rPr lang="en-US" altLang="ko-KR" sz="1800" dirty="0"/>
              <a:t>.	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7C0DCD-56C4-4059-BF96-8A366D71B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56" y="2681314"/>
            <a:ext cx="1619250" cy="2933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BC0626-9CBB-437F-A0F1-9760EF013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536" y="2715744"/>
            <a:ext cx="1724025" cy="2924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F01A9C-F04D-4C1A-A5DA-655D6C0C9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622" y="2699787"/>
            <a:ext cx="1743075" cy="2886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4565F9-965F-48CC-892F-8BA54D5056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974" y="2699787"/>
            <a:ext cx="1733550" cy="2876550"/>
          </a:xfrm>
          <a:prstGeom prst="rect">
            <a:avLst/>
          </a:prstGeom>
        </p:spPr>
      </p:pic>
      <p:sp>
        <p:nvSpPr>
          <p:cNvPr id="10" name="Google Shape;109;p3">
            <a:extLst>
              <a:ext uri="{FF2B5EF4-FFF2-40B4-BE49-F238E27FC236}">
                <a16:creationId xmlns:a16="http://schemas.microsoft.com/office/drawing/2014/main" id="{7571C40C-440F-4441-BCE7-418ABDBF4A77}"/>
              </a:ext>
            </a:extLst>
          </p:cNvPr>
          <p:cNvSpPr/>
          <p:nvPr/>
        </p:nvSpPr>
        <p:spPr>
          <a:xfrm>
            <a:off x="2871201" y="2137181"/>
            <a:ext cx="1048693" cy="448721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50000"/>
              <a:alpha val="86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00"/>
                </a:solidFill>
              </a:rPr>
              <a:t>순차</a:t>
            </a:r>
            <a:endParaRPr sz="1600" b="1" dirty="0">
              <a:solidFill>
                <a:srgbClr val="FFFF00"/>
              </a:solidFill>
            </a:endParaRPr>
          </a:p>
        </p:txBody>
      </p:sp>
      <p:sp>
        <p:nvSpPr>
          <p:cNvPr id="11" name="Google Shape;109;p3">
            <a:extLst>
              <a:ext uri="{FF2B5EF4-FFF2-40B4-BE49-F238E27FC236}">
                <a16:creationId xmlns:a16="http://schemas.microsoft.com/office/drawing/2014/main" id="{F5BD2AC8-A2B8-4FA4-B165-F8FB3F1FF936}"/>
              </a:ext>
            </a:extLst>
          </p:cNvPr>
          <p:cNvSpPr/>
          <p:nvPr/>
        </p:nvSpPr>
        <p:spPr>
          <a:xfrm>
            <a:off x="4699761" y="2118642"/>
            <a:ext cx="1048693" cy="448721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50000"/>
              <a:alpha val="86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00"/>
                </a:solidFill>
              </a:rPr>
              <a:t>선택</a:t>
            </a:r>
            <a:endParaRPr sz="1600" b="1" dirty="0">
              <a:solidFill>
                <a:srgbClr val="FFFF00"/>
              </a:solidFill>
            </a:endParaRPr>
          </a:p>
        </p:txBody>
      </p:sp>
      <p:sp>
        <p:nvSpPr>
          <p:cNvPr id="12" name="Google Shape;109;p3">
            <a:extLst>
              <a:ext uri="{FF2B5EF4-FFF2-40B4-BE49-F238E27FC236}">
                <a16:creationId xmlns:a16="http://schemas.microsoft.com/office/drawing/2014/main" id="{6C95916B-5D71-4E68-9723-2A9C991399FD}"/>
              </a:ext>
            </a:extLst>
          </p:cNvPr>
          <p:cNvSpPr/>
          <p:nvPr/>
        </p:nvSpPr>
        <p:spPr>
          <a:xfrm>
            <a:off x="6798402" y="2073965"/>
            <a:ext cx="1048693" cy="448721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50000"/>
              <a:alpha val="86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00"/>
                </a:solidFill>
              </a:rPr>
              <a:t>반복</a:t>
            </a:r>
            <a:endParaRPr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4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01. </a:t>
            </a:r>
            <a:r>
              <a:rPr lang="ko-KR" altLang="en-US"/>
              <a:t>제어 구조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2448272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smtClean="0"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cs typeface="Arial" panose="020B0604020202020204" pitchFamily="34" charset="0"/>
              </a:rPr>
              <a:t>실습 </a:t>
            </a:r>
            <a:r>
              <a:rPr lang="en-US" altLang="ko-KR" sz="1800" b="1" smtClean="0">
                <a:cs typeface="Arial" panose="020B0604020202020204" pitchFamily="34" charset="0"/>
              </a:rPr>
              <a:t>if~elif] 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자동 생성된 난수 값 맞추기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3"/>
            <a:ext cx="7596844" cy="1656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자동으로 생성한 난수를 맞추는 프로그램을 완성하시오</a:t>
            </a:r>
            <a:r>
              <a:rPr kumimoji="0"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(</a:t>
            </a:r>
            <a:r>
              <a:rPr kumimoji="0" lang="en-US" altLang="ko-KR" sz="1400" b="1" smtClean="0">
                <a:solidFill>
                  <a:srgbClr val="C00000"/>
                </a:solidFill>
                <a:latin typeface="+mn-ea"/>
              </a:rPr>
              <a:t>if~elif</a:t>
            </a:r>
            <a:r>
              <a:rPr kumimoji="0"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조건문 사용</a:t>
            </a:r>
            <a:r>
              <a:rPr kumimoji="0"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kumimoji="0"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난수 값과 입력 값을 비교하여 결과 출력</a:t>
            </a:r>
            <a:endParaRPr kumimoji="0" lang="en-US" altLang="ko-KR" sz="13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1009650" lvl="2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‘OK!’ : </a:t>
            </a:r>
            <a:r>
              <a:rPr kumimoji="0" lang="ko-KR" altLang="en-US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입력값 </a:t>
            </a: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= </a:t>
            </a:r>
            <a:r>
              <a:rPr kumimoji="0" lang="ko-KR" altLang="en-US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난수</a:t>
            </a:r>
            <a:endParaRPr kumimoji="0" lang="en-US" altLang="ko-KR" sz="13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1009650" lvl="2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‘Down’ : </a:t>
            </a:r>
            <a:r>
              <a:rPr kumimoji="0"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입력값 </a:t>
            </a: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&gt; </a:t>
            </a:r>
            <a:r>
              <a:rPr kumimoji="0"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난수</a:t>
            </a:r>
            <a:endParaRPr kumimoji="0" lang="en-US" altLang="ko-KR" sz="13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1009650" lvl="2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‘Up’ </a:t>
            </a:r>
            <a:r>
              <a:rPr kumimoji="0" lang="en-US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kumimoji="0" lang="ko-KR" altLang="en-US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입력값 </a:t>
            </a: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&lt; </a:t>
            </a:r>
            <a:r>
              <a:rPr kumimoji="0" lang="ko-KR" altLang="en-US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난수</a:t>
            </a:r>
            <a:endParaRPr kumimoji="0" lang="en-US" altLang="ko-KR" sz="13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1009650" lvl="2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endParaRPr kumimoji="0" lang="en-US" altLang="ko-KR" sz="12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35596" y="3301917"/>
            <a:ext cx="3708412" cy="32932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latinLnBrk="0" hangingPunct="0"/>
            <a:r>
              <a:rPr kumimoji="0" lang="ko-KR" altLang="ko-KR" sz="1300" i="1">
                <a:solidFill>
                  <a:srgbClr val="8C8C8C"/>
                </a:solidFill>
                <a:latin typeface="+mn-ea"/>
                <a:ea typeface="+mn-ea"/>
              </a:rPr>
              <a:t># random 모듈 불러오기</a:t>
            </a:r>
            <a:br>
              <a:rPr kumimoji="0" lang="ko-KR" altLang="ko-KR" sz="1300" i="1">
                <a:solidFill>
                  <a:srgbClr val="8C8C8C"/>
                </a:solidFill>
                <a:latin typeface="+mn-ea"/>
                <a:ea typeface="+mn-ea"/>
              </a:rPr>
            </a:br>
            <a:r>
              <a:rPr kumimoji="0" lang="ko-KR" altLang="ko-KR" sz="1300">
                <a:solidFill>
                  <a:srgbClr val="0033B3"/>
                </a:solidFill>
                <a:latin typeface="+mn-ea"/>
                <a:ea typeface="+mn-ea"/>
              </a:rPr>
              <a:t>import </a:t>
            </a:r>
            <a:r>
              <a:rPr kumimoji="0" lang="ko-KR" altLang="ko-KR" sz="1300">
                <a:solidFill>
                  <a:srgbClr val="080808"/>
                </a:solidFill>
                <a:latin typeface="+mn-ea"/>
                <a:ea typeface="+mn-ea"/>
              </a:rPr>
              <a:t>random </a:t>
            </a:r>
            <a:r>
              <a:rPr kumimoji="0" lang="ko-KR" altLang="ko-KR" sz="1300">
                <a:solidFill>
                  <a:srgbClr val="0033B3"/>
                </a:solidFill>
                <a:latin typeface="+mn-ea"/>
                <a:ea typeface="+mn-ea"/>
              </a:rPr>
              <a:t>as </a:t>
            </a:r>
            <a:r>
              <a:rPr kumimoji="0" lang="ko-KR" altLang="ko-KR" sz="1300">
                <a:solidFill>
                  <a:srgbClr val="080808"/>
                </a:solidFill>
                <a:latin typeface="+mn-ea"/>
                <a:ea typeface="+mn-ea"/>
              </a:rPr>
              <a:t>r</a:t>
            </a:r>
            <a:br>
              <a:rPr kumimoji="0" lang="ko-KR" altLang="ko-KR" sz="1300">
                <a:solidFill>
                  <a:srgbClr val="080808"/>
                </a:solidFill>
                <a:latin typeface="+mn-ea"/>
                <a:ea typeface="+mn-ea"/>
              </a:rPr>
            </a:br>
            <a:r>
              <a:rPr kumimoji="0" lang="ko-KR" altLang="ko-KR" sz="1300" i="1">
                <a:solidFill>
                  <a:srgbClr val="8C8C8C"/>
                </a:solidFill>
                <a:latin typeface="+mn-ea"/>
                <a:ea typeface="+mn-ea"/>
              </a:rPr>
              <a:t># 1에서 20 사이의 랜덤 정수 저장</a:t>
            </a:r>
            <a:br>
              <a:rPr kumimoji="0" lang="ko-KR" altLang="ko-KR" sz="1300" i="1">
                <a:solidFill>
                  <a:srgbClr val="8C8C8C"/>
                </a:solidFill>
                <a:latin typeface="+mn-ea"/>
                <a:ea typeface="+mn-ea"/>
              </a:rPr>
            </a:br>
            <a:r>
              <a:rPr kumimoji="0" lang="ko-KR" altLang="ko-KR" sz="1300">
                <a:solidFill>
                  <a:srgbClr val="080808"/>
                </a:solidFill>
                <a:latin typeface="+mn-ea"/>
                <a:ea typeface="+mn-ea"/>
              </a:rPr>
              <a:t>rnum = r.randint(</a:t>
            </a:r>
            <a:r>
              <a:rPr kumimoji="0" lang="ko-KR" altLang="ko-KR" sz="1300">
                <a:solidFill>
                  <a:srgbClr val="1750EB"/>
                </a:solidFill>
                <a:latin typeface="+mn-ea"/>
                <a:ea typeface="+mn-ea"/>
              </a:rPr>
              <a:t>1</a:t>
            </a:r>
            <a:r>
              <a:rPr kumimoji="0" lang="ko-KR" altLang="ko-KR" sz="1300">
                <a:solidFill>
                  <a:srgbClr val="080808"/>
                </a:solidFill>
                <a:latin typeface="+mn-ea"/>
                <a:ea typeface="+mn-ea"/>
              </a:rPr>
              <a:t>, </a:t>
            </a:r>
            <a:r>
              <a:rPr kumimoji="0" lang="ko-KR" altLang="ko-KR" sz="1300">
                <a:solidFill>
                  <a:srgbClr val="1750EB"/>
                </a:solidFill>
                <a:latin typeface="+mn-ea"/>
                <a:ea typeface="+mn-ea"/>
              </a:rPr>
              <a:t>20</a:t>
            </a:r>
            <a:r>
              <a:rPr kumimoji="0" lang="ko-KR" altLang="ko-KR" sz="1300">
                <a:solidFill>
                  <a:srgbClr val="080808"/>
                </a:solidFill>
                <a:latin typeface="+mn-ea"/>
                <a:ea typeface="+mn-ea"/>
              </a:rPr>
              <a:t>)</a:t>
            </a:r>
            <a:br>
              <a:rPr kumimoji="0" lang="ko-KR" altLang="ko-KR" sz="1300">
                <a:solidFill>
                  <a:srgbClr val="080808"/>
                </a:solidFill>
                <a:latin typeface="+mn-ea"/>
                <a:ea typeface="+mn-ea"/>
              </a:rPr>
            </a:br>
            <a:r>
              <a:rPr kumimoji="0" lang="ko-KR" altLang="ko-KR" sz="1300">
                <a:solidFill>
                  <a:srgbClr val="000080"/>
                </a:solidFill>
                <a:latin typeface="+mn-ea"/>
                <a:ea typeface="+mn-ea"/>
              </a:rPr>
              <a:t>print</a:t>
            </a:r>
            <a:r>
              <a:rPr kumimoji="0" lang="ko-KR" altLang="ko-KR" sz="1300">
                <a:solidFill>
                  <a:srgbClr val="080808"/>
                </a:solidFill>
                <a:latin typeface="+mn-ea"/>
                <a:ea typeface="+mn-ea"/>
              </a:rPr>
              <a:t>(</a:t>
            </a:r>
            <a:r>
              <a:rPr kumimoji="0" lang="ko-KR" altLang="ko-KR" sz="1300" b="1">
                <a:solidFill>
                  <a:srgbClr val="008080"/>
                </a:solidFill>
                <a:latin typeface="+mn-ea"/>
                <a:ea typeface="+mn-ea"/>
              </a:rPr>
              <a:t>"1~20 중에 하나의 난수를 발생했습니다."</a:t>
            </a:r>
            <a:r>
              <a:rPr kumimoji="0" lang="ko-KR" altLang="ko-KR" sz="1300">
                <a:solidFill>
                  <a:srgbClr val="080808"/>
                </a:solidFill>
                <a:latin typeface="+mn-ea"/>
                <a:ea typeface="+mn-ea"/>
              </a:rPr>
              <a:t>)</a:t>
            </a:r>
            <a:br>
              <a:rPr kumimoji="0" lang="ko-KR" altLang="ko-KR" sz="1300">
                <a:solidFill>
                  <a:srgbClr val="080808"/>
                </a:solidFill>
                <a:latin typeface="+mn-ea"/>
                <a:ea typeface="+mn-ea"/>
              </a:rPr>
            </a:br>
            <a:r>
              <a:rPr kumimoji="0" lang="ko-KR" altLang="ko-KR" sz="1300">
                <a:solidFill>
                  <a:srgbClr val="080808"/>
                </a:solidFill>
                <a:latin typeface="+mn-ea"/>
                <a:ea typeface="+mn-ea"/>
              </a:rPr>
              <a:t>innum = </a:t>
            </a:r>
            <a:r>
              <a:rPr kumimoji="0" lang="ko-KR" altLang="ko-KR" sz="1300">
                <a:solidFill>
                  <a:srgbClr val="1750EB"/>
                </a:solidFill>
                <a:latin typeface="+mn-ea"/>
                <a:ea typeface="+mn-ea"/>
              </a:rPr>
              <a:t>0</a:t>
            </a:r>
            <a:br>
              <a:rPr kumimoji="0" lang="ko-KR" altLang="ko-KR" sz="1300">
                <a:solidFill>
                  <a:srgbClr val="1750EB"/>
                </a:solidFill>
                <a:latin typeface="+mn-ea"/>
                <a:ea typeface="+mn-ea"/>
              </a:rPr>
            </a:br>
            <a:r>
              <a:rPr kumimoji="0" lang="ko-KR" altLang="ko-KR" sz="1300">
                <a:solidFill>
                  <a:srgbClr val="1750EB"/>
                </a:solidFill>
                <a:latin typeface="+mn-ea"/>
                <a:ea typeface="+mn-ea"/>
              </a:rPr>
              <a:t/>
            </a:r>
            <a:br>
              <a:rPr kumimoji="0" lang="ko-KR" altLang="ko-KR" sz="1300">
                <a:solidFill>
                  <a:srgbClr val="1750EB"/>
                </a:solidFill>
                <a:latin typeface="+mn-ea"/>
                <a:ea typeface="+mn-ea"/>
              </a:rPr>
            </a:br>
            <a:r>
              <a:rPr kumimoji="0" lang="ko-KR" altLang="ko-KR" sz="1300">
                <a:solidFill>
                  <a:srgbClr val="0033B3"/>
                </a:solidFill>
                <a:latin typeface="+mn-ea"/>
                <a:ea typeface="+mn-ea"/>
              </a:rPr>
              <a:t>while </a:t>
            </a:r>
            <a:r>
              <a:rPr kumimoji="0" lang="ko-KR" altLang="ko-KR" sz="1300">
                <a:solidFill>
                  <a:srgbClr val="080808"/>
                </a:solidFill>
                <a:latin typeface="+mn-ea"/>
                <a:ea typeface="+mn-ea"/>
              </a:rPr>
              <a:t>innum != rnum</a:t>
            </a:r>
            <a:r>
              <a:rPr kumimoji="0" lang="ko-KR" altLang="ko-KR" sz="1300" smtClean="0">
                <a:solidFill>
                  <a:srgbClr val="080808"/>
                </a:solidFill>
                <a:latin typeface="+mn-ea"/>
                <a:ea typeface="+mn-ea"/>
              </a:rPr>
              <a:t>:</a:t>
            </a:r>
            <a:endParaRPr kumimoji="0" lang="en-US" altLang="ko-KR" sz="1300" smtClean="0">
              <a:solidFill>
                <a:srgbClr val="080808"/>
              </a:solidFill>
              <a:latin typeface="+mn-ea"/>
              <a:ea typeface="+mn-ea"/>
            </a:endParaRPr>
          </a:p>
          <a:p>
            <a:pPr eaLnBrk="0" latinLnBrk="0" hangingPunct="0"/>
            <a:r>
              <a:rPr kumimoji="0" lang="en-US" altLang="ko-KR" sz="1300">
                <a:solidFill>
                  <a:srgbClr val="080808"/>
                </a:solidFill>
                <a:latin typeface="+mn-ea"/>
                <a:ea typeface="+mn-ea"/>
              </a:rPr>
              <a:t> </a:t>
            </a:r>
            <a:r>
              <a:rPr kumimoji="0" lang="en-US" altLang="ko-KR" sz="1300" smtClean="0">
                <a:solidFill>
                  <a:srgbClr val="080808"/>
                </a:solidFill>
                <a:latin typeface="+mn-ea"/>
                <a:ea typeface="+mn-ea"/>
              </a:rPr>
              <a:t>   </a:t>
            </a:r>
            <a:r>
              <a:rPr kumimoji="0" lang="ko-KR" altLang="ko-KR" sz="1300">
                <a:solidFill>
                  <a:srgbClr val="080808"/>
                </a:solidFill>
                <a:latin typeface="+mn-ea"/>
                <a:ea typeface="+mn-ea"/>
              </a:rPr>
              <a:t>innum = </a:t>
            </a:r>
            <a:r>
              <a:rPr kumimoji="0" lang="ko-KR" altLang="ko-KR" sz="1300">
                <a:solidFill>
                  <a:srgbClr val="000080"/>
                </a:solidFill>
                <a:latin typeface="+mn-ea"/>
                <a:ea typeface="+mn-ea"/>
              </a:rPr>
              <a:t>int</a:t>
            </a:r>
            <a:r>
              <a:rPr kumimoji="0" lang="ko-KR" altLang="ko-KR" sz="1300">
                <a:solidFill>
                  <a:srgbClr val="080808"/>
                </a:solidFill>
                <a:latin typeface="+mn-ea"/>
                <a:ea typeface="+mn-ea"/>
              </a:rPr>
              <a:t>(</a:t>
            </a:r>
            <a:r>
              <a:rPr kumimoji="0" lang="ko-KR" altLang="ko-KR" sz="1300">
                <a:solidFill>
                  <a:srgbClr val="000080"/>
                </a:solidFill>
                <a:latin typeface="+mn-ea"/>
                <a:ea typeface="+mn-ea"/>
              </a:rPr>
              <a:t>input</a:t>
            </a:r>
            <a:r>
              <a:rPr kumimoji="0" lang="ko-KR" altLang="ko-KR" sz="1300" smtClean="0">
                <a:solidFill>
                  <a:srgbClr val="080808"/>
                </a:solidFill>
                <a:latin typeface="+mn-ea"/>
                <a:ea typeface="+mn-ea"/>
              </a:rPr>
              <a:t>(</a:t>
            </a:r>
            <a:r>
              <a:rPr kumimoji="0" lang="ko-KR" altLang="ko-KR" sz="1300" b="1" smtClean="0">
                <a:solidFill>
                  <a:srgbClr val="008080"/>
                </a:solidFill>
                <a:latin typeface="+mn-ea"/>
                <a:ea typeface="+mn-ea"/>
              </a:rPr>
              <a:t>"숫자 </a:t>
            </a:r>
            <a:r>
              <a:rPr kumimoji="0" lang="ko-KR" altLang="ko-KR" sz="1300" b="1">
                <a:solidFill>
                  <a:srgbClr val="008080"/>
                </a:solidFill>
                <a:latin typeface="+mn-ea"/>
                <a:ea typeface="+mn-ea"/>
              </a:rPr>
              <a:t>입력(1~20) : "</a:t>
            </a:r>
            <a:r>
              <a:rPr kumimoji="0" lang="ko-KR" altLang="ko-KR" sz="1300">
                <a:solidFill>
                  <a:srgbClr val="080808"/>
                </a:solidFill>
                <a:latin typeface="+mn-ea"/>
                <a:ea typeface="+mn-ea"/>
              </a:rPr>
              <a:t>))</a:t>
            </a:r>
            <a:endParaRPr kumimoji="0" lang="ko-KR" altLang="ko-KR" sz="1300">
              <a:latin typeface="+mn-ea"/>
              <a:ea typeface="+mn-ea"/>
            </a:endParaRPr>
          </a:p>
          <a:p>
            <a:pPr eaLnBrk="0" latinLnBrk="0" hangingPunct="0"/>
            <a:r>
              <a:rPr kumimoji="0" lang="en-US" altLang="ko-KR" sz="1300" smtClean="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     </a:t>
            </a:r>
            <a:r>
              <a:rPr kumimoji="0" lang="ko-KR" altLang="ko-KR" sz="1300" smtClean="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innum &gt; rnum:</a:t>
            </a:r>
            <a:b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en-US" altLang="ko-KR" sz="130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smtClean="0">
                <a:solidFill>
                  <a:srgbClr val="000080"/>
                </a:solidFill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"Down"</a:t>
            </a: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en-US" altLang="ko-KR" sz="130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 </a:t>
            </a:r>
            <a:r>
              <a:rPr kumimoji="0" lang="ko-KR" altLang="ko-KR" sz="1300" smtClean="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innum &lt; rnum:</a:t>
            </a:r>
            <a:b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en-US" altLang="ko-KR" sz="130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smtClean="0">
                <a:solidFill>
                  <a:srgbClr val="000080"/>
                </a:solidFill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"Up"</a:t>
            </a: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en-US" altLang="ko-KR" sz="130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 </a:t>
            </a:r>
            <a:r>
              <a:rPr kumimoji="0" lang="ko-KR" altLang="ko-KR" sz="1300" smtClean="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innum == rnum:</a:t>
            </a:r>
            <a:b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en-US" altLang="ko-KR" sz="130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smtClean="0">
                <a:solidFill>
                  <a:srgbClr val="000080"/>
                </a:solidFill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"OK</a:t>
            </a:r>
            <a:r>
              <a:rPr kumimoji="0" lang="ko-KR" altLang="ko-KR" sz="1300" b="1" smtClean="0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!"</a:t>
            </a:r>
            <a:r>
              <a:rPr kumimoji="0" lang="ko-KR" altLang="ko-KR" sz="130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)</a:t>
            </a:r>
            <a:endParaRPr kumimoji="0" lang="ko-KR" altLang="ko-KR" sz="130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919" y="3301917"/>
            <a:ext cx="35623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조건문의</a:t>
            </a:r>
            <a:r>
              <a:rPr lang="ko-KR" altLang="en-US" sz="2000" dirty="0"/>
              <a:t> 종류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>
                <a:solidFill>
                  <a:srgbClr val="3C479D"/>
                </a:solidFill>
              </a:rPr>
              <a:t> </a:t>
            </a:r>
            <a:r>
              <a:rPr lang="en-US" altLang="ko-KR" sz="1800" b="1" smtClean="0">
                <a:solidFill>
                  <a:srgbClr val="3C479D"/>
                </a:solidFill>
              </a:rPr>
              <a:t>if~elif </a:t>
            </a:r>
            <a:r>
              <a:rPr lang="ko-KR" altLang="en-US" sz="1800" b="1" dirty="0">
                <a:solidFill>
                  <a:srgbClr val="3C479D"/>
                </a:solidFill>
              </a:rPr>
              <a:t>문</a:t>
            </a:r>
            <a:endParaRPr lang="en-US" altLang="ko-KR" sz="18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 smtClean="0"/>
              <a:t>계산된 </a:t>
            </a:r>
            <a:r>
              <a:rPr lang="en-US" altLang="ko-KR" sz="1600" dirty="0"/>
              <a:t>BMI </a:t>
            </a:r>
            <a:r>
              <a:rPr lang="ko-KR" altLang="en-US" sz="1600" dirty="0"/>
              <a:t>값에 따라 비만도 분류와 건강 위험 도를 출력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704" y="2423090"/>
            <a:ext cx="5044440" cy="218694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383543" y="5600007"/>
            <a:ext cx="3404481" cy="376570"/>
            <a:chOff x="1131515" y="6309320"/>
            <a:chExt cx="3404481" cy="376570"/>
          </a:xfrm>
        </p:grpSpPr>
        <p:cxnSp>
          <p:nvCxnSpPr>
            <p:cNvPr id="40" name="직선 화살표 연결선 39"/>
            <p:cNvCxnSpPr/>
            <p:nvPr/>
          </p:nvCxnSpPr>
          <p:spPr>
            <a:xfrm>
              <a:off x="1131515" y="6381328"/>
              <a:ext cx="3404481" cy="0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1907704" y="6309320"/>
              <a:ext cx="0" cy="14401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2771800" y="6309320"/>
              <a:ext cx="0" cy="14401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635896" y="6309320"/>
              <a:ext cx="0" cy="14401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/>
            <p:cNvSpPr/>
            <p:nvPr/>
          </p:nvSpPr>
          <p:spPr>
            <a:xfrm>
              <a:off x="1681271" y="6408891"/>
              <a:ext cx="4732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smtClean="0"/>
                <a:t>18.5</a:t>
              </a:r>
              <a:endParaRPr lang="ko-KR" altLang="en-US" sz="120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514618" y="6406729"/>
              <a:ext cx="4732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smtClean="0"/>
                <a:t>25.0</a:t>
              </a:r>
              <a:endParaRPr lang="ko-KR" altLang="en-US" sz="120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419872" y="6406729"/>
              <a:ext cx="4732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smtClean="0"/>
                <a:t>30.0</a:t>
              </a:r>
              <a:endParaRPr lang="ko-KR" altLang="en-US" sz="120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043608" y="4687305"/>
            <a:ext cx="2484276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if~elif </a:t>
            </a:r>
            <a:r>
              <a:rPr lang="ko-KR" alt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문 구성</a:t>
            </a:r>
            <a:endParaRPr lang="ko-KR" altLang="en-US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383543" y="5411017"/>
            <a:ext cx="3404481" cy="565560"/>
            <a:chOff x="1383543" y="5411017"/>
            <a:chExt cx="3404481" cy="565560"/>
          </a:xfrm>
        </p:grpSpPr>
        <p:grpSp>
          <p:nvGrpSpPr>
            <p:cNvPr id="15" name="그룹 14"/>
            <p:cNvGrpSpPr/>
            <p:nvPr/>
          </p:nvGrpSpPr>
          <p:grpSpPr>
            <a:xfrm>
              <a:off x="1383543" y="5600007"/>
              <a:ext cx="3404481" cy="376570"/>
              <a:chOff x="1131515" y="6309320"/>
              <a:chExt cx="3404481" cy="376570"/>
            </a:xfrm>
          </p:grpSpPr>
          <p:cxnSp>
            <p:nvCxnSpPr>
              <p:cNvPr id="20" name="직선 화살표 연결선 19"/>
              <p:cNvCxnSpPr/>
              <p:nvPr/>
            </p:nvCxnSpPr>
            <p:spPr>
              <a:xfrm>
                <a:off x="1131515" y="6381328"/>
                <a:ext cx="3404481" cy="0"/>
              </a:xfrm>
              <a:prstGeom prst="straightConnector1">
                <a:avLst/>
              </a:prstGeom>
              <a:ln w="38100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1907704" y="6309320"/>
                <a:ext cx="0" cy="14401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2771800" y="6309320"/>
                <a:ext cx="0" cy="14401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635896" y="6309320"/>
                <a:ext cx="0" cy="14401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직사각형 23"/>
              <p:cNvSpPr/>
              <p:nvPr/>
            </p:nvSpPr>
            <p:spPr>
              <a:xfrm>
                <a:off x="1681271" y="6408891"/>
                <a:ext cx="4732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smtClean="0"/>
                  <a:t>18.5</a:t>
                </a:r>
                <a:endParaRPr lang="ko-KR" altLang="en-US" sz="120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514618" y="6406729"/>
                <a:ext cx="4732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smtClean="0"/>
                  <a:t>25.0</a:t>
                </a:r>
                <a:endParaRPr lang="ko-KR" altLang="en-US" sz="120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3419872" y="6406729"/>
                <a:ext cx="4732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smtClean="0"/>
                  <a:t>30.0</a:t>
                </a:r>
                <a:endParaRPr lang="ko-KR" altLang="en-US" sz="120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76635" y="5411017"/>
              <a:ext cx="665281" cy="19783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ctr"/>
              <a:r>
                <a:rPr lang="ko-KR" altLang="en-US" sz="1000" b="1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저체중</a:t>
              </a:r>
              <a:endParaRPr lang="ko-KR" altLang="en-US" sz="10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95384" y="5420866"/>
              <a:ext cx="665281" cy="19783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ctr"/>
              <a:r>
                <a:rPr lang="ko-KR" altLang="en-US" sz="1000" b="1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정상체중</a:t>
              </a:r>
              <a:endParaRPr lang="ko-KR" altLang="en-US" sz="10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31840" y="5411017"/>
              <a:ext cx="665281" cy="19783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ctr"/>
              <a:r>
                <a:rPr lang="ko-KR" altLang="en-US" sz="1000" b="1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과체중</a:t>
              </a:r>
              <a:endParaRPr lang="ko-KR" altLang="en-US" sz="10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95049" y="5411017"/>
              <a:ext cx="665281" cy="19783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ctr"/>
              <a:r>
                <a:rPr lang="ko-KR" altLang="en-US" sz="1000" b="1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비만</a:t>
              </a:r>
              <a:endParaRPr lang="ko-KR" altLang="en-US" sz="10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512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조건문의</a:t>
            </a:r>
            <a:r>
              <a:rPr lang="ko-KR" altLang="en-US" sz="2000" dirty="0"/>
              <a:t> 종류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</a:rPr>
              <a:t> </a:t>
            </a:r>
            <a:r>
              <a:rPr lang="en-US" altLang="ko-KR" sz="1800" b="1" dirty="0" err="1">
                <a:solidFill>
                  <a:srgbClr val="3C479D"/>
                </a:solidFill>
              </a:rPr>
              <a:t>if~elif</a:t>
            </a:r>
            <a:r>
              <a:rPr lang="en-US" altLang="ko-KR" sz="1800" b="1" dirty="0">
                <a:solidFill>
                  <a:srgbClr val="3C479D"/>
                </a:solidFill>
              </a:rPr>
              <a:t> </a:t>
            </a:r>
            <a:r>
              <a:rPr lang="ko-KR" altLang="en-US" sz="1800" b="1" dirty="0">
                <a:solidFill>
                  <a:srgbClr val="3C479D"/>
                </a:solidFill>
              </a:rPr>
              <a:t>문</a:t>
            </a:r>
            <a:endParaRPr lang="en-US" altLang="ko-KR" sz="1800" b="1" dirty="0">
              <a:solidFill>
                <a:srgbClr val="3C479D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lang="ko-KR" altLang="en-US" sz="18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                                                   ②   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15" y="1958368"/>
            <a:ext cx="7400925" cy="466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2883"/>
          <a:stretch/>
        </p:blipFill>
        <p:spPr>
          <a:xfrm>
            <a:off x="1331641" y="2656756"/>
            <a:ext cx="3672408" cy="35433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r="2646"/>
          <a:stretch/>
        </p:blipFill>
        <p:spPr>
          <a:xfrm>
            <a:off x="5313858" y="2667507"/>
            <a:ext cx="3737007" cy="7715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t="1" b="8296"/>
          <a:stretch/>
        </p:blipFill>
        <p:spPr>
          <a:xfrm>
            <a:off x="5313858" y="3545496"/>
            <a:ext cx="3514725" cy="777392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5424102" y="5373216"/>
            <a:ext cx="3404481" cy="565560"/>
            <a:chOff x="1383543" y="5411017"/>
            <a:chExt cx="3404481" cy="565560"/>
          </a:xfrm>
        </p:grpSpPr>
        <p:grpSp>
          <p:nvGrpSpPr>
            <p:cNvPr id="11" name="그룹 10"/>
            <p:cNvGrpSpPr/>
            <p:nvPr/>
          </p:nvGrpSpPr>
          <p:grpSpPr>
            <a:xfrm>
              <a:off x="1383543" y="5600007"/>
              <a:ext cx="3404481" cy="376570"/>
              <a:chOff x="1131515" y="6309320"/>
              <a:chExt cx="3404481" cy="376570"/>
            </a:xfrm>
          </p:grpSpPr>
          <p:cxnSp>
            <p:nvCxnSpPr>
              <p:cNvPr id="16" name="직선 화살표 연결선 15"/>
              <p:cNvCxnSpPr/>
              <p:nvPr/>
            </p:nvCxnSpPr>
            <p:spPr>
              <a:xfrm>
                <a:off x="1131515" y="6381328"/>
                <a:ext cx="3404481" cy="0"/>
              </a:xfrm>
              <a:prstGeom prst="straightConnector1">
                <a:avLst/>
              </a:prstGeom>
              <a:ln w="38100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907704" y="6309320"/>
                <a:ext cx="0" cy="14401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2771800" y="6309320"/>
                <a:ext cx="0" cy="14401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3635896" y="6309320"/>
                <a:ext cx="0" cy="14401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직사각형 19"/>
              <p:cNvSpPr/>
              <p:nvPr/>
            </p:nvSpPr>
            <p:spPr>
              <a:xfrm>
                <a:off x="1681271" y="6408891"/>
                <a:ext cx="4732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smtClean="0"/>
                  <a:t>18.5</a:t>
                </a:r>
                <a:endParaRPr lang="ko-KR" altLang="en-US" sz="120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514618" y="6406729"/>
                <a:ext cx="4732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smtClean="0"/>
                  <a:t>25.0</a:t>
                </a:r>
                <a:endParaRPr lang="ko-KR" altLang="en-US" sz="120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419872" y="6406729"/>
                <a:ext cx="4732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smtClean="0"/>
                  <a:t>30.0</a:t>
                </a:r>
                <a:endParaRPr lang="ko-KR" altLang="en-US" sz="120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476635" y="5411017"/>
              <a:ext cx="665281" cy="19783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ctr"/>
              <a:r>
                <a:rPr lang="ko-KR" altLang="en-US" sz="1000" b="1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저체중</a:t>
              </a:r>
              <a:endParaRPr lang="ko-KR" altLang="en-US" sz="10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95384" y="5420866"/>
              <a:ext cx="665281" cy="19783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ctr"/>
              <a:r>
                <a:rPr lang="ko-KR" altLang="en-US" sz="1000" b="1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정상체중</a:t>
              </a:r>
              <a:endParaRPr lang="ko-KR" altLang="en-US" sz="10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31840" y="5411017"/>
              <a:ext cx="665281" cy="19783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ctr"/>
              <a:r>
                <a:rPr lang="ko-KR" altLang="en-US" sz="1000" b="1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과체중</a:t>
              </a:r>
              <a:endParaRPr lang="ko-KR" altLang="en-US" sz="10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95049" y="5411017"/>
              <a:ext cx="665281" cy="19783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ctr"/>
              <a:r>
                <a:rPr lang="ko-KR" altLang="en-US" sz="1000" b="1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비만</a:t>
              </a:r>
              <a:endParaRPr lang="ko-KR" altLang="en-US" sz="10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00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조건문의</a:t>
            </a:r>
            <a:r>
              <a:rPr lang="ko-KR" altLang="en-US" sz="2000" dirty="0"/>
              <a:t> 종류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>
                <a:solidFill>
                  <a:srgbClr val="3C479D"/>
                </a:solidFill>
              </a:rPr>
              <a:t> </a:t>
            </a:r>
            <a:r>
              <a:rPr lang="ko-KR" altLang="en-US" sz="1800" b="1" smtClean="0">
                <a:solidFill>
                  <a:srgbClr val="3C479D"/>
                </a:solidFill>
              </a:rPr>
              <a:t>조건문의 복잡도 추정</a:t>
            </a: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>
                <a:latin typeface="+mn-ea"/>
              </a:rPr>
              <a:t>복잡도</a:t>
            </a:r>
            <a:r>
              <a:rPr lang="en-US" altLang="ko-KR" sz="1400" b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complexity</a:t>
            </a:r>
            <a:r>
              <a:rPr lang="ko-KR" altLang="en-US" sz="1600" smtClean="0">
                <a:latin typeface="+mn-ea"/>
              </a:rPr>
              <a:t>는 각 처리 경우에 대한 전체 평균 연산 횟수로 판단</a:t>
            </a:r>
            <a:r>
              <a:rPr lang="ko-KR" altLang="en-US" sz="1600" smtClean="0"/>
              <a:t>                                              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2883"/>
          <a:stretch/>
        </p:blipFill>
        <p:spPr>
          <a:xfrm>
            <a:off x="5149002" y="2564909"/>
            <a:ext cx="3672408" cy="35433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74" y="2539263"/>
            <a:ext cx="3999750" cy="406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조건문의</a:t>
            </a:r>
            <a:r>
              <a:rPr lang="ko-KR" altLang="en-US" sz="2000" dirty="0"/>
              <a:t> 종류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>
                <a:solidFill>
                  <a:srgbClr val="3C479D"/>
                </a:solidFill>
              </a:rPr>
              <a:t> </a:t>
            </a:r>
            <a:r>
              <a:rPr lang="ko-KR" altLang="en-US" sz="1800" b="1" smtClean="0">
                <a:solidFill>
                  <a:srgbClr val="3C479D"/>
                </a:solidFill>
              </a:rPr>
              <a:t>조건문의 복잡도</a:t>
            </a:r>
            <a:r>
              <a:rPr lang="en-US" altLang="ko-KR" sz="1800" b="1" smtClean="0">
                <a:solidFill>
                  <a:srgbClr val="3C479D"/>
                </a:solidFill>
              </a:rPr>
              <a:t>, </a:t>
            </a:r>
            <a:r>
              <a:rPr lang="ko-KR" altLang="en-US" sz="1800" b="1" smtClean="0">
                <a:solidFill>
                  <a:srgbClr val="3C479D"/>
                </a:solidFill>
              </a:rPr>
              <a:t>완전성</a:t>
            </a:r>
            <a:r>
              <a:rPr lang="en-US" altLang="ko-KR" sz="1800" b="1" smtClean="0">
                <a:solidFill>
                  <a:srgbClr val="3C479D"/>
                </a:solidFill>
              </a:rPr>
              <a:t> </a:t>
            </a:r>
            <a:r>
              <a:rPr lang="ko-KR" altLang="en-US" sz="1800" b="1" smtClean="0">
                <a:solidFill>
                  <a:srgbClr val="3C479D"/>
                </a:solidFill>
              </a:rPr>
              <a:t>검증</a:t>
            </a:r>
            <a:endParaRPr lang="en-US" altLang="ko-KR" sz="1800" b="1" dirty="0">
              <a:solidFill>
                <a:srgbClr val="3C479D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lang="ko-KR" altLang="en-US" sz="18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lt"/>
              <a:buAutoNum type="alphaUcPeriod"/>
            </a:pPr>
            <a:r>
              <a:rPr lang="ko-KR" altLang="en-US" sz="1600" b="1" smtClean="0"/>
              <a:t>복잡도 </a:t>
            </a:r>
            <a:r>
              <a:rPr lang="en-US" altLang="ko-KR" sz="1600" b="1" smtClean="0"/>
              <a:t>: 8.0</a:t>
            </a:r>
            <a:r>
              <a:rPr lang="en-US" altLang="ko-KR" sz="1600" smtClean="0"/>
              <a:t> (</a:t>
            </a:r>
            <a:r>
              <a:rPr lang="ko-KR" altLang="en-US" sz="1600" smtClean="0"/>
              <a:t>평균 연산 횟수로 추정</a:t>
            </a:r>
            <a:r>
              <a:rPr lang="en-US" altLang="ko-KR" sz="1600" smtClean="0"/>
              <a:t>, print()</a:t>
            </a:r>
            <a:r>
              <a:rPr lang="ko-KR" altLang="en-US" sz="1600" smtClean="0"/>
              <a:t>는 제외</a:t>
            </a:r>
            <a:r>
              <a:rPr lang="en-US" altLang="ko-KR" sz="1600" smtClean="0"/>
              <a:t>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400" smtClean="0"/>
              <a:t>저체중 </a:t>
            </a:r>
            <a:r>
              <a:rPr lang="en-US" altLang="ko-KR" sz="1400" smtClean="0"/>
              <a:t>: 1 + (3 + 3 + 1) = 8</a:t>
            </a:r>
            <a:r>
              <a:rPr lang="ko-KR" altLang="en-US" sz="1400" smtClean="0"/>
              <a:t>회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400" smtClean="0"/>
              <a:t>정상체중 </a:t>
            </a:r>
            <a:r>
              <a:rPr lang="en-US" altLang="ko-KR" sz="1400" smtClean="0"/>
              <a:t>: (1) + 3 </a:t>
            </a:r>
            <a:r>
              <a:rPr lang="en-US" altLang="ko-KR" sz="1400"/>
              <a:t>+ </a:t>
            </a:r>
            <a:r>
              <a:rPr lang="en-US" altLang="ko-KR" sz="1400" smtClean="0"/>
              <a:t>(3 </a:t>
            </a:r>
            <a:r>
              <a:rPr lang="en-US" altLang="ko-KR" sz="1400"/>
              <a:t>+ 1) = 8</a:t>
            </a:r>
            <a:r>
              <a:rPr lang="ko-KR" altLang="en-US" sz="1400"/>
              <a:t>회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400" smtClean="0"/>
              <a:t>과체중 </a:t>
            </a:r>
            <a:r>
              <a:rPr lang="en-US" altLang="ko-KR" sz="1400" smtClean="0"/>
              <a:t>: </a:t>
            </a:r>
            <a:r>
              <a:rPr lang="en-US" altLang="ko-KR" sz="1400"/>
              <a:t>(</a:t>
            </a:r>
            <a:r>
              <a:rPr lang="en-US" altLang="ko-KR" sz="1400" smtClean="0"/>
              <a:t>1 </a:t>
            </a:r>
            <a:r>
              <a:rPr lang="en-US" altLang="ko-KR" sz="1400"/>
              <a:t>+ </a:t>
            </a:r>
            <a:r>
              <a:rPr lang="en-US" altLang="ko-KR" sz="1400" smtClean="0"/>
              <a:t>3) </a:t>
            </a:r>
            <a:r>
              <a:rPr lang="en-US" altLang="ko-KR" sz="1400"/>
              <a:t>+ </a:t>
            </a:r>
            <a:r>
              <a:rPr lang="en-US" altLang="ko-KR" sz="1400" smtClean="0"/>
              <a:t>3 </a:t>
            </a:r>
            <a:r>
              <a:rPr lang="en-US" altLang="ko-KR" sz="1400"/>
              <a:t>+ </a:t>
            </a:r>
            <a:r>
              <a:rPr lang="en-US" altLang="ko-KR" sz="1400" smtClean="0"/>
              <a:t>(1</a:t>
            </a:r>
            <a:r>
              <a:rPr lang="en-US" altLang="ko-KR" sz="1400"/>
              <a:t>) = 8</a:t>
            </a:r>
            <a:r>
              <a:rPr lang="ko-KR" altLang="en-US" sz="1400"/>
              <a:t>회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400" smtClean="0"/>
              <a:t>비만 </a:t>
            </a:r>
            <a:r>
              <a:rPr lang="en-US" altLang="ko-KR" sz="1400" smtClean="0"/>
              <a:t>: </a:t>
            </a:r>
            <a:r>
              <a:rPr lang="en-US" altLang="ko-KR" sz="1400"/>
              <a:t>(</a:t>
            </a:r>
            <a:r>
              <a:rPr lang="en-US" altLang="ko-KR" sz="1400" smtClean="0"/>
              <a:t>1 </a:t>
            </a:r>
            <a:r>
              <a:rPr lang="en-US" altLang="ko-KR" sz="1400"/>
              <a:t>+ 3 + </a:t>
            </a:r>
            <a:r>
              <a:rPr lang="en-US" altLang="ko-KR" sz="1400" smtClean="0"/>
              <a:t>3) </a:t>
            </a:r>
            <a:r>
              <a:rPr lang="en-US" altLang="ko-KR" sz="1400"/>
              <a:t>+ </a:t>
            </a:r>
            <a:r>
              <a:rPr lang="en-US" altLang="ko-KR" sz="1400" smtClean="0"/>
              <a:t>1 </a:t>
            </a:r>
            <a:r>
              <a:rPr lang="en-US" altLang="ko-KR" sz="1400"/>
              <a:t>= 8</a:t>
            </a:r>
            <a:r>
              <a:rPr lang="ko-KR" altLang="en-US" sz="1400"/>
              <a:t>회 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400" b="1" smtClean="0"/>
              <a:t>평균 복잡도 </a:t>
            </a:r>
            <a:r>
              <a:rPr lang="en-US" altLang="ko-KR" sz="1400" smtClean="0"/>
              <a:t>= ( 8 + 8 + 8 + 8) / 4 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400" smtClean="0"/>
              <a:t> 		 = 32 / 4 = </a:t>
            </a:r>
            <a:r>
              <a:rPr lang="en-US" altLang="ko-KR" sz="1400" b="1" smtClean="0"/>
              <a:t>8.0</a:t>
            </a:r>
            <a:r>
              <a:rPr lang="ko-KR" altLang="en-US" sz="1400" smtClean="0"/>
              <a:t>  </a:t>
            </a:r>
            <a:r>
              <a:rPr lang="ko-KR" altLang="en-US" sz="1500" smtClean="0"/>
              <a:t>                                                   </a:t>
            </a:r>
            <a:endParaRPr lang="en-US" altLang="ko-KR" sz="15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15" y="1958368"/>
            <a:ext cx="7400925" cy="46672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32040" y="2924944"/>
            <a:ext cx="3707904" cy="2585323"/>
          </a:xfrm>
          <a:prstGeom prst="rect">
            <a:avLst/>
          </a:prstGeom>
          <a:solidFill>
            <a:srgbClr val="E2EDEE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</a:t>
            </a:r>
            <a:r>
              <a:rPr kumimoji="0" lang="en-US" altLang="ko-KR" sz="1200" b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[A] </a:t>
            </a:r>
            <a:r>
              <a:rPr kumimoji="0" lang="ko-KR" altLang="ko-KR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복잡도 : </a:t>
            </a:r>
            <a:r>
              <a:rPr kumimoji="0" lang="en-US" altLang="ko-KR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3</a:t>
            </a:r>
            <a:r>
              <a:rPr kumimoji="0" lang="ko-KR" altLang="ko-KR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2/4=</a:t>
            </a:r>
            <a:r>
              <a:rPr kumimoji="0" lang="en-US" altLang="ko-KR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8.0</a:t>
            </a:r>
            <a:r>
              <a:rPr kumimoji="0" lang="ko-KR" altLang="ko-KR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/>
            </a:r>
            <a:br>
              <a:rPr kumimoji="0" lang="ko-KR" altLang="ko-KR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if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bmi </a:t>
            </a: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ea typeface="+mn-ea"/>
              </a:rPr>
              <a:t>&lt;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18.5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: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ea typeface="+mn-ea"/>
              </a:rPr>
              <a:t>"저체중, 건강 위험도 높음 ***"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if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bmi </a:t>
            </a: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ea typeface="+mn-ea"/>
              </a:rPr>
              <a:t>&gt;=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18.5 </a:t>
            </a: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ea typeface="+mn-ea"/>
              </a:rPr>
              <a:t>and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bmi </a:t>
            </a: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ea typeface="+mn-ea"/>
              </a:rPr>
              <a:t>&lt;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25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: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ea typeface="+mn-ea"/>
              </a:rPr>
              <a:t>"정상체중, 건강 위험도 낮음 ***"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if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bmi </a:t>
            </a: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ea typeface="+mn-ea"/>
              </a:rPr>
              <a:t>&gt;=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25.0 </a:t>
            </a: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ea typeface="+mn-ea"/>
              </a:rPr>
              <a:t>and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bmi </a:t>
            </a: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ea typeface="+mn-ea"/>
              </a:rPr>
              <a:t>&lt;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30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: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ea typeface="+mn-ea"/>
              </a:rPr>
              <a:t>"과체중, 건강 위험도 낮음 ***"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if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bmi </a:t>
            </a: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ea typeface="+mn-ea"/>
              </a:rPr>
              <a:t>&gt;=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30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: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ea typeface="+mn-ea"/>
              </a:rPr>
              <a:t>"비만, 건강 위험도 높음 ***"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</a:t>
            </a:r>
            <a:endParaRPr kumimoji="0" lang="ko-KR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5445224"/>
            <a:ext cx="1152128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smtClean="0">
                <a:latin typeface="+mn-ea"/>
                <a:ea typeface="+mn-ea"/>
              </a:rPr>
              <a:t>완전성</a:t>
            </a:r>
            <a:r>
              <a:rPr lang="en-US" altLang="ko-KR" sz="1400" b="1" smtClean="0">
                <a:latin typeface="+mn-ea"/>
                <a:ea typeface="+mn-ea"/>
              </a:rPr>
              <a:t> 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1271400" y="5897442"/>
            <a:ext cx="3444616" cy="771918"/>
            <a:chOff x="1091380" y="6053664"/>
            <a:chExt cx="3444616" cy="771918"/>
          </a:xfrm>
        </p:grpSpPr>
        <p:grpSp>
          <p:nvGrpSpPr>
            <p:cNvPr id="31" name="그룹 30"/>
            <p:cNvGrpSpPr/>
            <p:nvPr/>
          </p:nvGrpSpPr>
          <p:grpSpPr>
            <a:xfrm>
              <a:off x="1131515" y="6356229"/>
              <a:ext cx="3404481" cy="376570"/>
              <a:chOff x="1131515" y="6309320"/>
              <a:chExt cx="3404481" cy="376570"/>
            </a:xfrm>
          </p:grpSpPr>
          <p:cxnSp>
            <p:nvCxnSpPr>
              <p:cNvPr id="9" name="직선 화살표 연결선 8"/>
              <p:cNvCxnSpPr/>
              <p:nvPr/>
            </p:nvCxnSpPr>
            <p:spPr>
              <a:xfrm>
                <a:off x="1131515" y="6381328"/>
                <a:ext cx="3404481" cy="0"/>
              </a:xfrm>
              <a:prstGeom prst="straightConnector1">
                <a:avLst/>
              </a:prstGeom>
              <a:ln w="38100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1907704" y="6309320"/>
                <a:ext cx="0" cy="14401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2771800" y="6309320"/>
                <a:ext cx="0" cy="14401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635896" y="6309320"/>
                <a:ext cx="0" cy="14401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직사각형 16"/>
              <p:cNvSpPr/>
              <p:nvPr/>
            </p:nvSpPr>
            <p:spPr>
              <a:xfrm>
                <a:off x="1681271" y="6408891"/>
                <a:ext cx="4732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smtClean="0"/>
                  <a:t>18.5</a:t>
                </a:r>
                <a:endParaRPr lang="ko-KR" altLang="en-US" sz="120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2514618" y="6406729"/>
                <a:ext cx="4732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smtClean="0"/>
                  <a:t>25.0</a:t>
                </a:r>
                <a:endParaRPr lang="ko-KR" altLang="en-US" sz="120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419872" y="6406729"/>
                <a:ext cx="4732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smtClean="0"/>
                  <a:t>30.0</a:t>
                </a:r>
                <a:endParaRPr lang="ko-KR" altLang="en-US" sz="120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091380" y="6053664"/>
              <a:ext cx="847909" cy="319156"/>
              <a:chOff x="7776357" y="6038356"/>
              <a:chExt cx="967689" cy="333290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7776357" y="6038356"/>
                <a:ext cx="936104" cy="276944"/>
                <a:chOff x="5142313" y="6066244"/>
                <a:chExt cx="936104" cy="276944"/>
              </a:xfrm>
            </p:grpSpPr>
            <p:cxnSp>
              <p:nvCxnSpPr>
                <p:cNvPr id="34" name="직선 화살표 연결선 33"/>
                <p:cNvCxnSpPr/>
                <p:nvPr/>
              </p:nvCxnSpPr>
              <p:spPr>
                <a:xfrm>
                  <a:off x="5142313" y="6073824"/>
                  <a:ext cx="936104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화살표 연결선 34"/>
                <p:cNvCxnSpPr/>
                <p:nvPr/>
              </p:nvCxnSpPr>
              <p:spPr>
                <a:xfrm>
                  <a:off x="6067234" y="6066244"/>
                  <a:ext cx="2633" cy="276944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타원 35"/>
              <p:cNvSpPr/>
              <p:nvPr/>
            </p:nvSpPr>
            <p:spPr>
              <a:xfrm>
                <a:off x="8672038" y="6299638"/>
                <a:ext cx="72008" cy="72008"/>
              </a:xfrm>
              <a:prstGeom prst="ellipse">
                <a:avLst/>
              </a:prstGeom>
              <a:no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 flipV="1">
              <a:off x="1873762" y="6488881"/>
              <a:ext cx="910531" cy="336701"/>
              <a:chOff x="5975990" y="5939544"/>
              <a:chExt cx="972274" cy="359156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5975990" y="6226692"/>
                <a:ext cx="72008" cy="72008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1" name="그룹 40"/>
              <p:cNvGrpSpPr/>
              <p:nvPr/>
            </p:nvGrpSpPr>
            <p:grpSpPr>
              <a:xfrm>
                <a:off x="6011994" y="5939544"/>
                <a:ext cx="936270" cy="276944"/>
                <a:chOff x="5147898" y="6533246"/>
                <a:chExt cx="936270" cy="276944"/>
              </a:xfrm>
            </p:grpSpPr>
            <p:cxnSp>
              <p:nvCxnSpPr>
                <p:cNvPr id="42" name="직선 화살표 연결선 41"/>
                <p:cNvCxnSpPr/>
                <p:nvPr/>
              </p:nvCxnSpPr>
              <p:spPr>
                <a:xfrm>
                  <a:off x="5148064" y="6533728"/>
                  <a:ext cx="936104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화살표 연결선 42"/>
                <p:cNvCxnSpPr/>
                <p:nvPr/>
              </p:nvCxnSpPr>
              <p:spPr>
                <a:xfrm>
                  <a:off x="5147898" y="6533246"/>
                  <a:ext cx="2633" cy="276944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4" name="그룹 43"/>
            <p:cNvGrpSpPr/>
            <p:nvPr/>
          </p:nvGrpSpPr>
          <p:grpSpPr>
            <a:xfrm flipV="1">
              <a:off x="1954478" y="6503084"/>
              <a:ext cx="847909" cy="260095"/>
              <a:chOff x="7776357" y="6038356"/>
              <a:chExt cx="967689" cy="333290"/>
            </a:xfrm>
          </p:grpSpPr>
          <p:grpSp>
            <p:nvGrpSpPr>
              <p:cNvPr id="45" name="그룹 44"/>
              <p:cNvGrpSpPr/>
              <p:nvPr/>
            </p:nvGrpSpPr>
            <p:grpSpPr>
              <a:xfrm>
                <a:off x="7776357" y="6038356"/>
                <a:ext cx="936104" cy="276944"/>
                <a:chOff x="5142313" y="6066244"/>
                <a:chExt cx="936104" cy="276944"/>
              </a:xfrm>
            </p:grpSpPr>
            <p:cxnSp>
              <p:nvCxnSpPr>
                <p:cNvPr id="47" name="직선 화살표 연결선 46"/>
                <p:cNvCxnSpPr/>
                <p:nvPr/>
              </p:nvCxnSpPr>
              <p:spPr>
                <a:xfrm>
                  <a:off x="5142313" y="6073824"/>
                  <a:ext cx="936104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화살표 연결선 47"/>
                <p:cNvCxnSpPr/>
                <p:nvPr/>
              </p:nvCxnSpPr>
              <p:spPr>
                <a:xfrm>
                  <a:off x="6067234" y="6066244"/>
                  <a:ext cx="2633" cy="276944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타원 45"/>
              <p:cNvSpPr/>
              <p:nvPr/>
            </p:nvSpPr>
            <p:spPr>
              <a:xfrm>
                <a:off x="8672038" y="6299638"/>
                <a:ext cx="72008" cy="72008"/>
              </a:xfrm>
              <a:prstGeom prst="ellipse">
                <a:avLst/>
              </a:prstGeom>
              <a:no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2739292" y="6066845"/>
              <a:ext cx="910531" cy="295849"/>
              <a:chOff x="5975990" y="5939544"/>
              <a:chExt cx="972274" cy="359156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5975990" y="6226692"/>
                <a:ext cx="72008" cy="72008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2" name="그룹 51"/>
              <p:cNvGrpSpPr/>
              <p:nvPr/>
            </p:nvGrpSpPr>
            <p:grpSpPr>
              <a:xfrm>
                <a:off x="6011994" y="5939544"/>
                <a:ext cx="936270" cy="276944"/>
                <a:chOff x="5147898" y="6533246"/>
                <a:chExt cx="936270" cy="276944"/>
              </a:xfrm>
            </p:grpSpPr>
            <p:cxnSp>
              <p:nvCxnSpPr>
                <p:cNvPr id="53" name="직선 화살표 연결선 52"/>
                <p:cNvCxnSpPr/>
                <p:nvPr/>
              </p:nvCxnSpPr>
              <p:spPr>
                <a:xfrm>
                  <a:off x="5148064" y="6533728"/>
                  <a:ext cx="936104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화살표 연결선 53"/>
                <p:cNvCxnSpPr/>
                <p:nvPr/>
              </p:nvCxnSpPr>
              <p:spPr>
                <a:xfrm>
                  <a:off x="5147898" y="6533246"/>
                  <a:ext cx="2633" cy="276944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5" name="그룹 54"/>
            <p:cNvGrpSpPr/>
            <p:nvPr/>
          </p:nvGrpSpPr>
          <p:grpSpPr>
            <a:xfrm>
              <a:off x="2818573" y="6139250"/>
              <a:ext cx="847909" cy="257337"/>
              <a:chOff x="7776357" y="6038356"/>
              <a:chExt cx="967689" cy="333290"/>
            </a:xfrm>
          </p:grpSpPr>
          <p:grpSp>
            <p:nvGrpSpPr>
              <p:cNvPr id="56" name="그룹 55"/>
              <p:cNvGrpSpPr/>
              <p:nvPr/>
            </p:nvGrpSpPr>
            <p:grpSpPr>
              <a:xfrm>
                <a:off x="7776357" y="6038356"/>
                <a:ext cx="936104" cy="276944"/>
                <a:chOff x="5142313" y="6066244"/>
                <a:chExt cx="936104" cy="276944"/>
              </a:xfrm>
            </p:grpSpPr>
            <p:cxnSp>
              <p:nvCxnSpPr>
                <p:cNvPr id="58" name="직선 화살표 연결선 57"/>
                <p:cNvCxnSpPr/>
                <p:nvPr/>
              </p:nvCxnSpPr>
              <p:spPr>
                <a:xfrm>
                  <a:off x="5142313" y="6073824"/>
                  <a:ext cx="936104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화살표 연결선 58"/>
                <p:cNvCxnSpPr/>
                <p:nvPr/>
              </p:nvCxnSpPr>
              <p:spPr>
                <a:xfrm>
                  <a:off x="6067234" y="6066244"/>
                  <a:ext cx="2633" cy="276944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타원 56"/>
              <p:cNvSpPr/>
              <p:nvPr/>
            </p:nvSpPr>
            <p:spPr>
              <a:xfrm>
                <a:off x="8672038" y="6299638"/>
                <a:ext cx="72008" cy="72008"/>
              </a:xfrm>
              <a:prstGeom prst="ellipse">
                <a:avLst/>
              </a:prstGeom>
              <a:no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 flipV="1">
              <a:off x="3603387" y="6472563"/>
              <a:ext cx="910531" cy="336701"/>
              <a:chOff x="5975990" y="5939544"/>
              <a:chExt cx="972274" cy="359156"/>
            </a:xfrm>
          </p:grpSpPr>
          <p:sp>
            <p:nvSpPr>
              <p:cNvPr id="61" name="타원 60"/>
              <p:cNvSpPr/>
              <p:nvPr/>
            </p:nvSpPr>
            <p:spPr>
              <a:xfrm>
                <a:off x="5975990" y="6226692"/>
                <a:ext cx="72008" cy="72008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2" name="그룹 61"/>
              <p:cNvGrpSpPr/>
              <p:nvPr/>
            </p:nvGrpSpPr>
            <p:grpSpPr>
              <a:xfrm>
                <a:off x="6011994" y="5939544"/>
                <a:ext cx="936270" cy="276944"/>
                <a:chOff x="5147898" y="6533246"/>
                <a:chExt cx="936270" cy="276944"/>
              </a:xfrm>
            </p:grpSpPr>
            <p:cxnSp>
              <p:nvCxnSpPr>
                <p:cNvPr id="63" name="직선 화살표 연결선 62"/>
                <p:cNvCxnSpPr/>
                <p:nvPr/>
              </p:nvCxnSpPr>
              <p:spPr>
                <a:xfrm>
                  <a:off x="5148064" y="6533728"/>
                  <a:ext cx="936104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화살표 연결선 63"/>
                <p:cNvCxnSpPr/>
                <p:nvPr/>
              </p:nvCxnSpPr>
              <p:spPr>
                <a:xfrm>
                  <a:off x="5147898" y="6533246"/>
                  <a:ext cx="2633" cy="276944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6" name="TextBox 65"/>
          <p:cNvSpPr txBox="1"/>
          <p:nvPr/>
        </p:nvSpPr>
        <p:spPr>
          <a:xfrm>
            <a:off x="1528965" y="5877271"/>
            <a:ext cx="360040" cy="39474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ko-KR" altLang="en-US" sz="1200"/>
              <a:t>①</a:t>
            </a:r>
            <a:endParaRPr lang="ko-KR" altLang="en-US" sz="120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095843" y="6272015"/>
            <a:ext cx="433742" cy="39474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ko-KR" altLang="en-US" sz="1200" smtClean="0"/>
              <a:t>④</a:t>
            </a:r>
            <a:r>
              <a:rPr lang="en-US" altLang="ko-KR" sz="120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120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317419" y="6257844"/>
            <a:ext cx="360040" cy="39474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ko-KR" altLang="en-US" sz="1200" smtClean="0"/>
              <a:t>②</a:t>
            </a:r>
            <a:endParaRPr lang="ko-KR" altLang="en-US" sz="1200"/>
          </a:p>
        </p:txBody>
      </p:sp>
      <p:sp>
        <p:nvSpPr>
          <p:cNvPr id="69" name="TextBox 68"/>
          <p:cNvSpPr txBox="1"/>
          <p:nvPr/>
        </p:nvSpPr>
        <p:spPr>
          <a:xfrm>
            <a:off x="3207081" y="5918173"/>
            <a:ext cx="360040" cy="39474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ko-KR" altLang="en-US" sz="1200" smtClean="0"/>
              <a:t>③</a:t>
            </a:r>
            <a:endParaRPr lang="ko-KR" altLang="en-US" sz="1200"/>
          </a:p>
        </p:txBody>
      </p:sp>
      <p:sp>
        <p:nvSpPr>
          <p:cNvPr id="70" name="TextBox 69"/>
          <p:cNvSpPr txBox="1"/>
          <p:nvPr/>
        </p:nvSpPr>
        <p:spPr>
          <a:xfrm>
            <a:off x="4931919" y="5983028"/>
            <a:ext cx="3598718" cy="682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smtClean="0">
                <a:latin typeface="+mn-ea"/>
                <a:ea typeface="+mn-ea"/>
              </a:rPr>
              <a:t>검증 </a:t>
            </a:r>
            <a:r>
              <a:rPr lang="en-US" altLang="ko-KR" sz="1600" b="1" smtClean="0">
                <a:latin typeface="+mn-ea"/>
                <a:ea typeface="+mn-ea"/>
              </a:rPr>
              <a:t>Test </a:t>
            </a:r>
            <a:r>
              <a:rPr lang="en-US" altLang="ko-KR" sz="1600" smtClean="0">
                <a:latin typeface="+mn-ea"/>
                <a:ea typeface="+mn-ea"/>
              </a:rPr>
              <a:t>: </a:t>
            </a:r>
            <a:r>
              <a:rPr lang="ko-KR" altLang="en-US" sz="1400" smtClean="0">
                <a:latin typeface="+mn-ea"/>
                <a:ea typeface="+mn-ea"/>
              </a:rPr>
              <a:t>경계점 중심으로 선택</a:t>
            </a:r>
            <a:endParaRPr lang="en-US" altLang="ko-KR" sz="140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smtClean="0">
                <a:latin typeface="+mn-ea"/>
                <a:ea typeface="+mn-ea"/>
              </a:rPr>
              <a:t>18.4, 18.5, 18.6, 25.0, 25.1, 30.0, 30.1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30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조건문의</a:t>
            </a:r>
            <a:r>
              <a:rPr lang="ko-KR" altLang="en-US" sz="2000" dirty="0"/>
              <a:t> 종류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>
                <a:solidFill>
                  <a:srgbClr val="3C479D"/>
                </a:solidFill>
              </a:rPr>
              <a:t> 조건문의 복잡도</a:t>
            </a:r>
            <a:r>
              <a:rPr lang="en-US" altLang="ko-KR" sz="1800" b="1">
                <a:solidFill>
                  <a:srgbClr val="3C479D"/>
                </a:solidFill>
              </a:rPr>
              <a:t>, </a:t>
            </a:r>
            <a:r>
              <a:rPr lang="ko-KR" altLang="en-US" sz="1800" b="1">
                <a:solidFill>
                  <a:srgbClr val="3C479D"/>
                </a:solidFill>
              </a:rPr>
              <a:t>완전성</a:t>
            </a:r>
            <a:r>
              <a:rPr lang="en-US" altLang="ko-KR" sz="1800" b="1">
                <a:solidFill>
                  <a:srgbClr val="3C479D"/>
                </a:solidFill>
              </a:rPr>
              <a:t> </a:t>
            </a:r>
            <a:r>
              <a:rPr lang="ko-KR" altLang="en-US" sz="1800" b="1">
                <a:solidFill>
                  <a:srgbClr val="3C479D"/>
                </a:solidFill>
              </a:rPr>
              <a:t>검증</a:t>
            </a:r>
            <a:endParaRPr lang="en-US" altLang="ko-KR" sz="1800" b="1" dirty="0">
              <a:solidFill>
                <a:srgbClr val="3C479D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lang="ko-KR" altLang="en-US" sz="18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lt"/>
              <a:buAutoNum type="alphaUcPeriod" startAt="2"/>
            </a:pPr>
            <a:r>
              <a:rPr lang="ko-KR" altLang="en-US" sz="1600" b="1" smtClean="0"/>
              <a:t>복잡도 </a:t>
            </a:r>
            <a:r>
              <a:rPr lang="en-US" altLang="ko-KR" sz="1600" b="1" smtClean="0"/>
              <a:t>: 2.25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400" smtClean="0"/>
              <a:t>저체중 </a:t>
            </a:r>
            <a:r>
              <a:rPr lang="en-US" altLang="ko-KR" sz="1400" smtClean="0"/>
              <a:t>: 1</a:t>
            </a:r>
            <a:r>
              <a:rPr lang="ko-KR" altLang="en-US" sz="1400" smtClean="0"/>
              <a:t>회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400" smtClean="0"/>
              <a:t>정상체중 </a:t>
            </a:r>
            <a:r>
              <a:rPr lang="en-US" altLang="ko-KR" sz="1400" smtClean="0"/>
              <a:t>: 1 + 1 = 2</a:t>
            </a:r>
            <a:r>
              <a:rPr lang="ko-KR" altLang="en-US" sz="1400" smtClean="0"/>
              <a:t>회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400" smtClean="0"/>
              <a:t>과체중 </a:t>
            </a:r>
            <a:r>
              <a:rPr lang="en-US" altLang="ko-KR" sz="1400" smtClean="0"/>
              <a:t>: 2 + 1 = 3</a:t>
            </a:r>
            <a:r>
              <a:rPr lang="ko-KR" altLang="en-US" sz="1400" smtClean="0"/>
              <a:t>회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400" smtClean="0"/>
              <a:t>비만 </a:t>
            </a:r>
            <a:r>
              <a:rPr lang="en-US" altLang="ko-KR" sz="1400" smtClean="0"/>
              <a:t>: 3</a:t>
            </a:r>
            <a:r>
              <a:rPr lang="ko-KR" altLang="en-US" sz="1400" smtClean="0"/>
              <a:t>회 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400" b="1" smtClean="0"/>
              <a:t>평균 복잡도 </a:t>
            </a:r>
            <a:r>
              <a:rPr lang="en-US" altLang="ko-KR" sz="1400" smtClean="0"/>
              <a:t>= ( 1 + 2 + 3 + 3) / 4 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400" smtClean="0"/>
              <a:t> 		 = 9 / 4 = </a:t>
            </a:r>
            <a:r>
              <a:rPr lang="en-US" altLang="ko-KR" sz="1400" b="1" smtClean="0"/>
              <a:t>2.25</a:t>
            </a:r>
            <a:r>
              <a:rPr lang="ko-KR" altLang="en-US" sz="1400" smtClean="0"/>
              <a:t>                                                     </a:t>
            </a:r>
            <a:endParaRPr lang="en-US" altLang="ko-KR" sz="14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15" y="1958368"/>
            <a:ext cx="7400925" cy="46672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32040" y="2924945"/>
            <a:ext cx="3707904" cy="2585323"/>
          </a:xfrm>
          <a:prstGeom prst="rect">
            <a:avLst/>
          </a:prstGeom>
          <a:solidFill>
            <a:srgbClr val="E2EDEE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kumimoji="0" lang="ko-KR" altLang="ko-KR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</a:t>
            </a:r>
            <a:r>
              <a:rPr kumimoji="0" lang="en-US" altLang="ko-KR" sz="1200" b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[B] </a:t>
            </a:r>
            <a:r>
              <a:rPr kumimoji="0" lang="ko-KR" altLang="ko-KR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복잡도 : </a:t>
            </a:r>
            <a:r>
              <a:rPr kumimoji="0" lang="ko-KR" altLang="ko-KR" sz="12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9/4=2.25</a:t>
            </a:r>
            <a:br>
              <a:rPr kumimoji="0" lang="ko-KR" altLang="ko-KR" sz="12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bmi </a:t>
            </a:r>
            <a:r>
              <a:rPr kumimoji="0" lang="ko-KR" altLang="ko-KR" sz="1200" b="1">
                <a:solidFill>
                  <a:srgbClr val="C00000"/>
                </a:solidFill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>
                <a:solidFill>
                  <a:srgbClr val="1750EB"/>
                </a:solidFill>
                <a:latin typeface="Arial Unicode MS" panose="020B0604020202020204" pitchFamily="50" charset="-127"/>
                <a:ea typeface="JetBrains Mono"/>
              </a:rPr>
              <a:t>18.5 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200">
                <a:solidFill>
                  <a:srgbClr val="000080"/>
                </a:solidFill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2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200" b="1">
                <a:solidFill>
                  <a:srgbClr val="008080"/>
                </a:solidFill>
                <a:ea typeface="맑은 고딕" panose="020B0503020000020004" pitchFamily="50" charset="-127"/>
              </a:rPr>
              <a:t>저체중</a:t>
            </a:r>
            <a:r>
              <a:rPr kumimoji="0" lang="ko-KR" altLang="ko-KR" sz="12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200" b="1">
                <a:solidFill>
                  <a:srgbClr val="008080"/>
                </a:solidFill>
                <a:ea typeface="맑은 고딕" panose="020B0503020000020004" pitchFamily="50" charset="-127"/>
              </a:rPr>
              <a:t>건강 위험도 높음</a:t>
            </a:r>
            <a:r>
              <a:rPr kumimoji="0" lang="ko-KR" altLang="ko-KR" sz="12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 ***"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elif 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bmi </a:t>
            </a:r>
            <a:r>
              <a:rPr kumimoji="0" lang="ko-KR" altLang="ko-KR" sz="1200" b="1">
                <a:solidFill>
                  <a:srgbClr val="C00000"/>
                </a:solidFill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>
                <a:solidFill>
                  <a:srgbClr val="1750EB"/>
                </a:solidFill>
                <a:latin typeface="Arial Unicode MS" panose="020B0604020202020204" pitchFamily="50" charset="-127"/>
                <a:ea typeface="JetBrains Mono"/>
              </a:rPr>
              <a:t>25 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200">
                <a:solidFill>
                  <a:srgbClr val="000080"/>
                </a:solidFill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2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200" b="1">
                <a:solidFill>
                  <a:srgbClr val="008080"/>
                </a:solidFill>
                <a:ea typeface="맑은 고딕" panose="020B0503020000020004" pitchFamily="50" charset="-127"/>
              </a:rPr>
              <a:t>정상체중</a:t>
            </a:r>
            <a:r>
              <a:rPr kumimoji="0" lang="ko-KR" altLang="ko-KR" sz="12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200" b="1">
                <a:solidFill>
                  <a:srgbClr val="008080"/>
                </a:solidFill>
                <a:ea typeface="맑은 고딕" panose="020B0503020000020004" pitchFamily="50" charset="-127"/>
              </a:rPr>
              <a:t>건강 위험도 낮음</a:t>
            </a:r>
            <a:r>
              <a:rPr kumimoji="0" lang="ko-KR" altLang="ko-KR" sz="12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 ***"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elif 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bmi </a:t>
            </a:r>
            <a:r>
              <a:rPr kumimoji="0" lang="ko-KR" altLang="ko-KR" sz="1200" b="1">
                <a:solidFill>
                  <a:srgbClr val="C00000"/>
                </a:solidFill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>
                <a:solidFill>
                  <a:srgbClr val="1750EB"/>
                </a:solidFill>
                <a:latin typeface="Arial Unicode MS" panose="020B0604020202020204" pitchFamily="50" charset="-127"/>
                <a:ea typeface="JetBrains Mono"/>
              </a:rPr>
              <a:t>30 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200">
                <a:solidFill>
                  <a:srgbClr val="000080"/>
                </a:solidFill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2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200" b="1">
                <a:solidFill>
                  <a:srgbClr val="008080"/>
                </a:solidFill>
                <a:ea typeface="맑은 고딕" panose="020B0503020000020004" pitchFamily="50" charset="-127"/>
              </a:rPr>
              <a:t>과체중</a:t>
            </a:r>
            <a:r>
              <a:rPr kumimoji="0" lang="ko-KR" altLang="ko-KR" sz="12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200" b="1">
                <a:solidFill>
                  <a:srgbClr val="008080"/>
                </a:solidFill>
                <a:ea typeface="맑은 고딕" panose="020B0503020000020004" pitchFamily="50" charset="-127"/>
              </a:rPr>
              <a:t>건강 위험도 낮음</a:t>
            </a:r>
            <a:r>
              <a:rPr kumimoji="0" lang="ko-KR" altLang="ko-KR" sz="12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 ***"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else 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200">
                <a:solidFill>
                  <a:srgbClr val="000080"/>
                </a:solidFill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2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200" b="1">
                <a:solidFill>
                  <a:srgbClr val="008080"/>
                </a:solidFill>
                <a:ea typeface="맑은 고딕" panose="020B0503020000020004" pitchFamily="50" charset="-127"/>
              </a:rPr>
              <a:t>비만</a:t>
            </a:r>
            <a:r>
              <a:rPr kumimoji="0" lang="ko-KR" altLang="ko-KR" sz="12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200" b="1">
                <a:solidFill>
                  <a:srgbClr val="008080"/>
                </a:solidFill>
                <a:ea typeface="맑은 고딕" panose="020B0503020000020004" pitchFamily="50" charset="-127"/>
              </a:rPr>
              <a:t>건강 위험도 높음</a:t>
            </a:r>
            <a:r>
              <a:rPr kumimoji="0" lang="ko-KR" altLang="ko-KR" sz="12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1" smtClean="0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***"</a:t>
            </a:r>
            <a:r>
              <a:rPr kumimoji="0" lang="ko-KR" altLang="ko-KR" sz="120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)</a:t>
            </a:r>
            <a:endParaRPr kumimoji="0" lang="ko-KR" altLang="ko-KR" sz="3200">
              <a:latin typeface="Arial" panose="020B0604020202020204" pitchFamily="34" charset="0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971600" y="5445224"/>
            <a:ext cx="3744416" cy="1366050"/>
            <a:chOff x="971600" y="5445224"/>
            <a:chExt cx="3744416" cy="1366050"/>
          </a:xfrm>
        </p:grpSpPr>
        <p:sp>
          <p:nvSpPr>
            <p:cNvPr id="8" name="TextBox 7"/>
            <p:cNvSpPr txBox="1"/>
            <p:nvPr/>
          </p:nvSpPr>
          <p:spPr>
            <a:xfrm>
              <a:off x="971600" y="5445224"/>
              <a:ext cx="1152128" cy="43204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ko-KR" altLang="en-US" sz="1600" b="1" smtClean="0">
                  <a:latin typeface="+mn-ea"/>
                  <a:ea typeface="+mn-ea"/>
                </a:rPr>
                <a:t>완전성</a:t>
              </a:r>
              <a:r>
                <a:rPr lang="en-US" altLang="ko-KR" sz="1400" b="1" smtClean="0">
                  <a:latin typeface="+mn-ea"/>
                  <a:ea typeface="+mn-ea"/>
                </a:rPr>
                <a:t> </a:t>
              </a:r>
              <a:endParaRPr lang="ko-KR" altLang="en-US" sz="1400" b="1" dirty="0" smtClean="0">
                <a:latin typeface="+mn-ea"/>
                <a:ea typeface="+mn-ea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271400" y="5897442"/>
              <a:ext cx="3444616" cy="771918"/>
              <a:chOff x="1091380" y="6053664"/>
              <a:chExt cx="3444616" cy="771918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1131515" y="6356229"/>
                <a:ext cx="3404481" cy="376570"/>
                <a:chOff x="1131515" y="6309320"/>
                <a:chExt cx="3404481" cy="376570"/>
              </a:xfrm>
            </p:grpSpPr>
            <p:cxnSp>
              <p:nvCxnSpPr>
                <p:cNvPr id="41" name="직선 화살표 연결선 40"/>
                <p:cNvCxnSpPr/>
                <p:nvPr/>
              </p:nvCxnSpPr>
              <p:spPr>
                <a:xfrm>
                  <a:off x="1131515" y="6381328"/>
                  <a:ext cx="3404481" cy="0"/>
                </a:xfrm>
                <a:prstGeom prst="straightConnector1">
                  <a:avLst/>
                </a:prstGeom>
                <a:ln w="38100"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>
                <a:xfrm>
                  <a:off x="1907704" y="6309320"/>
                  <a:ext cx="0" cy="14401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>
                <a:xfrm>
                  <a:off x="2771800" y="6309320"/>
                  <a:ext cx="0" cy="14401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/>
                <p:cNvCxnSpPr/>
                <p:nvPr/>
              </p:nvCxnSpPr>
              <p:spPr>
                <a:xfrm>
                  <a:off x="3635896" y="6309320"/>
                  <a:ext cx="0" cy="14401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직사각형 44"/>
                <p:cNvSpPr/>
                <p:nvPr/>
              </p:nvSpPr>
              <p:spPr>
                <a:xfrm>
                  <a:off x="1681271" y="6408891"/>
                  <a:ext cx="47320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smtClean="0"/>
                    <a:t>18.5</a:t>
                  </a:r>
                  <a:endParaRPr lang="ko-KR" altLang="en-US" sz="1200"/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2514618" y="6406729"/>
                  <a:ext cx="47320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smtClean="0"/>
                    <a:t>25.0</a:t>
                  </a:r>
                  <a:endParaRPr lang="ko-KR" altLang="en-US" sz="1200"/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3419872" y="6406729"/>
                  <a:ext cx="47320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smtClean="0"/>
                    <a:t>30.0</a:t>
                  </a:r>
                  <a:endParaRPr lang="ko-KR" altLang="en-US" sz="1200"/>
                </a:p>
              </p:txBody>
            </p:sp>
          </p:grpSp>
          <p:grpSp>
            <p:nvGrpSpPr>
              <p:cNvPr id="11" name="그룹 10"/>
              <p:cNvGrpSpPr/>
              <p:nvPr/>
            </p:nvGrpSpPr>
            <p:grpSpPr>
              <a:xfrm>
                <a:off x="1091380" y="6053664"/>
                <a:ext cx="847909" cy="319156"/>
                <a:chOff x="7776357" y="6038356"/>
                <a:chExt cx="967689" cy="333290"/>
              </a:xfrm>
            </p:grpSpPr>
            <p:grpSp>
              <p:nvGrpSpPr>
                <p:cNvPr id="37" name="그룹 36"/>
                <p:cNvGrpSpPr/>
                <p:nvPr/>
              </p:nvGrpSpPr>
              <p:grpSpPr>
                <a:xfrm>
                  <a:off x="7776357" y="6038356"/>
                  <a:ext cx="936104" cy="276944"/>
                  <a:chOff x="5142313" y="6066244"/>
                  <a:chExt cx="936104" cy="276944"/>
                </a:xfrm>
              </p:grpSpPr>
              <p:cxnSp>
                <p:nvCxnSpPr>
                  <p:cNvPr id="39" name="직선 화살표 연결선 38"/>
                  <p:cNvCxnSpPr/>
                  <p:nvPr/>
                </p:nvCxnSpPr>
                <p:spPr>
                  <a:xfrm>
                    <a:off x="5142313" y="6073824"/>
                    <a:ext cx="936104" cy="0"/>
                  </a:xfrm>
                  <a:prstGeom prst="straightConnector1">
                    <a:avLst/>
                  </a:prstGeom>
                  <a:ln w="12700">
                    <a:solidFill>
                      <a:schemeClr val="accent2">
                        <a:lumMod val="50000"/>
                      </a:schemeClr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직선 화살표 연결선 39"/>
                  <p:cNvCxnSpPr/>
                  <p:nvPr/>
                </p:nvCxnSpPr>
                <p:spPr>
                  <a:xfrm>
                    <a:off x="6067234" y="6066244"/>
                    <a:ext cx="2633" cy="276944"/>
                  </a:xfrm>
                  <a:prstGeom prst="straightConnector1">
                    <a:avLst/>
                  </a:prstGeom>
                  <a:ln w="12700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타원 37"/>
                <p:cNvSpPr/>
                <p:nvPr/>
              </p:nvSpPr>
              <p:spPr>
                <a:xfrm>
                  <a:off x="8672038" y="6299638"/>
                  <a:ext cx="72008" cy="72008"/>
                </a:xfrm>
                <a:prstGeom prst="ellipse">
                  <a:avLst/>
                </a:prstGeom>
                <a:no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/>
              <p:cNvGrpSpPr/>
              <p:nvPr/>
            </p:nvGrpSpPr>
            <p:grpSpPr>
              <a:xfrm flipV="1">
                <a:off x="1873762" y="6488881"/>
                <a:ext cx="910531" cy="336701"/>
                <a:chOff x="5975990" y="5939544"/>
                <a:chExt cx="972274" cy="359156"/>
              </a:xfrm>
            </p:grpSpPr>
            <p:sp>
              <p:nvSpPr>
                <p:cNvPr id="33" name="타원 32"/>
                <p:cNvSpPr/>
                <p:nvPr/>
              </p:nvSpPr>
              <p:spPr>
                <a:xfrm>
                  <a:off x="5975990" y="6226692"/>
                  <a:ext cx="72008" cy="7200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4" name="그룹 33"/>
                <p:cNvGrpSpPr/>
                <p:nvPr/>
              </p:nvGrpSpPr>
              <p:grpSpPr>
                <a:xfrm>
                  <a:off x="6011994" y="5939544"/>
                  <a:ext cx="936270" cy="276944"/>
                  <a:chOff x="5147898" y="6533246"/>
                  <a:chExt cx="936270" cy="276944"/>
                </a:xfrm>
              </p:grpSpPr>
              <p:cxnSp>
                <p:nvCxnSpPr>
                  <p:cNvPr id="35" name="직선 화살표 연결선 34"/>
                  <p:cNvCxnSpPr/>
                  <p:nvPr/>
                </p:nvCxnSpPr>
                <p:spPr>
                  <a:xfrm>
                    <a:off x="5148064" y="6533728"/>
                    <a:ext cx="936104" cy="0"/>
                  </a:xfrm>
                  <a:prstGeom prst="straightConnector1">
                    <a:avLst/>
                  </a:prstGeom>
                  <a:ln w="12700">
                    <a:solidFill>
                      <a:schemeClr val="accent2">
                        <a:lumMod val="40000"/>
                        <a:lumOff val="6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직선 화살표 연결선 35"/>
                  <p:cNvCxnSpPr/>
                  <p:nvPr/>
                </p:nvCxnSpPr>
                <p:spPr>
                  <a:xfrm>
                    <a:off x="5147898" y="6533246"/>
                    <a:ext cx="2633" cy="276944"/>
                  </a:xfrm>
                  <a:prstGeom prst="straightConnector1">
                    <a:avLst/>
                  </a:prstGeom>
                  <a:ln w="12700">
                    <a:solidFill>
                      <a:schemeClr val="accent2">
                        <a:lumMod val="20000"/>
                        <a:lumOff val="8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" name="그룹 12"/>
              <p:cNvGrpSpPr/>
              <p:nvPr/>
            </p:nvGrpSpPr>
            <p:grpSpPr>
              <a:xfrm flipV="1">
                <a:off x="1954478" y="6503084"/>
                <a:ext cx="847909" cy="260095"/>
                <a:chOff x="7776357" y="6038356"/>
                <a:chExt cx="967689" cy="333290"/>
              </a:xfrm>
            </p:grpSpPr>
            <p:grpSp>
              <p:nvGrpSpPr>
                <p:cNvPr id="29" name="그룹 28"/>
                <p:cNvGrpSpPr/>
                <p:nvPr/>
              </p:nvGrpSpPr>
              <p:grpSpPr>
                <a:xfrm>
                  <a:off x="7776357" y="6038356"/>
                  <a:ext cx="936104" cy="276944"/>
                  <a:chOff x="5142313" y="6066244"/>
                  <a:chExt cx="936104" cy="276944"/>
                </a:xfrm>
              </p:grpSpPr>
              <p:cxnSp>
                <p:nvCxnSpPr>
                  <p:cNvPr id="31" name="직선 화살표 연결선 30"/>
                  <p:cNvCxnSpPr/>
                  <p:nvPr/>
                </p:nvCxnSpPr>
                <p:spPr>
                  <a:xfrm>
                    <a:off x="5142313" y="6073824"/>
                    <a:ext cx="936104" cy="0"/>
                  </a:xfrm>
                  <a:prstGeom prst="straightConnector1">
                    <a:avLst/>
                  </a:prstGeom>
                  <a:ln w="12700">
                    <a:solidFill>
                      <a:schemeClr val="accent2">
                        <a:lumMod val="50000"/>
                      </a:schemeClr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직선 화살표 연결선 31"/>
                  <p:cNvCxnSpPr/>
                  <p:nvPr/>
                </p:nvCxnSpPr>
                <p:spPr>
                  <a:xfrm>
                    <a:off x="6067234" y="6066244"/>
                    <a:ext cx="2633" cy="276944"/>
                  </a:xfrm>
                  <a:prstGeom prst="straightConnector1">
                    <a:avLst/>
                  </a:prstGeom>
                  <a:ln w="12700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타원 29"/>
                <p:cNvSpPr/>
                <p:nvPr/>
              </p:nvSpPr>
              <p:spPr>
                <a:xfrm>
                  <a:off x="8672038" y="6299638"/>
                  <a:ext cx="72008" cy="72008"/>
                </a:xfrm>
                <a:prstGeom prst="ellipse">
                  <a:avLst/>
                </a:prstGeom>
                <a:no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" name="그룹 13"/>
              <p:cNvGrpSpPr/>
              <p:nvPr/>
            </p:nvGrpSpPr>
            <p:grpSpPr>
              <a:xfrm>
                <a:off x="2739292" y="6066845"/>
                <a:ext cx="910531" cy="295849"/>
                <a:chOff x="5975990" y="5939544"/>
                <a:chExt cx="972274" cy="359156"/>
              </a:xfrm>
            </p:grpSpPr>
            <p:sp>
              <p:nvSpPr>
                <p:cNvPr id="25" name="타원 24"/>
                <p:cNvSpPr/>
                <p:nvPr/>
              </p:nvSpPr>
              <p:spPr>
                <a:xfrm>
                  <a:off x="5975990" y="6226692"/>
                  <a:ext cx="72008" cy="7200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6" name="그룹 25"/>
                <p:cNvGrpSpPr/>
                <p:nvPr/>
              </p:nvGrpSpPr>
              <p:grpSpPr>
                <a:xfrm>
                  <a:off x="6011994" y="5939544"/>
                  <a:ext cx="936270" cy="276944"/>
                  <a:chOff x="5147898" y="6533246"/>
                  <a:chExt cx="936270" cy="276944"/>
                </a:xfrm>
              </p:grpSpPr>
              <p:cxnSp>
                <p:nvCxnSpPr>
                  <p:cNvPr id="27" name="직선 화살표 연결선 26"/>
                  <p:cNvCxnSpPr/>
                  <p:nvPr/>
                </p:nvCxnSpPr>
                <p:spPr>
                  <a:xfrm>
                    <a:off x="5148064" y="6533728"/>
                    <a:ext cx="936104" cy="0"/>
                  </a:xfrm>
                  <a:prstGeom prst="straightConnector1">
                    <a:avLst/>
                  </a:prstGeom>
                  <a:ln w="12700">
                    <a:solidFill>
                      <a:schemeClr val="accent2">
                        <a:lumMod val="40000"/>
                        <a:lumOff val="6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직선 화살표 연결선 27"/>
                  <p:cNvCxnSpPr/>
                  <p:nvPr/>
                </p:nvCxnSpPr>
                <p:spPr>
                  <a:xfrm>
                    <a:off x="5147898" y="6533246"/>
                    <a:ext cx="2633" cy="276944"/>
                  </a:xfrm>
                  <a:prstGeom prst="straightConnector1">
                    <a:avLst/>
                  </a:prstGeom>
                  <a:ln w="12700">
                    <a:solidFill>
                      <a:schemeClr val="accent2">
                        <a:lumMod val="40000"/>
                        <a:lumOff val="6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" name="그룹 14"/>
              <p:cNvGrpSpPr/>
              <p:nvPr/>
            </p:nvGrpSpPr>
            <p:grpSpPr>
              <a:xfrm>
                <a:off x="2818573" y="6139250"/>
                <a:ext cx="847909" cy="257337"/>
                <a:chOff x="7776357" y="6038356"/>
                <a:chExt cx="967689" cy="333290"/>
              </a:xfrm>
            </p:grpSpPr>
            <p:grpSp>
              <p:nvGrpSpPr>
                <p:cNvPr id="21" name="그룹 20"/>
                <p:cNvGrpSpPr/>
                <p:nvPr/>
              </p:nvGrpSpPr>
              <p:grpSpPr>
                <a:xfrm>
                  <a:off x="7776357" y="6038356"/>
                  <a:ext cx="936104" cy="276944"/>
                  <a:chOff x="5142313" y="6066244"/>
                  <a:chExt cx="936104" cy="276944"/>
                </a:xfrm>
              </p:grpSpPr>
              <p:cxnSp>
                <p:nvCxnSpPr>
                  <p:cNvPr id="23" name="직선 화살표 연결선 22"/>
                  <p:cNvCxnSpPr/>
                  <p:nvPr/>
                </p:nvCxnSpPr>
                <p:spPr>
                  <a:xfrm>
                    <a:off x="5142313" y="6073824"/>
                    <a:ext cx="936104" cy="0"/>
                  </a:xfrm>
                  <a:prstGeom prst="straightConnector1">
                    <a:avLst/>
                  </a:prstGeom>
                  <a:ln w="12700">
                    <a:solidFill>
                      <a:schemeClr val="accent2">
                        <a:lumMod val="50000"/>
                      </a:schemeClr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직선 화살표 연결선 23"/>
                  <p:cNvCxnSpPr/>
                  <p:nvPr/>
                </p:nvCxnSpPr>
                <p:spPr>
                  <a:xfrm>
                    <a:off x="6067234" y="6066244"/>
                    <a:ext cx="2633" cy="276944"/>
                  </a:xfrm>
                  <a:prstGeom prst="straightConnector1">
                    <a:avLst/>
                  </a:prstGeom>
                  <a:ln w="12700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타원 21"/>
                <p:cNvSpPr/>
                <p:nvPr/>
              </p:nvSpPr>
              <p:spPr>
                <a:xfrm>
                  <a:off x="8672038" y="6299638"/>
                  <a:ext cx="72008" cy="72008"/>
                </a:xfrm>
                <a:prstGeom prst="ellipse">
                  <a:avLst/>
                </a:prstGeom>
                <a:no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" name="그룹 15"/>
              <p:cNvGrpSpPr/>
              <p:nvPr/>
            </p:nvGrpSpPr>
            <p:grpSpPr>
              <a:xfrm flipV="1">
                <a:off x="3603387" y="6472563"/>
                <a:ext cx="910531" cy="336701"/>
                <a:chOff x="5975990" y="5939544"/>
                <a:chExt cx="972274" cy="359156"/>
              </a:xfrm>
            </p:grpSpPr>
            <p:sp>
              <p:nvSpPr>
                <p:cNvPr id="17" name="타원 16"/>
                <p:cNvSpPr/>
                <p:nvPr/>
              </p:nvSpPr>
              <p:spPr>
                <a:xfrm>
                  <a:off x="5975990" y="6226692"/>
                  <a:ext cx="72008" cy="72008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8" name="그룹 17"/>
                <p:cNvGrpSpPr/>
                <p:nvPr/>
              </p:nvGrpSpPr>
              <p:grpSpPr>
                <a:xfrm>
                  <a:off x="6011994" y="5939544"/>
                  <a:ext cx="936270" cy="276944"/>
                  <a:chOff x="5147898" y="6533246"/>
                  <a:chExt cx="936270" cy="276944"/>
                </a:xfrm>
              </p:grpSpPr>
              <p:cxnSp>
                <p:nvCxnSpPr>
                  <p:cNvPr id="19" name="직선 화살표 연결선 18"/>
                  <p:cNvCxnSpPr/>
                  <p:nvPr/>
                </p:nvCxnSpPr>
                <p:spPr>
                  <a:xfrm>
                    <a:off x="5148064" y="6533728"/>
                    <a:ext cx="936104" cy="0"/>
                  </a:xfrm>
                  <a:prstGeom prst="straightConnector1">
                    <a:avLst/>
                  </a:prstGeom>
                  <a:ln w="12700">
                    <a:solidFill>
                      <a:schemeClr val="accent2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직선 화살표 연결선 19"/>
                  <p:cNvCxnSpPr/>
                  <p:nvPr/>
                </p:nvCxnSpPr>
                <p:spPr>
                  <a:xfrm>
                    <a:off x="5147898" y="6533246"/>
                    <a:ext cx="2633" cy="276944"/>
                  </a:xfrm>
                  <a:prstGeom prst="straightConnector1">
                    <a:avLst/>
                  </a:prstGeom>
                  <a:ln w="12700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48" name="TextBox 47"/>
            <p:cNvSpPr txBox="1"/>
            <p:nvPr/>
          </p:nvSpPr>
          <p:spPr>
            <a:xfrm>
              <a:off x="2378953" y="6580882"/>
              <a:ext cx="216024" cy="23039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 fontScale="92500" lnSpcReduction="20000"/>
            </a:bodyPr>
            <a:lstStyle/>
            <a:p>
              <a:pPr algn="ctr"/>
              <a:r>
                <a:rPr lang="en-US" altLang="ko-KR" sz="1200" smtClean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68191" y="5802776"/>
              <a:ext cx="216024" cy="23039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 fontScale="92500" lnSpcReduction="20000"/>
            </a:bodyPr>
            <a:lstStyle/>
            <a:p>
              <a:pPr algn="ctr"/>
              <a:r>
                <a:rPr lang="en-US" altLang="ko-KR" sz="1200" smtClean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528965" y="5877271"/>
            <a:ext cx="360040" cy="39474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ko-KR" altLang="en-US" sz="1200"/>
              <a:t>①</a:t>
            </a:r>
            <a:endParaRPr lang="ko-KR" altLang="en-US" sz="120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95843" y="6272015"/>
            <a:ext cx="433742" cy="39474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ko-KR" altLang="en-US" sz="1200"/>
              <a:t>③</a:t>
            </a:r>
            <a:r>
              <a:rPr lang="en-US" altLang="ko-KR" sz="1200">
                <a:solidFill>
                  <a:schemeClr val="bg2">
                    <a:lumMod val="25000"/>
                  </a:schemeClr>
                </a:solidFill>
                <a:latin typeface="+mn-ea"/>
              </a:rPr>
              <a:t>‘</a:t>
            </a:r>
            <a:endParaRPr lang="ko-KR" altLang="en-US" sz="120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17419" y="6257844"/>
            <a:ext cx="360040" cy="39474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ko-KR" altLang="en-US" sz="1200" smtClean="0"/>
              <a:t>②</a:t>
            </a:r>
            <a:endParaRPr lang="ko-KR" altLang="en-US" sz="1200"/>
          </a:p>
        </p:txBody>
      </p:sp>
      <p:sp>
        <p:nvSpPr>
          <p:cNvPr id="54" name="TextBox 53"/>
          <p:cNvSpPr txBox="1"/>
          <p:nvPr/>
        </p:nvSpPr>
        <p:spPr>
          <a:xfrm>
            <a:off x="3207081" y="5918173"/>
            <a:ext cx="360040" cy="39474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ko-KR" altLang="en-US" sz="1200" smtClean="0"/>
              <a:t>③</a:t>
            </a:r>
            <a:endParaRPr lang="ko-KR" altLang="en-US" sz="1200"/>
          </a:p>
        </p:txBody>
      </p:sp>
      <p:sp>
        <p:nvSpPr>
          <p:cNvPr id="55" name="TextBox 54"/>
          <p:cNvSpPr txBox="1"/>
          <p:nvPr/>
        </p:nvSpPr>
        <p:spPr>
          <a:xfrm>
            <a:off x="4931919" y="5983028"/>
            <a:ext cx="3598718" cy="682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smtClean="0">
                <a:latin typeface="+mn-ea"/>
                <a:ea typeface="+mn-ea"/>
              </a:rPr>
              <a:t>검증 </a:t>
            </a:r>
            <a:r>
              <a:rPr lang="en-US" altLang="ko-KR" sz="1600" b="1" smtClean="0">
                <a:latin typeface="+mn-ea"/>
                <a:ea typeface="+mn-ea"/>
              </a:rPr>
              <a:t>Test </a:t>
            </a:r>
            <a:r>
              <a:rPr lang="en-US" altLang="ko-KR" sz="1600" smtClean="0">
                <a:latin typeface="+mn-ea"/>
                <a:ea typeface="+mn-ea"/>
              </a:rPr>
              <a:t>: </a:t>
            </a:r>
            <a:r>
              <a:rPr lang="ko-KR" altLang="en-US" sz="1400" smtClean="0">
                <a:latin typeface="+mn-ea"/>
                <a:ea typeface="+mn-ea"/>
              </a:rPr>
              <a:t>경계점 중심으로 선택</a:t>
            </a:r>
            <a:endParaRPr lang="en-US" altLang="ko-KR" sz="140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smtClean="0">
                <a:latin typeface="+mn-ea"/>
                <a:ea typeface="+mn-ea"/>
              </a:rPr>
              <a:t>18.4, 18.5, 18.6, 25.0, 25.1, 30.0, 30.1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706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조건문의</a:t>
            </a:r>
            <a:r>
              <a:rPr lang="ko-KR" altLang="en-US" sz="2000" dirty="0"/>
              <a:t> 종류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>
                <a:solidFill>
                  <a:srgbClr val="3C479D"/>
                </a:solidFill>
              </a:rPr>
              <a:t> 조건문의 복잡도</a:t>
            </a:r>
            <a:r>
              <a:rPr lang="en-US" altLang="ko-KR" sz="1800" b="1">
                <a:solidFill>
                  <a:srgbClr val="3C479D"/>
                </a:solidFill>
              </a:rPr>
              <a:t>, </a:t>
            </a:r>
            <a:r>
              <a:rPr lang="ko-KR" altLang="en-US" sz="1800" b="1">
                <a:solidFill>
                  <a:srgbClr val="3C479D"/>
                </a:solidFill>
              </a:rPr>
              <a:t>완전성</a:t>
            </a:r>
            <a:r>
              <a:rPr lang="en-US" altLang="ko-KR" sz="1800" b="1">
                <a:solidFill>
                  <a:srgbClr val="3C479D"/>
                </a:solidFill>
              </a:rPr>
              <a:t> </a:t>
            </a:r>
            <a:r>
              <a:rPr lang="ko-KR" altLang="en-US" sz="1800" b="1">
                <a:solidFill>
                  <a:srgbClr val="3C479D"/>
                </a:solidFill>
              </a:rPr>
              <a:t>검증</a:t>
            </a:r>
            <a:endParaRPr lang="en-US" altLang="ko-KR" sz="1800" b="1" dirty="0">
              <a:solidFill>
                <a:srgbClr val="3C479D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lang="ko-KR" altLang="en-US" sz="18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lt"/>
              <a:buAutoNum type="alphaUcPeriod" startAt="3"/>
            </a:pPr>
            <a:r>
              <a:rPr lang="ko-KR" altLang="en-US" sz="1600" b="1" smtClean="0"/>
              <a:t>복잡도 </a:t>
            </a:r>
            <a:r>
              <a:rPr lang="en-US" altLang="ko-KR" sz="1600" b="1" smtClean="0"/>
              <a:t>: 2.25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400" smtClean="0"/>
              <a:t>저체중 </a:t>
            </a:r>
            <a:r>
              <a:rPr lang="en-US" altLang="ko-KR" sz="1400" smtClean="0"/>
              <a:t>: 1</a:t>
            </a:r>
            <a:r>
              <a:rPr lang="ko-KR" altLang="en-US" sz="1400" smtClean="0"/>
              <a:t>회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400" smtClean="0"/>
              <a:t>정상체중 </a:t>
            </a:r>
            <a:r>
              <a:rPr lang="en-US" altLang="ko-KR" sz="1400" smtClean="0"/>
              <a:t>: 1 + 1 = 2</a:t>
            </a:r>
            <a:r>
              <a:rPr lang="ko-KR" altLang="en-US" sz="1400" smtClean="0"/>
              <a:t>회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400" smtClean="0"/>
              <a:t>과체중 </a:t>
            </a:r>
            <a:r>
              <a:rPr lang="en-US" altLang="ko-KR" sz="1400" smtClean="0"/>
              <a:t>: 2 + 1 = 3</a:t>
            </a:r>
            <a:r>
              <a:rPr lang="ko-KR" altLang="en-US" sz="1400" smtClean="0"/>
              <a:t>회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400" smtClean="0"/>
              <a:t>비만 </a:t>
            </a:r>
            <a:r>
              <a:rPr lang="en-US" altLang="ko-KR" sz="1400" smtClean="0"/>
              <a:t>: 3</a:t>
            </a:r>
            <a:r>
              <a:rPr lang="ko-KR" altLang="en-US" sz="1400" smtClean="0"/>
              <a:t>회 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400" b="1" smtClean="0"/>
              <a:t>평균 복잡도 </a:t>
            </a:r>
            <a:r>
              <a:rPr lang="en-US" altLang="ko-KR" sz="1400" smtClean="0"/>
              <a:t>= ( 1 + 2 + 3 + 3) / 4 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400" smtClean="0"/>
              <a:t> 		 = 9 / 4 = </a:t>
            </a:r>
            <a:r>
              <a:rPr lang="en-US" altLang="ko-KR" sz="1400" b="1" smtClean="0"/>
              <a:t>2.25</a:t>
            </a:r>
            <a:r>
              <a:rPr lang="ko-KR" altLang="en-US" sz="1400" smtClean="0"/>
              <a:t>                                                     </a:t>
            </a:r>
            <a:endParaRPr lang="en-US" altLang="ko-KR" sz="14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15" y="1958368"/>
            <a:ext cx="7400925" cy="46672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32040" y="2647947"/>
            <a:ext cx="3707904" cy="3139321"/>
          </a:xfrm>
          <a:prstGeom prst="rect">
            <a:avLst/>
          </a:prstGeom>
          <a:solidFill>
            <a:srgbClr val="E2EDEE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kumimoji="0" lang="ko-KR" altLang="ko-KR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</a:t>
            </a:r>
            <a:r>
              <a:rPr kumimoji="0" lang="en-US" altLang="ko-KR" sz="1200" b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[C] </a:t>
            </a:r>
            <a:r>
              <a:rPr kumimoji="0" lang="ko-KR" altLang="ko-KR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복잡도 : </a:t>
            </a:r>
            <a:r>
              <a:rPr kumimoji="0" lang="en-US" altLang="ko-KR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9</a:t>
            </a:r>
            <a:r>
              <a:rPr kumimoji="0" lang="ko-KR" altLang="ko-KR" sz="1200" i="1" smtClean="0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/4=2.</a:t>
            </a:r>
            <a:r>
              <a:rPr kumimoji="0" lang="en-US" altLang="ko-KR" sz="1200" i="1" smtClean="0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25</a:t>
            </a:r>
            <a:r>
              <a:rPr kumimoji="0" lang="ko-KR" altLang="ko-KR" sz="12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12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bmi </a:t>
            </a:r>
            <a:r>
              <a:rPr kumimoji="0" lang="ko-KR" altLang="ko-KR" sz="1200" b="1">
                <a:solidFill>
                  <a:srgbClr val="C00000"/>
                </a:solidFill>
                <a:latin typeface="Arial Unicode MS" panose="020B0604020202020204" pitchFamily="50" charset="-127"/>
                <a:ea typeface="JetBrains Mono"/>
              </a:rPr>
              <a:t>&gt;=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>
                <a:solidFill>
                  <a:srgbClr val="1750EB"/>
                </a:solidFill>
                <a:latin typeface="Arial Unicode MS" panose="020B0604020202020204" pitchFamily="50" charset="-127"/>
                <a:ea typeface="JetBrains Mono"/>
              </a:rPr>
              <a:t>18.5 </a:t>
            </a:r>
            <a:r>
              <a:rPr kumimoji="0" lang="ko-KR" altLang="ko-KR" sz="120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:</a:t>
            </a:r>
            <a:r>
              <a:rPr kumimoji="0" lang="en-US" altLang="ko-KR" sz="120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</a:t>
            </a:r>
            <a:r>
              <a:rPr kumimoji="0" lang="en-US" altLang="ko-KR" sz="1100" i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#</a:t>
            </a:r>
            <a:r>
              <a:rPr kumimoji="0" lang="ko-KR" altLang="en-US" sz="1100" i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정상체중 이상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20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bmi </a:t>
            </a:r>
            <a:r>
              <a:rPr kumimoji="0" lang="ko-KR" altLang="ko-KR" sz="1200" b="1">
                <a:solidFill>
                  <a:srgbClr val="C00000"/>
                </a:solidFill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>
                <a:solidFill>
                  <a:srgbClr val="1750EB"/>
                </a:solidFill>
                <a:latin typeface="Arial Unicode MS" panose="020B0604020202020204" pitchFamily="50" charset="-127"/>
                <a:ea typeface="JetBrains Mono"/>
              </a:rPr>
              <a:t>25 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200">
                <a:solidFill>
                  <a:srgbClr val="000080"/>
                </a:solidFill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2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200" b="1">
                <a:solidFill>
                  <a:srgbClr val="008080"/>
                </a:solidFill>
                <a:ea typeface="맑은 고딕" panose="020B0503020000020004" pitchFamily="50" charset="-127"/>
              </a:rPr>
              <a:t>정상체중</a:t>
            </a:r>
            <a:r>
              <a:rPr kumimoji="0" lang="ko-KR" altLang="ko-KR" sz="12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200" b="1">
                <a:solidFill>
                  <a:srgbClr val="008080"/>
                </a:solidFill>
                <a:ea typeface="맑은 고딕" panose="020B0503020000020004" pitchFamily="50" charset="-127"/>
              </a:rPr>
              <a:t>건강 위험도 낮음</a:t>
            </a:r>
            <a:r>
              <a:rPr kumimoji="0" lang="ko-KR" altLang="ko-KR" sz="12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 ***"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20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else </a:t>
            </a:r>
            <a:r>
              <a:rPr kumimoji="0" lang="ko-KR" altLang="ko-KR" sz="120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:</a:t>
            </a:r>
            <a:r>
              <a:rPr kumimoji="0" lang="en-US" altLang="ko-KR" sz="1200" i="1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ko-KR" sz="1200" i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	#</a:t>
            </a:r>
            <a:r>
              <a:rPr kumimoji="0" lang="ko-KR" altLang="en-US" sz="1200" i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과체중 </a:t>
            </a:r>
            <a:r>
              <a:rPr kumimoji="0" lang="ko-KR" altLang="en-US" sz="1200" i="1">
                <a:solidFill>
                  <a:schemeClr val="bg1">
                    <a:lumMod val="50000"/>
                  </a:schemeClr>
                </a:solidFill>
                <a:latin typeface="+mn-ea"/>
              </a:rPr>
              <a:t>이상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20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bmi </a:t>
            </a:r>
            <a:r>
              <a:rPr kumimoji="0" lang="ko-KR" altLang="ko-KR" sz="1200" b="1">
                <a:solidFill>
                  <a:srgbClr val="C00000"/>
                </a:solidFill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>
                <a:solidFill>
                  <a:srgbClr val="1750EB"/>
                </a:solidFill>
                <a:latin typeface="Arial Unicode MS" panose="020B0604020202020204" pitchFamily="50" charset="-127"/>
                <a:ea typeface="JetBrains Mono"/>
              </a:rPr>
              <a:t>30 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200">
                <a:solidFill>
                  <a:srgbClr val="000080"/>
                </a:solidFill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2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200" b="1">
                <a:solidFill>
                  <a:srgbClr val="008080"/>
                </a:solidFill>
                <a:ea typeface="맑은 고딕" panose="020B0503020000020004" pitchFamily="50" charset="-127"/>
              </a:rPr>
              <a:t>과체중</a:t>
            </a:r>
            <a:r>
              <a:rPr kumimoji="0" lang="ko-KR" altLang="ko-KR" sz="12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200" b="1">
                <a:solidFill>
                  <a:srgbClr val="008080"/>
                </a:solidFill>
                <a:ea typeface="맑은 고딕" panose="020B0503020000020004" pitchFamily="50" charset="-127"/>
              </a:rPr>
              <a:t>건강 위험도 낮음</a:t>
            </a:r>
            <a:r>
              <a:rPr kumimoji="0" lang="ko-KR" altLang="ko-KR" sz="12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 ***"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20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else 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200">
                <a:solidFill>
                  <a:srgbClr val="000080"/>
                </a:solidFill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2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200" b="1">
                <a:solidFill>
                  <a:srgbClr val="008080"/>
                </a:solidFill>
                <a:ea typeface="맑은 고딕" panose="020B0503020000020004" pitchFamily="50" charset="-127"/>
              </a:rPr>
              <a:t>비만</a:t>
            </a:r>
            <a:r>
              <a:rPr kumimoji="0" lang="ko-KR" altLang="ko-KR" sz="12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200" b="1">
                <a:solidFill>
                  <a:srgbClr val="008080"/>
                </a:solidFill>
                <a:ea typeface="맑은 고딕" panose="020B0503020000020004" pitchFamily="50" charset="-127"/>
              </a:rPr>
              <a:t>건강 위험도 높음</a:t>
            </a:r>
            <a:r>
              <a:rPr kumimoji="0" lang="ko-KR" altLang="ko-KR" sz="12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 ***"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else 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200">
                <a:solidFill>
                  <a:srgbClr val="000080"/>
                </a:solidFill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2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200" b="1">
                <a:solidFill>
                  <a:srgbClr val="008080"/>
                </a:solidFill>
                <a:ea typeface="맑은 고딕" panose="020B0503020000020004" pitchFamily="50" charset="-127"/>
              </a:rPr>
              <a:t>저체중</a:t>
            </a:r>
            <a:r>
              <a:rPr kumimoji="0" lang="ko-KR" altLang="ko-KR" sz="12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200" b="1">
                <a:solidFill>
                  <a:srgbClr val="008080"/>
                </a:solidFill>
                <a:ea typeface="맑은 고딕" panose="020B0503020000020004" pitchFamily="50" charset="-127"/>
              </a:rPr>
              <a:t>건강 위험도 높음</a:t>
            </a:r>
            <a:r>
              <a:rPr kumimoji="0" lang="ko-KR" altLang="ko-KR" sz="12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1" smtClean="0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***"</a:t>
            </a:r>
            <a:r>
              <a:rPr kumimoji="0" lang="ko-KR" altLang="ko-KR" sz="120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)</a:t>
            </a:r>
            <a:endParaRPr kumimoji="0" lang="ko-KR" altLang="ko-KR" sz="3200">
              <a:latin typeface="Arial" panose="020B060402020202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71600" y="5445224"/>
            <a:ext cx="3744416" cy="1224136"/>
            <a:chOff x="971600" y="5445224"/>
            <a:chExt cx="3744416" cy="1224136"/>
          </a:xfrm>
        </p:grpSpPr>
        <p:sp>
          <p:nvSpPr>
            <p:cNvPr id="8" name="TextBox 7"/>
            <p:cNvSpPr txBox="1"/>
            <p:nvPr/>
          </p:nvSpPr>
          <p:spPr>
            <a:xfrm>
              <a:off x="971600" y="5445224"/>
              <a:ext cx="1152128" cy="43204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ko-KR" altLang="en-US" sz="1600" b="1" smtClean="0">
                  <a:latin typeface="+mn-ea"/>
                  <a:ea typeface="+mn-ea"/>
                </a:rPr>
                <a:t>완전성</a:t>
              </a:r>
              <a:r>
                <a:rPr lang="en-US" altLang="ko-KR" sz="1400" b="1" smtClean="0">
                  <a:latin typeface="+mn-ea"/>
                  <a:ea typeface="+mn-ea"/>
                </a:rPr>
                <a:t> </a:t>
              </a:r>
              <a:endParaRPr lang="ko-KR" altLang="en-US" sz="1400" b="1" dirty="0" smtClean="0">
                <a:latin typeface="+mn-ea"/>
                <a:ea typeface="+mn-ea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271400" y="5897442"/>
              <a:ext cx="3444616" cy="771918"/>
              <a:chOff x="1091380" y="6053664"/>
              <a:chExt cx="3444616" cy="771918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1131515" y="6356229"/>
                <a:ext cx="3404481" cy="376570"/>
                <a:chOff x="1131515" y="6309320"/>
                <a:chExt cx="3404481" cy="376570"/>
              </a:xfrm>
            </p:grpSpPr>
            <p:cxnSp>
              <p:nvCxnSpPr>
                <p:cNvPr id="43" name="직선 화살표 연결선 42"/>
                <p:cNvCxnSpPr/>
                <p:nvPr/>
              </p:nvCxnSpPr>
              <p:spPr>
                <a:xfrm>
                  <a:off x="1131515" y="6381328"/>
                  <a:ext cx="3404481" cy="0"/>
                </a:xfrm>
                <a:prstGeom prst="straightConnector1">
                  <a:avLst/>
                </a:prstGeom>
                <a:ln w="38100"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/>
                <p:cNvCxnSpPr/>
                <p:nvPr/>
              </p:nvCxnSpPr>
              <p:spPr>
                <a:xfrm>
                  <a:off x="1907704" y="6309320"/>
                  <a:ext cx="0" cy="14401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/>
                <p:nvPr/>
              </p:nvCxnSpPr>
              <p:spPr>
                <a:xfrm>
                  <a:off x="2771800" y="6309320"/>
                  <a:ext cx="0" cy="14401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/>
                <p:cNvCxnSpPr/>
                <p:nvPr/>
              </p:nvCxnSpPr>
              <p:spPr>
                <a:xfrm>
                  <a:off x="3635896" y="6309320"/>
                  <a:ext cx="0" cy="14401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직사각형 46"/>
                <p:cNvSpPr/>
                <p:nvPr/>
              </p:nvSpPr>
              <p:spPr>
                <a:xfrm>
                  <a:off x="1681271" y="6408891"/>
                  <a:ext cx="47320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smtClean="0"/>
                    <a:t>18.5</a:t>
                  </a:r>
                  <a:endParaRPr lang="ko-KR" altLang="en-US" sz="1200"/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2514618" y="6406729"/>
                  <a:ext cx="47320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smtClean="0"/>
                    <a:t>25.0</a:t>
                  </a:r>
                  <a:endParaRPr lang="ko-KR" altLang="en-US" sz="1200"/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3419872" y="6406729"/>
                  <a:ext cx="47320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smtClean="0"/>
                    <a:t>30.0</a:t>
                  </a:r>
                  <a:endParaRPr lang="ko-KR" altLang="en-US" sz="1200"/>
                </a:p>
              </p:txBody>
            </p:sp>
          </p:grpSp>
          <p:grpSp>
            <p:nvGrpSpPr>
              <p:cNvPr id="13" name="그룹 12"/>
              <p:cNvGrpSpPr/>
              <p:nvPr/>
            </p:nvGrpSpPr>
            <p:grpSpPr>
              <a:xfrm>
                <a:off x="1091380" y="6053664"/>
                <a:ext cx="847909" cy="319156"/>
                <a:chOff x="7776357" y="6038356"/>
                <a:chExt cx="967689" cy="333290"/>
              </a:xfrm>
            </p:grpSpPr>
            <p:grpSp>
              <p:nvGrpSpPr>
                <p:cNvPr id="39" name="그룹 38"/>
                <p:cNvGrpSpPr/>
                <p:nvPr/>
              </p:nvGrpSpPr>
              <p:grpSpPr>
                <a:xfrm>
                  <a:off x="7776357" y="6038356"/>
                  <a:ext cx="936104" cy="276944"/>
                  <a:chOff x="5142313" y="6066244"/>
                  <a:chExt cx="936104" cy="276944"/>
                </a:xfrm>
              </p:grpSpPr>
              <p:cxnSp>
                <p:nvCxnSpPr>
                  <p:cNvPr id="41" name="직선 화살표 연결선 40"/>
                  <p:cNvCxnSpPr/>
                  <p:nvPr/>
                </p:nvCxnSpPr>
                <p:spPr>
                  <a:xfrm>
                    <a:off x="5142313" y="6073824"/>
                    <a:ext cx="936104" cy="0"/>
                  </a:xfrm>
                  <a:prstGeom prst="straightConnector1">
                    <a:avLst/>
                  </a:prstGeom>
                  <a:ln w="12700">
                    <a:solidFill>
                      <a:schemeClr val="accent2">
                        <a:lumMod val="50000"/>
                      </a:schemeClr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직선 화살표 연결선 41"/>
                  <p:cNvCxnSpPr/>
                  <p:nvPr/>
                </p:nvCxnSpPr>
                <p:spPr>
                  <a:xfrm>
                    <a:off x="6067234" y="6066244"/>
                    <a:ext cx="2633" cy="276944"/>
                  </a:xfrm>
                  <a:prstGeom prst="straightConnector1">
                    <a:avLst/>
                  </a:prstGeom>
                  <a:ln w="12700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0" name="타원 39"/>
                <p:cNvSpPr/>
                <p:nvPr/>
              </p:nvSpPr>
              <p:spPr>
                <a:xfrm>
                  <a:off x="8672038" y="6299638"/>
                  <a:ext cx="72008" cy="72008"/>
                </a:xfrm>
                <a:prstGeom prst="ellipse">
                  <a:avLst/>
                </a:prstGeom>
                <a:no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" name="그룹 13"/>
              <p:cNvGrpSpPr/>
              <p:nvPr/>
            </p:nvGrpSpPr>
            <p:grpSpPr>
              <a:xfrm flipV="1">
                <a:off x="1873762" y="6488881"/>
                <a:ext cx="910531" cy="336701"/>
                <a:chOff x="5975990" y="5939544"/>
                <a:chExt cx="972274" cy="359156"/>
              </a:xfrm>
            </p:grpSpPr>
            <p:sp>
              <p:nvSpPr>
                <p:cNvPr id="35" name="타원 34"/>
                <p:cNvSpPr/>
                <p:nvPr/>
              </p:nvSpPr>
              <p:spPr>
                <a:xfrm>
                  <a:off x="5975990" y="6226692"/>
                  <a:ext cx="72008" cy="72008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6" name="그룹 35"/>
                <p:cNvGrpSpPr/>
                <p:nvPr/>
              </p:nvGrpSpPr>
              <p:grpSpPr>
                <a:xfrm>
                  <a:off x="6011994" y="5939544"/>
                  <a:ext cx="936270" cy="276944"/>
                  <a:chOff x="5147898" y="6533246"/>
                  <a:chExt cx="936270" cy="276944"/>
                </a:xfrm>
              </p:grpSpPr>
              <p:cxnSp>
                <p:nvCxnSpPr>
                  <p:cNvPr id="37" name="직선 화살표 연결선 36"/>
                  <p:cNvCxnSpPr/>
                  <p:nvPr/>
                </p:nvCxnSpPr>
                <p:spPr>
                  <a:xfrm>
                    <a:off x="5148064" y="6533728"/>
                    <a:ext cx="936104" cy="0"/>
                  </a:xfrm>
                  <a:prstGeom prst="straightConnector1">
                    <a:avLst/>
                  </a:prstGeom>
                  <a:ln w="12700">
                    <a:solidFill>
                      <a:schemeClr val="accent2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직선 화살표 연결선 37"/>
                  <p:cNvCxnSpPr/>
                  <p:nvPr/>
                </p:nvCxnSpPr>
                <p:spPr>
                  <a:xfrm>
                    <a:off x="5147898" y="6533246"/>
                    <a:ext cx="2633" cy="276944"/>
                  </a:xfrm>
                  <a:prstGeom prst="straightConnector1">
                    <a:avLst/>
                  </a:prstGeom>
                  <a:ln w="12700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" name="그룹 14"/>
              <p:cNvGrpSpPr/>
              <p:nvPr/>
            </p:nvGrpSpPr>
            <p:grpSpPr>
              <a:xfrm flipV="1">
                <a:off x="1954478" y="6503084"/>
                <a:ext cx="847909" cy="260095"/>
                <a:chOff x="7776357" y="6038356"/>
                <a:chExt cx="967689" cy="333290"/>
              </a:xfrm>
            </p:grpSpPr>
            <p:grpSp>
              <p:nvGrpSpPr>
                <p:cNvPr id="31" name="그룹 30"/>
                <p:cNvGrpSpPr/>
                <p:nvPr/>
              </p:nvGrpSpPr>
              <p:grpSpPr>
                <a:xfrm>
                  <a:off x="7776357" y="6038356"/>
                  <a:ext cx="936104" cy="276944"/>
                  <a:chOff x="5142313" y="6066244"/>
                  <a:chExt cx="936104" cy="276944"/>
                </a:xfrm>
              </p:grpSpPr>
              <p:cxnSp>
                <p:nvCxnSpPr>
                  <p:cNvPr id="33" name="직선 화살표 연결선 32"/>
                  <p:cNvCxnSpPr/>
                  <p:nvPr/>
                </p:nvCxnSpPr>
                <p:spPr>
                  <a:xfrm>
                    <a:off x="5142313" y="6073824"/>
                    <a:ext cx="936104" cy="0"/>
                  </a:xfrm>
                  <a:prstGeom prst="straightConnector1">
                    <a:avLst/>
                  </a:prstGeom>
                  <a:ln w="12700">
                    <a:solidFill>
                      <a:schemeClr val="accent2">
                        <a:lumMod val="50000"/>
                      </a:schemeClr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직선 화살표 연결선 33"/>
                  <p:cNvCxnSpPr/>
                  <p:nvPr/>
                </p:nvCxnSpPr>
                <p:spPr>
                  <a:xfrm>
                    <a:off x="6067234" y="6066244"/>
                    <a:ext cx="2633" cy="276944"/>
                  </a:xfrm>
                  <a:prstGeom prst="straightConnector1">
                    <a:avLst/>
                  </a:prstGeom>
                  <a:ln w="12700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" name="타원 31"/>
                <p:cNvSpPr/>
                <p:nvPr/>
              </p:nvSpPr>
              <p:spPr>
                <a:xfrm>
                  <a:off x="8672038" y="6299638"/>
                  <a:ext cx="72008" cy="72008"/>
                </a:xfrm>
                <a:prstGeom prst="ellipse">
                  <a:avLst/>
                </a:prstGeom>
                <a:no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" name="그룹 15"/>
              <p:cNvGrpSpPr/>
              <p:nvPr/>
            </p:nvGrpSpPr>
            <p:grpSpPr>
              <a:xfrm>
                <a:off x="2739292" y="6066845"/>
                <a:ext cx="910531" cy="295849"/>
                <a:chOff x="5975990" y="5939544"/>
                <a:chExt cx="972274" cy="359156"/>
              </a:xfrm>
            </p:grpSpPr>
            <p:sp>
              <p:nvSpPr>
                <p:cNvPr id="27" name="타원 26"/>
                <p:cNvSpPr/>
                <p:nvPr/>
              </p:nvSpPr>
              <p:spPr>
                <a:xfrm>
                  <a:off x="5975990" y="6226692"/>
                  <a:ext cx="72008" cy="7200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8" name="그룹 27"/>
                <p:cNvGrpSpPr/>
                <p:nvPr/>
              </p:nvGrpSpPr>
              <p:grpSpPr>
                <a:xfrm>
                  <a:off x="6011994" y="5939544"/>
                  <a:ext cx="936270" cy="276944"/>
                  <a:chOff x="5147898" y="6533246"/>
                  <a:chExt cx="936270" cy="276944"/>
                </a:xfrm>
              </p:grpSpPr>
              <p:cxnSp>
                <p:nvCxnSpPr>
                  <p:cNvPr id="29" name="직선 화살표 연결선 28"/>
                  <p:cNvCxnSpPr/>
                  <p:nvPr/>
                </p:nvCxnSpPr>
                <p:spPr>
                  <a:xfrm>
                    <a:off x="5148064" y="6533728"/>
                    <a:ext cx="936104" cy="0"/>
                  </a:xfrm>
                  <a:prstGeom prst="straightConnector1">
                    <a:avLst/>
                  </a:prstGeom>
                  <a:ln w="12700">
                    <a:solidFill>
                      <a:schemeClr val="accent2">
                        <a:lumMod val="40000"/>
                        <a:lumOff val="6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직선 화살표 연결선 29"/>
                  <p:cNvCxnSpPr/>
                  <p:nvPr/>
                </p:nvCxnSpPr>
                <p:spPr>
                  <a:xfrm>
                    <a:off x="5147898" y="6533246"/>
                    <a:ext cx="2633" cy="276944"/>
                  </a:xfrm>
                  <a:prstGeom prst="straightConnector1">
                    <a:avLst/>
                  </a:prstGeom>
                  <a:ln w="12700">
                    <a:solidFill>
                      <a:schemeClr val="accent2">
                        <a:lumMod val="40000"/>
                        <a:lumOff val="6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" name="그룹 16"/>
              <p:cNvGrpSpPr/>
              <p:nvPr/>
            </p:nvGrpSpPr>
            <p:grpSpPr>
              <a:xfrm>
                <a:off x="2818573" y="6139250"/>
                <a:ext cx="847909" cy="257337"/>
                <a:chOff x="7776357" y="6038356"/>
                <a:chExt cx="967689" cy="333290"/>
              </a:xfrm>
            </p:grpSpPr>
            <p:grpSp>
              <p:nvGrpSpPr>
                <p:cNvPr id="23" name="그룹 22"/>
                <p:cNvGrpSpPr/>
                <p:nvPr/>
              </p:nvGrpSpPr>
              <p:grpSpPr>
                <a:xfrm>
                  <a:off x="7776357" y="6038356"/>
                  <a:ext cx="936104" cy="276944"/>
                  <a:chOff x="5142313" y="6066244"/>
                  <a:chExt cx="936104" cy="276944"/>
                </a:xfrm>
              </p:grpSpPr>
              <p:cxnSp>
                <p:nvCxnSpPr>
                  <p:cNvPr id="25" name="직선 화살표 연결선 24"/>
                  <p:cNvCxnSpPr/>
                  <p:nvPr/>
                </p:nvCxnSpPr>
                <p:spPr>
                  <a:xfrm>
                    <a:off x="5142313" y="6073824"/>
                    <a:ext cx="936104" cy="0"/>
                  </a:xfrm>
                  <a:prstGeom prst="straightConnector1">
                    <a:avLst/>
                  </a:prstGeom>
                  <a:ln w="12700">
                    <a:solidFill>
                      <a:schemeClr val="accent2">
                        <a:lumMod val="50000"/>
                      </a:schemeClr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화살표 연결선 25"/>
                  <p:cNvCxnSpPr/>
                  <p:nvPr/>
                </p:nvCxnSpPr>
                <p:spPr>
                  <a:xfrm>
                    <a:off x="6067234" y="6066244"/>
                    <a:ext cx="2633" cy="276944"/>
                  </a:xfrm>
                  <a:prstGeom prst="straightConnector1">
                    <a:avLst/>
                  </a:prstGeom>
                  <a:ln w="12700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" name="타원 23"/>
                <p:cNvSpPr/>
                <p:nvPr/>
              </p:nvSpPr>
              <p:spPr>
                <a:xfrm>
                  <a:off x="8672038" y="6299638"/>
                  <a:ext cx="72008" cy="72008"/>
                </a:xfrm>
                <a:prstGeom prst="ellipse">
                  <a:avLst/>
                </a:prstGeom>
                <a:no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" name="그룹 17"/>
              <p:cNvGrpSpPr/>
              <p:nvPr/>
            </p:nvGrpSpPr>
            <p:grpSpPr>
              <a:xfrm flipV="1">
                <a:off x="3603387" y="6472563"/>
                <a:ext cx="910531" cy="336701"/>
                <a:chOff x="5975990" y="5939544"/>
                <a:chExt cx="972274" cy="359156"/>
              </a:xfrm>
            </p:grpSpPr>
            <p:sp>
              <p:nvSpPr>
                <p:cNvPr id="19" name="타원 18"/>
                <p:cNvSpPr/>
                <p:nvPr/>
              </p:nvSpPr>
              <p:spPr>
                <a:xfrm>
                  <a:off x="5975990" y="6226692"/>
                  <a:ext cx="72008" cy="72008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0" name="그룹 19"/>
                <p:cNvGrpSpPr/>
                <p:nvPr/>
              </p:nvGrpSpPr>
              <p:grpSpPr>
                <a:xfrm>
                  <a:off x="6011994" y="5939544"/>
                  <a:ext cx="936270" cy="276944"/>
                  <a:chOff x="5147898" y="6533246"/>
                  <a:chExt cx="936270" cy="276944"/>
                </a:xfrm>
              </p:grpSpPr>
              <p:cxnSp>
                <p:nvCxnSpPr>
                  <p:cNvPr id="21" name="직선 화살표 연결선 20"/>
                  <p:cNvCxnSpPr/>
                  <p:nvPr/>
                </p:nvCxnSpPr>
                <p:spPr>
                  <a:xfrm>
                    <a:off x="5148064" y="6533728"/>
                    <a:ext cx="936104" cy="0"/>
                  </a:xfrm>
                  <a:prstGeom prst="straightConnector1">
                    <a:avLst/>
                  </a:prstGeom>
                  <a:ln w="12700">
                    <a:solidFill>
                      <a:schemeClr val="accent2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직선 화살표 연결선 21"/>
                  <p:cNvCxnSpPr/>
                  <p:nvPr/>
                </p:nvCxnSpPr>
                <p:spPr>
                  <a:xfrm>
                    <a:off x="5147898" y="6533246"/>
                    <a:ext cx="2633" cy="276944"/>
                  </a:xfrm>
                  <a:prstGeom prst="straightConnector1">
                    <a:avLst/>
                  </a:prstGeom>
                  <a:ln w="12700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1" name="TextBox 10"/>
            <p:cNvSpPr txBox="1"/>
            <p:nvPr/>
          </p:nvSpPr>
          <p:spPr>
            <a:xfrm>
              <a:off x="3268191" y="5802776"/>
              <a:ext cx="216024" cy="23039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 fontScale="92500" lnSpcReduction="20000"/>
            </a:bodyPr>
            <a:lstStyle/>
            <a:p>
              <a:pPr algn="ctr"/>
              <a:r>
                <a:rPr lang="en-US" altLang="ko-KR" sz="1200" smtClean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528965" y="5877271"/>
            <a:ext cx="360040" cy="39474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ko-KR" altLang="en-US" sz="1200"/>
              <a:t>①</a:t>
            </a:r>
            <a:endParaRPr lang="ko-KR" altLang="en-US" sz="120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95843" y="6272015"/>
            <a:ext cx="433742" cy="39474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ko-KR" altLang="en-US" sz="1200" smtClean="0"/>
              <a:t>③</a:t>
            </a:r>
            <a:r>
              <a:rPr lang="en-US" altLang="ko-KR" sz="120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‘ </a:t>
            </a:r>
            <a:endParaRPr lang="ko-KR" altLang="en-US" sz="120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17419" y="6257844"/>
            <a:ext cx="360040" cy="39474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ko-KR" altLang="en-US" sz="1200" smtClean="0"/>
              <a:t>②</a:t>
            </a:r>
            <a:endParaRPr lang="ko-KR" altLang="en-US" sz="1200"/>
          </a:p>
        </p:txBody>
      </p:sp>
      <p:sp>
        <p:nvSpPr>
          <p:cNvPr id="53" name="TextBox 52"/>
          <p:cNvSpPr txBox="1"/>
          <p:nvPr/>
        </p:nvSpPr>
        <p:spPr>
          <a:xfrm>
            <a:off x="3207081" y="5918173"/>
            <a:ext cx="360040" cy="39474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ko-KR" altLang="en-US" sz="1200" smtClean="0"/>
              <a:t>③</a:t>
            </a:r>
            <a:endParaRPr lang="ko-KR" altLang="en-US" sz="1200"/>
          </a:p>
        </p:txBody>
      </p:sp>
      <p:sp>
        <p:nvSpPr>
          <p:cNvPr id="54" name="TextBox 53"/>
          <p:cNvSpPr txBox="1"/>
          <p:nvPr/>
        </p:nvSpPr>
        <p:spPr>
          <a:xfrm>
            <a:off x="4931919" y="5983028"/>
            <a:ext cx="3598718" cy="682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smtClean="0">
                <a:latin typeface="+mn-ea"/>
                <a:ea typeface="+mn-ea"/>
              </a:rPr>
              <a:t>검증 </a:t>
            </a:r>
            <a:r>
              <a:rPr lang="en-US" altLang="ko-KR" sz="1600" b="1" smtClean="0">
                <a:latin typeface="+mn-ea"/>
                <a:ea typeface="+mn-ea"/>
              </a:rPr>
              <a:t>Test </a:t>
            </a:r>
            <a:r>
              <a:rPr lang="en-US" altLang="ko-KR" sz="1600" smtClean="0">
                <a:latin typeface="+mn-ea"/>
                <a:ea typeface="+mn-ea"/>
              </a:rPr>
              <a:t>: </a:t>
            </a:r>
            <a:r>
              <a:rPr lang="ko-KR" altLang="en-US" sz="1400" smtClean="0">
                <a:latin typeface="+mn-ea"/>
                <a:ea typeface="+mn-ea"/>
              </a:rPr>
              <a:t>경계점 중심으로 선택</a:t>
            </a:r>
            <a:endParaRPr lang="en-US" altLang="ko-KR" sz="140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smtClean="0">
                <a:latin typeface="+mn-ea"/>
                <a:ea typeface="+mn-ea"/>
              </a:rPr>
              <a:t>18.4, 18.5, 18.6, 25.0, 25.1, 30.0, 30.1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858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조건문의</a:t>
            </a:r>
            <a:r>
              <a:rPr lang="ko-KR" altLang="en-US" sz="2000" dirty="0"/>
              <a:t> 종류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>
                <a:solidFill>
                  <a:srgbClr val="3C479D"/>
                </a:solidFill>
              </a:rPr>
              <a:t> 조건문의 복잡도</a:t>
            </a:r>
            <a:r>
              <a:rPr lang="en-US" altLang="ko-KR" sz="1800" b="1">
                <a:solidFill>
                  <a:srgbClr val="3C479D"/>
                </a:solidFill>
              </a:rPr>
              <a:t>, </a:t>
            </a:r>
            <a:r>
              <a:rPr lang="ko-KR" altLang="en-US" sz="1800" b="1">
                <a:solidFill>
                  <a:srgbClr val="3C479D"/>
                </a:solidFill>
              </a:rPr>
              <a:t>완전성</a:t>
            </a:r>
            <a:r>
              <a:rPr lang="en-US" altLang="ko-KR" sz="1800" b="1">
                <a:solidFill>
                  <a:srgbClr val="3C479D"/>
                </a:solidFill>
              </a:rPr>
              <a:t> </a:t>
            </a:r>
            <a:r>
              <a:rPr lang="ko-KR" altLang="en-US" sz="1800" b="1">
                <a:solidFill>
                  <a:srgbClr val="3C479D"/>
                </a:solidFill>
              </a:rPr>
              <a:t>검증</a:t>
            </a:r>
            <a:endParaRPr lang="en-US" altLang="ko-KR" sz="1800" b="1" dirty="0">
              <a:solidFill>
                <a:srgbClr val="3C479D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lang="ko-KR" altLang="en-US" sz="18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lt"/>
              <a:buAutoNum type="alphaUcPeriod" startAt="4"/>
            </a:pPr>
            <a:r>
              <a:rPr lang="ko-KR" altLang="en-US" sz="1600" b="1" smtClean="0"/>
              <a:t>복잡도 </a:t>
            </a:r>
            <a:r>
              <a:rPr lang="en-US" altLang="ko-KR" sz="1600" b="1" smtClean="0"/>
              <a:t>: 2.0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400" smtClean="0"/>
              <a:t>저체중 </a:t>
            </a:r>
            <a:r>
              <a:rPr lang="en-US" altLang="ko-KR" sz="1400" smtClean="0"/>
              <a:t>: 1 + 1 = 2</a:t>
            </a:r>
            <a:r>
              <a:rPr lang="ko-KR" altLang="en-US" sz="1400" smtClean="0"/>
              <a:t>회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400" smtClean="0"/>
              <a:t>정상체중 </a:t>
            </a:r>
            <a:r>
              <a:rPr lang="en-US" altLang="ko-KR" sz="1400" smtClean="0"/>
              <a:t>: 1 + 1 = 2</a:t>
            </a:r>
            <a:r>
              <a:rPr lang="ko-KR" altLang="en-US" sz="1400" smtClean="0"/>
              <a:t>회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400" smtClean="0"/>
              <a:t>과체중 </a:t>
            </a:r>
            <a:r>
              <a:rPr lang="en-US" altLang="ko-KR" sz="1400" smtClean="0"/>
              <a:t>: 1 + 1 = 2</a:t>
            </a:r>
            <a:r>
              <a:rPr lang="ko-KR" altLang="en-US" sz="1400" smtClean="0"/>
              <a:t>회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400" smtClean="0"/>
              <a:t>비만 </a:t>
            </a:r>
            <a:r>
              <a:rPr lang="en-US" altLang="ko-KR" sz="1400" smtClean="0"/>
              <a:t>: 1 + 1 = 2</a:t>
            </a:r>
            <a:r>
              <a:rPr lang="ko-KR" altLang="en-US" sz="1400" smtClean="0"/>
              <a:t>회 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400" b="1" smtClean="0"/>
              <a:t>평균 복잡도 </a:t>
            </a:r>
            <a:r>
              <a:rPr lang="en-US" altLang="ko-KR" sz="1400" smtClean="0"/>
              <a:t>= ( 2 + 2 + 2 + 2) / 4 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400" smtClean="0"/>
              <a:t> 		 = 8 / 4 = </a:t>
            </a:r>
            <a:r>
              <a:rPr lang="en-US" altLang="ko-KR" sz="1400" b="1" smtClean="0"/>
              <a:t>2.0</a:t>
            </a:r>
            <a:r>
              <a:rPr lang="ko-KR" altLang="en-US" sz="1400" smtClean="0"/>
              <a:t>  </a:t>
            </a:r>
            <a:r>
              <a:rPr lang="ko-KR" altLang="en-US" sz="1500" smtClean="0"/>
              <a:t>                                                   </a:t>
            </a:r>
            <a:endParaRPr lang="en-US" altLang="ko-KR" sz="15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515" y="1958368"/>
            <a:ext cx="7400925" cy="46672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32040" y="2647947"/>
            <a:ext cx="3707904" cy="3139321"/>
          </a:xfrm>
          <a:prstGeom prst="rect">
            <a:avLst/>
          </a:prstGeom>
          <a:solidFill>
            <a:srgbClr val="E2EDEE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kumimoji="0" lang="ko-KR" altLang="ko-KR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</a:t>
            </a:r>
            <a:r>
              <a:rPr kumimoji="0" lang="en-US" altLang="ko-KR" sz="1200" b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[D] </a:t>
            </a:r>
            <a:r>
              <a:rPr kumimoji="0" lang="ko-KR" altLang="ko-KR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복잡도 : </a:t>
            </a:r>
            <a:r>
              <a:rPr kumimoji="0" lang="ko-KR" altLang="ko-KR" sz="12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8/4=2.0</a:t>
            </a:r>
            <a:br>
              <a:rPr kumimoji="0" lang="ko-KR" altLang="ko-KR" sz="12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bmi &lt; </a:t>
            </a:r>
            <a:r>
              <a:rPr kumimoji="0" lang="ko-KR" altLang="ko-KR" sz="1200">
                <a:solidFill>
                  <a:srgbClr val="1750EB"/>
                </a:solidFill>
                <a:latin typeface="Arial Unicode MS" panose="020B0604020202020204" pitchFamily="50" charset="-127"/>
                <a:ea typeface="JetBrains Mono"/>
              </a:rPr>
              <a:t>25 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:   </a:t>
            </a:r>
            <a:r>
              <a:rPr kumimoji="0" lang="ko-KR" altLang="ko-KR" sz="11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# </a:t>
            </a:r>
            <a:r>
              <a:rPr kumimoji="0" lang="ko-KR" altLang="ko-KR" sz="1100" i="1">
                <a:solidFill>
                  <a:srgbClr val="8C8C8C"/>
                </a:solidFill>
                <a:ea typeface="맑은 고딕" panose="020B0503020000020004" pitchFamily="50" charset="-127"/>
              </a:rPr>
              <a:t>저체중이거나 </a:t>
            </a:r>
            <a:r>
              <a:rPr kumimoji="0" lang="ko-KR" altLang="ko-KR" sz="1100" i="1" smtClean="0">
                <a:solidFill>
                  <a:srgbClr val="8C8C8C"/>
                </a:solidFill>
                <a:ea typeface="맑은 고딕" panose="020B0503020000020004" pitchFamily="50" charset="-127"/>
              </a:rPr>
              <a:t>정상체중</a:t>
            </a:r>
            <a:r>
              <a:rPr kumimoji="0" lang="ko-KR" altLang="ko-KR" sz="1200" i="1">
                <a:solidFill>
                  <a:srgbClr val="8C8C8C"/>
                </a:solidFill>
                <a:ea typeface="맑은 고딕" panose="020B0503020000020004" pitchFamily="50" charset="-127"/>
              </a:rPr>
              <a:t/>
            </a:r>
            <a:br>
              <a:rPr kumimoji="0" lang="ko-KR" altLang="ko-KR" sz="1200" i="1">
                <a:solidFill>
                  <a:srgbClr val="8C8C8C"/>
                </a:solidFill>
                <a:ea typeface="맑은 고딕" panose="020B0503020000020004" pitchFamily="50" charset="-127"/>
              </a:rPr>
            </a:br>
            <a:r>
              <a:rPr kumimoji="0" lang="ko-KR" altLang="ko-KR" sz="1200" i="1">
                <a:solidFill>
                  <a:srgbClr val="8C8C8C"/>
                </a:solidFill>
                <a:ea typeface="맑은 고딕" panose="020B0503020000020004" pitchFamily="50" charset="-127"/>
              </a:rPr>
              <a:t>    </a:t>
            </a:r>
            <a:r>
              <a:rPr kumimoji="0" lang="ko-KR" altLang="ko-KR" sz="120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bmi &lt; </a:t>
            </a:r>
            <a:r>
              <a:rPr kumimoji="0" lang="ko-KR" altLang="ko-KR" sz="1200">
                <a:solidFill>
                  <a:srgbClr val="1750EB"/>
                </a:solidFill>
                <a:latin typeface="Arial Unicode MS" panose="020B0604020202020204" pitchFamily="50" charset="-127"/>
                <a:ea typeface="JetBrains Mono"/>
              </a:rPr>
              <a:t>18.5 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200">
                <a:solidFill>
                  <a:srgbClr val="000080"/>
                </a:solidFill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2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200" b="1">
                <a:solidFill>
                  <a:srgbClr val="008080"/>
                </a:solidFill>
                <a:ea typeface="맑은 고딕" panose="020B0503020000020004" pitchFamily="50" charset="-127"/>
              </a:rPr>
              <a:t>저체중</a:t>
            </a:r>
            <a:r>
              <a:rPr kumimoji="0" lang="ko-KR" altLang="ko-KR" sz="12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200" b="1">
                <a:solidFill>
                  <a:srgbClr val="008080"/>
                </a:solidFill>
                <a:ea typeface="맑은 고딕" panose="020B0503020000020004" pitchFamily="50" charset="-127"/>
              </a:rPr>
              <a:t>건강 위험도 높음</a:t>
            </a:r>
            <a:r>
              <a:rPr kumimoji="0" lang="ko-KR" altLang="ko-KR" sz="12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 ***"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20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else 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200">
                <a:solidFill>
                  <a:srgbClr val="000080"/>
                </a:solidFill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2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200" b="1">
                <a:solidFill>
                  <a:srgbClr val="008080"/>
                </a:solidFill>
                <a:ea typeface="맑은 고딕" panose="020B0503020000020004" pitchFamily="50" charset="-127"/>
              </a:rPr>
              <a:t>정상체중</a:t>
            </a:r>
            <a:r>
              <a:rPr kumimoji="0" lang="ko-KR" altLang="ko-KR" sz="12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200" b="1">
                <a:solidFill>
                  <a:srgbClr val="008080"/>
                </a:solidFill>
                <a:ea typeface="맑은 고딕" panose="020B0503020000020004" pitchFamily="50" charset="-127"/>
              </a:rPr>
              <a:t>건강 위험도 낮음</a:t>
            </a:r>
            <a:r>
              <a:rPr kumimoji="0" lang="ko-KR" altLang="ko-KR" sz="12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 ***"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else 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:          </a:t>
            </a:r>
            <a:r>
              <a:rPr kumimoji="0" lang="ko-KR" altLang="ko-KR" sz="11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# </a:t>
            </a:r>
            <a:r>
              <a:rPr kumimoji="0" lang="ko-KR" altLang="ko-KR" sz="1100" i="1">
                <a:solidFill>
                  <a:srgbClr val="8C8C8C"/>
                </a:solidFill>
                <a:ea typeface="맑은 고딕" panose="020B0503020000020004" pitchFamily="50" charset="-127"/>
              </a:rPr>
              <a:t>과체중이거나 </a:t>
            </a:r>
            <a:r>
              <a:rPr kumimoji="0" lang="ko-KR" altLang="ko-KR" sz="1100" i="1" smtClean="0">
                <a:solidFill>
                  <a:srgbClr val="8C8C8C"/>
                </a:solidFill>
                <a:ea typeface="맑은 고딕" panose="020B0503020000020004" pitchFamily="50" charset="-127"/>
              </a:rPr>
              <a:t>비만</a:t>
            </a:r>
            <a:r>
              <a:rPr kumimoji="0" lang="ko-KR" altLang="ko-KR" sz="1200" i="1">
                <a:solidFill>
                  <a:srgbClr val="8C8C8C"/>
                </a:solidFill>
                <a:ea typeface="맑은 고딕" panose="020B0503020000020004" pitchFamily="50" charset="-127"/>
              </a:rPr>
              <a:t/>
            </a:r>
            <a:br>
              <a:rPr kumimoji="0" lang="ko-KR" altLang="ko-KR" sz="1200" i="1">
                <a:solidFill>
                  <a:srgbClr val="8C8C8C"/>
                </a:solidFill>
                <a:ea typeface="맑은 고딕" panose="020B0503020000020004" pitchFamily="50" charset="-127"/>
              </a:rPr>
            </a:br>
            <a:r>
              <a:rPr kumimoji="0" lang="ko-KR" altLang="ko-KR" sz="1200" i="1">
                <a:solidFill>
                  <a:srgbClr val="8C8C8C"/>
                </a:solidFill>
                <a:ea typeface="맑은 고딕" panose="020B0503020000020004" pitchFamily="50" charset="-127"/>
              </a:rPr>
              <a:t>    </a:t>
            </a:r>
            <a:r>
              <a:rPr kumimoji="0" lang="ko-KR" altLang="ko-KR" sz="120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bmi &lt; </a:t>
            </a:r>
            <a:r>
              <a:rPr kumimoji="0" lang="ko-KR" altLang="ko-KR" sz="1200">
                <a:solidFill>
                  <a:srgbClr val="1750EB"/>
                </a:solidFill>
                <a:latin typeface="Arial Unicode MS" panose="020B0604020202020204" pitchFamily="50" charset="-127"/>
                <a:ea typeface="JetBrains Mono"/>
              </a:rPr>
              <a:t>30 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200">
                <a:solidFill>
                  <a:srgbClr val="000080"/>
                </a:solidFill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2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200" b="1">
                <a:solidFill>
                  <a:srgbClr val="008080"/>
                </a:solidFill>
                <a:ea typeface="맑은 고딕" panose="020B0503020000020004" pitchFamily="50" charset="-127"/>
              </a:rPr>
              <a:t>과체중</a:t>
            </a:r>
            <a:r>
              <a:rPr kumimoji="0" lang="ko-KR" altLang="ko-KR" sz="12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200" b="1">
                <a:solidFill>
                  <a:srgbClr val="008080"/>
                </a:solidFill>
                <a:ea typeface="맑은 고딕" panose="020B0503020000020004" pitchFamily="50" charset="-127"/>
              </a:rPr>
              <a:t>건강 위험도 낮음</a:t>
            </a:r>
            <a:r>
              <a:rPr kumimoji="0" lang="ko-KR" altLang="ko-KR" sz="12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 ***"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20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else 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200">
                <a:solidFill>
                  <a:srgbClr val="000080"/>
                </a:solidFill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2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200" b="1">
                <a:solidFill>
                  <a:srgbClr val="008080"/>
                </a:solidFill>
                <a:ea typeface="맑은 고딕" panose="020B0503020000020004" pitchFamily="50" charset="-127"/>
              </a:rPr>
              <a:t>비만</a:t>
            </a:r>
            <a:r>
              <a:rPr kumimoji="0" lang="ko-KR" altLang="ko-KR" sz="12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200" b="1">
                <a:solidFill>
                  <a:srgbClr val="008080"/>
                </a:solidFill>
                <a:ea typeface="맑은 고딕" panose="020B0503020000020004" pitchFamily="50" charset="-127"/>
              </a:rPr>
              <a:t>건강 위험도 높음</a:t>
            </a:r>
            <a:r>
              <a:rPr kumimoji="0" lang="ko-KR" altLang="ko-KR" sz="12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 ***"</a:t>
            </a:r>
            <a:r>
              <a:rPr kumimoji="0" lang="ko-KR" altLang="ko-KR" sz="12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)</a:t>
            </a:r>
            <a:endParaRPr kumimoji="0" lang="ko-KR" altLang="ko-KR" sz="3200">
              <a:latin typeface="Arial" panose="020B060402020202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71600" y="5445224"/>
            <a:ext cx="3744416" cy="1207818"/>
            <a:chOff x="971600" y="5445224"/>
            <a:chExt cx="3744416" cy="1207818"/>
          </a:xfrm>
        </p:grpSpPr>
        <p:sp>
          <p:nvSpPr>
            <p:cNvPr id="8" name="TextBox 7"/>
            <p:cNvSpPr txBox="1"/>
            <p:nvPr/>
          </p:nvSpPr>
          <p:spPr>
            <a:xfrm>
              <a:off x="971600" y="5445224"/>
              <a:ext cx="1152128" cy="43204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ko-KR" altLang="en-US" sz="1600" b="1" smtClean="0">
                  <a:latin typeface="+mn-ea"/>
                  <a:ea typeface="+mn-ea"/>
                </a:rPr>
                <a:t>완전성</a:t>
              </a:r>
              <a:r>
                <a:rPr lang="en-US" altLang="ko-KR" sz="1400" b="1" smtClean="0">
                  <a:latin typeface="+mn-ea"/>
                  <a:ea typeface="+mn-ea"/>
                </a:rPr>
                <a:t> </a:t>
              </a:r>
              <a:endParaRPr lang="ko-KR" altLang="en-US" sz="1400" b="1" dirty="0" smtClean="0">
                <a:latin typeface="+mn-ea"/>
                <a:ea typeface="+mn-ea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271407" y="5897442"/>
              <a:ext cx="3444609" cy="755600"/>
              <a:chOff x="1091387" y="6053664"/>
              <a:chExt cx="3444609" cy="755600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1131515" y="6356229"/>
                <a:ext cx="3404481" cy="376570"/>
                <a:chOff x="1131515" y="6309320"/>
                <a:chExt cx="3404481" cy="376570"/>
              </a:xfrm>
            </p:grpSpPr>
            <p:cxnSp>
              <p:nvCxnSpPr>
                <p:cNvPr id="42" name="직선 화살표 연결선 41"/>
                <p:cNvCxnSpPr/>
                <p:nvPr/>
              </p:nvCxnSpPr>
              <p:spPr>
                <a:xfrm>
                  <a:off x="1131515" y="6381328"/>
                  <a:ext cx="3404481" cy="0"/>
                </a:xfrm>
                <a:prstGeom prst="straightConnector1">
                  <a:avLst/>
                </a:prstGeom>
                <a:ln w="38100"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>
                <a:xfrm>
                  <a:off x="1907704" y="6309320"/>
                  <a:ext cx="0" cy="14401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/>
                <p:cNvCxnSpPr/>
                <p:nvPr/>
              </p:nvCxnSpPr>
              <p:spPr>
                <a:xfrm>
                  <a:off x="2771800" y="6309320"/>
                  <a:ext cx="0" cy="14401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/>
                <p:nvPr/>
              </p:nvCxnSpPr>
              <p:spPr>
                <a:xfrm>
                  <a:off x="3635896" y="6309320"/>
                  <a:ext cx="0" cy="14401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직사각형 45"/>
                <p:cNvSpPr/>
                <p:nvPr/>
              </p:nvSpPr>
              <p:spPr>
                <a:xfrm>
                  <a:off x="1681271" y="6408891"/>
                  <a:ext cx="47320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smtClean="0"/>
                    <a:t>18.5</a:t>
                  </a:r>
                  <a:endParaRPr lang="ko-KR" altLang="en-US" sz="1200"/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2514618" y="6406729"/>
                  <a:ext cx="47320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smtClean="0"/>
                    <a:t>25.0</a:t>
                  </a:r>
                  <a:endParaRPr lang="ko-KR" altLang="en-US" sz="1200"/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3419872" y="6406729"/>
                  <a:ext cx="47320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smtClean="0"/>
                    <a:t>30.0</a:t>
                  </a:r>
                  <a:endParaRPr lang="ko-KR" altLang="en-US" sz="1200"/>
                </a:p>
              </p:txBody>
            </p:sp>
          </p:grpSp>
          <p:grpSp>
            <p:nvGrpSpPr>
              <p:cNvPr id="12" name="그룹 11"/>
              <p:cNvGrpSpPr/>
              <p:nvPr/>
            </p:nvGrpSpPr>
            <p:grpSpPr>
              <a:xfrm>
                <a:off x="1091387" y="6053664"/>
                <a:ext cx="1716417" cy="319156"/>
                <a:chOff x="7776357" y="6038356"/>
                <a:chExt cx="1958885" cy="333290"/>
              </a:xfrm>
            </p:grpSpPr>
            <p:grpSp>
              <p:nvGrpSpPr>
                <p:cNvPr id="38" name="그룹 37"/>
                <p:cNvGrpSpPr/>
                <p:nvPr/>
              </p:nvGrpSpPr>
              <p:grpSpPr>
                <a:xfrm>
                  <a:off x="7776357" y="6038356"/>
                  <a:ext cx="1918750" cy="276944"/>
                  <a:chOff x="5142313" y="6066244"/>
                  <a:chExt cx="1918750" cy="276944"/>
                </a:xfrm>
              </p:grpSpPr>
              <p:cxnSp>
                <p:nvCxnSpPr>
                  <p:cNvPr id="40" name="직선 화살표 연결선 39"/>
                  <p:cNvCxnSpPr/>
                  <p:nvPr/>
                </p:nvCxnSpPr>
                <p:spPr>
                  <a:xfrm>
                    <a:off x="5142313" y="6073824"/>
                    <a:ext cx="1909935" cy="0"/>
                  </a:xfrm>
                  <a:prstGeom prst="straightConnector1">
                    <a:avLst/>
                  </a:prstGeom>
                  <a:ln w="12700">
                    <a:solidFill>
                      <a:schemeClr val="accent2">
                        <a:lumMod val="50000"/>
                      </a:schemeClr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직선 화살표 연결선 40"/>
                  <p:cNvCxnSpPr/>
                  <p:nvPr/>
                </p:nvCxnSpPr>
                <p:spPr>
                  <a:xfrm>
                    <a:off x="7058430" y="6066244"/>
                    <a:ext cx="2633" cy="276944"/>
                  </a:xfrm>
                  <a:prstGeom prst="straightConnector1">
                    <a:avLst/>
                  </a:prstGeom>
                  <a:ln w="12700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" name="타원 38"/>
                <p:cNvSpPr/>
                <p:nvPr/>
              </p:nvSpPr>
              <p:spPr>
                <a:xfrm>
                  <a:off x="9663234" y="6299638"/>
                  <a:ext cx="72008" cy="72008"/>
                </a:xfrm>
                <a:prstGeom prst="ellipse">
                  <a:avLst/>
                </a:prstGeom>
                <a:no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" name="그룹 12"/>
              <p:cNvGrpSpPr/>
              <p:nvPr/>
            </p:nvGrpSpPr>
            <p:grpSpPr>
              <a:xfrm flipV="1">
                <a:off x="1220328" y="6124380"/>
                <a:ext cx="720870" cy="264643"/>
                <a:chOff x="5278246" y="6405207"/>
                <a:chExt cx="769752" cy="282292"/>
              </a:xfrm>
            </p:grpSpPr>
            <p:sp>
              <p:nvSpPr>
                <p:cNvPr id="34" name="타원 33"/>
                <p:cNvSpPr/>
                <p:nvPr/>
              </p:nvSpPr>
              <p:spPr>
                <a:xfrm>
                  <a:off x="5975990" y="6405207"/>
                  <a:ext cx="72008" cy="72008"/>
                </a:xfrm>
                <a:prstGeom prst="ellipse">
                  <a:avLst/>
                </a:prstGeom>
                <a:no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5" name="그룹 34"/>
                <p:cNvGrpSpPr/>
                <p:nvPr/>
              </p:nvGrpSpPr>
              <p:grpSpPr>
                <a:xfrm>
                  <a:off x="5278246" y="6477215"/>
                  <a:ext cx="735706" cy="210284"/>
                  <a:chOff x="4414150" y="7070917"/>
                  <a:chExt cx="735706" cy="210284"/>
                </a:xfrm>
              </p:grpSpPr>
              <p:cxnSp>
                <p:nvCxnSpPr>
                  <p:cNvPr id="36" name="직선 화살표 연결선 35"/>
                  <p:cNvCxnSpPr/>
                  <p:nvPr/>
                </p:nvCxnSpPr>
                <p:spPr>
                  <a:xfrm flipH="1">
                    <a:off x="4414150" y="7265350"/>
                    <a:ext cx="730390" cy="2290"/>
                  </a:xfrm>
                  <a:prstGeom prst="straightConnector1">
                    <a:avLst/>
                  </a:prstGeom>
                  <a:ln w="12700">
                    <a:solidFill>
                      <a:schemeClr val="accent2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화살표 연결선 36"/>
                  <p:cNvCxnSpPr>
                    <a:stCxn id="34" idx="4"/>
                  </p:cNvCxnSpPr>
                  <p:nvPr/>
                </p:nvCxnSpPr>
                <p:spPr>
                  <a:xfrm>
                    <a:off x="5147899" y="7070917"/>
                    <a:ext cx="1957" cy="210284"/>
                  </a:xfrm>
                  <a:prstGeom prst="straightConnector1">
                    <a:avLst/>
                  </a:prstGeom>
                  <a:ln w="12700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" name="그룹 15"/>
              <p:cNvGrpSpPr/>
              <p:nvPr/>
            </p:nvGrpSpPr>
            <p:grpSpPr>
              <a:xfrm>
                <a:off x="2818573" y="6139250"/>
                <a:ext cx="847909" cy="257337"/>
                <a:chOff x="7776357" y="6038356"/>
                <a:chExt cx="967689" cy="333290"/>
              </a:xfrm>
            </p:grpSpPr>
            <p:grpSp>
              <p:nvGrpSpPr>
                <p:cNvPr id="22" name="그룹 21"/>
                <p:cNvGrpSpPr/>
                <p:nvPr/>
              </p:nvGrpSpPr>
              <p:grpSpPr>
                <a:xfrm>
                  <a:off x="7776357" y="6038356"/>
                  <a:ext cx="936104" cy="276944"/>
                  <a:chOff x="5142313" y="6066244"/>
                  <a:chExt cx="936104" cy="276944"/>
                </a:xfrm>
              </p:grpSpPr>
              <p:cxnSp>
                <p:nvCxnSpPr>
                  <p:cNvPr id="24" name="직선 화살표 연결선 23"/>
                  <p:cNvCxnSpPr/>
                  <p:nvPr/>
                </p:nvCxnSpPr>
                <p:spPr>
                  <a:xfrm>
                    <a:off x="5142313" y="6073824"/>
                    <a:ext cx="936104" cy="0"/>
                  </a:xfrm>
                  <a:prstGeom prst="straightConnector1">
                    <a:avLst/>
                  </a:prstGeom>
                  <a:ln w="12700">
                    <a:solidFill>
                      <a:schemeClr val="accent2">
                        <a:lumMod val="50000"/>
                      </a:schemeClr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직선 화살표 연결선 24"/>
                  <p:cNvCxnSpPr/>
                  <p:nvPr/>
                </p:nvCxnSpPr>
                <p:spPr>
                  <a:xfrm>
                    <a:off x="6067234" y="6066244"/>
                    <a:ext cx="2633" cy="276944"/>
                  </a:xfrm>
                  <a:prstGeom prst="straightConnector1">
                    <a:avLst/>
                  </a:prstGeom>
                  <a:ln w="12700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타원 22"/>
                <p:cNvSpPr/>
                <p:nvPr/>
              </p:nvSpPr>
              <p:spPr>
                <a:xfrm>
                  <a:off x="8672038" y="6299638"/>
                  <a:ext cx="72008" cy="72008"/>
                </a:xfrm>
                <a:prstGeom prst="ellipse">
                  <a:avLst/>
                </a:prstGeom>
                <a:no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" name="그룹 16"/>
              <p:cNvGrpSpPr/>
              <p:nvPr/>
            </p:nvGrpSpPr>
            <p:grpSpPr>
              <a:xfrm flipV="1">
                <a:off x="3603387" y="6472563"/>
                <a:ext cx="910531" cy="336701"/>
                <a:chOff x="5975990" y="5939544"/>
                <a:chExt cx="972274" cy="359156"/>
              </a:xfrm>
            </p:grpSpPr>
            <p:sp>
              <p:nvSpPr>
                <p:cNvPr id="18" name="타원 17"/>
                <p:cNvSpPr/>
                <p:nvPr/>
              </p:nvSpPr>
              <p:spPr>
                <a:xfrm>
                  <a:off x="5975990" y="6226692"/>
                  <a:ext cx="72008" cy="72008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9" name="그룹 18"/>
                <p:cNvGrpSpPr/>
                <p:nvPr/>
              </p:nvGrpSpPr>
              <p:grpSpPr>
                <a:xfrm>
                  <a:off x="6011994" y="5939544"/>
                  <a:ext cx="936270" cy="276944"/>
                  <a:chOff x="5147898" y="6533246"/>
                  <a:chExt cx="936270" cy="276944"/>
                </a:xfrm>
              </p:grpSpPr>
              <p:cxnSp>
                <p:nvCxnSpPr>
                  <p:cNvPr id="20" name="직선 화살표 연결선 19"/>
                  <p:cNvCxnSpPr/>
                  <p:nvPr/>
                </p:nvCxnSpPr>
                <p:spPr>
                  <a:xfrm>
                    <a:off x="5148064" y="6533728"/>
                    <a:ext cx="936104" cy="0"/>
                  </a:xfrm>
                  <a:prstGeom prst="straightConnector1">
                    <a:avLst/>
                  </a:prstGeom>
                  <a:ln w="12700">
                    <a:solidFill>
                      <a:schemeClr val="accent2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직선 화살표 연결선 20"/>
                  <p:cNvCxnSpPr/>
                  <p:nvPr/>
                </p:nvCxnSpPr>
                <p:spPr>
                  <a:xfrm>
                    <a:off x="5147898" y="6533246"/>
                    <a:ext cx="2633" cy="276944"/>
                  </a:xfrm>
                  <a:prstGeom prst="straightConnector1">
                    <a:avLst/>
                  </a:prstGeom>
                  <a:ln w="12700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49" name="TextBox 48"/>
          <p:cNvSpPr txBox="1"/>
          <p:nvPr/>
        </p:nvSpPr>
        <p:spPr>
          <a:xfrm>
            <a:off x="1547664" y="5914574"/>
            <a:ext cx="360040" cy="39474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ko-KR" altLang="en-US" sz="1200" smtClean="0"/>
              <a:t>①</a:t>
            </a:r>
            <a:endParaRPr lang="ko-KR" altLang="en-US" sz="120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60179" y="5924449"/>
            <a:ext cx="433742" cy="39474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ko-KR" altLang="en-US" sz="1200" smtClean="0"/>
              <a:t>①</a:t>
            </a:r>
            <a:r>
              <a:rPr lang="en-US" altLang="ko-KR" sz="120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‘ </a:t>
            </a:r>
            <a:endParaRPr lang="ko-KR" altLang="en-US" sz="120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09267" y="5922231"/>
            <a:ext cx="360040" cy="39474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ko-KR" altLang="en-US" sz="1200" smtClean="0"/>
              <a:t>②</a:t>
            </a:r>
            <a:endParaRPr lang="ko-KR" altLang="en-US" sz="1200"/>
          </a:p>
        </p:txBody>
      </p:sp>
      <p:sp>
        <p:nvSpPr>
          <p:cNvPr id="52" name="TextBox 51"/>
          <p:cNvSpPr txBox="1"/>
          <p:nvPr/>
        </p:nvSpPr>
        <p:spPr>
          <a:xfrm>
            <a:off x="4038887" y="6247739"/>
            <a:ext cx="360040" cy="39474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ko-KR" altLang="en-US" sz="1200" smtClean="0"/>
              <a:t>②</a:t>
            </a:r>
            <a:r>
              <a:rPr lang="en-US" altLang="ko-KR" sz="1200" smtClean="0"/>
              <a:t>’</a:t>
            </a:r>
            <a:endParaRPr lang="ko-KR" altLang="en-US" sz="1200"/>
          </a:p>
        </p:txBody>
      </p:sp>
      <p:sp>
        <p:nvSpPr>
          <p:cNvPr id="53" name="TextBox 52"/>
          <p:cNvSpPr txBox="1"/>
          <p:nvPr/>
        </p:nvSpPr>
        <p:spPr>
          <a:xfrm>
            <a:off x="4931919" y="5983028"/>
            <a:ext cx="3598718" cy="682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smtClean="0">
                <a:latin typeface="+mn-ea"/>
                <a:ea typeface="+mn-ea"/>
              </a:rPr>
              <a:t>검증 </a:t>
            </a:r>
            <a:r>
              <a:rPr lang="en-US" altLang="ko-KR" sz="1600" b="1" smtClean="0">
                <a:latin typeface="+mn-ea"/>
                <a:ea typeface="+mn-ea"/>
              </a:rPr>
              <a:t>Test </a:t>
            </a:r>
            <a:r>
              <a:rPr lang="en-US" altLang="ko-KR" sz="1600" smtClean="0">
                <a:latin typeface="+mn-ea"/>
                <a:ea typeface="+mn-ea"/>
              </a:rPr>
              <a:t>: </a:t>
            </a:r>
            <a:r>
              <a:rPr lang="ko-KR" altLang="en-US" sz="1400" smtClean="0">
                <a:latin typeface="+mn-ea"/>
                <a:ea typeface="+mn-ea"/>
              </a:rPr>
              <a:t>경계점 중심으로 선택</a:t>
            </a:r>
            <a:endParaRPr lang="en-US" altLang="ko-KR" sz="140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smtClean="0">
                <a:latin typeface="+mn-ea"/>
                <a:ea typeface="+mn-ea"/>
              </a:rPr>
              <a:t>18.4, 18.5, 18.6, 25.0, 25.1, 30.0, 30.1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156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01. </a:t>
            </a:r>
            <a:r>
              <a:rPr lang="ko-KR" altLang="en-US"/>
              <a:t>제어 구조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2448272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smtClean="0"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cs typeface="Arial" panose="020B0604020202020204" pitchFamily="34" charset="0"/>
              </a:rPr>
              <a:t>]</a:t>
            </a:r>
            <a:r>
              <a:rPr lang="en-US" altLang="ko-KR" sz="1800" smtClean="0">
                <a:cs typeface="Arial" panose="020B0604020202020204" pitchFamily="34" charset="0"/>
              </a:rPr>
              <a:t> </a:t>
            </a:r>
            <a:r>
              <a:rPr lang="ko-KR" altLang="en-US" sz="1800" smtClean="0">
                <a:cs typeface="Arial" panose="020B0604020202020204" pitchFamily="34" charset="0"/>
              </a:rPr>
              <a:t>복잡도</a:t>
            </a:r>
            <a:r>
              <a:rPr lang="en-US" altLang="ko-KR" sz="1800" smtClean="0">
                <a:cs typeface="Arial" panose="020B0604020202020204" pitchFamily="34" charset="0"/>
              </a:rPr>
              <a:t> </a:t>
            </a:r>
            <a:r>
              <a:rPr lang="ko-KR" altLang="en-US" sz="1800" smtClean="0">
                <a:cs typeface="Arial" panose="020B0604020202020204" pitchFamily="34" charset="0"/>
              </a:rPr>
              <a:t>비교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3"/>
            <a:ext cx="7596844" cy="1368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아래</a:t>
            </a:r>
            <a:r>
              <a:rPr kumimoji="0"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세개 코드의 복잡도를 구하여 비교하여보시오</a:t>
            </a:r>
            <a:r>
              <a:rPr kumimoji="0"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[A] </a:t>
            </a:r>
            <a:r>
              <a:rPr kumimoji="0"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복잡도 </a:t>
            </a: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[B] </a:t>
            </a:r>
            <a:r>
              <a:rPr kumimoji="0" lang="ko-KR" altLang="en-US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복잡도 </a:t>
            </a:r>
            <a:r>
              <a:rPr kumimoji="0" lang="en-US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[C] </a:t>
            </a:r>
            <a:r>
              <a:rPr kumimoji="0" lang="ko-KR" altLang="en-US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복잡도 </a:t>
            </a:r>
            <a:r>
              <a:rPr kumimoji="0" lang="en-US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endParaRPr kumimoji="0" lang="en-US" altLang="ko-KR" sz="12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35596" y="3350497"/>
            <a:ext cx="2376264" cy="18928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latinLnBrk="0" hangingPunct="0">
              <a:lnSpc>
                <a:spcPct val="150000"/>
              </a:lnSpc>
            </a:pPr>
            <a:r>
              <a:rPr kumimoji="0" lang="ko-KR" altLang="ko-KR" sz="1300" smtClean="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innum &gt; rnum:</a:t>
            </a:r>
            <a:b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en-US" altLang="ko-KR" sz="130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smtClean="0">
                <a:solidFill>
                  <a:srgbClr val="000080"/>
                </a:solidFill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"Down"</a:t>
            </a: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smtClean="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innum &lt; rnum:</a:t>
            </a:r>
            <a:b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en-US" altLang="ko-KR" sz="130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 </a:t>
            </a:r>
            <a:r>
              <a:rPr kumimoji="0" lang="ko-KR" altLang="ko-KR" sz="1300" smtClean="0">
                <a:solidFill>
                  <a:srgbClr val="000080"/>
                </a:solidFill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"Up"</a:t>
            </a: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smtClean="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innum == rnum:</a:t>
            </a:r>
            <a:b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en-US" altLang="ko-KR" sz="130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 </a:t>
            </a:r>
            <a:r>
              <a:rPr kumimoji="0" lang="ko-KR" altLang="ko-KR" sz="1300" smtClean="0">
                <a:solidFill>
                  <a:srgbClr val="000080"/>
                </a:solidFill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"OK</a:t>
            </a:r>
            <a:r>
              <a:rPr kumimoji="0" lang="ko-KR" altLang="ko-KR" sz="1300" b="1" smtClean="0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!"</a:t>
            </a:r>
            <a:r>
              <a:rPr kumimoji="0" lang="ko-KR" altLang="ko-KR" sz="130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)</a:t>
            </a:r>
            <a:endParaRPr kumimoji="0" lang="ko-KR" altLang="ko-KR" sz="1300">
              <a:latin typeface="+mn-ea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545886" y="3350497"/>
            <a:ext cx="2376264" cy="24579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latinLnBrk="0" hangingPunct="0">
              <a:lnSpc>
                <a:spcPct val="150000"/>
              </a:lnSpc>
            </a:pPr>
            <a:r>
              <a:rPr kumimoji="0" lang="ko-KR" altLang="ko-KR" sz="1300" smtClean="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innum &gt; rnum:</a:t>
            </a:r>
            <a:b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en-US" altLang="ko-KR" sz="130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smtClean="0">
                <a:solidFill>
                  <a:srgbClr val="000080"/>
                </a:solidFill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"Down"</a:t>
            </a: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30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innum &lt; rnum:</a:t>
            </a:r>
            <a:b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>
                <a:solidFill>
                  <a:srgbClr val="000080"/>
                </a:solidFill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"Up"</a:t>
            </a: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30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innum == rnum:</a:t>
            </a:r>
            <a:b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300">
                <a:solidFill>
                  <a:srgbClr val="000080"/>
                </a:solidFill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"OK!"</a:t>
            </a: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)</a:t>
            </a:r>
            <a:endParaRPr kumimoji="0" lang="ko-KR" altLang="ko-KR" sz="1300"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56176" y="3350497"/>
            <a:ext cx="2376264" cy="18577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kumimoji="0" lang="ko-KR" altLang="ko-KR" sz="1300" smtClean="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130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innum &gt; rnum:</a:t>
            </a:r>
            <a:br>
              <a:rPr kumimoji="0" lang="ko-KR" altLang="ko-KR" sz="130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en-US" altLang="ko-KR" sz="130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smtClean="0">
                <a:solidFill>
                  <a:srgbClr val="000080"/>
                </a:solidFill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130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1" smtClean="0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"Down"</a:t>
            </a:r>
            <a:r>
              <a:rPr kumimoji="0" lang="ko-KR" altLang="ko-KR" sz="130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30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elif </a:t>
            </a: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innum &lt; rnum:</a:t>
            </a:r>
            <a:b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300">
                <a:solidFill>
                  <a:srgbClr val="000080"/>
                </a:solidFill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"Up"</a:t>
            </a: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300">
                <a:solidFill>
                  <a:srgbClr val="000080"/>
                </a:solidFill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13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"OK</a:t>
            </a:r>
            <a:r>
              <a:rPr kumimoji="0" lang="ko-KR" altLang="ko-KR" sz="1300" b="1" smtClean="0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!"</a:t>
            </a:r>
            <a:r>
              <a:rPr kumimoji="0" lang="ko-KR" altLang="ko-KR" sz="130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)</a:t>
            </a:r>
            <a:endParaRPr kumimoji="0" lang="ko-KR" altLang="ko-KR" sz="1300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5147" y="2945503"/>
            <a:ext cx="2376264" cy="3600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en-US" altLang="ko-KR" sz="16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[A]</a:t>
            </a:r>
            <a:endParaRPr lang="ko-KR" altLang="en-US" sz="1600" dirty="0" smtClean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19872" y="2945503"/>
            <a:ext cx="2376264" cy="3600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en-US" altLang="ko-KR" sz="16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[B]</a:t>
            </a:r>
            <a:endParaRPr lang="ko-KR" altLang="en-US" sz="1600" dirty="0" smtClean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55727" y="2945503"/>
            <a:ext cx="2376264" cy="3600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en-US" altLang="ko-KR" sz="16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[C]</a:t>
            </a:r>
            <a:endParaRPr lang="ko-KR" altLang="en-US" sz="1600" dirty="0" smtClean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971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 err="1"/>
              <a:t>조건문의</a:t>
            </a:r>
            <a:r>
              <a:rPr lang="ko-KR" altLang="en-US" sz="2000" dirty="0"/>
              <a:t> 활용</a:t>
            </a:r>
            <a:endParaRPr lang="ko-KR" altLang="en-US" sz="1800" b="1" dirty="0">
              <a:solidFill>
                <a:srgbClr val="3C479D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 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 dirty="0"/>
              <a:t>                      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66" y="1556793"/>
            <a:ext cx="7381875" cy="409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66" y="1966368"/>
            <a:ext cx="5395564" cy="18489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906380"/>
            <a:ext cx="4711372" cy="118056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71" r="25043"/>
          <a:stretch/>
        </p:blipFill>
        <p:spPr>
          <a:xfrm>
            <a:off x="1331640" y="5227624"/>
            <a:ext cx="3609324" cy="108943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74" b="78700"/>
          <a:stretch/>
        </p:blipFill>
        <p:spPr>
          <a:xfrm>
            <a:off x="5057370" y="6010004"/>
            <a:ext cx="1440160" cy="30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3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166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제어 구조의 종류 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프로그램에서 해야 할 동작의 흐름이나 순서를 처리하는 방법이 제어 구조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제어 구조는 순차 구조</a:t>
            </a:r>
            <a:r>
              <a:rPr lang="en-US" altLang="ko-KR" sz="1600" dirty="0"/>
              <a:t>, </a:t>
            </a:r>
            <a:r>
              <a:rPr lang="ko-KR" altLang="en-US" sz="1600" dirty="0"/>
              <a:t>선택 구조</a:t>
            </a:r>
            <a:r>
              <a:rPr lang="en-US" altLang="ko-KR" sz="1600" dirty="0"/>
              <a:t>, </a:t>
            </a:r>
            <a:r>
              <a:rPr lang="ko-KR" altLang="en-US" sz="1600" dirty="0"/>
              <a:t>반복 구조로 나뉨</a:t>
            </a: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796" y="2492897"/>
            <a:ext cx="5486400" cy="279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0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 err="1"/>
              <a:t>조건문의</a:t>
            </a:r>
            <a:r>
              <a:rPr lang="ko-KR" altLang="en-US" sz="2000" dirty="0"/>
              <a:t> 활용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en-US" altLang="ko-KR" sz="1600" dirty="0"/>
              <a:t> 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r>
              <a:rPr lang="en-US" altLang="ko-KR" sz="1600" dirty="0"/>
              <a:t> </a:t>
            </a: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endParaRPr lang="en-US" altLang="ko-KR" sz="1600" dirty="0"/>
          </a:p>
          <a:p>
            <a:pPr lvl="3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ko-KR" sz="1500" b="1" dirty="0">
                <a:solidFill>
                  <a:srgbClr val="C00000"/>
                </a:solidFill>
              </a:rPr>
              <a:t> TIP </a:t>
            </a:r>
            <a:r>
              <a:rPr lang="ko-KR" altLang="en-US" sz="1500" dirty="0"/>
              <a:t>각종 단위 기호는 한글 </a:t>
            </a:r>
            <a:r>
              <a:rPr lang="ko-KR" altLang="en-US" sz="1500"/>
              <a:t>자음 </a:t>
            </a:r>
            <a:r>
              <a:rPr lang="en-US" altLang="ko-KR" sz="1500" smtClean="0"/>
              <a:t>‘</a:t>
            </a:r>
            <a:r>
              <a:rPr lang="ko-KR" altLang="en-US" sz="1500" smtClean="0"/>
              <a:t>ㄹ</a:t>
            </a:r>
            <a:r>
              <a:rPr lang="en-US" altLang="ko-KR" sz="1500" smtClean="0"/>
              <a:t>’</a:t>
            </a:r>
            <a:r>
              <a:rPr lang="ko-KR" altLang="en-US" sz="1500" smtClean="0"/>
              <a:t>을 </a:t>
            </a:r>
            <a:r>
              <a:rPr lang="ko-KR" altLang="en-US" sz="1500" dirty="0"/>
              <a:t>입력하고 한자 키를 눌러서 기호로 변환</a:t>
            </a:r>
            <a:endParaRPr lang="en-US" altLang="ko-KR" sz="15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ko-KR" altLang="en-US" sz="1600" dirty="0"/>
              <a:t>                 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66" y="1556793"/>
            <a:ext cx="7381875" cy="4095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142676"/>
            <a:ext cx="7258050" cy="27146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4956699"/>
            <a:ext cx="7277100" cy="742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28184" y="3067940"/>
            <a:ext cx="1152128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200" b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# </a:t>
            </a:r>
            <a:r>
              <a:rPr lang="ko-KR" altLang="en-US" sz="1200" b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화씨 </a:t>
            </a:r>
            <a:r>
              <a:rPr lang="en-US" altLang="ko-KR" sz="1200" b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b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rPr>
              <a:t>섭씨</a:t>
            </a:r>
            <a:r>
              <a:rPr lang="en-US" altLang="ko-KR" sz="1100" b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1100" b="1" dirty="0" smtClean="0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8184" y="3573432"/>
            <a:ext cx="1152128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200" b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# </a:t>
            </a:r>
            <a:r>
              <a:rPr lang="ko-KR" altLang="en-US" sz="1200" b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파운드 </a:t>
            </a:r>
            <a:r>
              <a:rPr lang="en-US" altLang="ko-KR" sz="1200" b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rPr>
              <a:t> kg</a:t>
            </a:r>
            <a:r>
              <a:rPr lang="en-US" altLang="ko-KR" sz="1100" b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1100" b="1" dirty="0" smtClean="0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8184" y="4059382"/>
            <a:ext cx="1152128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200" b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# </a:t>
            </a:r>
            <a:r>
              <a:rPr lang="ko-KR" altLang="en-US" sz="1200" b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인치 </a:t>
            </a:r>
            <a:r>
              <a:rPr lang="en-US" altLang="ko-KR" sz="1200" b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rPr>
              <a:t> cm</a:t>
            </a:r>
            <a:r>
              <a:rPr lang="en-US" altLang="ko-KR" sz="1100" b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1100" b="1" dirty="0" smtClean="0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953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 err="1"/>
              <a:t>조건문의</a:t>
            </a:r>
            <a:r>
              <a:rPr lang="ko-KR" altLang="en-US" sz="2000" dirty="0"/>
              <a:t> 활용</a:t>
            </a:r>
            <a:endParaRPr lang="en-US" altLang="ko-KR" dirty="0"/>
          </a:p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endParaRPr lang="en-US" altLang="ko-KR" sz="1600" dirty="0"/>
          </a:p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endParaRPr lang="en-US" altLang="ko-KR" dirty="0"/>
          </a:p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 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565" y="1497733"/>
            <a:ext cx="7381875" cy="419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30" y="2037296"/>
            <a:ext cx="4617720" cy="1828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933057"/>
            <a:ext cx="4856234" cy="122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3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 err="1"/>
              <a:t>조건문의</a:t>
            </a:r>
            <a:r>
              <a:rPr lang="ko-KR" altLang="en-US" sz="2000" dirty="0"/>
              <a:t> 활용</a:t>
            </a:r>
            <a:endParaRPr lang="en-US" altLang="ko-KR" sz="2000" dirty="0"/>
          </a:p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en-US" altLang="ko-KR" sz="1600" dirty="0"/>
              <a:t> </a:t>
            </a: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en-US" altLang="ko-KR" sz="1600" dirty="0"/>
              <a:t> 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565" y="1497733"/>
            <a:ext cx="7381875" cy="419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966007"/>
            <a:ext cx="7267575" cy="2209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047" y="4293097"/>
            <a:ext cx="7255167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9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 err="1"/>
              <a:t>조건문의</a:t>
            </a:r>
            <a:r>
              <a:rPr lang="ko-KR" altLang="en-US" sz="2000" dirty="0"/>
              <a:t> 활용</a:t>
            </a:r>
            <a:endParaRPr lang="en-US" altLang="ko-KR" sz="2000" dirty="0"/>
          </a:p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endParaRPr lang="en-US" altLang="ko-KR" sz="24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 </a:t>
            </a: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24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 </a:t>
            </a: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ü"/>
            </a:pPr>
            <a:endParaRPr lang="en-US" altLang="ko-KR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30" y="1505796"/>
            <a:ext cx="7372350" cy="4381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155252"/>
            <a:ext cx="7277100" cy="2705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660" y="2472539"/>
            <a:ext cx="5300702" cy="183460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4980782"/>
            <a:ext cx="35528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01. </a:t>
            </a:r>
            <a:r>
              <a:rPr lang="ko-KR" altLang="en-US"/>
              <a:t>제어 구조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2448272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smtClean="0"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cs typeface="Arial" panose="020B0604020202020204" pitchFamily="34" charset="0"/>
              </a:rPr>
              <a:t>] </a:t>
            </a:r>
            <a:r>
              <a:rPr lang="en-US" altLang="ko-KR" sz="18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Ch05-Ex01-01</a:t>
            </a:r>
            <a:r>
              <a:rPr lang="en-US" altLang="ko-KR" sz="20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&gt;&gt;</a:t>
            </a:r>
            <a:r>
              <a:rPr lang="en-US" altLang="ko-KR" sz="1800" b="1" smtClean="0">
                <a:cs typeface="Arial" panose="020B0604020202020204" pitchFamily="34" charset="0"/>
              </a:rPr>
              <a:t>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두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수 중에 큰 수 출력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028" y="2895600"/>
            <a:ext cx="3438525" cy="3962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859" y="3486150"/>
            <a:ext cx="2876550" cy="16573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35596" y="1484784"/>
            <a:ext cx="7596844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kumimoji="0"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두 개의 정수를 입력 받아 둘 중에 큰 수를 </a:t>
            </a: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출력하시오</a:t>
            </a:r>
            <a:r>
              <a:rPr kumimoji="0"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(</a:t>
            </a: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조건문 사용</a:t>
            </a:r>
            <a:r>
              <a:rPr kumimoji="0"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kumimoji="0"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큰 수를 기억할 변수</a:t>
            </a:r>
            <a:r>
              <a:rPr kumimoji="0"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(max)</a:t>
            </a:r>
            <a:r>
              <a:rPr kumimoji="0"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를 사용하면</a:t>
            </a:r>
            <a:endParaRPr kumimoji="0" lang="en-US" altLang="ko-KR" sz="14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1009650" lvl="2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큰 수에 대한 </a:t>
            </a:r>
            <a:r>
              <a:rPr kumimoji="0" lang="ko-KR" altLang="en-US" sz="1200" b="1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재사용</a:t>
            </a: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가능</a:t>
            </a:r>
            <a:endParaRPr kumimoji="0" lang="en-US" altLang="ko-KR" sz="12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1009650" lvl="2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프로그램에 대한 </a:t>
            </a:r>
            <a:r>
              <a:rPr kumimoji="0" lang="ko-KR" altLang="en-US" sz="1200" b="1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확장성</a:t>
            </a: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용이 </a:t>
            </a:r>
            <a:r>
              <a:rPr kumimoji="0"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여러 개 입력에 대한 확장</a:t>
            </a:r>
            <a:r>
              <a:rPr kumimoji="0"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marL="1009650" lvl="2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프로그램의 </a:t>
            </a:r>
            <a:r>
              <a:rPr kumimoji="0" lang="ko-KR" altLang="en-US" sz="1200" b="1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가독성</a:t>
            </a: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증가 </a:t>
            </a:r>
            <a:r>
              <a:rPr kumimoji="0"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kumimoji="0"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718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01. </a:t>
            </a:r>
            <a:r>
              <a:rPr lang="ko-KR" altLang="en-US"/>
              <a:t>제어 구조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2448272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smtClean="0"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cs typeface="Arial" panose="020B0604020202020204" pitchFamily="34" charset="0"/>
              </a:rPr>
              <a:t>] 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Ch05-Ex01-02</a:t>
            </a:r>
            <a:r>
              <a:rPr lang="en-US" altLang="ko-KR" sz="20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&gt;&gt;</a:t>
            </a:r>
            <a:r>
              <a:rPr lang="en-US" altLang="ko-KR" sz="1800" b="1" smtClean="0">
                <a:cs typeface="Arial" panose="020B0604020202020204" pitchFamily="34" charset="0"/>
              </a:rPr>
              <a:t>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세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수 중에 큰 수 출력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903230"/>
            <a:ext cx="3905250" cy="51530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35596" y="1484784"/>
            <a:ext cx="7596844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세 </a:t>
            </a:r>
            <a:r>
              <a:rPr kumimoji="0"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개의 정수를 입력 받아 둘 중에 큰 수를 </a:t>
            </a: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출력하시오</a:t>
            </a:r>
            <a:r>
              <a:rPr kumimoji="0"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(</a:t>
            </a: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조건문 사용</a:t>
            </a:r>
            <a:r>
              <a:rPr kumimoji="0"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kumimoji="0"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큰 수를 기억할 변수</a:t>
            </a:r>
            <a:r>
              <a:rPr kumimoji="0"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(max)</a:t>
            </a:r>
            <a:r>
              <a:rPr kumimoji="0"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를 사용하면</a:t>
            </a:r>
            <a:endParaRPr kumimoji="0" lang="en-US" altLang="ko-KR" sz="14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1009650" lvl="2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큰 수에 대한 </a:t>
            </a:r>
            <a:r>
              <a:rPr kumimoji="0" lang="ko-KR" altLang="en-US" sz="1200" b="1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재사용</a:t>
            </a: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가능</a:t>
            </a:r>
            <a:endParaRPr kumimoji="0" lang="en-US" altLang="ko-KR" sz="12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1009650" lvl="2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프로그램에 대한 </a:t>
            </a:r>
            <a:r>
              <a:rPr kumimoji="0" lang="ko-KR" altLang="en-US" sz="1200" b="1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확장성</a:t>
            </a: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용이 </a:t>
            </a:r>
            <a:r>
              <a:rPr kumimoji="0"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여러 개 입력에 대한 확장</a:t>
            </a:r>
            <a:r>
              <a:rPr kumimoji="0"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marL="1009650" lvl="2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프로그램의 </a:t>
            </a:r>
            <a:r>
              <a:rPr kumimoji="0" lang="ko-KR" altLang="en-US" sz="1200" b="1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가독성</a:t>
            </a: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증가 </a:t>
            </a:r>
            <a:r>
              <a:rPr kumimoji="0"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kumimoji="0"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394777"/>
            <a:ext cx="28765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6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01. </a:t>
            </a:r>
            <a:r>
              <a:rPr lang="ko-KR" altLang="en-US"/>
              <a:t>제어 구조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2448272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smtClean="0"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cs typeface="Arial" panose="020B0604020202020204" pitchFamily="34" charset="0"/>
              </a:rPr>
              <a:t>] </a:t>
            </a:r>
            <a:r>
              <a:rPr lang="en-US" altLang="ko-KR" sz="18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Ch05-Ex01-03</a:t>
            </a:r>
            <a:r>
              <a:rPr lang="en-US" altLang="ko-KR" sz="20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&gt;&gt;</a:t>
            </a:r>
            <a:r>
              <a:rPr lang="en-US" altLang="ko-KR" sz="1800" b="1" smtClean="0">
                <a:cs typeface="Arial" panose="020B0604020202020204" pitchFamily="34" charset="0"/>
              </a:rPr>
              <a:t>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세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수 중에 큰 수 출력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세 </a:t>
            </a:r>
            <a:r>
              <a:rPr kumimoji="0"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개의 정수를 입력 받아 둘 중에 큰 수를 </a:t>
            </a: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출력하시오</a:t>
            </a:r>
            <a:r>
              <a:rPr kumimoji="0"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(</a:t>
            </a:r>
            <a:r>
              <a:rPr kumimoji="0" lang="ko-KR" altLang="en-US" sz="1400" b="1" smtClean="0">
                <a:solidFill>
                  <a:srgbClr val="0000FF"/>
                </a:solidFill>
                <a:latin typeface="+mn-ea"/>
              </a:rPr>
              <a:t>함수</a:t>
            </a:r>
            <a:r>
              <a:rPr kumimoji="0" lang="en-US" altLang="ko-KR" sz="1400" b="1" smtClean="0">
                <a:solidFill>
                  <a:srgbClr val="0000FF"/>
                </a:solidFill>
                <a:latin typeface="+mn-ea"/>
              </a:rPr>
              <a:t> </a:t>
            </a:r>
            <a:r>
              <a:rPr kumimoji="0" lang="ko-KR" altLang="en-US" sz="1400" b="1" smtClean="0">
                <a:solidFill>
                  <a:srgbClr val="0000FF"/>
                </a:solidFill>
                <a:latin typeface="+mn-ea"/>
              </a:rPr>
              <a:t>호출</a:t>
            </a: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사용</a:t>
            </a:r>
            <a:r>
              <a:rPr kumimoji="0"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kumimoji="0"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큰 수를 기억할 변수</a:t>
            </a:r>
            <a:r>
              <a:rPr kumimoji="0"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(max)</a:t>
            </a:r>
            <a:r>
              <a:rPr kumimoji="0"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를 사용하면</a:t>
            </a:r>
            <a:endParaRPr kumimoji="0" lang="en-US" altLang="ko-KR" sz="14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1009650" lvl="2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큰 수에 대한 </a:t>
            </a:r>
            <a:r>
              <a:rPr kumimoji="0" lang="ko-KR" altLang="en-US" sz="1200" b="1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재사용</a:t>
            </a: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가능</a:t>
            </a:r>
            <a:endParaRPr kumimoji="0" lang="en-US" altLang="ko-KR" sz="12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1009650" lvl="2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프로그램에 대한 </a:t>
            </a:r>
            <a:r>
              <a:rPr kumimoji="0" lang="ko-KR" altLang="en-US" sz="1200" b="1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확장성</a:t>
            </a: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용이 </a:t>
            </a:r>
            <a:r>
              <a:rPr kumimoji="0"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여러 개 입력에 대한 확장</a:t>
            </a:r>
            <a:r>
              <a:rPr kumimoji="0"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marL="1009650" lvl="2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프로그램의 </a:t>
            </a:r>
            <a:r>
              <a:rPr kumimoji="0" lang="ko-KR" altLang="en-US" sz="1200" b="1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가독성</a:t>
            </a: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증가 </a:t>
            </a:r>
            <a:r>
              <a:rPr kumimoji="0"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kumimoji="0"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394777"/>
            <a:ext cx="2876550" cy="18478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2924944"/>
            <a:ext cx="31432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2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7" y="4198767"/>
            <a:ext cx="5915025" cy="24384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01. </a:t>
            </a:r>
            <a:r>
              <a:rPr lang="ko-KR" altLang="en-US"/>
              <a:t>제어 구조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2448272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smtClean="0"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cs typeface="Arial" panose="020B0604020202020204" pitchFamily="34" charset="0"/>
              </a:rPr>
              <a:t>] </a:t>
            </a:r>
            <a:r>
              <a:rPr lang="en-US" altLang="ko-KR" sz="18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Code05Ex01-03</a:t>
            </a:r>
            <a:r>
              <a:rPr lang="en-US" altLang="ko-KR" sz="20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&gt;&gt;</a:t>
            </a:r>
            <a:r>
              <a:rPr lang="en-US" altLang="ko-KR" sz="1800" b="1" smtClean="0">
                <a:cs typeface="Arial" panose="020B0604020202020204" pitchFamily="34" charset="0"/>
              </a:rPr>
              <a:t> 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세 수 중에 큰 수 출력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(</a:t>
            </a:r>
            <a:r>
              <a:rPr lang="en-US" altLang="ko-KR" sz="1600" b="1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3</a:t>
            </a:r>
            <a:r>
              <a:rPr lang="ko-KR" altLang="en-US" sz="1600" b="1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항연산자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사용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  <a:endParaRPr lang="en-US" altLang="ko-KR" sz="1800" b="1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892" y="1704975"/>
            <a:ext cx="3905250" cy="51530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35596" y="1484784"/>
            <a:ext cx="7596844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세 </a:t>
            </a:r>
            <a:r>
              <a:rPr kumimoji="0"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개의 정수를 입력 받아 둘 중에 큰 수를 </a:t>
            </a: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출력하시오</a:t>
            </a:r>
            <a:r>
              <a:rPr kumimoji="0"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(</a:t>
            </a: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조건문 사용</a:t>
            </a:r>
            <a:r>
              <a:rPr kumimoji="0"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kumimoji="0"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</a:t>
            </a:r>
            <a:r>
              <a:rPr kumimoji="0"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항연산자 사용</a:t>
            </a:r>
            <a:endParaRPr kumimoji="0" lang="en-US" altLang="ko-KR" sz="14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kumimoji="0"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변수 </a:t>
            </a:r>
            <a:r>
              <a:rPr kumimoji="0"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= </a:t>
            </a:r>
            <a:r>
              <a:rPr kumimoji="0" lang="en-US" altLang="ko-KR" sz="1400" i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{</a:t>
            </a:r>
            <a:r>
              <a:rPr kumimoji="0" lang="en-US" altLang="ko-KR" sz="1400" i="1" smtClean="0">
                <a:solidFill>
                  <a:schemeClr val="tx1"/>
                </a:solidFill>
                <a:latin typeface="+mn-ea"/>
              </a:rPr>
              <a:t>true</a:t>
            </a:r>
            <a:r>
              <a:rPr kumimoji="0" lang="en-US" altLang="ko-KR" sz="1400" i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0" lang="ko-KR" altLang="en-US" sz="1400" i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 반환 값</a:t>
            </a:r>
            <a:r>
              <a:rPr kumimoji="0" lang="en-US" altLang="ko-KR" sz="1400" i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}</a:t>
            </a:r>
            <a:r>
              <a:rPr kumimoji="0"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0"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if</a:t>
            </a:r>
            <a:r>
              <a:rPr kumimoji="0"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0" lang="ko-KR" altLang="en-US" sz="1400" i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조건식</a:t>
            </a:r>
            <a:r>
              <a:rPr kumimoji="0"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0"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else</a:t>
            </a:r>
            <a:r>
              <a:rPr kumimoji="0"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0" lang="en-US" altLang="ko-KR" sz="1400" i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{</a:t>
            </a:r>
            <a:r>
              <a:rPr kumimoji="0" lang="en-US" altLang="ko-KR" sz="1400" i="1" smtClean="0">
                <a:solidFill>
                  <a:schemeClr val="tx1"/>
                </a:solidFill>
                <a:latin typeface="+mn-ea"/>
              </a:rPr>
              <a:t>false </a:t>
            </a:r>
            <a:r>
              <a:rPr kumimoji="0" lang="ko-KR" altLang="en-US" sz="1400" i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 반환 값</a:t>
            </a:r>
            <a:r>
              <a:rPr kumimoji="0" lang="en-US" altLang="ko-KR" sz="1400" i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}</a:t>
            </a:r>
            <a:r>
              <a:rPr kumimoji="0"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0"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535282" y="2898085"/>
            <a:ext cx="3139742" cy="10618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u="none" strike="noStrike" cap="none" normalizeH="0" baseline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##3항연산</a:t>
            </a:r>
            <a:r>
              <a:rPr kumimoji="0" lang="ko-KR" altLang="en-US" sz="1400" b="1" u="none" strike="noStrike" cap="none" normalizeH="0" baseline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자</a:t>
            </a:r>
            <a:r>
              <a:rPr kumimoji="0" lang="ko-KR" altLang="ko-KR" sz="1400" b="1" u="none" strike="noStrike" cap="none" normalizeH="0" baseline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 사용</a:t>
            </a:r>
            <a:r>
              <a:rPr kumimoji="0" lang="ko-KR" altLang="ko-KR" sz="14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/>
            </a:r>
            <a:br>
              <a:rPr kumimoji="0" lang="ko-KR" altLang="ko-KR" sz="14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max = in1 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if 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in1 &gt;= in2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else 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in2</a:t>
            </a:r>
            <a:b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ko-KR" altLang="ko-KR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ea typeface="+mn-ea"/>
              </a:rPr>
              <a:t>"&gt;&gt;큰 수는 %d" 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%max)</a:t>
            </a:r>
            <a:endParaRPr kumimoji="0" lang="ko-KR" altLang="ko-KR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12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 err="1"/>
              <a:t>조건문의</a:t>
            </a:r>
            <a:r>
              <a:rPr lang="ko-KR" altLang="en-US" sz="2000" dirty="0"/>
              <a:t> 활용</a:t>
            </a:r>
            <a:endParaRPr lang="en-US" altLang="ko-KR" sz="2000" dirty="0"/>
          </a:p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90" y="1484785"/>
            <a:ext cx="7372350" cy="428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57" y="2072798"/>
            <a:ext cx="6398526" cy="454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1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 err="1"/>
              <a:t>조건문의</a:t>
            </a:r>
            <a:r>
              <a:rPr lang="ko-KR" altLang="en-US" sz="2000" dirty="0"/>
              <a:t> 활용</a:t>
            </a:r>
            <a:endParaRPr lang="en-US" altLang="ko-KR" sz="2000" dirty="0"/>
          </a:p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 </a:t>
            </a: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 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600" dirty="0"/>
              <a:t> 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31" y="1484785"/>
            <a:ext cx="7372350" cy="428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806" y="1988841"/>
            <a:ext cx="7267575" cy="3771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331" y="5854184"/>
            <a:ext cx="7258050" cy="533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48064" y="3717032"/>
            <a:ext cx="1656184" cy="136815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ko-KR" altLang="en-US" sz="3600" dirty="0" smtClean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023284" y="2998306"/>
            <a:ext cx="3191391" cy="24622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latinLnBrk="0" hangingPunct="0"/>
            <a:r>
              <a:rPr kumimoji="0" lang="ko-KR" altLang="ko-KR" sz="14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##</a:t>
            </a:r>
            <a:r>
              <a:rPr kumimoji="0" lang="ko-KR" altLang="ko-KR" sz="1400" i="1">
                <a:solidFill>
                  <a:srgbClr val="8C8C8C"/>
                </a:solidFill>
                <a:ea typeface="맑은 고딕" panose="020B0503020000020004" pitchFamily="50" charset="-127"/>
              </a:rPr>
              <a:t>복잡도</a:t>
            </a:r>
            <a:r>
              <a:rPr kumimoji="0" lang="ko-KR" altLang="ko-KR" sz="14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 : (1+4+7+10+10)/5 = 6.4</a:t>
            </a:r>
            <a:br>
              <a:rPr kumimoji="0" lang="ko-KR" altLang="ko-KR" sz="14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score &gt;= </a:t>
            </a:r>
            <a:r>
              <a:rPr kumimoji="0" lang="ko-KR" altLang="ko-KR" sz="1400">
                <a:solidFill>
                  <a:srgbClr val="1750EB"/>
                </a:solidFill>
                <a:latin typeface="Arial Unicode MS" panose="020B0604020202020204" pitchFamily="50" charset="-127"/>
                <a:ea typeface="JetBrains Mono"/>
              </a:rPr>
              <a:t>90</a:t>
            </a: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grade = </a:t>
            </a:r>
            <a:r>
              <a:rPr kumimoji="0" lang="ko-KR" altLang="ko-KR" sz="14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'A'</a:t>
            </a:r>
            <a:br>
              <a:rPr kumimoji="0" lang="ko-KR" altLang="ko-KR" sz="14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elif </a:t>
            </a: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score &lt; </a:t>
            </a:r>
            <a:r>
              <a:rPr kumimoji="0" lang="ko-KR" altLang="ko-KR" sz="1400">
                <a:solidFill>
                  <a:srgbClr val="1750EB"/>
                </a:solidFill>
                <a:latin typeface="Arial Unicode MS" panose="020B0604020202020204" pitchFamily="50" charset="-127"/>
                <a:ea typeface="JetBrains Mono"/>
              </a:rPr>
              <a:t>90 </a:t>
            </a:r>
            <a:r>
              <a:rPr kumimoji="0" lang="ko-KR" altLang="ko-KR" sz="140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and </a:t>
            </a: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score &gt;= </a:t>
            </a:r>
            <a:r>
              <a:rPr kumimoji="0" lang="ko-KR" altLang="ko-KR" sz="1400">
                <a:solidFill>
                  <a:srgbClr val="1750EB"/>
                </a:solidFill>
                <a:latin typeface="Arial Unicode MS" panose="020B0604020202020204" pitchFamily="50" charset="-127"/>
                <a:ea typeface="JetBrains Mono"/>
              </a:rPr>
              <a:t>80</a:t>
            </a: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grade = </a:t>
            </a:r>
            <a:r>
              <a:rPr kumimoji="0" lang="ko-KR" altLang="ko-KR" sz="14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'B'</a:t>
            </a:r>
            <a:br>
              <a:rPr kumimoji="0" lang="ko-KR" altLang="ko-KR" sz="14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elif </a:t>
            </a: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score &lt; </a:t>
            </a:r>
            <a:r>
              <a:rPr kumimoji="0" lang="ko-KR" altLang="ko-KR" sz="1400">
                <a:solidFill>
                  <a:srgbClr val="1750EB"/>
                </a:solidFill>
                <a:latin typeface="Arial Unicode MS" panose="020B0604020202020204" pitchFamily="50" charset="-127"/>
                <a:ea typeface="JetBrains Mono"/>
              </a:rPr>
              <a:t>80 </a:t>
            </a:r>
            <a:r>
              <a:rPr kumimoji="0" lang="ko-KR" altLang="ko-KR" sz="140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and </a:t>
            </a: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score &gt;=  </a:t>
            </a:r>
            <a:r>
              <a:rPr kumimoji="0" lang="ko-KR" altLang="ko-KR" sz="1400">
                <a:solidFill>
                  <a:srgbClr val="1750EB"/>
                </a:solidFill>
                <a:latin typeface="Arial Unicode MS" panose="020B0604020202020204" pitchFamily="50" charset="-127"/>
                <a:ea typeface="JetBrains Mono"/>
              </a:rPr>
              <a:t>70</a:t>
            </a: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grade = </a:t>
            </a:r>
            <a:r>
              <a:rPr kumimoji="0" lang="ko-KR" altLang="ko-KR" sz="14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'C'</a:t>
            </a:r>
            <a:br>
              <a:rPr kumimoji="0" lang="ko-KR" altLang="ko-KR" sz="14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elif </a:t>
            </a: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score &lt; </a:t>
            </a:r>
            <a:r>
              <a:rPr kumimoji="0" lang="ko-KR" altLang="ko-KR" sz="1400">
                <a:solidFill>
                  <a:srgbClr val="1750EB"/>
                </a:solidFill>
                <a:latin typeface="Arial Unicode MS" panose="020B0604020202020204" pitchFamily="50" charset="-127"/>
                <a:ea typeface="JetBrains Mono"/>
              </a:rPr>
              <a:t>70 </a:t>
            </a:r>
            <a:r>
              <a:rPr kumimoji="0" lang="ko-KR" altLang="ko-KR" sz="140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and </a:t>
            </a: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score &gt;= </a:t>
            </a:r>
            <a:r>
              <a:rPr kumimoji="0" lang="ko-KR" altLang="ko-KR" sz="1400">
                <a:solidFill>
                  <a:srgbClr val="1750EB"/>
                </a:solidFill>
                <a:latin typeface="Arial Unicode MS" panose="020B0604020202020204" pitchFamily="50" charset="-127"/>
                <a:ea typeface="JetBrains Mono"/>
              </a:rPr>
              <a:t>60</a:t>
            </a: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grade = </a:t>
            </a:r>
            <a:r>
              <a:rPr kumimoji="0" lang="ko-KR" altLang="ko-KR" sz="14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'D'</a:t>
            </a:r>
            <a:br>
              <a:rPr kumimoji="0" lang="ko-KR" altLang="ko-KR" sz="14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grade = </a:t>
            </a:r>
            <a:r>
              <a:rPr kumimoji="0" lang="ko-KR" altLang="ko-KR" sz="14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'F'</a:t>
            </a:r>
            <a:endParaRPr kumimoji="0" lang="ko-KR" altLang="ko-KR" sz="3600"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619672" y="2473151"/>
            <a:ext cx="3006269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50" charset="-127"/>
                <a:ea typeface="JetBrains Mono"/>
              </a:rPr>
              <a:t>##</a:t>
            </a:r>
            <a:r>
              <a:rPr kumimoji="0" lang="ko-KR" altLang="ko-KR" sz="14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ea typeface="맑은 고딕" panose="020B0503020000020004" pitchFamily="50" charset="-127"/>
              </a:rPr>
              <a:t>복잡도</a:t>
            </a:r>
            <a:r>
              <a:rPr kumimoji="0" lang="ko-KR" altLang="ko-KR" sz="14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50" charset="-127"/>
                <a:ea typeface="JetBrains Mono"/>
              </a:rPr>
              <a:t> : (1+2+3+4+4)/5 = 2.8</a:t>
            </a:r>
            <a:endParaRPr kumimoji="0" lang="ko-KR" altLang="ko-KR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4962796" y="2287376"/>
            <a:ext cx="3404481" cy="565560"/>
            <a:chOff x="4788024" y="255089"/>
            <a:chExt cx="3404481" cy="565560"/>
          </a:xfrm>
        </p:grpSpPr>
        <p:grpSp>
          <p:nvGrpSpPr>
            <p:cNvPr id="10" name="그룹 9"/>
            <p:cNvGrpSpPr/>
            <p:nvPr/>
          </p:nvGrpSpPr>
          <p:grpSpPr>
            <a:xfrm>
              <a:off x="4788024" y="255089"/>
              <a:ext cx="3404481" cy="565560"/>
              <a:chOff x="1374192" y="5411017"/>
              <a:chExt cx="3404481" cy="565560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1374192" y="5600007"/>
                <a:ext cx="3404481" cy="376570"/>
                <a:chOff x="1122164" y="6309320"/>
                <a:chExt cx="3404481" cy="376570"/>
              </a:xfrm>
            </p:grpSpPr>
            <p:cxnSp>
              <p:nvCxnSpPr>
                <p:cNvPr id="16" name="직선 화살표 연결선 15"/>
                <p:cNvCxnSpPr/>
                <p:nvPr/>
              </p:nvCxnSpPr>
              <p:spPr>
                <a:xfrm>
                  <a:off x="1122164" y="6381328"/>
                  <a:ext cx="3404481" cy="0"/>
                </a:xfrm>
                <a:prstGeom prst="straightConnector1">
                  <a:avLst/>
                </a:prstGeom>
                <a:ln w="38100"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/>
                <p:nvPr/>
              </p:nvCxnSpPr>
              <p:spPr>
                <a:xfrm>
                  <a:off x="2562324" y="6309320"/>
                  <a:ext cx="0" cy="14401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/>
                <p:nvPr/>
              </p:nvCxnSpPr>
              <p:spPr>
                <a:xfrm>
                  <a:off x="3858468" y="6309320"/>
                  <a:ext cx="0" cy="14401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직사각형 19"/>
                <p:cNvSpPr/>
                <p:nvPr/>
              </p:nvSpPr>
              <p:spPr>
                <a:xfrm>
                  <a:off x="2423764" y="6408891"/>
                  <a:ext cx="35458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smtClean="0"/>
                    <a:t>70</a:t>
                  </a:r>
                  <a:endParaRPr lang="ko-KR" altLang="en-US" sz="1200"/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2999828" y="6406729"/>
                  <a:ext cx="35458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smtClean="0"/>
                    <a:t>80</a:t>
                  </a:r>
                  <a:endParaRPr lang="ko-KR" altLang="en-US" sz="1200"/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3719908" y="6406729"/>
                  <a:ext cx="35458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smtClean="0"/>
                    <a:t>90</a:t>
                  </a:r>
                  <a:endParaRPr lang="ko-KR" altLang="en-US" sz="1200"/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1476635" y="5411017"/>
                <a:ext cx="665281" cy="197838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pPr algn="ctr"/>
                <a:r>
                  <a:rPr lang="en-US" altLang="ko-KR" sz="1000" b="1" smtClean="0">
                    <a:solidFill>
                      <a:schemeClr val="accent1">
                        <a:lumMod val="75000"/>
                      </a:schemeClr>
                    </a:solidFill>
                    <a:latin typeface="+mn-ea"/>
                    <a:ea typeface="+mn-ea"/>
                  </a:rPr>
                  <a:t>F</a:t>
                </a:r>
                <a:endParaRPr lang="ko-KR" altLang="en-US" sz="1000" b="1" dirty="0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238288" y="5420866"/>
                <a:ext cx="665281" cy="197838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pPr algn="ctr"/>
                <a:r>
                  <a:rPr lang="en-US" altLang="ko-KR" sz="1000" b="1" smtClean="0">
                    <a:solidFill>
                      <a:schemeClr val="accent1">
                        <a:lumMod val="75000"/>
                      </a:schemeClr>
                    </a:solidFill>
                    <a:latin typeface="+mn-ea"/>
                    <a:ea typeface="+mn-ea"/>
                  </a:rPr>
                  <a:t>D</a:t>
                </a:r>
                <a:endParaRPr lang="ko-KR" altLang="en-US" sz="1000" b="1" dirty="0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45215" y="5411017"/>
                <a:ext cx="665281" cy="197838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pPr algn="ctr"/>
                <a:r>
                  <a:rPr lang="en-US" altLang="ko-KR" sz="1000" b="1" smtClean="0">
                    <a:solidFill>
                      <a:schemeClr val="accent1">
                        <a:lumMod val="75000"/>
                      </a:schemeClr>
                    </a:solidFill>
                    <a:latin typeface="+mn-ea"/>
                    <a:ea typeface="+mn-ea"/>
                  </a:rPr>
                  <a:t>B</a:t>
                </a:r>
                <a:endParaRPr lang="ko-KR" altLang="en-US" sz="1000" b="1" dirty="0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093287" y="5411017"/>
                <a:ext cx="665281" cy="197838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pPr algn="ctr"/>
                <a:r>
                  <a:rPr lang="en-US" altLang="ko-KR" sz="1000" b="1" smtClean="0">
                    <a:solidFill>
                      <a:schemeClr val="accent1">
                        <a:lumMod val="75000"/>
                      </a:schemeClr>
                    </a:solidFill>
                    <a:latin typeface="+mn-ea"/>
                    <a:ea typeface="+mn-ea"/>
                  </a:rPr>
                  <a:t>A</a:t>
                </a:r>
                <a:endParaRPr lang="ko-KR" altLang="en-US" sz="1000" b="1" dirty="0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cxnSp>
          <p:nvCxnSpPr>
            <p:cNvPr id="23" name="직선 연결선 22"/>
            <p:cNvCxnSpPr/>
            <p:nvPr/>
          </p:nvCxnSpPr>
          <p:spPr>
            <a:xfrm>
              <a:off x="5580112" y="451271"/>
              <a:ext cx="0" cy="14401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6876256" y="446999"/>
              <a:ext cx="0" cy="14401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282983" y="264040"/>
              <a:ext cx="665281" cy="19783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C</a:t>
              </a:r>
              <a:endParaRPr lang="ko-KR" altLang="en-US" sz="10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69544" y="543650"/>
              <a:ext cx="3545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smtClean="0"/>
                <a:t>60</a:t>
              </a:r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92141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166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제어 구조의 종류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/>
              <a:t>순차 구조</a:t>
            </a:r>
            <a:endParaRPr lang="en-US" altLang="ko-KR" sz="1800" b="1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프로그램의 각 명령문이 순차적으로 실행되는 방식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06" y="2492897"/>
            <a:ext cx="6697980" cy="332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1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4221088"/>
            <a:ext cx="2677109" cy="26369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01. </a:t>
            </a:r>
            <a:r>
              <a:rPr lang="ko-KR" altLang="en-US"/>
              <a:t>제어 구조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smtClean="0"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cs typeface="Arial" panose="020B0604020202020204" pitchFamily="34" charset="0"/>
              </a:rPr>
              <a:t>과제</a:t>
            </a:r>
            <a:r>
              <a:rPr lang="en-US" altLang="ko-KR" sz="1800" b="1" smtClean="0">
                <a:cs typeface="Arial" panose="020B0604020202020204" pitchFamily="34" charset="0"/>
              </a:rPr>
              <a:t>-2]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점수에 대한 등급 판단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(A,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A+, B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B+, C, C+, D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D+, F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등급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kumimoji="0"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한개의 점수를 </a:t>
            </a:r>
            <a:r>
              <a:rPr kumimoji="0"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입력 받아 </a:t>
            </a:r>
            <a:r>
              <a:rPr kumimoji="0"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아래 등급으로 환산하여 출력하시오</a:t>
            </a:r>
            <a:r>
              <a:rPr kumimoji="0"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(</a:t>
            </a:r>
            <a:r>
              <a:rPr kumimoji="0"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조건문 사용</a:t>
            </a:r>
            <a:r>
              <a:rPr kumimoji="0"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0"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점수 범위 </a:t>
            </a: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0 ~ 100</a:t>
            </a:r>
            <a:r>
              <a:rPr kumimoji="0"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endParaRPr kumimoji="0" lang="en-US" altLang="ko-KR" sz="13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95</a:t>
            </a:r>
            <a:r>
              <a:rPr kumimoji="0"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이상은 </a:t>
            </a: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‘A+’, 90 </a:t>
            </a:r>
            <a:r>
              <a:rPr kumimoji="0"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이상 </a:t>
            </a: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95 </a:t>
            </a:r>
            <a:r>
              <a:rPr kumimoji="0"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미만은 </a:t>
            </a: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‘A’, </a:t>
            </a:r>
          </a:p>
          <a:p>
            <a:pPr marL="266700" lvl="1">
              <a:lnSpc>
                <a:spcPct val="150000"/>
              </a:lnSpc>
              <a:buClr>
                <a:srgbClr val="3C479D"/>
              </a:buClr>
            </a:pPr>
            <a:r>
              <a:rPr kumimoji="0" lang="en-US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85 </a:t>
            </a:r>
            <a:r>
              <a:rPr kumimoji="0" lang="ko-KR" altLang="en-US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이상 </a:t>
            </a: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90 </a:t>
            </a:r>
            <a:r>
              <a:rPr kumimoji="0" lang="ko-KR" altLang="en-US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미만은 </a:t>
            </a: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‘B+’, 80</a:t>
            </a:r>
            <a:r>
              <a:rPr kumimoji="0"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0" lang="ko-KR" altLang="en-US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이상 </a:t>
            </a: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85 </a:t>
            </a:r>
            <a:r>
              <a:rPr kumimoji="0" lang="ko-KR" altLang="en-US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미만은 </a:t>
            </a: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‘B’, </a:t>
            </a:r>
          </a:p>
          <a:p>
            <a:pPr marL="266700" lvl="1">
              <a:lnSpc>
                <a:spcPct val="150000"/>
              </a:lnSpc>
              <a:buClr>
                <a:srgbClr val="3C479D"/>
              </a:buClr>
            </a:pP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75</a:t>
            </a:r>
            <a:r>
              <a:rPr kumimoji="0"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0" lang="ko-KR" altLang="en-US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이상 </a:t>
            </a:r>
            <a:r>
              <a:rPr kumimoji="0" lang="en-US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80 </a:t>
            </a:r>
            <a:r>
              <a:rPr kumimoji="0" lang="ko-KR" altLang="en-US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미만은 </a:t>
            </a:r>
            <a:r>
              <a:rPr kumimoji="0" lang="en-US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‘C+’, </a:t>
            </a: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70</a:t>
            </a:r>
            <a:r>
              <a:rPr kumimoji="0"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이상 </a:t>
            </a: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75 </a:t>
            </a:r>
            <a:r>
              <a:rPr kumimoji="0"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미만은 </a:t>
            </a: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‘C’, </a:t>
            </a:r>
          </a:p>
          <a:p>
            <a:pPr marL="266700" lvl="1">
              <a:lnSpc>
                <a:spcPct val="150000"/>
              </a:lnSpc>
              <a:buClr>
                <a:srgbClr val="3C479D"/>
              </a:buClr>
            </a:pP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65 </a:t>
            </a:r>
            <a:r>
              <a:rPr kumimoji="0" lang="ko-KR" altLang="en-US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이상 </a:t>
            </a: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70 </a:t>
            </a:r>
            <a:r>
              <a:rPr kumimoji="0" lang="ko-KR" altLang="en-US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미만은 </a:t>
            </a: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‘D+’, 60 </a:t>
            </a:r>
            <a:r>
              <a:rPr kumimoji="0" lang="ko-KR" altLang="en-US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이상 </a:t>
            </a: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65 </a:t>
            </a:r>
            <a:r>
              <a:rPr kumimoji="0" lang="ko-KR" altLang="en-US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미만은 </a:t>
            </a: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‘D’,</a:t>
            </a:r>
          </a:p>
          <a:p>
            <a:pPr marL="266700" lvl="1">
              <a:lnSpc>
                <a:spcPct val="150000"/>
              </a:lnSpc>
              <a:buClr>
                <a:srgbClr val="3C479D"/>
              </a:buClr>
            </a:pP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0 </a:t>
            </a:r>
            <a:r>
              <a:rPr kumimoji="0"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이상 </a:t>
            </a: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60 </a:t>
            </a:r>
            <a:r>
              <a:rPr kumimoji="0"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미만은 </a:t>
            </a: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‘F’</a:t>
            </a:r>
            <a:r>
              <a:rPr kumimoji="0"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등급</a:t>
            </a:r>
            <a:endParaRPr kumimoji="0" lang="en-US" altLang="ko-KR" sz="13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0"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점수 범위를 초과하면 </a:t>
            </a: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“</a:t>
            </a:r>
            <a:r>
              <a:rPr kumimoji="0"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값이 범위</a:t>
            </a:r>
            <a:r>
              <a:rPr kumimoji="0" lang="en-US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(0~100)</a:t>
            </a:r>
            <a:r>
              <a:rPr kumimoji="0"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를 초과함</a:t>
            </a:r>
            <a:r>
              <a:rPr kumimoji="0"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!” </a:t>
            </a:r>
            <a:r>
              <a:rPr kumimoji="0"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메시지 출력</a:t>
            </a:r>
            <a:endParaRPr kumimoji="0" lang="en-US" altLang="ko-KR" sz="13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ü"/>
            </a:pPr>
            <a:r>
              <a:rPr kumimoji="0" lang="ko-KR" altLang="en-US" sz="1400">
                <a:solidFill>
                  <a:srgbClr val="C00000"/>
                </a:solidFill>
                <a:latin typeface="+mn-ea"/>
              </a:rPr>
              <a:t>총 명령어 스탭 </a:t>
            </a:r>
            <a:r>
              <a:rPr kumimoji="0" lang="ko-KR" altLang="en-US" sz="1400" smtClean="0">
                <a:solidFill>
                  <a:srgbClr val="C00000"/>
                </a:solidFill>
                <a:latin typeface="+mn-ea"/>
              </a:rPr>
              <a:t>수는 앞의 </a:t>
            </a:r>
            <a:r>
              <a:rPr kumimoji="0" lang="en-US" altLang="ko-KR" sz="1400" smtClean="0">
                <a:solidFill>
                  <a:srgbClr val="C00000"/>
                </a:solidFill>
                <a:latin typeface="+mn-ea"/>
              </a:rPr>
              <a:t>(A, B, C, D, F) </a:t>
            </a:r>
            <a:r>
              <a:rPr kumimoji="0" lang="ko-KR" altLang="en-US" sz="1400" smtClean="0">
                <a:solidFill>
                  <a:srgbClr val="C00000"/>
                </a:solidFill>
                <a:latin typeface="+mn-ea"/>
              </a:rPr>
              <a:t>등급보다 몇 스탭이 추가되었는가</a:t>
            </a:r>
            <a:r>
              <a:rPr kumimoji="0" lang="en-US" altLang="ko-KR" sz="1400" smtClean="0">
                <a:solidFill>
                  <a:srgbClr val="C00000"/>
                </a:solidFill>
                <a:latin typeface="+mn-ea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6628829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 err="1"/>
              <a:t>조건문의</a:t>
            </a:r>
            <a:r>
              <a:rPr lang="ko-KR" altLang="en-US" sz="2000" dirty="0"/>
              <a:t> 활용</a:t>
            </a:r>
            <a:endParaRPr lang="en-US" altLang="ko-KR" sz="2000" dirty="0"/>
          </a:p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endParaRPr lang="en-US" altLang="ko-KR" sz="28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 </a:t>
            </a: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 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600" dirty="0"/>
              <a:t> 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93" y="1531641"/>
            <a:ext cx="7400925" cy="457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60849"/>
            <a:ext cx="4589392" cy="193528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4015891"/>
            <a:ext cx="72866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655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 err="1"/>
              <a:t>조건문의</a:t>
            </a:r>
            <a:r>
              <a:rPr lang="ko-KR" altLang="en-US" sz="2000" dirty="0"/>
              <a:t> 활용</a:t>
            </a:r>
            <a:endParaRPr lang="en-US" altLang="ko-KR" sz="2000" dirty="0"/>
          </a:p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en-US" altLang="ko-KR" sz="1600" dirty="0"/>
              <a:t> </a:t>
            </a: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4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en-US" altLang="ko-KR" sz="1600" dirty="0"/>
              <a:t> 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600" dirty="0"/>
              <a:t> 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93" y="1482844"/>
            <a:ext cx="7400925" cy="457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570" y="2015475"/>
            <a:ext cx="7239000" cy="2714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570" y="4805531"/>
            <a:ext cx="7236048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141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554461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제어 구조의 종류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dirty="0"/>
              <a:t>순차 구조</a:t>
            </a:r>
            <a:endParaRPr lang="en-US" altLang="ko-KR" sz="18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endParaRPr lang="en-US" altLang="ko-KR" sz="18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영화관 매점에 있는 무인단말기에서 주문할 수 있는 팝콘이 </a:t>
            </a:r>
            <a:r>
              <a:rPr lang="en-US" altLang="ko-KR" sz="1600" dirty="0"/>
              <a:t>5</a:t>
            </a:r>
            <a:r>
              <a:rPr lang="ko-KR" altLang="en-US" sz="1600" dirty="0"/>
              <a:t>천 원이라고 가정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수량을 입력하면 금액을 계산해서 출력하는 알고리즘을 순서도로 표현 </a:t>
            </a:r>
            <a:r>
              <a:rPr lang="en-US" altLang="ko-KR" sz="1600" dirty="0"/>
              <a:t>&amp; </a:t>
            </a:r>
            <a:r>
              <a:rPr lang="ko-KR" altLang="en-US" sz="1600" dirty="0"/>
              <a:t>코드 실습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알고리즘 생성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21" y="1988841"/>
            <a:ext cx="7400925" cy="419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566" y="2527326"/>
            <a:ext cx="2240280" cy="399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84129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제어 구조의 종류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dirty="0"/>
              <a:t>순차 구조</a:t>
            </a:r>
            <a:endParaRPr lang="en-US" altLang="ko-KR" sz="18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endParaRPr lang="en-US" altLang="ko-KR" sz="18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 dirty="0" err="1"/>
              <a:t>파이썬</a:t>
            </a:r>
            <a:r>
              <a:rPr lang="ko-KR" altLang="en-US" sz="1600" dirty="0"/>
              <a:t> 코드로 작성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 dirty="0"/>
              <a:t>작성한 코드를 저장하고 실행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21" y="1988841"/>
            <a:ext cx="7400925" cy="419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3820"/>
          <a:stretch/>
        </p:blipFill>
        <p:spPr>
          <a:xfrm>
            <a:off x="1352670" y="2890255"/>
            <a:ext cx="7035754" cy="1057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3542"/>
          <a:stretch/>
        </p:blipFill>
        <p:spPr>
          <a:xfrm>
            <a:off x="1350690" y="4303997"/>
            <a:ext cx="7037734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2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제어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460851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제어 구조의 종류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/>
              <a:t>선택 구조</a:t>
            </a:r>
            <a:endParaRPr lang="en-US" altLang="ko-KR" sz="1800" b="1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dirty="0"/>
              <a:t>조건에 따라 실행할 동작을 선택</a:t>
            </a:r>
            <a:endParaRPr lang="en-US" altLang="ko-KR" sz="15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dirty="0"/>
              <a:t>조건식을 포함하여 선택 구조를 기술하는 명령문을 </a:t>
            </a:r>
            <a:r>
              <a:rPr lang="ko-KR" altLang="en-US" sz="1500" err="1"/>
              <a:t>조건문이라고</a:t>
            </a:r>
            <a:r>
              <a:rPr lang="ko-KR" altLang="en-US" sz="1500"/>
              <a:t> </a:t>
            </a:r>
            <a:r>
              <a:rPr lang="ko-KR" altLang="en-US" sz="1500" smtClean="0"/>
              <a:t>함</a:t>
            </a:r>
            <a:endParaRPr lang="en-US" altLang="ko-KR" sz="15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smtClean="0"/>
              <a:t>세가지 형태로 사용</a:t>
            </a:r>
            <a:endParaRPr lang="en-US" altLang="ko-KR" sz="15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/>
              <a:t>if ~ : [ ] 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/>
              <a:t>if ~ : [ ] 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400"/>
              <a:t> </a:t>
            </a:r>
            <a:r>
              <a:rPr lang="en-US" altLang="ko-KR" sz="1400" smtClean="0"/>
              <a:t>  else : [ ]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/>
              <a:t>if ~ : [ ] 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400"/>
              <a:t> </a:t>
            </a:r>
            <a:r>
              <a:rPr lang="en-US" altLang="ko-KR" sz="1400" smtClean="0"/>
              <a:t> elif ~ : [ ] 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400"/>
              <a:t> </a:t>
            </a:r>
            <a:r>
              <a:rPr lang="en-US" altLang="ko-KR" sz="1400" smtClean="0"/>
              <a:t> … 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400"/>
              <a:t> </a:t>
            </a:r>
            <a:r>
              <a:rPr lang="en-US" altLang="ko-KR" sz="1400" smtClean="0"/>
              <a:t> else : [ ] </a:t>
            </a: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297" y="2152327"/>
            <a:ext cx="948680" cy="4919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750" y="3504945"/>
            <a:ext cx="1054132" cy="8830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97552" y="5032001"/>
            <a:ext cx="1446448" cy="1493515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r>
              <a:rPr lang="en-US" altLang="ko-KR" sz="1100" b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if </a:t>
            </a:r>
            <a:r>
              <a:rPr lang="ko-KR" altLang="en-US" sz="1100" b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조건식 </a:t>
            </a:r>
            <a:r>
              <a:rPr lang="en-US" altLang="ko-KR" sz="1100" b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:</a:t>
            </a:r>
          </a:p>
          <a:p>
            <a:r>
              <a:rPr lang="en-US" altLang="ko-KR" sz="1100" b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    </a:t>
            </a:r>
            <a:r>
              <a:rPr lang="ko-KR" altLang="en-US" sz="1100" b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실행할 문장 </a:t>
            </a:r>
            <a:r>
              <a:rPr lang="en-US" altLang="ko-KR" sz="1100" b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1</a:t>
            </a:r>
          </a:p>
          <a:p>
            <a:r>
              <a:rPr lang="en-US" altLang="ko-KR" sz="1100" b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elif :</a:t>
            </a:r>
          </a:p>
          <a:p>
            <a:r>
              <a:rPr lang="en-US" altLang="ko-KR" sz="1100" b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    </a:t>
            </a: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실행할 문장 </a:t>
            </a:r>
            <a:r>
              <a:rPr lang="en-US" altLang="ko-KR" sz="1100" b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2</a:t>
            </a:r>
            <a:endParaRPr lang="en-US" altLang="ko-KR" sz="1100" b="1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elif :</a:t>
            </a:r>
          </a:p>
          <a:p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    </a:t>
            </a: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실행할 문장 </a:t>
            </a:r>
            <a:r>
              <a:rPr lang="en-US" altLang="ko-KR" sz="1100" b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3</a:t>
            </a:r>
            <a:endParaRPr lang="en-US" altLang="ko-KR" sz="1100" b="1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100" b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else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:</a:t>
            </a:r>
          </a:p>
          <a:p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    </a:t>
            </a: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실행할 문장 </a:t>
            </a:r>
            <a:r>
              <a:rPr lang="en-US" altLang="ko-KR" sz="1100" b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4</a:t>
            </a:r>
            <a:endParaRPr lang="ko-KR" altLang="en-US" sz="1100" b="1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  <a:p>
            <a:endParaRPr lang="ko-KR" altLang="en-US" sz="1100" b="1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  <a:p>
            <a:endParaRPr lang="ko-KR" altLang="en-US" sz="1100" b="1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  <a:p>
            <a:endParaRPr lang="ko-KR" altLang="en-US" sz="1100" b="1" dirty="0" smtClean="0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479" y="1944147"/>
            <a:ext cx="1390650" cy="14001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5704" y="3518579"/>
            <a:ext cx="2362200" cy="11239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0082" y="4897106"/>
            <a:ext cx="25336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4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13395</TotalTime>
  <Words>3807</Words>
  <Application>Microsoft Office PowerPoint</Application>
  <PresentationFormat>화면 슬라이드 쇼(4:3)</PresentationFormat>
  <Paragraphs>700</Paragraphs>
  <Slides>63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5" baseType="lpstr">
      <vt:lpstr>Adobe Kaiti Std R</vt:lpstr>
      <vt:lpstr>Arial Unicode MS</vt:lpstr>
      <vt:lpstr>HY견고딕</vt:lpstr>
      <vt:lpstr>JetBrains Mono</vt:lpstr>
      <vt:lpstr>굴림</vt:lpstr>
      <vt:lpstr>맑은 고딕</vt:lpstr>
      <vt:lpstr>휴먼모음T</vt:lpstr>
      <vt:lpstr>Arial</vt:lpstr>
      <vt:lpstr>Tahoma</vt:lpstr>
      <vt:lpstr>Verdana</vt:lpstr>
      <vt:lpstr>Wingdings</vt:lpstr>
      <vt:lpstr>Office 테마</vt:lpstr>
      <vt:lpstr>Chapter 05. 조건</vt:lpstr>
      <vt:lpstr>PowerPoint 프레젠테이션</vt:lpstr>
      <vt:lpstr>PowerPoint 프레젠테이션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PowerPoint 프레젠테이션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01. 제어 구조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정기철;이종원</dc:creator>
  <cp:lastModifiedBy>ADMIN</cp:lastModifiedBy>
  <cp:revision>1336</cp:revision>
  <dcterms:created xsi:type="dcterms:W3CDTF">2012-07-11T10:23:22Z</dcterms:created>
  <dcterms:modified xsi:type="dcterms:W3CDTF">2023-04-04T00:06:36Z</dcterms:modified>
</cp:coreProperties>
</file>