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71" r:id="rId3"/>
    <p:sldId id="516" r:id="rId4"/>
    <p:sldId id="472" r:id="rId5"/>
    <p:sldId id="665" r:id="rId6"/>
    <p:sldId id="626" r:id="rId7"/>
    <p:sldId id="627" r:id="rId8"/>
    <p:sldId id="628" r:id="rId9"/>
    <p:sldId id="693" r:id="rId10"/>
    <p:sldId id="642" r:id="rId11"/>
    <p:sldId id="629" r:id="rId12"/>
    <p:sldId id="708" r:id="rId13"/>
    <p:sldId id="709" r:id="rId14"/>
    <p:sldId id="710" r:id="rId15"/>
    <p:sldId id="696" r:id="rId16"/>
    <p:sldId id="694" r:id="rId17"/>
    <p:sldId id="630" r:id="rId18"/>
    <p:sldId id="666" r:id="rId19"/>
    <p:sldId id="593" r:id="rId20"/>
    <p:sldId id="633" r:id="rId21"/>
    <p:sldId id="634" r:id="rId22"/>
    <p:sldId id="711" r:id="rId23"/>
    <p:sldId id="635" r:id="rId24"/>
    <p:sldId id="697" r:id="rId25"/>
    <p:sldId id="636" r:id="rId26"/>
    <p:sldId id="637" r:id="rId27"/>
    <p:sldId id="638" r:id="rId28"/>
    <p:sldId id="667" r:id="rId29"/>
    <p:sldId id="639" r:id="rId30"/>
    <p:sldId id="698" r:id="rId31"/>
    <p:sldId id="669" r:id="rId32"/>
    <p:sldId id="661" r:id="rId33"/>
    <p:sldId id="662" r:id="rId34"/>
    <p:sldId id="663" r:id="rId35"/>
    <p:sldId id="671" r:id="rId36"/>
    <p:sldId id="640" r:id="rId37"/>
    <p:sldId id="664" r:id="rId38"/>
    <p:sldId id="712" r:id="rId39"/>
    <p:sldId id="705" r:id="rId40"/>
    <p:sldId id="713" r:id="rId41"/>
    <p:sldId id="688" r:id="rId42"/>
    <p:sldId id="690" r:id="rId43"/>
    <p:sldId id="689" r:id="rId44"/>
    <p:sldId id="706" r:id="rId45"/>
    <p:sldId id="707" r:id="rId46"/>
    <p:sldId id="721" r:id="rId47"/>
    <p:sldId id="722" r:id="rId48"/>
    <p:sldId id="726" r:id="rId49"/>
    <p:sldId id="716" r:id="rId50"/>
    <p:sldId id="720" r:id="rId51"/>
    <p:sldId id="723" r:id="rId52"/>
    <p:sldId id="727" r:id="rId53"/>
    <p:sldId id="724" r:id="rId54"/>
    <p:sldId id="714" r:id="rId55"/>
    <p:sldId id="699" r:id="rId56"/>
    <p:sldId id="700" r:id="rId57"/>
    <p:sldId id="701" r:id="rId58"/>
    <p:sldId id="702" r:id="rId59"/>
    <p:sldId id="703" r:id="rId60"/>
    <p:sldId id="385" r:id="rId6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3C479D"/>
    <a:srgbClr val="008000"/>
    <a:srgbClr val="7D5087"/>
    <a:srgbClr val="BB99C3"/>
    <a:srgbClr val="D5C0DA"/>
    <a:srgbClr val="F4AEA2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312" y="8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73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726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1137B9-5383-4519-A69D-AA54E0B9CE3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225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1137B9-5383-4519-A69D-AA54E0B9CE3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2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1137B9-5383-4519-A69D-AA54E0B9CE3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54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1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77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3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1137B9-5383-4519-A69D-AA54E0B9CE3B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89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427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6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01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1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6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24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5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2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56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4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06. </a:t>
            </a:r>
            <a:r>
              <a:rPr lang="ko-KR" altLang="en-US" sz="3600" b="1" dirty="0">
                <a:solidFill>
                  <a:schemeClr val="bg1"/>
                </a:solidFill>
              </a:rPr>
              <a:t>반복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err="1"/>
              <a:t>반복문의</a:t>
            </a:r>
            <a:r>
              <a:rPr lang="ko-KR" altLang="en-US" sz="4000" dirty="0"/>
              <a:t> 종류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60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24743"/>
            <a:ext cx="8208912" cy="5328593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While </a:t>
            </a:r>
            <a:r>
              <a:rPr lang="ko-KR" altLang="en-US" sz="2000" dirty="0"/>
              <a:t>문 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반복문 시작 전에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 조건식</a:t>
            </a:r>
            <a:r>
              <a:rPr lang="ko-KR" altLang="en-US" sz="1400" smtClean="0"/>
              <a:t>의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진위</a:t>
            </a:r>
            <a:r>
              <a:rPr lang="en-US" altLang="ko-KR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(true/false)</a:t>
            </a:r>
            <a:r>
              <a:rPr lang="ko-KR" altLang="en-US" sz="1400" smtClean="0"/>
              <a:t> </a:t>
            </a:r>
            <a:r>
              <a:rPr lang="ko-KR" altLang="en-US" sz="1400" dirty="0"/>
              <a:t>결과에 따라 반복 </a:t>
            </a:r>
            <a:r>
              <a:rPr lang="ko-KR" altLang="en-US" sz="1400"/>
              <a:t>여부를 </a:t>
            </a:r>
            <a:r>
              <a:rPr lang="ko-KR" altLang="en-US" sz="1400" smtClean="0"/>
              <a:t>결정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반복문 </a:t>
            </a:r>
            <a:r>
              <a:rPr lang="ko-KR" altLang="en-US" sz="1400" smtClean="0"/>
              <a:t>안에 반복 조건식에 </a:t>
            </a:r>
            <a:r>
              <a:rPr lang="ko-KR" altLang="en-US" sz="1400"/>
              <a:t>영향을 미치는 </a:t>
            </a:r>
            <a:r>
              <a:rPr lang="ko-KR" altLang="en-US" sz="1400" smtClean="0"/>
              <a:t>변수 값의</a:t>
            </a:r>
            <a:r>
              <a:rPr lang="en-US" altLang="ko-KR" sz="1400" smtClean="0"/>
              <a:t> </a:t>
            </a:r>
            <a:r>
              <a:rPr lang="ko-KR" altLang="en-US" sz="1400" smtClean="0"/>
              <a:t>변화가 </a:t>
            </a:r>
            <a:r>
              <a:rPr lang="ko-KR" altLang="en-US" sz="1400"/>
              <a:t>있어야 </a:t>
            </a:r>
            <a:r>
              <a:rPr lang="ko-KR" altLang="en-US" sz="1400" smtClean="0"/>
              <a:t>반복 탈출 가능 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0" y="1052736"/>
            <a:ext cx="6918588" cy="1665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484712"/>
            <a:ext cx="2292216" cy="1985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5646"/>
          <a:stretch/>
        </p:blipFill>
        <p:spPr>
          <a:xfrm>
            <a:off x="5190140" y="4484712"/>
            <a:ext cx="3240360" cy="1000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90140" y="5671264"/>
            <a:ext cx="3240360" cy="854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시작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값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1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반복문 밖</a:t>
            </a:r>
            <a:r>
              <a:rPr lang="en-US" altLang="ko-KR" sz="11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앞</a:t>
            </a:r>
            <a:r>
              <a:rPr lang="en-US" altLang="ko-KR" sz="11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1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에 필요</a:t>
            </a:r>
            <a:endParaRPr lang="en-US" altLang="ko-KR" sz="110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반복 조건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while </a:t>
            </a:r>
            <a:r>
              <a:rPr lang="ko-KR" altLang="en-US" sz="1100" b="1" i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조건식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endParaRPr lang="en-US" altLang="ko-KR" sz="11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증감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100">
                <a:solidFill>
                  <a:schemeClr val="accent6">
                    <a:lumMod val="50000"/>
                  </a:schemeClr>
                </a:solidFill>
                <a:latin typeface="+mn-ea"/>
              </a:rPr>
              <a:t>반복문 </a:t>
            </a:r>
            <a:r>
              <a:rPr lang="ko-KR" altLang="en-US" sz="110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안에 </a:t>
            </a:r>
            <a:r>
              <a:rPr lang="ko-KR" altLang="en-US" sz="1100">
                <a:solidFill>
                  <a:schemeClr val="accent6">
                    <a:lumMod val="50000"/>
                  </a:schemeClr>
                </a:solidFill>
                <a:latin typeface="+mn-ea"/>
              </a:rPr>
              <a:t>필요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23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54461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While </a:t>
            </a:r>
            <a:r>
              <a:rPr lang="ko-KR" altLang="en-US" sz="2000" dirty="0"/>
              <a:t>문 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/>
              <a:t>컴퓨터가 랜덤으로 정해 놓은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20 </a:t>
            </a:r>
            <a:r>
              <a:rPr lang="ko-KR" altLang="en-US" sz="1400" dirty="0"/>
              <a:t>사이의 정수를 맞히는 게임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/>
              <a:t>사용자가 입력한 수가 정해 놓은 값과 같으면 정답이라고 알려주고 프로그램을 종료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dirty="0"/>
              <a:t>두 수가 다른 경우에는 숫자를 다시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비교해서 더 큰지</a:t>
            </a:r>
            <a:r>
              <a:rPr lang="en-US" altLang="ko-KR" sz="1400"/>
              <a:t>, </a:t>
            </a:r>
            <a:r>
              <a:rPr lang="ko-KR" altLang="en-US" sz="1400" smtClean="0"/>
              <a:t>작은지 </a:t>
            </a:r>
            <a:r>
              <a:rPr lang="ko-KR" altLang="en-US" sz="1400" dirty="0"/>
              <a:t>화살표</a:t>
            </a:r>
            <a:r>
              <a:rPr lang="en-US" altLang="ko-KR" sz="1400" dirty="0"/>
              <a:t>(↑, ↓)</a:t>
            </a:r>
            <a:r>
              <a:rPr lang="ko-KR" altLang="en-US" sz="1400" dirty="0"/>
              <a:t>로 표시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400" dirty="0"/>
              <a:t>random </a:t>
            </a:r>
            <a:r>
              <a:rPr lang="ko-KR" altLang="en-US" sz="1400" dirty="0"/>
              <a:t>모듈을 불러오고 </a:t>
            </a:r>
            <a:r>
              <a:rPr lang="en-US" altLang="ko-KR" sz="1400" dirty="0" err="1"/>
              <a:t>random.randint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사용해 정수 값 하나를 추출하고 변수 </a:t>
            </a:r>
            <a:r>
              <a:rPr lang="en-US" altLang="ko-KR" sz="1400" dirty="0"/>
              <a:t>answer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randint</a:t>
            </a:r>
            <a:r>
              <a:rPr lang="en-US" altLang="ko-KR" sz="1400" dirty="0"/>
              <a:t>( )</a:t>
            </a:r>
            <a:r>
              <a:rPr lang="ko-KR" altLang="en-US" sz="1400" dirty="0"/>
              <a:t>의 두 인수</a:t>
            </a:r>
            <a:r>
              <a:rPr lang="en-US" altLang="ko-KR" sz="1400" dirty="0"/>
              <a:t>(1, 20)</a:t>
            </a:r>
            <a:r>
              <a:rPr lang="ko-KR" altLang="en-US" sz="1400" dirty="0"/>
              <a:t>가 추출할 범위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968552" cy="12598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29"/>
          <a:stretch/>
        </p:blipFill>
        <p:spPr>
          <a:xfrm>
            <a:off x="1423218" y="5310677"/>
            <a:ext cx="6945635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52" y="4758400"/>
            <a:ext cx="7372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7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4234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While </a:t>
            </a:r>
            <a:r>
              <a:rPr lang="ko-KR" altLang="en-US" sz="2000" dirty="0"/>
              <a:t>문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값을 저장하기 위한 변수를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정답이 나올 때까지 ‘입력 → 값의 비교 → 출력’ 동작을 반복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" y="1556793"/>
            <a:ext cx="7372350" cy="42862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309696" y="2721273"/>
            <a:ext cx="6984776" cy="3274964"/>
            <a:chOff x="1309696" y="2721273"/>
            <a:chExt cx="6984776" cy="32749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5380"/>
            <a:stretch/>
          </p:blipFill>
          <p:spPr>
            <a:xfrm>
              <a:off x="1309696" y="3214937"/>
              <a:ext cx="6984776" cy="27813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29"/>
            <a:stretch/>
          </p:blipFill>
          <p:spPr>
            <a:xfrm>
              <a:off x="1328882" y="2721273"/>
              <a:ext cx="6965590" cy="53340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3995936" y="5725739"/>
            <a:ext cx="3240360" cy="854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시작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값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en-US" altLang="ko-KR" sz="110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반복 조건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while </a:t>
            </a:r>
            <a:r>
              <a:rPr lang="en-US" altLang="ko-KR" sz="1100" b="1" i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~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endParaRPr lang="en-US" altLang="ko-KR" sz="11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증감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79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894234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While </a:t>
            </a:r>
            <a:r>
              <a:rPr lang="ko-KR" altLang="en-US" sz="2000" dirty="0"/>
              <a:t>문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작성한 프로그램을 파일로 저장하고 실행 결과를 확인</a:t>
            </a: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" y="1556793"/>
            <a:ext cx="737235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268"/>
          <a:stretch/>
        </p:blipFill>
        <p:spPr>
          <a:xfrm>
            <a:off x="1403648" y="2348881"/>
            <a:ext cx="698477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1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b="1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값이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증가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증가 값이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시작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1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증감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+1 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조건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&lt;= 10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출력 값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1872" y="4219135"/>
            <a:ext cx="2257058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1    	       </a:t>
            </a:r>
            <a:r>
              <a:rPr lang="en-US" altLang="ko-KR" sz="1100">
                <a:latin typeface="+mn-ea"/>
                <a:ea typeface="+mn-ea"/>
              </a:rPr>
              <a:t>#</a:t>
            </a:r>
            <a:r>
              <a:rPr lang="ko-KR" altLang="en-US" sz="1100">
                <a:latin typeface="+mn-ea"/>
                <a:ea typeface="+mn-ea"/>
              </a:rPr>
              <a:t>시작 값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 smtClean="0">
                <a:latin typeface="+mn-ea"/>
                <a:ea typeface="+mn-ea"/>
              </a:rPr>
              <a:t>x &lt;= 10:</a:t>
            </a:r>
            <a:r>
              <a:rPr lang="en-US" altLang="ko-KR" sz="1400">
                <a:latin typeface="+mn-ea"/>
                <a:ea typeface="+mn-ea"/>
              </a:rPr>
              <a:t>   </a:t>
            </a:r>
            <a:r>
              <a:rPr lang="en-US" altLang="ko-KR" sz="1100">
                <a:latin typeface="+mn-ea"/>
                <a:ea typeface="+mn-ea"/>
              </a:rPr>
              <a:t>#</a:t>
            </a:r>
            <a:r>
              <a:rPr lang="ko-KR" altLang="en-US" sz="1100">
                <a:latin typeface="+mn-ea"/>
                <a:ea typeface="+mn-ea"/>
              </a:rPr>
              <a:t>반복 조건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</a:t>
            </a:r>
            <a:r>
              <a:rPr lang="en-US" altLang="ko-KR" sz="1400" smtClean="0">
                <a:latin typeface="+mn-ea"/>
                <a:ea typeface="+mn-ea"/>
              </a:rPr>
              <a:t> print(x, </a:t>
            </a:r>
            <a:r>
              <a:rPr lang="en-US" altLang="ko-KR" sz="1400">
                <a:latin typeface="+mn-ea"/>
                <a:ea typeface="+mn-ea"/>
              </a:rPr>
              <a:t>end=' ')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+ 1       </a:t>
            </a:r>
            <a:r>
              <a:rPr lang="en-US" altLang="ko-KR" sz="1100" smtClean="0">
                <a:latin typeface="+mn-ea"/>
                <a:ea typeface="+mn-ea"/>
              </a:rPr>
              <a:t>#</a:t>
            </a:r>
            <a:r>
              <a:rPr lang="ko-KR" altLang="en-US" sz="1100">
                <a:latin typeface="+mn-ea"/>
                <a:ea typeface="+mn-ea"/>
              </a:rPr>
              <a:t>값 증가</a:t>
            </a:r>
            <a:endParaRPr lang="ko-KR" altLang="en-US" sz="120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22" y="3284984"/>
            <a:ext cx="7236080" cy="790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25022" y="4348820"/>
            <a:ext cx="261576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시작 값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= 1</a:t>
            </a:r>
            <a:endParaRPr lang="en-US" altLang="ko-KR" sz="12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조건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&lt;= 10 </a:t>
            </a:r>
            <a:endParaRPr lang="en-US" altLang="ko-KR" sz="12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내용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print(x)</a:t>
            </a: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증감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= x + 1</a:t>
            </a:r>
            <a:endParaRPr lang="en-US" altLang="ko-KR" sz="12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938339"/>
            <a:ext cx="4626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kumimoji="0" lang="ko-KR" altLang="en-US" sz="14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검증</a:t>
            </a:r>
            <a:r>
              <a:rPr kumimoji="0" lang="en-US" altLang="ko-KR" sz="1400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 : </a:t>
            </a:r>
            <a:r>
              <a:rPr kumimoji="0" lang="ko-KR" altLang="en-US" sz="1400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반복 시작 점과 끝나는 점에서 경계점 시험</a:t>
            </a:r>
            <a:endParaRPr lang="ko-KR" altLang="en-US" sz="1400">
              <a:solidFill>
                <a:srgbClr val="8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93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97" y="5179481"/>
            <a:ext cx="4495800" cy="1581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b="1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값이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증가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증가 값이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시작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1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증감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+1 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조건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&lt;= 10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출력 값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0518" y="4346904"/>
            <a:ext cx="334786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1                  </a:t>
            </a:r>
            <a:r>
              <a:rPr lang="en-US" altLang="ko-KR" sz="1200" smtClean="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시작 </a:t>
            </a:r>
            <a:r>
              <a:rPr lang="ko-KR" altLang="en-US" sz="1200" smtClean="0">
                <a:latin typeface="+mn-ea"/>
                <a:ea typeface="+mn-ea"/>
              </a:rPr>
              <a:t>값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 smtClean="0">
                <a:latin typeface="+mn-ea"/>
                <a:ea typeface="+mn-ea"/>
              </a:rPr>
              <a:t>반복</a:t>
            </a:r>
            <a:r>
              <a:rPr lang="en-US" altLang="ko-KR" sz="1200" smtClean="0">
                <a:latin typeface="+mn-ea"/>
                <a:ea typeface="+mn-ea"/>
              </a:rPr>
              <a:t> </a:t>
            </a:r>
            <a:r>
              <a:rPr lang="ko-KR" altLang="en-US" sz="1200" smtClean="0">
                <a:latin typeface="+mn-ea"/>
                <a:ea typeface="+mn-ea"/>
              </a:rPr>
              <a:t>변수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&lt;= 10:      </a:t>
            </a:r>
            <a:r>
              <a:rPr lang="en-US" altLang="ko-KR" sz="120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반복 조건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print(x, </a:t>
            </a:r>
            <a:r>
              <a:rPr lang="en-US" altLang="ko-KR" sz="1400">
                <a:latin typeface="+mn-ea"/>
                <a:ea typeface="+mn-ea"/>
              </a:rPr>
              <a:t>end=' ')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b="1" smtClean="0">
                <a:solidFill>
                  <a:srgbClr val="0000FF"/>
                </a:solidFill>
                <a:latin typeface="+mn-ea"/>
                <a:ea typeface="+mn-ea"/>
              </a:rPr>
              <a:t>x += 1</a:t>
            </a:r>
            <a:r>
              <a:rPr lang="en-US" altLang="ko-KR" sz="1400" b="1">
                <a:solidFill>
                  <a:srgbClr val="0000FF"/>
                </a:solidFill>
                <a:latin typeface="+mn-ea"/>
                <a:ea typeface="+mn-ea"/>
              </a:rPr>
              <a:t>  </a:t>
            </a:r>
            <a:r>
              <a:rPr lang="en-US" altLang="ko-KR" sz="1400">
                <a:latin typeface="+mn-ea"/>
                <a:ea typeface="+mn-ea"/>
              </a:rPr>
              <a:t>        </a:t>
            </a: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200" smtClean="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값 </a:t>
            </a:r>
            <a:r>
              <a:rPr lang="ko-KR" altLang="en-US" sz="1200" smtClean="0">
                <a:latin typeface="+mn-ea"/>
                <a:ea typeface="+mn-ea"/>
              </a:rPr>
              <a:t>증감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반복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변수</a:t>
            </a:r>
            <a:r>
              <a:rPr lang="en-US" altLang="ko-KR" sz="1200">
                <a:latin typeface="+mn-ea"/>
                <a:ea typeface="+mn-ea"/>
              </a:rPr>
              <a:t>)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12638" y="4386480"/>
            <a:ext cx="334786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</a:t>
            </a:r>
            <a:r>
              <a:rPr lang="en-US" altLang="ko-KR" sz="1400" smtClean="0">
                <a:latin typeface="+mn-ea"/>
                <a:ea typeface="+mn-ea"/>
              </a:rPr>
              <a:t>0</a:t>
            </a:r>
            <a:r>
              <a:rPr lang="en-US" altLang="ko-KR" sz="1400">
                <a:latin typeface="+mn-ea"/>
                <a:ea typeface="+mn-ea"/>
              </a:rPr>
              <a:t>                  </a:t>
            </a:r>
            <a:r>
              <a:rPr lang="en-US" altLang="ko-KR" sz="1200" smtClean="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시작 </a:t>
            </a:r>
            <a:r>
              <a:rPr lang="ko-KR" altLang="en-US" sz="1200" smtClean="0">
                <a:latin typeface="+mn-ea"/>
                <a:ea typeface="+mn-ea"/>
              </a:rPr>
              <a:t>값</a:t>
            </a:r>
            <a:r>
              <a:rPr lang="en-US" altLang="ko-KR" sz="1200" smtClean="0">
                <a:latin typeface="+mn-ea"/>
                <a:ea typeface="+mn-ea"/>
              </a:rPr>
              <a:t>(</a:t>
            </a:r>
            <a:r>
              <a:rPr lang="ko-KR" altLang="en-US" sz="1200" smtClean="0">
                <a:latin typeface="+mn-ea"/>
                <a:ea typeface="+mn-ea"/>
              </a:rPr>
              <a:t>반복</a:t>
            </a:r>
            <a:r>
              <a:rPr lang="en-US" altLang="ko-KR" sz="1200" smtClean="0">
                <a:latin typeface="+mn-ea"/>
                <a:ea typeface="+mn-ea"/>
              </a:rPr>
              <a:t> </a:t>
            </a:r>
            <a:r>
              <a:rPr lang="ko-KR" altLang="en-US" sz="1200" smtClean="0">
                <a:latin typeface="+mn-ea"/>
                <a:ea typeface="+mn-ea"/>
              </a:rPr>
              <a:t>변수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 smtClean="0">
                <a:latin typeface="+mn-ea"/>
                <a:ea typeface="+mn-ea"/>
              </a:rPr>
              <a:t>x &lt;= </a:t>
            </a:r>
            <a:r>
              <a:rPr lang="en-US" altLang="ko-KR" sz="1400">
                <a:latin typeface="+mn-ea"/>
                <a:ea typeface="+mn-ea"/>
              </a:rPr>
              <a:t>10:      </a:t>
            </a:r>
            <a:r>
              <a:rPr lang="en-US" altLang="ko-KR" sz="120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반복 </a:t>
            </a:r>
            <a:r>
              <a:rPr lang="ko-KR" altLang="en-US" sz="1200" smtClean="0">
                <a:latin typeface="+mn-ea"/>
                <a:ea typeface="+mn-ea"/>
              </a:rPr>
              <a:t>조건</a:t>
            </a: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b="1">
                <a:solidFill>
                  <a:srgbClr val="0000FF"/>
                </a:solidFill>
                <a:latin typeface="+mn-ea"/>
                <a:ea typeface="+mn-ea"/>
              </a:rPr>
              <a:t>x += 1 </a:t>
            </a:r>
            <a:r>
              <a:rPr lang="en-US" altLang="ko-KR" sz="1400">
                <a:latin typeface="+mn-ea"/>
                <a:ea typeface="+mn-ea"/>
              </a:rPr>
              <a:t>           </a:t>
            </a:r>
            <a:r>
              <a:rPr lang="en-US" altLang="ko-KR" sz="1200">
                <a:latin typeface="+mn-ea"/>
                <a:ea typeface="+mn-ea"/>
              </a:rPr>
              <a:t>#</a:t>
            </a:r>
            <a:r>
              <a:rPr lang="ko-KR" altLang="en-US" sz="1200">
                <a:latin typeface="+mn-ea"/>
                <a:ea typeface="+mn-ea"/>
              </a:rPr>
              <a:t>값 증감</a:t>
            </a:r>
            <a:r>
              <a:rPr lang="en-US" altLang="ko-KR" sz="120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반복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변수</a:t>
            </a:r>
            <a:r>
              <a:rPr lang="en-US" altLang="ko-KR" sz="1200" smtClean="0">
                <a:latin typeface="+mn-ea"/>
                <a:ea typeface="+mn-ea"/>
              </a:rPr>
              <a:t>)</a:t>
            </a: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print(x, </a:t>
            </a:r>
            <a:r>
              <a:rPr lang="en-US" altLang="ko-KR" sz="1400">
                <a:latin typeface="+mn-ea"/>
                <a:ea typeface="+mn-ea"/>
              </a:rPr>
              <a:t>end=' </a:t>
            </a:r>
            <a:r>
              <a:rPr lang="en-US" altLang="ko-KR" sz="1400" smtClean="0">
                <a:latin typeface="+mn-ea"/>
                <a:ea typeface="+mn-ea"/>
              </a:rPr>
              <a:t>')</a:t>
            </a:r>
            <a:endParaRPr lang="ko-KR" altLang="en-US" sz="120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22" y="3357748"/>
            <a:ext cx="7236080" cy="7905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60061" y="1848241"/>
            <a:ext cx="261576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시작 값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= 1</a:t>
            </a:r>
            <a:endParaRPr lang="en-US" altLang="ko-KR" sz="12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조건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&lt;= 10 </a:t>
            </a:r>
            <a:endParaRPr lang="en-US" altLang="ko-KR" sz="12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200" b="1" smtClean="0">
                <a:solidFill>
                  <a:srgbClr val="0000FF"/>
                </a:solidFill>
                <a:latin typeface="+mn-ea"/>
                <a:ea typeface="+mn-ea"/>
              </a:rPr>
              <a:t>반복 내용</a:t>
            </a:r>
            <a:r>
              <a:rPr lang="en-US" altLang="ko-KR" sz="1200" b="1" smtClean="0">
                <a:solidFill>
                  <a:srgbClr val="0000FF"/>
                </a:solidFill>
                <a:latin typeface="+mn-ea"/>
                <a:ea typeface="+mn-ea"/>
              </a:rPr>
              <a:t>: print(x)</a:t>
            </a: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200" b="1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200" b="1" smtClean="0">
                <a:solidFill>
                  <a:srgbClr val="0000FF"/>
                </a:solidFill>
                <a:latin typeface="+mn-ea"/>
                <a:ea typeface="+mn-ea"/>
              </a:rPr>
              <a:t>반복 변수</a:t>
            </a:r>
            <a:r>
              <a:rPr lang="en-US" altLang="ko-KR" sz="1200" b="1" smtClean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ko-KR" altLang="en-US" sz="1200" b="1" smtClean="0">
                <a:solidFill>
                  <a:srgbClr val="0000FF"/>
                </a:solidFill>
                <a:latin typeface="+mn-ea"/>
                <a:ea typeface="+mn-ea"/>
              </a:rPr>
              <a:t>증감</a:t>
            </a:r>
            <a:r>
              <a:rPr lang="en-US" altLang="ko-KR" sz="1200" b="1" smtClean="0">
                <a:solidFill>
                  <a:srgbClr val="0000FF"/>
                </a:solidFill>
                <a:latin typeface="+mn-ea"/>
                <a:ea typeface="+mn-ea"/>
              </a:rPr>
              <a:t>: x = x + 1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47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/>
              <a:t>While </a:t>
            </a:r>
            <a:r>
              <a:rPr lang="ko-KR" altLang="en-US" sz="2000" dirty="0"/>
              <a:t>문 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반복문 시작 전에 반복 조건식의 진위</a:t>
            </a:r>
            <a:r>
              <a:rPr lang="en-US" altLang="ko-KR" sz="1400" smtClean="0"/>
              <a:t>( x &lt; 100 )</a:t>
            </a:r>
            <a:r>
              <a:rPr lang="ko-KR" altLang="en-US" sz="1500" smtClean="0"/>
              <a:t> </a:t>
            </a:r>
            <a:r>
              <a:rPr lang="ko-KR" altLang="en-US" sz="1500"/>
              <a:t>결과에 따라 반복 여부를 결정</a:t>
            </a:r>
            <a:endParaRPr lang="en-US" altLang="ko-KR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반복문 안에는 반드시 반복 조건식의 결과 값에 영향을 미치는 변수의 값 변화가 있어야 한다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400" smtClean="0"/>
              <a:t>(05 x = x + 2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x</a:t>
            </a:r>
            <a:r>
              <a:rPr lang="ko-KR" altLang="en-US" sz="1400" smtClean="0"/>
              <a:t>값이 변하고 있음</a:t>
            </a:r>
            <a:r>
              <a:rPr lang="en-US" altLang="ko-KR" sz="1400" smtClean="0"/>
              <a:t>)</a:t>
            </a:r>
            <a:endParaRPr lang="en-US" altLang="ko-KR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95239"/>
            <a:ext cx="74009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801" r="1353"/>
          <a:stretch/>
        </p:blipFill>
        <p:spPr>
          <a:xfrm>
            <a:off x="1331639" y="3354695"/>
            <a:ext cx="7128794" cy="809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034"/>
          <a:stretch/>
        </p:blipFill>
        <p:spPr>
          <a:xfrm>
            <a:off x="1340693" y="4307407"/>
            <a:ext cx="7119740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92" y="5722962"/>
            <a:ext cx="7119741" cy="514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28746" y="4360675"/>
            <a:ext cx="2219718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시작 값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= 1</a:t>
            </a:r>
            <a:endParaRPr lang="en-US" altLang="ko-KR" sz="11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조건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&lt; 100 </a:t>
            </a:r>
            <a:endParaRPr lang="en-US" altLang="ko-KR" sz="110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내용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print()</a:t>
            </a:r>
          </a:p>
          <a:p>
            <a:pPr marL="228600" indent="-2286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반복 변수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증감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x = x + 2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3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772816"/>
            <a:ext cx="2733675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b="1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UpDown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맞추기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2038904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실습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6-3]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 숫자 맞추기 코드 업그레이드 하기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매 반복 횟 수마다 진행 횟수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횟수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5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회 내에 맞추면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당신이 이겼습니다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.”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그 외는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당신이 졌습니다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.＂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출력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1427088"/>
            <a:ext cx="7372350" cy="428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28184" y="1057756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UpDown00.py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1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무한 </a:t>
            </a:r>
            <a:r>
              <a:rPr lang="ko-KR" altLang="en-US" sz="1800" b="1" dirty="0" err="1">
                <a:solidFill>
                  <a:srgbClr val="3C479D"/>
                </a:solidFill>
              </a:rPr>
              <a:t>반복문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반복할 문장들이 계속 실행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무한 반복을 끝내려면 키보드에서 </a:t>
            </a:r>
            <a:r>
              <a:rPr lang="en-US" altLang="ko-KR" sz="1600" dirty="0"/>
              <a:t>Ctrl + C </a:t>
            </a:r>
            <a:r>
              <a:rPr lang="ko-KR" altLang="en-US" sz="1600" dirty="0"/>
              <a:t>를 눌러 프로그램을 강제로 종료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23" y="2924945"/>
            <a:ext cx="736282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8" y="3702459"/>
            <a:ext cx="739140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43" y="4298998"/>
            <a:ext cx="7236080" cy="79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743" y="5293186"/>
            <a:ext cx="7258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반복 구조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반복문의</a:t>
            </a:r>
            <a:r>
              <a:rPr lang="ko-KR" altLang="en-US" sz="2000" b="1" dirty="0">
                <a:latin typeface="+mj-ea"/>
                <a:ea typeface="+mj-ea"/>
              </a:rPr>
              <a:t> 종류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반복문의</a:t>
            </a:r>
            <a:r>
              <a:rPr lang="ko-KR" altLang="en-US" sz="2000" b="1" dirty="0">
                <a:latin typeface="+mj-ea"/>
                <a:ea typeface="+mj-ea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무한 </a:t>
            </a:r>
            <a:r>
              <a:rPr lang="ko-KR" altLang="en-US" sz="1800" b="1" dirty="0" err="1">
                <a:solidFill>
                  <a:srgbClr val="3C479D"/>
                </a:solidFill>
              </a:rPr>
              <a:t>반복문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프로그램을 실행하면 </a:t>
            </a:r>
            <a:r>
              <a:rPr lang="en-US" altLang="ko-KR" sz="1600" dirty="0"/>
              <a:t>1</a:t>
            </a:r>
            <a:r>
              <a:rPr lang="ko-KR" altLang="en-US" sz="1600" dirty="0"/>
              <a:t>부터 하나씩 증가한 값이 </a:t>
            </a:r>
            <a:r>
              <a:rPr lang="ko-KR" altLang="en-US" sz="1600"/>
              <a:t>출력 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smtClean="0"/>
              <a:t>종료를 </a:t>
            </a:r>
            <a:r>
              <a:rPr lang="ko-KR" altLang="en-US" sz="1400" dirty="0"/>
              <a:t>위해 단축키 </a:t>
            </a:r>
            <a:r>
              <a:rPr lang="en-US" altLang="ko-KR" sz="1400" dirty="0"/>
              <a:t>Ctrl + C </a:t>
            </a:r>
            <a:r>
              <a:rPr lang="ko-KR" altLang="en-US" sz="1400" dirty="0"/>
              <a:t>입력</a:t>
            </a:r>
            <a:r>
              <a:rPr lang="en-US" altLang="ko-KR" sz="14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b="1" dirty="0">
                <a:solidFill>
                  <a:srgbClr val="3C479D"/>
                </a:solidFill>
              </a:rPr>
              <a:t> 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8" y="1973214"/>
            <a:ext cx="7391400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88" y="3413375"/>
            <a:ext cx="7134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반복의 제어</a:t>
            </a: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반복문</a:t>
            </a:r>
            <a:r>
              <a:rPr lang="ko-KR" altLang="en-US" sz="1600" dirty="0"/>
              <a:t> 안에서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와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를 사용하여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끝내거나 반복할 문장을 건너뛰고 조건식 검사 위치로 이동하도록 프로그램 흐름을 제어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/>
              <a:t>break</a:t>
            </a:r>
            <a:r>
              <a:rPr lang="ko-KR" altLang="en-US" sz="1600" dirty="0"/>
              <a:t>와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는 일반적으로 </a:t>
            </a:r>
            <a:r>
              <a:rPr lang="en-US" altLang="ko-KR" sz="1600" dirty="0"/>
              <a:t>if </a:t>
            </a:r>
            <a:r>
              <a:rPr lang="ko-KR" altLang="en-US" sz="1600" dirty="0"/>
              <a:t>문과 함께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조건이 만족할 때 </a:t>
            </a:r>
            <a:r>
              <a:rPr lang="ko-KR" altLang="en-US" sz="1600" dirty="0" err="1"/>
              <a:t>반복문이</a:t>
            </a:r>
            <a:r>
              <a:rPr lang="ko-KR" altLang="en-US" sz="1600" dirty="0"/>
              <a:t> 종료되거나 실행 순서의 변경 발생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73017"/>
            <a:ext cx="69494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b="1" smtClean="0"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값이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증가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증가시켜가면서 증가 값이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될 때까지 출력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시작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1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증감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+1 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조건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&lt;= 10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출력 값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현재 값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79" y="4253838"/>
            <a:ext cx="238446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1    </a:t>
            </a:r>
            <a:r>
              <a:rPr lang="en-US" altLang="ko-KR" sz="1400" smtClean="0">
                <a:latin typeface="+mn-ea"/>
                <a:ea typeface="+mn-ea"/>
              </a:rPr>
              <a:t>	   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시작 값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en-US" altLang="ko-KR" sz="1400">
                <a:latin typeface="+mn-ea"/>
                <a:ea typeface="+mn-ea"/>
              </a:rPr>
              <a:t>:        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 조건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if </a:t>
            </a:r>
            <a:r>
              <a:rPr lang="en-US" altLang="ko-KR" sz="1400" smtClean="0">
                <a:solidFill>
                  <a:srgbClr val="0000FF"/>
                </a:solidFill>
                <a:latin typeface="+mn-ea"/>
                <a:ea typeface="+mn-ea"/>
              </a:rPr>
              <a:t>x 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&gt; 10:      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탈출 조건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        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break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 </a:t>
            </a:r>
            <a:r>
              <a:rPr lang="en-US" altLang="ko-KR" sz="1400">
                <a:latin typeface="+mn-ea"/>
                <a:ea typeface="+mn-ea"/>
              </a:rPr>
              <a:t>      </a:t>
            </a:r>
          </a:p>
          <a:p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print(x, </a:t>
            </a:r>
            <a:r>
              <a:rPr lang="en-US" altLang="ko-KR" sz="1400">
                <a:latin typeface="+mn-ea"/>
                <a:ea typeface="+mn-ea"/>
              </a:rPr>
              <a:t>end=' ')</a:t>
            </a:r>
          </a:p>
          <a:p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+ 1     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 증가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8797" y="4240903"/>
            <a:ext cx="2257058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1    	  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시작 값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 smtClean="0">
                <a:latin typeface="+mn-ea"/>
                <a:ea typeface="+mn-ea"/>
              </a:rPr>
              <a:t>x &lt;= 10:</a:t>
            </a:r>
            <a:r>
              <a:rPr lang="en-US" altLang="ko-KR" sz="1400">
                <a:latin typeface="+mn-ea"/>
                <a:ea typeface="+mn-ea"/>
              </a:rPr>
              <a:t>   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 조건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</a:t>
            </a:r>
            <a:r>
              <a:rPr lang="en-US" altLang="ko-KR" sz="1400" smtClean="0">
                <a:latin typeface="+mn-ea"/>
                <a:ea typeface="+mn-ea"/>
              </a:rPr>
              <a:t> print(x, </a:t>
            </a:r>
            <a:r>
              <a:rPr lang="en-US" altLang="ko-KR" sz="1400">
                <a:latin typeface="+mn-ea"/>
                <a:ea typeface="+mn-ea"/>
              </a:rPr>
              <a:t>end=' ')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+ 1      </a:t>
            </a:r>
            <a:r>
              <a:rPr lang="en-US" altLang="ko-K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 증가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22" y="3284984"/>
            <a:ext cx="7236080" cy="790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37651"/>
          <a:stretch/>
        </p:blipFill>
        <p:spPr>
          <a:xfrm>
            <a:off x="2764738" y="5791243"/>
            <a:ext cx="4495800" cy="9858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156176" y="4282596"/>
            <a:ext cx="237626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1    </a:t>
            </a:r>
            <a:r>
              <a:rPr lang="en-US" altLang="ko-KR" sz="1400" smtClean="0">
                <a:latin typeface="+mn-ea"/>
                <a:ea typeface="+mn-ea"/>
              </a:rPr>
              <a:t>	   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시작 값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while 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en-US" altLang="ko-KR" sz="1400">
                <a:latin typeface="+mn-ea"/>
                <a:ea typeface="+mn-ea"/>
              </a:rPr>
              <a:t>:        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 조건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print(x, </a:t>
            </a:r>
            <a:r>
              <a:rPr lang="en-US" altLang="ko-KR" sz="1400">
                <a:latin typeface="+mn-ea"/>
                <a:ea typeface="+mn-ea"/>
              </a:rPr>
              <a:t>end=' ')</a:t>
            </a:r>
          </a:p>
          <a:p>
            <a:r>
              <a:rPr lang="en-US" altLang="ko-KR" sz="1400">
                <a:latin typeface="+mn-ea"/>
                <a:ea typeface="+mn-ea"/>
              </a:rPr>
              <a:t>   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= </a:t>
            </a:r>
            <a:r>
              <a:rPr lang="en-US" altLang="ko-KR" sz="1400" smtClean="0">
                <a:latin typeface="+mn-ea"/>
                <a:ea typeface="+mn-ea"/>
              </a:rPr>
              <a:t>x </a:t>
            </a:r>
            <a:r>
              <a:rPr lang="en-US" altLang="ko-KR" sz="1400">
                <a:latin typeface="+mn-ea"/>
                <a:ea typeface="+mn-ea"/>
              </a:rPr>
              <a:t>+ 1       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증가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</a:rPr>
              <a:t>   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if </a:t>
            </a:r>
            <a:r>
              <a:rPr lang="en-US" altLang="ko-KR" sz="1400" smtClean="0">
                <a:solidFill>
                  <a:srgbClr val="0000FF"/>
                </a:solidFill>
                <a:latin typeface="+mn-ea"/>
              </a:rPr>
              <a:t>x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&gt; 10:       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탈출 조건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solidFill>
                  <a:srgbClr val="0000FF"/>
                </a:solidFill>
                <a:latin typeface="+mn-ea"/>
              </a:rPr>
              <a:t>        </a:t>
            </a:r>
            <a:r>
              <a:rPr lang="en-US" altLang="ko-KR" sz="140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 </a:t>
            </a:r>
            <a:r>
              <a:rPr lang="en-US" altLang="ko-KR" sz="1400">
                <a:latin typeface="+mn-ea"/>
              </a:rPr>
              <a:t>      </a:t>
            </a:r>
          </a:p>
        </p:txBody>
      </p:sp>
    </p:spTree>
    <p:extLst>
      <p:ext uri="{BB962C8B-B14F-4D97-AF65-F5344CB8AC3E}">
        <p14:creationId xmlns:p14="http://schemas.microsoft.com/office/powerpoint/2010/main" val="14241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반복의 제어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/>
              <a:t>20</a:t>
            </a:r>
            <a:r>
              <a:rPr lang="ko-KR" altLang="en-US" sz="1600" dirty="0"/>
              <a:t>보다 작은 자연수 중에서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배수만 제외하고 출력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반복문의</a:t>
            </a:r>
            <a:r>
              <a:rPr lang="ko-KR" altLang="en-US" sz="1600" dirty="0"/>
              <a:t> 흐름을 제어하는 </a:t>
            </a:r>
            <a:r>
              <a:rPr lang="en-US" altLang="ko-KR" sz="1600" dirty="0"/>
              <a:t>break</a:t>
            </a:r>
            <a:r>
              <a:rPr lang="ko-KR" altLang="en-US" sz="1600" dirty="0"/>
              <a:t>와 </a:t>
            </a:r>
            <a:r>
              <a:rPr lang="en-US" altLang="ko-KR" sz="1600" dirty="0"/>
              <a:t>continue</a:t>
            </a:r>
            <a:r>
              <a:rPr lang="ko-KR" altLang="en-US" sz="1600" dirty="0"/>
              <a:t>를 사용하여 출력 패턴에 알맞은 프로그램을 작성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5" y="1988841"/>
            <a:ext cx="740092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39" y="3798293"/>
            <a:ext cx="7286625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6" y="4250964"/>
            <a:ext cx="2590800" cy="2314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4242337"/>
            <a:ext cx="2543175" cy="352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7052" y="4760012"/>
            <a:ext cx="4608512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break</a:t>
            </a:r>
            <a:r>
              <a:rPr lang="ko-KR" altLang="en-US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이나</a:t>
            </a:r>
            <a:r>
              <a:rPr lang="en-US" altLang="ko-KR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 continue</a:t>
            </a:r>
            <a:r>
              <a:rPr lang="ko-KR" altLang="en-US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를</a:t>
            </a:r>
            <a:r>
              <a:rPr lang="en-US" altLang="ko-KR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없앤 코드로 변경하여보시오</a:t>
            </a:r>
            <a:r>
              <a:rPr lang="en-US" altLang="ko-KR" sz="1400" b="1" smtClean="0">
                <a:solidFill>
                  <a:schemeClr val="accent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400" b="1" dirty="0" smtClean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14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20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까지 중에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배수만 출력하지 않기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실습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6-5] "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까지 중에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배수만 출력하지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않기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코드를 아래 요구대로 수정함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break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문과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continue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문을 사용하지 마시오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24" y="2546358"/>
            <a:ext cx="72866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3120747"/>
            <a:ext cx="2590800" cy="2314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76217" y="1052815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2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반복의 제어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메뉴를 선택하고 수량을 입력하면 계산한 금액 합계를 출력 하는 프로그램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주문을 끝내려면 메뉴를 ‘</a:t>
            </a:r>
            <a:r>
              <a:rPr lang="en-US" altLang="ko-KR" sz="1600" dirty="0"/>
              <a:t>0’</a:t>
            </a:r>
            <a:r>
              <a:rPr lang="ko-KR" altLang="en-US" sz="1600" dirty="0"/>
              <a:t>으로 입력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메뉴를 잘못 선택하면 프로그램을 종료하지 말고 다시 입력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39" y="1988841"/>
            <a:ext cx="73818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2166"/>
          <a:stretch/>
        </p:blipFill>
        <p:spPr>
          <a:xfrm>
            <a:off x="1331641" y="4041561"/>
            <a:ext cx="7128792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반복의 제어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39" y="1988841"/>
            <a:ext cx="738187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675" b="16374"/>
          <a:stretch/>
        </p:blipFill>
        <p:spPr>
          <a:xfrm>
            <a:off x="1331641" y="2585985"/>
            <a:ext cx="7128792" cy="39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무한 반복과 반복의 제어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</a:rPr>
              <a:t> 반복의 제어</a:t>
            </a:r>
            <a:endParaRPr lang="en-US" altLang="ko-KR" sz="1800" b="1" dirty="0">
              <a:solidFill>
                <a:srgbClr val="3C479D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39" y="1988841"/>
            <a:ext cx="7381875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4169" r="2675"/>
          <a:stretch/>
        </p:blipFill>
        <p:spPr>
          <a:xfrm>
            <a:off x="1331641" y="2458072"/>
            <a:ext cx="7128792" cy="744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421"/>
          <a:stretch/>
        </p:blipFill>
        <p:spPr>
          <a:xfrm>
            <a:off x="1331641" y="3323830"/>
            <a:ext cx="7128792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0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58" y="2338354"/>
            <a:ext cx="2733675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-1]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UpDown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맞추기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게임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Upgrade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실습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6-3]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 숫자 맞추기 코드 업그레이드 하기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ko-KR" sz="1600" smtClean="0">
                <a:solidFill>
                  <a:srgbClr val="0000FF"/>
                </a:solidFill>
                <a:cs typeface="Arial" panose="020B0604020202020204" pitchFamily="34" charset="0"/>
              </a:rPr>
              <a:t>while </a:t>
            </a:r>
            <a:r>
              <a:rPr lang="ko-KR" altLang="en-US" sz="1600" smtClean="0">
                <a:solidFill>
                  <a:srgbClr val="0000FF"/>
                </a:solidFill>
                <a:cs typeface="Arial" panose="020B0604020202020204" pitchFamily="34" charset="0"/>
              </a:rPr>
              <a:t>반복문 사용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매 반복 횟 수마다 진행 횟수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 횟수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출력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5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회 내에 맞추면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당신이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이겼습니다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.”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그 외는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당신이 졌습니다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.＂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출력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b="1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게임을 마치고</a:t>
            </a:r>
            <a:r>
              <a:rPr lang="en-US" altLang="ko-KR" sz="1400" b="1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다음 게임을 더 할지 선택</a:t>
            </a:r>
            <a:endParaRPr lang="en-US" altLang="ko-KR" sz="1400" b="1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1057756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UpDown00.py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4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08912" cy="216023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 </a:t>
            </a:r>
            <a:r>
              <a:rPr lang="en-US" altLang="ko-KR" sz="1600" dirty="0"/>
              <a:t>for </a:t>
            </a:r>
            <a:r>
              <a:rPr lang="ko-KR" altLang="en-US" sz="1600"/>
              <a:t>문은 </a:t>
            </a:r>
            <a:r>
              <a:rPr lang="ko-KR" altLang="en-US" sz="1600" smtClean="0"/>
              <a:t>반복 조건을 더 다양하게 기술</a:t>
            </a:r>
            <a:endParaRPr lang="en-US" altLang="ko-KR" sz="16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smtClean="0">
                <a:sym typeface="Wingdings" panose="05000000000000000000" pitchFamily="2" charset="2"/>
              </a:rPr>
              <a:t>for </a:t>
            </a:r>
            <a:r>
              <a:rPr lang="ko-KR" altLang="en-US" sz="1500" smtClean="0">
                <a:sym typeface="Wingdings" panose="05000000000000000000" pitchFamily="2" charset="2"/>
              </a:rPr>
              <a:t>반복은 </a:t>
            </a:r>
            <a:r>
              <a:rPr lang="ko-KR" altLang="en-US" sz="1500" b="1" smtClean="0">
                <a:sym typeface="Wingdings" panose="05000000000000000000" pitchFamily="2" charset="2"/>
              </a:rPr>
              <a:t>반복 조건 변수</a:t>
            </a:r>
            <a:r>
              <a:rPr lang="ko-KR" altLang="en-US" sz="1500" smtClean="0">
                <a:sym typeface="Wingdings" panose="05000000000000000000" pitchFamily="2" charset="2"/>
              </a:rPr>
              <a:t>와 </a:t>
            </a:r>
            <a:r>
              <a:rPr lang="ko-KR" altLang="en-US" sz="1500" b="1" smtClean="0">
                <a:sym typeface="Wingdings" panose="05000000000000000000" pitchFamily="2" charset="2"/>
              </a:rPr>
              <a:t>반복 방법</a:t>
            </a:r>
            <a:r>
              <a:rPr lang="en-US" altLang="ko-KR" sz="1500" b="1" smtClean="0">
                <a:sym typeface="Wingdings" panose="05000000000000000000" pitchFamily="2" charset="2"/>
              </a:rPr>
              <a:t>(</a:t>
            </a:r>
            <a:r>
              <a:rPr lang="ko-KR" altLang="en-US" sz="1500" b="1" smtClean="0">
                <a:sym typeface="Wingdings" panose="05000000000000000000" pitchFamily="2" charset="2"/>
              </a:rPr>
              <a:t>시작</a:t>
            </a:r>
            <a:r>
              <a:rPr lang="en-US" altLang="ko-KR" sz="1500" b="1" smtClean="0"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sym typeface="Wingdings" panose="05000000000000000000" pitchFamily="2" charset="2"/>
              </a:rPr>
              <a:t>종료</a:t>
            </a:r>
            <a:r>
              <a:rPr lang="en-US" altLang="ko-KR" sz="1500" b="1" smtClean="0">
                <a:sym typeface="Wingdings" panose="05000000000000000000" pitchFamily="2" charset="2"/>
              </a:rPr>
              <a:t>, </a:t>
            </a:r>
            <a:r>
              <a:rPr lang="ko-KR" altLang="en-US" sz="1500" b="1" smtClean="0">
                <a:sym typeface="Wingdings" panose="05000000000000000000" pitchFamily="2" charset="2"/>
              </a:rPr>
              <a:t>증감</a:t>
            </a:r>
            <a:r>
              <a:rPr lang="en-US" altLang="ko-KR" sz="1500" b="1" smtClean="0">
                <a:sym typeface="Wingdings" panose="05000000000000000000" pitchFamily="2" charset="2"/>
              </a:rPr>
              <a:t>)</a:t>
            </a:r>
            <a:r>
              <a:rPr lang="ko-KR" altLang="en-US" sz="1500" smtClean="0">
                <a:sym typeface="Wingdings" panose="05000000000000000000" pitchFamily="2" charset="2"/>
              </a:rPr>
              <a:t>을 더 구체적으로 명시</a:t>
            </a:r>
            <a:endParaRPr lang="en-US" altLang="ko-KR" sz="1500" smtClean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smtClean="0">
                <a:sym typeface="Wingdings" panose="05000000000000000000" pitchFamily="2" charset="2"/>
              </a:rPr>
              <a:t>while </a:t>
            </a:r>
            <a:r>
              <a:rPr lang="ko-KR" altLang="en-US" sz="1500" smtClean="0">
                <a:sym typeface="Wingdings" panose="05000000000000000000" pitchFamily="2" charset="2"/>
              </a:rPr>
              <a:t>반복은 반복 조건식만 명시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ym typeface="Wingdings" panose="05000000000000000000" pitchFamily="2" charset="2"/>
              </a:rPr>
              <a:t>시작과 증감은 별도로 명시</a:t>
            </a:r>
            <a:endParaRPr lang="en-US" altLang="ko-KR" sz="15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6416"/>
          <a:stretch/>
        </p:blipFill>
        <p:spPr>
          <a:xfrm>
            <a:off x="1360227" y="5098150"/>
            <a:ext cx="3175769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14" y="2894958"/>
            <a:ext cx="6918588" cy="166519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860032" y="4725144"/>
            <a:ext cx="3175769" cy="1277881"/>
            <a:chOff x="4738822" y="4417863"/>
            <a:chExt cx="3175769" cy="12778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56416"/>
            <a:stretch/>
          </p:blipFill>
          <p:spPr>
            <a:xfrm>
              <a:off x="4738822" y="4790869"/>
              <a:ext cx="3175769" cy="9048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6706" y="4417863"/>
              <a:ext cx="1495425" cy="10477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55646"/>
          <a:stretch/>
        </p:blipFill>
        <p:spPr>
          <a:xfrm>
            <a:off x="5652120" y="1041012"/>
            <a:ext cx="324036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반복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65104"/>
            <a:ext cx="4794368" cy="2331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08912" cy="3816424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/>
              <a:t> </a:t>
            </a:r>
            <a:r>
              <a:rPr lang="en-US" altLang="ko-KR" sz="1400" dirty="0"/>
              <a:t>for </a:t>
            </a:r>
            <a:r>
              <a:rPr lang="ko-KR" altLang="en-US" sz="1400"/>
              <a:t>문은 </a:t>
            </a:r>
            <a:r>
              <a:rPr lang="ko-KR" altLang="en-US" sz="1400" smtClean="0"/>
              <a:t>반복 조건을 더 다양하게 기술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ym typeface="Wingdings" panose="05000000000000000000" pitchFamily="2" charset="2"/>
              </a:rPr>
              <a:t>for </a:t>
            </a:r>
            <a:r>
              <a:rPr lang="ko-KR" altLang="en-US" sz="1400" smtClean="0">
                <a:sym typeface="Wingdings" panose="05000000000000000000" pitchFamily="2" charset="2"/>
              </a:rPr>
              <a:t>반복은 </a:t>
            </a:r>
            <a:r>
              <a:rPr lang="ko-KR" altLang="en-US" sz="1400" b="1" smtClean="0">
                <a:sym typeface="Wingdings" panose="05000000000000000000" pitchFamily="2" charset="2"/>
              </a:rPr>
              <a:t>반복 조건 변수</a:t>
            </a:r>
            <a:r>
              <a:rPr lang="ko-KR" altLang="en-US" sz="1400" smtClean="0">
                <a:sym typeface="Wingdings" panose="05000000000000000000" pitchFamily="2" charset="2"/>
              </a:rPr>
              <a:t>와 </a:t>
            </a:r>
            <a:r>
              <a:rPr lang="ko-KR" altLang="en-US" sz="1400" b="1" smtClean="0">
                <a:sym typeface="Wingdings" panose="05000000000000000000" pitchFamily="2" charset="2"/>
              </a:rPr>
              <a:t>반복 방법</a:t>
            </a:r>
            <a:r>
              <a:rPr lang="en-US" altLang="ko-KR" sz="1400" b="1" smtClean="0">
                <a:sym typeface="Wingdings" panose="05000000000000000000" pitchFamily="2" charset="2"/>
              </a:rPr>
              <a:t>(</a:t>
            </a:r>
            <a:r>
              <a:rPr lang="ko-KR" altLang="en-US" sz="1400" b="1" smtClean="0">
                <a:sym typeface="Wingdings" panose="05000000000000000000" pitchFamily="2" charset="2"/>
              </a:rPr>
              <a:t>시작</a:t>
            </a:r>
            <a:r>
              <a:rPr lang="en-US" altLang="ko-KR" sz="1400" b="1" smtClean="0">
                <a:sym typeface="Wingdings" panose="05000000000000000000" pitchFamily="2" charset="2"/>
              </a:rPr>
              <a:t>, </a:t>
            </a:r>
            <a:r>
              <a:rPr lang="ko-KR" altLang="en-US" sz="1400" b="1" smtClean="0">
                <a:sym typeface="Wingdings" panose="05000000000000000000" pitchFamily="2" charset="2"/>
              </a:rPr>
              <a:t>종료</a:t>
            </a:r>
            <a:r>
              <a:rPr lang="en-US" altLang="ko-KR" sz="1400" b="1" smtClean="0">
                <a:sym typeface="Wingdings" panose="05000000000000000000" pitchFamily="2" charset="2"/>
              </a:rPr>
              <a:t>, </a:t>
            </a:r>
            <a:r>
              <a:rPr lang="ko-KR" altLang="en-US" sz="1400" b="1" smtClean="0">
                <a:sym typeface="Wingdings" panose="05000000000000000000" pitchFamily="2" charset="2"/>
              </a:rPr>
              <a:t>증감</a:t>
            </a:r>
            <a:r>
              <a:rPr lang="en-US" altLang="ko-KR" sz="1400" b="1" smtClean="0">
                <a:sym typeface="Wingdings" panose="05000000000000000000" pitchFamily="2" charset="2"/>
              </a:rPr>
              <a:t>)</a:t>
            </a:r>
            <a:r>
              <a:rPr lang="ko-KR" altLang="en-US" sz="1400" smtClean="0">
                <a:sym typeface="Wingdings" panose="05000000000000000000" pitchFamily="2" charset="2"/>
              </a:rPr>
              <a:t>을 더 구체적으로 명시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반복 방법은</a:t>
            </a:r>
            <a:r>
              <a:rPr lang="en-US" altLang="ko-KR" sz="1400" smtClean="0"/>
              <a:t> </a:t>
            </a:r>
            <a:r>
              <a:rPr lang="en-US" altLang="ko-KR" sz="1400" b="1" dirty="0"/>
              <a:t>range( )</a:t>
            </a:r>
            <a:r>
              <a:rPr lang="en-US" altLang="ko-KR" sz="1400" dirty="0"/>
              <a:t> </a:t>
            </a:r>
            <a:r>
              <a:rPr lang="ko-KR" altLang="en-US" sz="1400" dirty="0"/>
              <a:t>함수와 함께 많이 사용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range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함수는 정해진 구간의 정수들</a:t>
            </a:r>
            <a:r>
              <a:rPr lang="en-US" altLang="ko-KR" dirty="0"/>
              <a:t>(</a:t>
            </a:r>
            <a:r>
              <a:rPr lang="ko-KR" altLang="en-US" dirty="0"/>
              <a:t>수열</a:t>
            </a:r>
            <a:r>
              <a:rPr lang="en-US" altLang="ko-KR" dirty="0"/>
              <a:t>)</a:t>
            </a:r>
            <a:r>
              <a:rPr lang="ko-KR" altLang="en-US" sz="1400" dirty="0"/>
              <a:t>을 생성하는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range(5</a:t>
            </a:r>
            <a:r>
              <a:rPr lang="en-US" altLang="ko-KR" sz="1400" dirty="0"/>
              <a:t>)</a:t>
            </a:r>
            <a:r>
              <a:rPr lang="ko-KR" altLang="en-US" sz="1400" dirty="0"/>
              <a:t>인 </a:t>
            </a:r>
            <a:r>
              <a:rPr lang="ko-KR" altLang="en-US" sz="1400"/>
              <a:t>경우 </a:t>
            </a:r>
            <a:r>
              <a:rPr lang="en-US" altLang="ko-KR" sz="1400" smtClean="0"/>
              <a:t>5</a:t>
            </a:r>
            <a:r>
              <a:rPr lang="ko-KR" altLang="en-US" sz="1400" smtClean="0"/>
              <a:t>번 반복</a:t>
            </a:r>
            <a:r>
              <a:rPr lang="en-US" altLang="ko-KR" sz="1400" smtClean="0"/>
              <a:t>, 0~4</a:t>
            </a:r>
            <a:r>
              <a:rPr lang="ko-KR" altLang="en-US" sz="1400"/>
              <a:t>까지 </a:t>
            </a:r>
            <a:r>
              <a:rPr lang="en-US" altLang="ko-KR" sz="1400" smtClean="0"/>
              <a:t>5</a:t>
            </a:r>
            <a:r>
              <a:rPr lang="ko-KR" altLang="en-US" sz="1400" dirty="0"/>
              <a:t>개의 </a:t>
            </a:r>
            <a:r>
              <a:rPr lang="ko-KR" altLang="en-US" sz="1400"/>
              <a:t>값을 </a:t>
            </a:r>
            <a:r>
              <a:rPr lang="ko-KR" altLang="en-US" sz="1400" smtClean="0"/>
              <a:t>만들어 사용할 수 있다</a:t>
            </a:r>
            <a:r>
              <a:rPr lang="en-US" altLang="ko-KR" sz="1400" smtClean="0"/>
              <a:t>. 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/>
              <a:t>for i in range(5)</a:t>
            </a:r>
            <a:r>
              <a:rPr lang="ko-KR" altLang="en-US" sz="1400"/>
              <a:t>인 경우 </a:t>
            </a:r>
            <a:r>
              <a:rPr lang="en-US" altLang="ko-KR" sz="1400"/>
              <a:t>0~4</a:t>
            </a:r>
            <a:r>
              <a:rPr lang="ko-KR" altLang="en-US" sz="1400"/>
              <a:t>까지 </a:t>
            </a:r>
            <a:r>
              <a:rPr lang="en-US" altLang="ko-KR" sz="1400"/>
              <a:t>5</a:t>
            </a:r>
            <a:r>
              <a:rPr lang="ko-KR" altLang="en-US" sz="1400"/>
              <a:t>개의 </a:t>
            </a:r>
            <a:r>
              <a:rPr lang="ko-KR" altLang="en-US" sz="1400" smtClean="0"/>
              <a:t>반복</a:t>
            </a:r>
            <a:r>
              <a:rPr lang="en-US" altLang="ko-KR" sz="1400" smtClean="0"/>
              <a:t> </a:t>
            </a:r>
            <a:r>
              <a:rPr lang="ko-KR" altLang="en-US" sz="1400" smtClean="0"/>
              <a:t>값이</a:t>
            </a:r>
            <a:r>
              <a:rPr lang="en-US" altLang="ko-KR" sz="1400" smtClean="0"/>
              <a:t> i </a:t>
            </a:r>
            <a:r>
              <a:rPr lang="ko-KR" altLang="en-US" sz="1400" smtClean="0"/>
              <a:t>변수에  할당되면서 반복 실행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i</a:t>
            </a:r>
            <a:r>
              <a:rPr lang="ko-KR" altLang="en-US" sz="1400"/>
              <a:t>를 사용하지 않으려면 </a:t>
            </a:r>
            <a:r>
              <a:rPr lang="en-US" altLang="ko-KR" sz="1400"/>
              <a:t>i </a:t>
            </a:r>
            <a:r>
              <a:rPr lang="ko-KR" altLang="en-US" sz="1400"/>
              <a:t>대신 </a:t>
            </a:r>
            <a:r>
              <a:rPr lang="en-US" altLang="ko-KR" sz="1400"/>
              <a:t>_(</a:t>
            </a:r>
            <a:r>
              <a:rPr lang="ko-KR" altLang="en-US" sz="1400"/>
              <a:t>언더바</a:t>
            </a:r>
            <a:r>
              <a:rPr lang="en-US" altLang="ko-KR" sz="1400"/>
              <a:t>)</a:t>
            </a:r>
            <a:r>
              <a:rPr lang="ko-KR" altLang="en-US" sz="1400"/>
              <a:t> 사용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6416"/>
          <a:stretch/>
        </p:blipFill>
        <p:spPr>
          <a:xfrm>
            <a:off x="5724128" y="1033336"/>
            <a:ext cx="3175769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5" y="4157647"/>
            <a:ext cx="2304256" cy="20393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08912" cy="3816424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/>
              <a:t>range( ) </a:t>
            </a:r>
            <a:r>
              <a:rPr lang="ko-KR" altLang="en-US" sz="1400"/>
              <a:t>함수는 정해진 구간의 정수들</a:t>
            </a:r>
            <a:r>
              <a:rPr lang="en-US" altLang="ko-KR" sz="1400"/>
              <a:t>(</a:t>
            </a:r>
            <a:r>
              <a:rPr lang="ko-KR" altLang="en-US" sz="1400"/>
              <a:t>수열</a:t>
            </a:r>
            <a:r>
              <a:rPr lang="en-US" altLang="ko-KR" sz="1400"/>
              <a:t>)</a:t>
            </a:r>
            <a:r>
              <a:rPr lang="ko-KR" altLang="en-US" sz="1400"/>
              <a:t>을 생성하는 함수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/>
              <a:t>range(5)</a:t>
            </a:r>
            <a:r>
              <a:rPr lang="ko-KR" altLang="en-US" sz="1400"/>
              <a:t>인 경우 </a:t>
            </a:r>
            <a:r>
              <a:rPr lang="en-US" altLang="ko-KR" sz="1400"/>
              <a:t>5</a:t>
            </a:r>
            <a:r>
              <a:rPr lang="ko-KR" altLang="en-US" sz="1400"/>
              <a:t>번 반복</a:t>
            </a:r>
            <a:r>
              <a:rPr lang="en-US" altLang="ko-KR" sz="1400"/>
              <a:t>, 0~4</a:t>
            </a:r>
            <a:r>
              <a:rPr lang="ko-KR" altLang="en-US" sz="1400"/>
              <a:t>까지 </a:t>
            </a:r>
            <a:r>
              <a:rPr lang="en-US" altLang="ko-KR" sz="1400"/>
              <a:t>5</a:t>
            </a:r>
            <a:r>
              <a:rPr lang="ko-KR" altLang="en-US" sz="1400"/>
              <a:t>개의 값을 만들어 사용할 수 있다</a:t>
            </a:r>
            <a:r>
              <a:rPr lang="en-US" altLang="ko-KR" sz="1400"/>
              <a:t>.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/>
              <a:t>for i in range(5)</a:t>
            </a:r>
            <a:r>
              <a:rPr lang="ko-KR" altLang="en-US" sz="1400"/>
              <a:t>인 경우 </a:t>
            </a:r>
            <a:r>
              <a:rPr lang="en-US" altLang="ko-KR" sz="1400"/>
              <a:t>0~4</a:t>
            </a:r>
            <a:r>
              <a:rPr lang="ko-KR" altLang="en-US" sz="1400"/>
              <a:t>까지 </a:t>
            </a:r>
            <a:r>
              <a:rPr lang="en-US" altLang="ko-KR" sz="1400"/>
              <a:t>5</a:t>
            </a:r>
            <a:r>
              <a:rPr lang="ko-KR" altLang="en-US" sz="1400"/>
              <a:t>개의 값이</a:t>
            </a:r>
            <a:r>
              <a:rPr lang="en-US" altLang="ko-KR" sz="1400"/>
              <a:t> </a:t>
            </a:r>
            <a:r>
              <a:rPr lang="ko-KR" altLang="en-US" sz="1400" smtClean="0"/>
              <a:t>변수에  </a:t>
            </a:r>
            <a:r>
              <a:rPr lang="ko-KR" altLang="en-US" sz="1400"/>
              <a:t>할당되면서 반복 실행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6416"/>
          <a:stretch/>
        </p:blipFill>
        <p:spPr>
          <a:xfrm>
            <a:off x="1259632" y="2888941"/>
            <a:ext cx="3175769" cy="90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9080"/>
            <a:ext cx="36004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5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range() </a:t>
            </a:r>
            <a:r>
              <a:rPr lang="ko-KR" altLang="en-US" sz="1600" dirty="0"/>
              <a:t>함수는 다음 그림과 같이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인수를 가지고</a:t>
            </a:r>
            <a:r>
              <a:rPr lang="en-US" altLang="ko-KR" sz="1600" dirty="0"/>
              <a:t>, start</a:t>
            </a:r>
            <a:r>
              <a:rPr lang="ko-KR" altLang="en-US" sz="1600" dirty="0"/>
              <a:t>와 </a:t>
            </a:r>
            <a:r>
              <a:rPr lang="en-US" altLang="ko-KR" sz="1600" dirty="0"/>
              <a:t>step</a:t>
            </a:r>
            <a:r>
              <a:rPr lang="ko-KR" altLang="en-US" sz="1600" dirty="0"/>
              <a:t>은 생략할 </a:t>
            </a:r>
            <a:r>
              <a:rPr lang="ko-KR" altLang="en-US" sz="1600"/>
              <a:t>수 </a:t>
            </a:r>
            <a:r>
              <a:rPr lang="ko-KR" altLang="en-US" sz="1600" smtClean="0"/>
              <a:t>있음</a:t>
            </a:r>
            <a:endParaRPr lang="en-US" altLang="ko-KR" sz="1600" smtClean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smtClean="0"/>
              <a:t>start</a:t>
            </a:r>
            <a:r>
              <a:rPr lang="ko-KR" altLang="en-US" sz="1600" dirty="0"/>
              <a:t>부터 시작해서 </a:t>
            </a:r>
            <a:r>
              <a:rPr lang="en-US" altLang="ko-KR" sz="1600" dirty="0"/>
              <a:t>step </a:t>
            </a:r>
            <a:r>
              <a:rPr lang="ko-KR" altLang="en-US" sz="1600" dirty="0"/>
              <a:t>간격으로 증감하는 수열을 만들다가 </a:t>
            </a:r>
            <a:r>
              <a:rPr lang="en-US" altLang="ko-KR" sz="1600" dirty="0"/>
              <a:t>stop</a:t>
            </a:r>
            <a:r>
              <a:rPr lang="ko-KR" altLang="en-US" sz="1600" dirty="0"/>
              <a:t>이 되면 중지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start</a:t>
            </a:r>
            <a:r>
              <a:rPr lang="ko-KR" altLang="en-US" sz="1600" dirty="0"/>
              <a:t>를 </a:t>
            </a:r>
            <a:r>
              <a:rPr lang="ko-KR" altLang="en-US" sz="1600"/>
              <a:t>생략하면 </a:t>
            </a:r>
            <a:r>
              <a:rPr lang="ko-KR" altLang="en-US" sz="1600" smtClean="0"/>
              <a:t>기본값</a:t>
            </a:r>
            <a:r>
              <a:rPr lang="en-US" altLang="ko-KR" sz="1600"/>
              <a:t>(default)</a:t>
            </a:r>
            <a:r>
              <a:rPr lang="ko-KR" altLang="en-US" sz="1600" smtClean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step</a:t>
            </a:r>
            <a:r>
              <a:rPr lang="ko-KR" altLang="en-US" sz="1600" dirty="0"/>
              <a:t>을 생략하는 </a:t>
            </a:r>
            <a:r>
              <a:rPr lang="ko-KR" altLang="en-US" sz="1600"/>
              <a:t>경우 </a:t>
            </a:r>
            <a:r>
              <a:rPr lang="ko-KR" altLang="en-US" sz="1600" smtClean="0"/>
              <a:t>기본값은 </a:t>
            </a:r>
            <a:r>
              <a:rPr lang="en-US" altLang="ko-KR" sz="1600" smtClean="0"/>
              <a:t>1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smtClean="0"/>
              <a:t>stop</a:t>
            </a:r>
            <a:r>
              <a:rPr lang="ko-KR" altLang="en-US" sz="1600" smtClean="0"/>
              <a:t>은 반복 전에 탈출 하는 값으로 반드시 필요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range() </a:t>
            </a:r>
            <a:r>
              <a:rPr lang="ko-KR" altLang="en-US" sz="1800" dirty="0"/>
              <a:t>함수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44" y="2996952"/>
            <a:ext cx="6791325" cy="390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4949071"/>
            <a:ext cx="2232248" cy="100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s = </a:t>
            </a:r>
            <a:r>
              <a:rPr lang="en-US" altLang="ko-KR" sz="1400" smtClean="0">
                <a:latin typeface="+mn-ea"/>
                <a:ea typeface="+mn-ea"/>
              </a:rPr>
              <a:t>0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en-US" altLang="ko-KR" sz="1400">
                <a:latin typeface="+mn-ea"/>
                <a:ea typeface="+mn-ea"/>
              </a:rPr>
              <a:t>for x in range(0, 10+1, 1) :</a:t>
            </a:r>
          </a:p>
          <a:p>
            <a:r>
              <a:rPr lang="en-US" altLang="ko-KR" sz="1400">
                <a:latin typeface="+mn-ea"/>
                <a:ea typeface="+mn-ea"/>
              </a:rPr>
              <a:t>    s = s + x</a:t>
            </a:r>
          </a:p>
          <a:p>
            <a:r>
              <a:rPr lang="en-US" altLang="ko-KR" sz="1400">
                <a:latin typeface="+mn-ea"/>
                <a:ea typeface="+mn-ea"/>
              </a:rPr>
              <a:t>    print(s, end = " ")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7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stop </a:t>
            </a:r>
            <a:r>
              <a:rPr lang="ko-KR" altLang="en-US" sz="1600" dirty="0"/>
              <a:t>값만 있는 경우 </a:t>
            </a:r>
            <a:r>
              <a:rPr lang="en-US" altLang="ko-KR" sz="1600" dirty="0"/>
              <a:t>: range(5)</a:t>
            </a:r>
            <a:r>
              <a:rPr lang="ko-KR" altLang="en-US" sz="1600" dirty="0"/>
              <a:t>는 </a:t>
            </a:r>
            <a:r>
              <a:rPr lang="en-US" altLang="ko-KR" sz="1600" dirty="0"/>
              <a:t>start</a:t>
            </a:r>
            <a:r>
              <a:rPr lang="ko-KR" altLang="en-US" sz="1600" dirty="0"/>
              <a:t>와 </a:t>
            </a:r>
            <a:r>
              <a:rPr lang="en-US" altLang="ko-KR" sz="1600" dirty="0"/>
              <a:t>step</a:t>
            </a:r>
            <a:r>
              <a:rPr lang="ko-KR" altLang="en-US" sz="1600" dirty="0"/>
              <a:t>이 모두 생략된 것으로</a:t>
            </a:r>
            <a:r>
              <a:rPr lang="en-US" altLang="ko-KR" sz="1600" dirty="0"/>
              <a:t>, 0</a:t>
            </a:r>
            <a:r>
              <a:rPr lang="ko-KR" altLang="en-US" sz="1600" dirty="0"/>
              <a:t>부터 </a:t>
            </a:r>
            <a:r>
              <a:rPr lang="en-US" altLang="ko-KR" sz="1600" dirty="0"/>
              <a:t>4</a:t>
            </a:r>
            <a:r>
              <a:rPr lang="ko-KR" altLang="en-US" sz="1600" dirty="0"/>
              <a:t>까지 하나씩 증가하는 </a:t>
            </a:r>
            <a:r>
              <a:rPr lang="ko-KR" altLang="en-US" sz="1600"/>
              <a:t>정수들을 </a:t>
            </a:r>
            <a:r>
              <a:rPr lang="ko-KR" altLang="en-US" sz="1600" smtClean="0"/>
              <a:t>생성 </a:t>
            </a:r>
            <a:r>
              <a:rPr lang="en-US" altLang="ko-KR" sz="1400" smtClean="0">
                <a:solidFill>
                  <a:srgbClr val="0000FF"/>
                </a:solidFill>
                <a:sym typeface="Wingdings" panose="05000000000000000000" pitchFamily="2" charset="2"/>
              </a:rPr>
              <a:t> start</a:t>
            </a:r>
            <a:r>
              <a:rPr lang="ko-KR" altLang="en-US" sz="1400" smtClean="0">
                <a:solidFill>
                  <a:srgbClr val="0000FF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400" smtClean="0">
                <a:solidFill>
                  <a:srgbClr val="0000FF"/>
                </a:solidFill>
                <a:sym typeface="Wingdings" panose="05000000000000000000" pitchFamily="2" charset="2"/>
              </a:rPr>
              <a:t>default</a:t>
            </a:r>
            <a:r>
              <a:rPr lang="ko-KR" altLang="en-US" sz="1400" smtClean="0">
                <a:solidFill>
                  <a:srgbClr val="0000FF"/>
                </a:solidFill>
                <a:sym typeface="Wingdings" panose="05000000000000000000" pitchFamily="2" charset="2"/>
              </a:rPr>
              <a:t>는</a:t>
            </a:r>
            <a:r>
              <a:rPr lang="en-US" altLang="ko-KR" sz="1400" smtClean="0">
                <a:solidFill>
                  <a:srgbClr val="0000FF"/>
                </a:solidFill>
                <a:sym typeface="Wingdings" panose="05000000000000000000" pitchFamily="2" charset="2"/>
              </a:rPr>
              <a:t> 0,</a:t>
            </a:r>
            <a:r>
              <a:rPr lang="en-US" altLang="ko-KR" sz="1600">
                <a:solidFill>
                  <a:srgbClr val="0000FF"/>
                </a:solidFill>
                <a:sym typeface="Wingdings" panose="05000000000000000000" pitchFamily="2" charset="2"/>
              </a:rPr>
              <a:t> step</a:t>
            </a:r>
            <a:r>
              <a:rPr lang="ko-KR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1600">
                <a:solidFill>
                  <a:srgbClr val="0000FF"/>
                </a:solidFill>
                <a:sym typeface="Wingdings" panose="05000000000000000000" pitchFamily="2" charset="2"/>
              </a:rPr>
              <a:t>default</a:t>
            </a:r>
            <a:r>
              <a:rPr lang="ko-KR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는</a:t>
            </a:r>
            <a:r>
              <a:rPr lang="en-US" altLang="ko-KR" sz="1600">
                <a:solidFill>
                  <a:srgbClr val="0000FF"/>
                </a:solidFill>
                <a:sym typeface="Wingdings" panose="05000000000000000000" pitchFamily="2" charset="2"/>
              </a:rPr>
              <a:t> 1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start, stop </a:t>
            </a:r>
            <a:r>
              <a:rPr lang="ko-KR" altLang="en-US" sz="1600" dirty="0"/>
              <a:t>값만 있는 경우 </a:t>
            </a:r>
            <a:r>
              <a:rPr lang="en-US" altLang="ko-KR" sz="1600" dirty="0"/>
              <a:t>: range(1, 5)</a:t>
            </a:r>
            <a:r>
              <a:rPr lang="ko-KR" altLang="en-US" sz="1600" dirty="0"/>
              <a:t>처럼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인수만</a:t>
            </a:r>
            <a:r>
              <a:rPr lang="ko-KR" altLang="en-US" sz="1600" dirty="0"/>
              <a:t> 있는 경우</a:t>
            </a:r>
            <a:r>
              <a:rPr lang="en-US" altLang="ko-KR" sz="1600" dirty="0"/>
              <a:t>, start</a:t>
            </a:r>
            <a:r>
              <a:rPr lang="ko-KR" altLang="en-US" sz="1600" dirty="0"/>
              <a:t>는 </a:t>
            </a:r>
            <a:r>
              <a:rPr lang="en-US" altLang="ko-KR" sz="1600" dirty="0"/>
              <a:t>1, stop</a:t>
            </a:r>
            <a:r>
              <a:rPr lang="ko-KR" altLang="en-US" sz="1600"/>
              <a:t>은 </a:t>
            </a:r>
            <a:r>
              <a:rPr lang="en-US" altLang="ko-KR" sz="1600" smtClean="0"/>
              <a:t>5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range() </a:t>
            </a:r>
            <a:r>
              <a:rPr lang="ko-KR" altLang="en-US" sz="1800" dirty="0"/>
              <a:t>함수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5"/>
            <a:ext cx="5922228" cy="1009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30391"/>
            <a:ext cx="62026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1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020141"/>
            <a:ext cx="7762161" cy="443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start, stop, step </a:t>
            </a:r>
            <a:r>
              <a:rPr lang="ko-KR" altLang="en-US" sz="1600" dirty="0"/>
              <a:t>값이 모두 있는 경우 </a:t>
            </a:r>
            <a:r>
              <a:rPr lang="en-US" altLang="ko-KR" sz="1600" dirty="0"/>
              <a:t>: range(1, 10, 2)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2</a:t>
            </a:r>
            <a:r>
              <a:rPr lang="ko-KR" altLang="en-US" sz="1600" dirty="0"/>
              <a:t>개씩 </a:t>
            </a:r>
            <a:r>
              <a:rPr lang="ko-KR" altLang="en-US" sz="1600"/>
              <a:t>증가하는 </a:t>
            </a:r>
            <a:r>
              <a:rPr lang="ko-KR" altLang="en-US" sz="1600" smtClean="0"/>
              <a:t>정수</a:t>
            </a:r>
            <a:r>
              <a:rPr lang="en-US" altLang="ko-KR" sz="1600" smtClean="0"/>
              <a:t>; 10 </a:t>
            </a:r>
            <a:r>
              <a:rPr lang="ko-KR" altLang="en-US" sz="1600" smtClean="0"/>
              <a:t>이상이 되면 반복 종료</a:t>
            </a:r>
            <a:endParaRPr lang="en-US" altLang="ko-KR" sz="1600" b="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감소하는 수열을 만드는 경우 </a:t>
            </a:r>
            <a:r>
              <a:rPr lang="en-US" altLang="ko-KR" sz="1600" dirty="0"/>
              <a:t>: 9</a:t>
            </a:r>
            <a:r>
              <a:rPr lang="ko-KR" altLang="en-US" sz="1600" dirty="0"/>
              <a:t>부터 시작해서 </a:t>
            </a:r>
            <a:r>
              <a:rPr lang="en-US" altLang="ko-KR" sz="1600" dirty="0"/>
              <a:t>2</a:t>
            </a:r>
            <a:r>
              <a:rPr lang="ko-KR" altLang="en-US" sz="1600" dirty="0"/>
              <a:t>씩 감소하는 수열을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만들 </a:t>
            </a:r>
            <a:r>
              <a:rPr lang="ko-KR" altLang="en-US" sz="1600"/>
              <a:t>수 </a:t>
            </a:r>
            <a:r>
              <a:rPr lang="ko-KR" altLang="en-US" sz="1600" smtClean="0"/>
              <a:t>있음</a:t>
            </a:r>
            <a:r>
              <a:rPr lang="en-US" altLang="ko-KR" sz="1600" smtClean="0"/>
              <a:t>; 1 </a:t>
            </a:r>
            <a:r>
              <a:rPr lang="ko-KR" altLang="en-US" sz="1600" smtClean="0"/>
              <a:t>이하가 되면 반복 종료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range() </a:t>
            </a:r>
            <a:r>
              <a:rPr lang="ko-KR" altLang="en-US" sz="1800" dirty="0"/>
              <a:t>함수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66661"/>
            <a:ext cx="4845755" cy="1423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4967313"/>
            <a:ext cx="4752528" cy="1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81" y="2492896"/>
            <a:ext cx="383857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for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반복문 반복 횟수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 반복문의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값을 예측하여보자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i in range(5) :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i in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range(0, 5, 1)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i in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range(1, 5+1, 1)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i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range(6, 1-1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-1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87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정수를 차례대로 더한 값을 출력하는 프로그램을 </a:t>
            </a:r>
            <a:r>
              <a:rPr lang="en-US" altLang="ko-KR" sz="1600" dirty="0"/>
              <a:t>for 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TIP </a:t>
            </a:r>
            <a:r>
              <a:rPr lang="ko-KR" altLang="en-US" sz="1400" dirty="0"/>
              <a:t>횟수 반복에는 </a:t>
            </a:r>
            <a:r>
              <a:rPr lang="en-US" altLang="ko-KR" sz="1400" dirty="0"/>
              <a:t>for </a:t>
            </a:r>
            <a:r>
              <a:rPr lang="ko-KR" altLang="en-US" sz="1400" dirty="0"/>
              <a:t>문의 문장 구조가 더 간단하다는 장점이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 </a:t>
            </a:r>
            <a:r>
              <a:rPr lang="en-US" altLang="ko-KR" sz="1400" dirty="0"/>
              <a:t>while </a:t>
            </a:r>
            <a:r>
              <a:rPr lang="ko-KR" altLang="en-US" sz="1400" dirty="0"/>
              <a:t>문은 조건 반복이나 무한 반복에 더 편리하게 사용할 수 있다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8187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160"/>
          <a:stretch/>
        </p:blipFill>
        <p:spPr>
          <a:xfrm>
            <a:off x="1312591" y="2481202"/>
            <a:ext cx="7147842" cy="78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2166"/>
          <a:stretch/>
        </p:blipFill>
        <p:spPr>
          <a:xfrm>
            <a:off x="1331641" y="3559337"/>
            <a:ext cx="7128792" cy="1333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r="2166" b="-5266"/>
          <a:stretch/>
        </p:blipFill>
        <p:spPr>
          <a:xfrm>
            <a:off x="1331641" y="5032313"/>
            <a:ext cx="7128792" cy="3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반복문의</a:t>
            </a:r>
            <a:r>
              <a:rPr lang="ko-KR" altLang="en-US" dirty="0"/>
              <a:t>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2"/>
            <a:ext cx="7920000" cy="48691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2000" b="1" smtClean="0"/>
              <a:t>while</a:t>
            </a:r>
            <a:r>
              <a:rPr lang="en-US" altLang="ko-KR" sz="1600" smtClean="0"/>
              <a:t> </a:t>
            </a:r>
            <a:r>
              <a:rPr lang="ko-KR" altLang="en-US" sz="1600" smtClean="0"/>
              <a:t>문은 조건식 결과가 참</a:t>
            </a:r>
            <a:r>
              <a:rPr lang="en-US" altLang="ko-KR" sz="1600" smtClean="0"/>
              <a:t>(true)</a:t>
            </a:r>
            <a:r>
              <a:rPr lang="ko-KR" altLang="en-US" sz="1600" smtClean="0"/>
              <a:t>일 동안 반복하는 단순한 </a:t>
            </a:r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 반복</a:t>
            </a:r>
            <a:r>
              <a:rPr lang="ko-KR" altLang="en-US" sz="1600" smtClean="0"/>
              <a:t> 구조</a:t>
            </a:r>
            <a:endParaRPr lang="en-US" altLang="ko-KR" sz="1600" smtClean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2000" b="1" smtClean="0"/>
              <a:t>for</a:t>
            </a:r>
            <a:r>
              <a:rPr lang="en-US" altLang="ko-KR" sz="1600" smtClean="0"/>
              <a:t> </a:t>
            </a:r>
            <a:r>
              <a:rPr lang="ko-KR" altLang="en-US" sz="1600" smtClean="0"/>
              <a:t>문은 </a:t>
            </a:r>
            <a:r>
              <a:rPr lang="en-US" altLang="ko-KR" sz="1400" smtClean="0"/>
              <a:t>(</a:t>
            </a:r>
            <a:r>
              <a:rPr lang="ko-KR" altLang="en-US" sz="1400" smtClean="0"/>
              <a:t>시작값</a:t>
            </a:r>
            <a:r>
              <a:rPr lang="en-US" altLang="ko-KR" sz="1400" smtClean="0"/>
              <a:t>, </a:t>
            </a:r>
            <a:r>
              <a:rPr lang="ko-KR" altLang="en-US" sz="1400" smtClean="0"/>
              <a:t>종료값</a:t>
            </a:r>
            <a:r>
              <a:rPr lang="en-US" altLang="ko-KR" sz="1400" smtClean="0"/>
              <a:t>, </a:t>
            </a:r>
            <a:r>
              <a:rPr lang="ko-KR" altLang="en-US" sz="1400" smtClean="0"/>
              <a:t>증감값</a:t>
            </a:r>
            <a:r>
              <a:rPr lang="en-US" altLang="ko-KR" sz="1400" smtClean="0"/>
              <a:t>)</a:t>
            </a:r>
            <a:r>
              <a:rPr lang="ko-KR" altLang="en-US" sz="1600" smtClean="0"/>
              <a:t>과 함께 변수를 사용하는 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횟수 반복</a:t>
            </a:r>
            <a:r>
              <a:rPr lang="ko-KR" altLang="en-US" sz="1600" smtClean="0"/>
              <a:t> 구조</a:t>
            </a:r>
            <a:endParaRPr lang="en-US" altLang="ko-KR" sz="1600" smtClean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smtClean="0"/>
              <a:t>while </a:t>
            </a:r>
            <a:r>
              <a:rPr lang="ko-KR" altLang="en-US" sz="1600"/>
              <a:t>문은 </a:t>
            </a:r>
            <a:r>
              <a:rPr lang="ko-KR" altLang="en-US" sz="1600" smtClean="0"/>
              <a:t>조건반복구조이나 </a:t>
            </a:r>
            <a:r>
              <a:rPr lang="en-US" altLang="ko-KR" sz="1600" smtClean="0"/>
              <a:t>for </a:t>
            </a:r>
            <a:r>
              <a:rPr lang="ko-KR" altLang="en-US" sz="1600" smtClean="0"/>
              <a:t>문은 종료값에 도달하기 전까지 반복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while </a:t>
            </a:r>
            <a:r>
              <a:rPr lang="ko-KR" altLang="en-US" sz="1800" dirty="0"/>
              <a:t>문과 </a:t>
            </a:r>
            <a:r>
              <a:rPr lang="en-US" altLang="ko-KR" sz="1800" dirty="0"/>
              <a:t>for </a:t>
            </a:r>
            <a:r>
              <a:rPr lang="ko-KR" altLang="en-US" sz="1800" dirty="0"/>
              <a:t>문 비교 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65" r="1486"/>
          <a:stretch/>
        </p:blipFill>
        <p:spPr>
          <a:xfrm>
            <a:off x="1302986" y="3773086"/>
            <a:ext cx="6696745" cy="1838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076056" y="4022660"/>
            <a:ext cx="2232248" cy="14401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s = 0</a:t>
            </a:r>
          </a:p>
          <a:p>
            <a:endParaRPr lang="en-US" altLang="ko-KR" sz="10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for x in range(0, 10+1, 1) :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    s = s + 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    print(s, end = " ")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000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두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값 범위의 모든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더하기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224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받은 두 정수 값의 범위에 있는 모든 값을 더한 결과를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/>
            </a:pPr>
            <a:r>
              <a:rPr kumimoji="0"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 </a:t>
            </a:r>
            <a:r>
              <a:rPr kumimoji="0"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</a:t>
            </a:r>
            <a:r>
              <a: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사용하여 작성하시오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kumimoji="0" lang="ko-KR" altLang="en-US" sz="140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시작 </a:t>
            </a:r>
            <a:r>
              <a:rPr kumimoji="0" lang="ko-KR" altLang="en-US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수와 종료 수가 뒤바뀌어 입력되어도 동일한 결과가 나오도록 하시오</a:t>
            </a:r>
            <a:r>
              <a:rPr kumimoji="0" lang="en-US" altLang="ko-KR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575" y="2996952"/>
            <a:ext cx="3238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두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값 범위의 모든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더하기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29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받은 두 정수 값의 범위에 있는 모든 값을 더한 결과를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 startAt="2"/>
            </a:pPr>
            <a:r>
              <a:rPr kumimoji="0" lang="en-US" altLang="ko-KR" sz="16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while </a:t>
            </a:r>
            <a:r>
              <a:rPr kumimoji="0" lang="ko-KR" altLang="en-US" sz="16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사용하여 작성하시오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kumimoji="0" lang="ko-KR" altLang="en-US" sz="140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시작 </a:t>
            </a:r>
            <a:r>
              <a:rPr kumimoji="0" lang="ko-KR" altLang="en-US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수와 종료 수가 뒤바뀌어 입력되어도 동일한 결과가 나오도록 하시오</a:t>
            </a:r>
            <a:r>
              <a:rPr kumimoji="0" lang="en-US" altLang="ko-KR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924770"/>
            <a:ext cx="4200525" cy="2943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03514" y="106475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Ch06-Sum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일상 생활 속 반복</a:t>
            </a:r>
            <a:r>
              <a:rPr lang="en-US" altLang="ko-KR" sz="2000" dirty="0" smtClean="0"/>
              <a:t>]</a:t>
            </a:r>
          </a:p>
          <a:p>
            <a:pPr lvl="1">
              <a:buClr>
                <a:srgbClr val="3C479D"/>
              </a:buClr>
            </a:pPr>
            <a:r>
              <a:rPr lang="ko-KR" altLang="en-US" sz="1800" b="0" dirty="0" err="1"/>
              <a:t>알람</a:t>
            </a:r>
            <a:r>
              <a:rPr lang="ko-KR" altLang="en-US" sz="1800" b="0" dirty="0"/>
              <a:t> 소리에 잠에서 깨어 </a:t>
            </a:r>
            <a:r>
              <a:rPr lang="ko-KR" altLang="en-US" sz="1800" b="0" dirty="0" smtClean="0"/>
              <a:t>학교나 </a:t>
            </a:r>
            <a:r>
              <a:rPr lang="ko-KR" altLang="en-US" sz="1800" b="0" dirty="0"/>
              <a:t>직장에 </a:t>
            </a:r>
            <a:r>
              <a:rPr lang="ko-KR" altLang="en-US" sz="1800" b="0" dirty="0" smtClean="0"/>
              <a:t>가기</a:t>
            </a:r>
            <a:endParaRPr lang="en-US" altLang="ko-KR" sz="1800" b="0" dirty="0" smtClean="0"/>
          </a:p>
          <a:p>
            <a:pPr lvl="1">
              <a:buClr>
                <a:srgbClr val="3C479D"/>
              </a:buClr>
            </a:pPr>
            <a:r>
              <a:rPr lang="ko-KR" altLang="en-US" sz="1800" b="0" dirty="0"/>
              <a:t>자전거를 타거나 운동을 할 </a:t>
            </a:r>
            <a:r>
              <a:rPr lang="ko-KR" altLang="en-US" sz="1800" b="0" dirty="0" smtClean="0"/>
              <a:t>때 동작 반복하기</a:t>
            </a:r>
            <a:endParaRPr lang="en-US" altLang="ko-KR" sz="1800" b="0" dirty="0" smtClean="0"/>
          </a:p>
          <a:p>
            <a:pPr lvl="1">
              <a:buClr>
                <a:srgbClr val="3C479D"/>
              </a:buClr>
            </a:pPr>
            <a:endParaRPr lang="en-US" altLang="ko-KR" sz="1800" b="0" dirty="0" smtClean="0"/>
          </a:p>
          <a:p>
            <a:pPr marL="0" indent="0">
              <a:buClr>
                <a:srgbClr val="3C479D"/>
              </a:buClr>
              <a:buNone/>
            </a:pP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24" y="2276873"/>
            <a:ext cx="7115352" cy="19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두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값 범위의 모든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정수 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더하기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29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받은 두 정수 값의 범위에 있는 모든 값을 더한 결과를 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lphaUcPeriod" startAt="2"/>
            </a:pPr>
            <a:r>
              <a:rPr kumimoji="0" lang="en-US" altLang="ko-KR" sz="16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while </a:t>
            </a:r>
            <a:r>
              <a:rPr kumimoji="0" lang="ko-KR" altLang="en-US" sz="16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r>
              <a:rPr kumimoji="0"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사용하여 작성하시오</a:t>
            </a:r>
            <a:r>
              <a:rPr kumimoji="0"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kumimoji="0" lang="ko-KR" altLang="en-US" sz="1400" smtClean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시작 </a:t>
            </a:r>
            <a:r>
              <a:rPr kumimoji="0" lang="ko-KR" altLang="en-US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수와 종료 수가 뒤바뀌어 입력되어도 동일한 결과가 나오도록 하시오</a:t>
            </a:r>
            <a:r>
              <a:rPr kumimoji="0" lang="en-US" altLang="ko-KR" sz="140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96952"/>
            <a:ext cx="4200525" cy="2943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16" y="3347781"/>
            <a:ext cx="4200525" cy="3305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03514" y="106475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Ch06-Sum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9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문제</a:t>
            </a:r>
            <a:r>
              <a:rPr lang="en-US" altLang="ko-KR" sz="2000" smtClean="0"/>
              <a:t>]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</a:t>
            </a:r>
            <a:r>
              <a:rPr lang="en-US" altLang="ko-KR" sz="1600" b="1" u="sng" smtClean="0">
                <a:latin typeface="+mn-ea"/>
              </a:rPr>
              <a:t>	</a:t>
            </a:r>
            <a:r>
              <a:rPr lang="ko-KR" altLang="en-US" sz="1600" b="1" smtClean="0">
                <a:latin typeface="+mn-ea"/>
              </a:rPr>
              <a:t>에</a:t>
            </a:r>
            <a:r>
              <a:rPr lang="en-US" altLang="ko-KR" sz="1600" b="1" smtClean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적으시오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916832"/>
            <a:ext cx="4294903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i in range(1, 10, 1):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cur_n = i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print(cur_n)		#</a:t>
            </a:r>
            <a:r>
              <a:rPr kumimoji="1" lang="en-US" altLang="ko-KR" sz="1600" b="0" i="0" u="sng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 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sng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i 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range(10):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cur_n = i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print(cur_n)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endParaRPr lang="en-US" altLang="ko-KR" sz="1600" u="sng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endParaRPr lang="en-US" altLang="ko-KR" sz="1600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i 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range(1, 10, 3):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cur_n = i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print(cur_n)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endParaRPr lang="en-US" altLang="ko-KR" sz="1600" u="sng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endParaRPr lang="en-US" altLang="ko-KR" sz="1600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i in range(10, 0, -1):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cur_n = i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print(cur_n)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</a:p>
          <a:p>
            <a:pPr marL="0" lvl="1">
              <a:defRPr/>
            </a:pPr>
            <a:endParaRPr lang="en-US" altLang="ko-KR" sz="1600" u="sng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105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문제</a:t>
            </a:r>
            <a:r>
              <a:rPr lang="en-US" altLang="ko-KR" sz="2000" smtClean="0"/>
              <a:t>]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2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</a:t>
            </a:r>
            <a:r>
              <a:rPr lang="en-US" altLang="ko-KR" sz="1600" b="1" u="sng" smtClean="0">
                <a:latin typeface="+mn-ea"/>
              </a:rPr>
              <a:t>	</a:t>
            </a:r>
            <a:r>
              <a:rPr lang="ko-KR" altLang="en-US" sz="1600" b="1" smtClean="0">
                <a:latin typeface="+mn-ea"/>
              </a:rPr>
              <a:t>에</a:t>
            </a:r>
            <a:r>
              <a:rPr lang="en-US" altLang="ko-KR" sz="1600" b="1" smtClean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적으시오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916832"/>
            <a:ext cx="4294903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sum = 0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seq = 0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while True:</a:t>
            </a:r>
          </a:p>
          <a:p>
            <a:pPr marL="0" lvl="1"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seq += 1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if (seq % 2) == 1: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  continue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else: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  sum += seq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if sum &gt; 10: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  break</a:t>
            </a:r>
          </a:p>
          <a:p>
            <a:pPr marL="0" lvl="1">
              <a:defRPr/>
            </a:pP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print(seq)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print(sum)	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endParaRPr lang="en-US" altLang="ko-KR" sz="1600" u="sng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7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문제</a:t>
            </a:r>
            <a:r>
              <a:rPr lang="en-US" altLang="ko-KR" sz="2000" smtClean="0"/>
              <a:t>]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</a:t>
            </a:r>
            <a:r>
              <a:rPr lang="en-US" altLang="ko-KR" sz="1600" b="1" u="sng" smtClean="0">
                <a:latin typeface="+mn-ea"/>
              </a:rPr>
              <a:t>	</a:t>
            </a:r>
            <a:r>
              <a:rPr lang="ko-KR" altLang="en-US" sz="1600" b="1" smtClean="0">
                <a:latin typeface="+mn-ea"/>
              </a:rPr>
              <a:t>에</a:t>
            </a:r>
            <a:r>
              <a:rPr lang="en-US" altLang="ko-KR" sz="1600" b="1" smtClean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적으시오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3"/>
            </a:pPr>
            <a:r>
              <a:rPr lang="ko-KR" altLang="en-US" sz="1600" b="1"/>
              <a:t>아래</a:t>
            </a:r>
            <a:r>
              <a:rPr lang="ko-KR" altLang="ko-KR" sz="1600" b="1">
                <a:latin typeface="+mn-ea"/>
              </a:rPr>
              <a:t> 코드</a:t>
            </a:r>
            <a:r>
              <a:rPr lang="ko-KR" altLang="en-US" sz="1600" b="1">
                <a:latin typeface="+mn-ea"/>
              </a:rPr>
              <a:t>의 실행 결과를 </a:t>
            </a:r>
            <a:r>
              <a:rPr lang="ko-KR" altLang="en-US" sz="1600" b="1" smtClean="0">
                <a:latin typeface="+mn-ea"/>
              </a:rPr>
              <a:t>적으시오</a:t>
            </a:r>
            <a:r>
              <a:rPr lang="en-US" altLang="ko-KR" sz="1600" b="1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988840"/>
            <a:ext cx="429490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cnt = 0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i in range(10):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j 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range(1, 10):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cnt = cnt + 1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print(cnt)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endParaRPr lang="en-US" altLang="ko-KR" sz="1600" u="sng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1" y="4149080"/>
            <a:ext cx="429490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cnt = 0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i in range(1, 5):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j 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range(i, 5):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cnt += 1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print(cnt)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	#</a:t>
            </a:r>
            <a:r>
              <a:rPr lang="en-US" altLang="ko-KR" sz="1600" u="sng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u="sng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	</a:t>
            </a:r>
            <a:endParaRPr lang="en-US" altLang="ko-KR" sz="1600" u="sng" smtClean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352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-2</a:t>
            </a:r>
            <a:r>
              <a:rPr lang="en-US" altLang="ko-KR" sz="1800" b="1" smtClean="0">
                <a:cs typeface="Arial" panose="020B0604020202020204" pitchFamily="34" charset="0"/>
              </a:rPr>
              <a:t>]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토끼와 거북이 경주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7408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토끼와 거북이가 달리기 시합을 한다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토끼는 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45m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달리고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거북이는 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분에 </a:t>
            </a:r>
            <a:r>
              <a:rPr kumimoji="0"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11m</a:t>
            </a:r>
            <a:r>
              <a:rPr kumimoji="0"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달린다</a:t>
            </a:r>
            <a:r>
              <a:rPr kumimoji="0"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거북이와 토끼의 출발 위치 값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(m)</a:t>
            </a: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는 키보드로 각각 입력받는다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토끼는 </a:t>
            </a:r>
            <a:r>
              <a:rPr kumimoji="0"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몇 분 후에 거북이를 앞설 수 있을까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 </a:t>
            </a:r>
            <a:r>
              <a:rPr kumimoji="0"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때까지 토끼가 달린 거리는</a:t>
            </a:r>
            <a:r>
              <a:rPr kumimoji="0"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</a:t>
            </a:r>
            <a:r>
              <a:rPr kumimoji="0"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kumimoji="0"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누가 앞서고 있는가는 </a:t>
            </a:r>
            <a:r>
              <a:rPr kumimoji="0"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kumimoji="0"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분마다 확인한다고 가정한다</a:t>
            </a:r>
            <a:r>
              <a:rPr kumimoji="0"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3140968"/>
            <a:ext cx="7740860" cy="12554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필요한 </a:t>
            </a:r>
            <a:r>
              <a:rPr kumimoji="0" lang="ko-KR" altLang="en-US" sz="11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를 찾아보시오</a:t>
            </a:r>
            <a:r>
              <a:rPr kumimoji="0" lang="en-US" altLang="ko-KR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반복을 결정하는 </a:t>
            </a:r>
            <a:r>
              <a:rPr kumimoji="0" lang="ko-KR" altLang="en-US" sz="11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반복조건</a:t>
            </a: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은 무엇인가</a:t>
            </a:r>
            <a:r>
              <a:rPr kumimoji="0" lang="en-US" altLang="ko-KR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?</a:t>
            </a: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kumimoji="0" lang="en-US" altLang="ko-KR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while</a:t>
            </a: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과 </a:t>
            </a:r>
            <a:r>
              <a:rPr kumimoji="0" lang="en-US" altLang="ko-KR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for </a:t>
            </a: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문 중에 어떤 </a:t>
            </a:r>
            <a:r>
              <a:rPr kumimoji="0" lang="ko-KR" altLang="en-US" sz="1100" b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반복구문</a:t>
            </a:r>
            <a:r>
              <a:rPr kumimoji="0" lang="ko-KR" altLang="en-US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을 사용하면 좋을까</a:t>
            </a:r>
            <a:r>
              <a:rPr kumimoji="0" lang="en-US" altLang="ko-KR" sz="110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?</a:t>
            </a:r>
            <a:endParaRPr lang="en-US" altLang="ko-KR" sz="1100">
              <a:solidFill>
                <a:schemeClr val="tx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100" b="1">
                <a:solidFill>
                  <a:srgbClr val="800000"/>
                </a:solidFill>
                <a:latin typeface="+mn-ea"/>
                <a:cs typeface="Arial" panose="020B0604020202020204" pitchFamily="34" charset="0"/>
              </a:rPr>
              <a:t>검증을 위해 선택해야할 </a:t>
            </a:r>
            <a:r>
              <a:rPr lang="ko-KR" altLang="en-US" sz="1100" b="1" smtClean="0">
                <a:solidFill>
                  <a:srgbClr val="800000"/>
                </a:solidFill>
                <a:latin typeface="+mn-ea"/>
                <a:cs typeface="Arial" panose="020B0604020202020204" pitchFamily="34" charset="0"/>
              </a:rPr>
              <a:t>거북이의 위치 값을 나열해보시오</a:t>
            </a:r>
            <a:r>
              <a:rPr lang="en-US" altLang="ko-KR" sz="1100" b="1">
                <a:solidFill>
                  <a:srgbClr val="800000"/>
                </a:solidFill>
                <a:latin typeface="+mn-ea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67" y="4676006"/>
            <a:ext cx="3600953" cy="1790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622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18" y="3068960"/>
            <a:ext cx="3571875" cy="3543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-3]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달팽이 우물에서 탈출하기 </a:t>
            </a: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556792"/>
            <a:ext cx="759684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우물에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빠진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달팽이가 우물 밖으로 빠져나오는데 걸리는 기간 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낮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동안에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55cm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올라가고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밤에는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13cm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를 미끄러지게 된다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달팽이가 빠져있는 우물의 깊이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(cm)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는 키보드로 입력 받음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“&gt;%d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일 만에 탈출 성공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”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로 출력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검증을 위해 선택해야할 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우물 깊이 값 나열해보시오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4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4464496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연습</a:t>
            </a:r>
            <a:r>
              <a:rPr lang="en-US" altLang="ko-KR" sz="1600" b="1" smtClean="0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400" b="1" smtClean="0">
                <a:cs typeface="Arial" panose="020B0604020202020204" pitchFamily="34" charset="0"/>
              </a:rPr>
              <a:t>변수 찾기</a:t>
            </a:r>
            <a:endParaRPr lang="en-US" altLang="ko-KR" sz="1400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>
                <a:cs typeface="Arial" panose="020B0604020202020204" pitchFamily="34" charset="0"/>
              </a:rPr>
              <a:t>행 제어 변수</a:t>
            </a:r>
            <a:r>
              <a:rPr lang="en-US" altLang="ko-KR" sz="1400">
                <a:cs typeface="Arial" panose="020B0604020202020204" pitchFamily="34" charset="0"/>
              </a:rPr>
              <a:t>: </a:t>
            </a:r>
            <a:r>
              <a:rPr lang="ko-KR" altLang="en-US" sz="1400" smtClean="0">
                <a:cs typeface="Arial" panose="020B0604020202020204" pitchFamily="34" charset="0"/>
              </a:rPr>
              <a:t>열 </a:t>
            </a:r>
            <a:r>
              <a:rPr lang="ko-KR" altLang="en-US" sz="1400">
                <a:cs typeface="Arial" panose="020B0604020202020204" pitchFamily="34" charset="0"/>
              </a:rPr>
              <a:t>반복에 대한 횟수 제어</a:t>
            </a:r>
            <a:r>
              <a:rPr lang="en-US" altLang="ko-KR" sz="1400">
                <a:cs typeface="Arial" panose="020B0604020202020204" pitchFamily="34" charset="0"/>
              </a:rPr>
              <a:t>: 1</a:t>
            </a:r>
            <a:r>
              <a:rPr lang="ko-KR" altLang="en-US" sz="1400">
                <a:cs typeface="Arial" panose="020B0604020202020204" pitchFamily="34" charset="0"/>
              </a:rPr>
              <a:t>행 </a:t>
            </a:r>
            <a:r>
              <a:rPr lang="en-US" altLang="ko-KR" sz="1400">
                <a:cs typeface="Arial" panose="020B0604020202020204" pitchFamily="34" charset="0"/>
              </a:rPr>
              <a:t>~ 5</a:t>
            </a:r>
            <a:r>
              <a:rPr lang="ko-KR" altLang="en-US" sz="1400" smtClean="0">
                <a:cs typeface="Arial" panose="020B0604020202020204" pitchFamily="34" charset="0"/>
              </a:rPr>
              <a:t>행</a:t>
            </a:r>
            <a:endParaRPr lang="en-US" altLang="ko-KR" sz="14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>
                <a:cs typeface="Arial" panose="020B0604020202020204" pitchFamily="34" charset="0"/>
              </a:rPr>
              <a:t>열 제어 변수</a:t>
            </a:r>
            <a:r>
              <a:rPr lang="en-US" altLang="ko-KR" sz="1400">
                <a:cs typeface="Arial" panose="020B0604020202020204" pitchFamily="34" charset="0"/>
              </a:rPr>
              <a:t>: </a:t>
            </a:r>
            <a:r>
              <a:rPr lang="ko-KR" altLang="en-US" sz="1400" smtClean="0">
                <a:cs typeface="Arial" panose="020B0604020202020204" pitchFamily="34" charset="0"/>
              </a:rPr>
              <a:t>열 </a:t>
            </a:r>
            <a:r>
              <a:rPr lang="ko-KR" altLang="en-US" sz="1400">
                <a:cs typeface="Arial" panose="020B0604020202020204" pitchFamily="34" charset="0"/>
              </a:rPr>
              <a:t>값 반복 출력을 </a:t>
            </a:r>
            <a:r>
              <a:rPr lang="ko-KR" altLang="en-US" sz="1400" smtClean="0">
                <a:cs typeface="Arial" panose="020B0604020202020204" pitchFamily="34" charset="0"/>
              </a:rPr>
              <a:t>제어</a:t>
            </a:r>
            <a:r>
              <a:rPr lang="en-US" altLang="ko-KR" sz="1400">
                <a:cs typeface="Arial" panose="020B0604020202020204" pitchFamily="34" charset="0"/>
              </a:rPr>
              <a:t>: 1</a:t>
            </a:r>
            <a:r>
              <a:rPr lang="ko-KR" altLang="en-US" sz="1400">
                <a:cs typeface="Arial" panose="020B0604020202020204" pitchFamily="34" charset="0"/>
              </a:rPr>
              <a:t>열 </a:t>
            </a:r>
            <a:r>
              <a:rPr lang="en-US" altLang="ko-KR" sz="1400">
                <a:cs typeface="Arial" panose="020B0604020202020204" pitchFamily="34" charset="0"/>
              </a:rPr>
              <a:t>~ 5</a:t>
            </a:r>
            <a:r>
              <a:rPr lang="ko-KR" altLang="en-US" sz="1400" smtClean="0">
                <a:cs typeface="Arial" panose="020B0604020202020204" pitchFamily="34" charset="0"/>
              </a:rPr>
              <a:t>열</a:t>
            </a:r>
            <a:endParaRPr lang="en-US" altLang="ko-KR" sz="14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400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400" b="1">
                <a:cs typeface="Arial" panose="020B0604020202020204" pitchFamily="34" charset="0"/>
              </a:rPr>
              <a:t>반복 패턴 찾기</a:t>
            </a:r>
            <a:endParaRPr lang="en-US" altLang="ko-KR" sz="1400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>
                <a:cs typeface="Arial" panose="020B0604020202020204" pitchFamily="34" charset="0"/>
              </a:rPr>
              <a:t>행 패턴</a:t>
            </a:r>
            <a:r>
              <a:rPr lang="en-US" altLang="ko-KR" sz="1200">
                <a:cs typeface="Arial" panose="020B0604020202020204" pitchFamily="34" charset="0"/>
              </a:rPr>
              <a:t>: 1</a:t>
            </a:r>
            <a:r>
              <a:rPr lang="ko-KR" altLang="en-US" sz="1200">
                <a:cs typeface="Arial" panose="020B0604020202020204" pitchFamily="34" charset="0"/>
              </a:rPr>
              <a:t>행씩 증가</a:t>
            </a:r>
            <a:r>
              <a:rPr lang="en-US" altLang="ko-KR" sz="1200">
                <a:cs typeface="Arial" panose="020B0604020202020204" pitchFamily="34" charset="0"/>
              </a:rPr>
              <a:t>, 5</a:t>
            </a:r>
            <a:r>
              <a:rPr lang="ko-KR" altLang="en-US" sz="1200">
                <a:cs typeface="Arial" panose="020B0604020202020204" pitchFamily="34" charset="0"/>
              </a:rPr>
              <a:t>개 행 진행 </a:t>
            </a:r>
            <a:endParaRPr lang="en-US" altLang="ko-KR" sz="120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</a:t>
            </a:r>
            <a:r>
              <a:rPr lang="en-US" altLang="ko-KR" sz="1200" smtClean="0">
                <a:cs typeface="Arial" panose="020B0604020202020204" pitchFamily="34" charset="0"/>
              </a:rPr>
              <a:t>        &gt;&gt; </a:t>
            </a:r>
            <a:r>
              <a:rPr lang="ko-KR" altLang="en-US" sz="1200">
                <a:cs typeface="Arial" panose="020B0604020202020204" pitchFamily="34" charset="0"/>
              </a:rPr>
              <a:t>열 값 </a:t>
            </a:r>
            <a:r>
              <a:rPr lang="ko-KR" altLang="en-US" sz="1200" smtClean="0">
                <a:cs typeface="Arial" panose="020B0604020202020204" pitchFamily="34" charset="0"/>
              </a:rPr>
              <a:t>출력 개수에 </a:t>
            </a:r>
            <a:r>
              <a:rPr lang="ko-KR" altLang="en-US" sz="1200">
                <a:cs typeface="Arial" panose="020B0604020202020204" pitchFamily="34" charset="0"/>
              </a:rPr>
              <a:t>영향을 줌으로 </a:t>
            </a:r>
            <a:r>
              <a:rPr lang="en-US" altLang="ko-KR" sz="1200">
                <a:cs typeface="Arial" panose="020B0604020202020204" pitchFamily="34" charset="0"/>
              </a:rPr>
              <a:t>1</a:t>
            </a:r>
            <a:r>
              <a:rPr lang="ko-KR" altLang="en-US" sz="1200">
                <a:cs typeface="Arial" panose="020B0604020202020204" pitchFamily="34" charset="0"/>
              </a:rPr>
              <a:t>부터 </a:t>
            </a:r>
            <a:r>
              <a:rPr lang="en-US" altLang="ko-KR" sz="1200">
                <a:cs typeface="Arial" panose="020B0604020202020204" pitchFamily="34" charset="0"/>
              </a:rPr>
              <a:t>5</a:t>
            </a:r>
            <a:r>
              <a:rPr lang="ko-KR" altLang="en-US" sz="1200">
                <a:cs typeface="Arial" panose="020B0604020202020204" pitchFamily="34" charset="0"/>
              </a:rPr>
              <a:t>까지로 진행</a:t>
            </a:r>
            <a:endParaRPr lang="en-US" altLang="ko-KR" sz="12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>
                <a:cs typeface="Arial" panose="020B0604020202020204" pitchFamily="34" charset="0"/>
              </a:rPr>
              <a:t>열 패턴</a:t>
            </a:r>
            <a:r>
              <a:rPr lang="en-US" altLang="ko-KR" sz="1200">
                <a:cs typeface="Arial" panose="020B0604020202020204" pitchFamily="34" charset="0"/>
              </a:rPr>
              <a:t>: </a:t>
            </a:r>
            <a:r>
              <a:rPr lang="en-US" altLang="ko-KR" sz="1200" smtClean="0">
                <a:cs typeface="Arial" panose="020B0604020202020204" pitchFamily="34" charset="0"/>
              </a:rPr>
              <a:t>'*'</a:t>
            </a:r>
            <a:r>
              <a:rPr lang="ko-KR" altLang="en-US" sz="1200" smtClean="0">
                <a:cs typeface="Arial" panose="020B0604020202020204" pitchFamily="34" charset="0"/>
              </a:rPr>
              <a:t>를 반복 </a:t>
            </a:r>
            <a:r>
              <a:rPr lang="ko-KR" altLang="en-US" sz="1200">
                <a:cs typeface="Arial" panose="020B0604020202020204" pitchFamily="34" charset="0"/>
              </a:rPr>
              <a:t>출력</a:t>
            </a:r>
            <a:endParaRPr lang="en-US" altLang="ko-KR" sz="120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</a:t>
            </a:r>
            <a:r>
              <a:rPr lang="en-US" altLang="ko-KR" sz="1200" smtClean="0">
                <a:cs typeface="Arial" panose="020B0604020202020204" pitchFamily="34" charset="0"/>
              </a:rPr>
              <a:t>        &gt;&gt; </a:t>
            </a:r>
            <a:r>
              <a:rPr lang="ko-KR" altLang="en-US" sz="1200">
                <a:cs typeface="Arial" panose="020B0604020202020204" pitchFamily="34" charset="0"/>
              </a:rPr>
              <a:t>현재 행 번호 수만큼 </a:t>
            </a:r>
            <a:r>
              <a:rPr lang="ko-KR" altLang="en-US" sz="1200" smtClean="0">
                <a:cs typeface="Arial" panose="020B0604020202020204" pitchFamily="34" charset="0"/>
              </a:rPr>
              <a:t>반복 출력</a:t>
            </a:r>
            <a:endParaRPr lang="en-US" altLang="ko-KR" sz="1200"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7983" y="1844824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5085184"/>
            <a:ext cx="331236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+1, 1):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 제어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113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144016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-1]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1315" y="4264011"/>
            <a:ext cx="320435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순서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 </a:t>
            </a:r>
            <a:r>
              <a:rPr lang="nn-NO" altLang="ko-KR" sz="13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r>
              <a:rPr lang="nn-NO" altLang="ko-KR" sz="1300" smtClean="0">
                <a:solidFill>
                  <a:srgbClr val="0000FF"/>
                </a:solidFill>
                <a:latin typeface="+mn-ea"/>
              </a:rPr>
              <a:t>, i-1, </a:t>
            </a:r>
            <a:r>
              <a:rPr lang="nn-NO" altLang="ko-KR" sz="13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-1</a:t>
            </a:r>
            <a:r>
              <a:rPr lang="nn-NO" altLang="ko-KR" sz="130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 제어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264011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60848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1700" y="2060848"/>
            <a:ext cx="320435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+1, 1):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 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47314" y="4264011"/>
            <a:ext cx="352839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순서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 </a:t>
            </a:r>
            <a:r>
              <a:rPr lang="nn-NO" altLang="ko-KR" sz="1300" smtClean="0">
                <a:solidFill>
                  <a:srgbClr val="0000FF"/>
                </a:solidFill>
                <a:latin typeface="+mn-ea"/>
              </a:rPr>
              <a:t>6-i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nn-NO" altLang="ko-KR" sz="13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0</a:t>
            </a:r>
            <a:r>
              <a:rPr lang="nn-NO" altLang="ko-KR" sz="130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nn-NO" altLang="ko-KR" sz="13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-</a:t>
            </a:r>
            <a:r>
              <a:rPr lang="nn-NO" altLang="ko-KR" sz="130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r>
              <a:rPr lang="nn-NO" altLang="ko-KR" sz="1300">
                <a:solidFill>
                  <a:srgbClr val="0000FF"/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 제어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3514" y="1064759"/>
            <a:ext cx="215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TopStar.py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9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144016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1314" y="4264011"/>
            <a:ext cx="3338757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  </a:t>
            </a:r>
            <a:r>
              <a:rPr lang="nn-NO" altLang="ko-KR" sz="1300" b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,  </a:t>
            </a:r>
            <a:r>
              <a:rPr lang="nn-NO" altLang="ko-KR" sz="1300" b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0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nn-NO" altLang="ko-KR" sz="1300" b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-1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  </a:t>
            </a:r>
            <a:r>
              <a:rPr lang="nn-NO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i+1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1):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    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264011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60848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71699" y="2060848"/>
            <a:ext cx="3348371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+1, 1):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'*'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end='')  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3514" y="1064759"/>
            <a:ext cx="215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TopStar.py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74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76064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연습</a:t>
            </a:r>
            <a:r>
              <a:rPr lang="en-US" altLang="ko-KR" sz="1600" b="1" smtClean="0">
                <a:cs typeface="Arial" panose="020B0604020202020204" pitchFamily="34" charset="0"/>
              </a:rPr>
              <a:t>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400" b="1" smtClean="0">
                <a:cs typeface="Arial" panose="020B0604020202020204" pitchFamily="34" charset="0"/>
              </a:rPr>
              <a:t>변수 찾기</a:t>
            </a:r>
            <a:endParaRPr lang="en-US" altLang="ko-KR" sz="1400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>
                <a:cs typeface="Arial" panose="020B0604020202020204" pitchFamily="34" charset="0"/>
              </a:rPr>
              <a:t>행 제어 변수</a:t>
            </a:r>
            <a:r>
              <a:rPr lang="en-US" altLang="ko-KR" sz="1400">
                <a:cs typeface="Arial" panose="020B0604020202020204" pitchFamily="34" charset="0"/>
              </a:rPr>
              <a:t>: </a:t>
            </a:r>
            <a:r>
              <a:rPr lang="ko-KR" altLang="en-US" sz="1400" smtClean="0">
                <a:cs typeface="Arial" panose="020B0604020202020204" pitchFamily="34" charset="0"/>
              </a:rPr>
              <a:t>열 </a:t>
            </a:r>
            <a:r>
              <a:rPr lang="ko-KR" altLang="en-US" sz="1400">
                <a:cs typeface="Arial" panose="020B0604020202020204" pitchFamily="34" charset="0"/>
              </a:rPr>
              <a:t>반복에 대한 횟수 제어</a:t>
            </a:r>
            <a:r>
              <a:rPr lang="en-US" altLang="ko-KR" sz="1400">
                <a:cs typeface="Arial" panose="020B0604020202020204" pitchFamily="34" charset="0"/>
              </a:rPr>
              <a:t>: 1</a:t>
            </a:r>
            <a:r>
              <a:rPr lang="ko-KR" altLang="en-US" sz="1400">
                <a:cs typeface="Arial" panose="020B0604020202020204" pitchFamily="34" charset="0"/>
              </a:rPr>
              <a:t>행 </a:t>
            </a:r>
            <a:r>
              <a:rPr lang="en-US" altLang="ko-KR" sz="1400">
                <a:cs typeface="Arial" panose="020B0604020202020204" pitchFamily="34" charset="0"/>
              </a:rPr>
              <a:t>~ 5</a:t>
            </a:r>
            <a:r>
              <a:rPr lang="ko-KR" altLang="en-US" sz="1400" smtClean="0">
                <a:cs typeface="Arial" panose="020B0604020202020204" pitchFamily="34" charset="0"/>
              </a:rPr>
              <a:t>행</a:t>
            </a:r>
            <a:endParaRPr lang="en-US" altLang="ko-KR" sz="14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400">
                <a:cs typeface="Arial" panose="020B0604020202020204" pitchFamily="34" charset="0"/>
              </a:rPr>
              <a:t>열 제어 변수</a:t>
            </a:r>
            <a:r>
              <a:rPr lang="en-US" altLang="ko-KR" sz="1400">
                <a:cs typeface="Arial" panose="020B0604020202020204" pitchFamily="34" charset="0"/>
              </a:rPr>
              <a:t>: </a:t>
            </a:r>
            <a:r>
              <a:rPr lang="ko-KR" altLang="en-US" sz="1400" smtClean="0">
                <a:cs typeface="Arial" panose="020B0604020202020204" pitchFamily="34" charset="0"/>
              </a:rPr>
              <a:t>열 </a:t>
            </a:r>
            <a:r>
              <a:rPr lang="ko-KR" altLang="en-US" sz="1400">
                <a:cs typeface="Arial" panose="020B0604020202020204" pitchFamily="34" charset="0"/>
              </a:rPr>
              <a:t>값 반복 출력을 </a:t>
            </a:r>
            <a:r>
              <a:rPr lang="ko-KR" altLang="en-US" sz="1400" smtClean="0">
                <a:cs typeface="Arial" panose="020B0604020202020204" pitchFamily="34" charset="0"/>
              </a:rPr>
              <a:t>제어</a:t>
            </a:r>
            <a:r>
              <a:rPr lang="en-US" altLang="ko-KR" sz="1400">
                <a:cs typeface="Arial" panose="020B0604020202020204" pitchFamily="34" charset="0"/>
              </a:rPr>
              <a:t>: 1</a:t>
            </a:r>
            <a:r>
              <a:rPr lang="ko-KR" altLang="en-US" sz="1400">
                <a:cs typeface="Arial" panose="020B0604020202020204" pitchFamily="34" charset="0"/>
              </a:rPr>
              <a:t>열 </a:t>
            </a:r>
            <a:r>
              <a:rPr lang="en-US" altLang="ko-KR" sz="1400">
                <a:cs typeface="Arial" panose="020B0604020202020204" pitchFamily="34" charset="0"/>
              </a:rPr>
              <a:t>~ 5</a:t>
            </a:r>
            <a:r>
              <a:rPr lang="ko-KR" altLang="en-US" sz="1400" smtClean="0">
                <a:cs typeface="Arial" panose="020B0604020202020204" pitchFamily="34" charset="0"/>
              </a:rPr>
              <a:t>열</a:t>
            </a:r>
            <a:endParaRPr lang="en-US" altLang="ko-KR" sz="14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400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1400" b="1">
                <a:cs typeface="Arial" panose="020B0604020202020204" pitchFamily="34" charset="0"/>
              </a:rPr>
              <a:t>반복 패턴 찾기</a:t>
            </a:r>
            <a:endParaRPr lang="en-US" altLang="ko-KR" sz="1400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>
                <a:cs typeface="Arial" panose="020B0604020202020204" pitchFamily="34" charset="0"/>
              </a:rPr>
              <a:t>행 패턴</a:t>
            </a:r>
            <a:r>
              <a:rPr lang="en-US" altLang="ko-KR" sz="1200">
                <a:cs typeface="Arial" panose="020B0604020202020204" pitchFamily="34" charset="0"/>
              </a:rPr>
              <a:t>: 1</a:t>
            </a:r>
            <a:r>
              <a:rPr lang="ko-KR" altLang="en-US" sz="1200">
                <a:cs typeface="Arial" panose="020B0604020202020204" pitchFamily="34" charset="0"/>
              </a:rPr>
              <a:t>행씩 증가</a:t>
            </a:r>
            <a:r>
              <a:rPr lang="en-US" altLang="ko-KR" sz="1200">
                <a:cs typeface="Arial" panose="020B0604020202020204" pitchFamily="34" charset="0"/>
              </a:rPr>
              <a:t>, 5</a:t>
            </a:r>
            <a:r>
              <a:rPr lang="ko-KR" altLang="en-US" sz="1200">
                <a:cs typeface="Arial" panose="020B0604020202020204" pitchFamily="34" charset="0"/>
              </a:rPr>
              <a:t>개 행 진행 </a:t>
            </a:r>
            <a:endParaRPr lang="en-US" altLang="ko-KR" sz="120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	</a:t>
            </a:r>
            <a:r>
              <a:rPr lang="ko-KR" altLang="en-US" sz="1200">
                <a:cs typeface="Arial" panose="020B0604020202020204" pitchFamily="34" charset="0"/>
              </a:rPr>
              <a:t>열 값 출력에 영향을 줌으로 </a:t>
            </a:r>
            <a:r>
              <a:rPr lang="en-US" altLang="ko-KR" sz="1200">
                <a:cs typeface="Arial" panose="020B0604020202020204" pitchFamily="34" charset="0"/>
              </a:rPr>
              <a:t>1</a:t>
            </a:r>
            <a:r>
              <a:rPr lang="ko-KR" altLang="en-US" sz="1200">
                <a:cs typeface="Arial" panose="020B0604020202020204" pitchFamily="34" charset="0"/>
              </a:rPr>
              <a:t>부터 </a:t>
            </a:r>
            <a:r>
              <a:rPr lang="en-US" altLang="ko-KR" sz="1200">
                <a:cs typeface="Arial" panose="020B0604020202020204" pitchFamily="34" charset="0"/>
              </a:rPr>
              <a:t>5</a:t>
            </a:r>
            <a:r>
              <a:rPr lang="ko-KR" altLang="en-US" sz="1200">
                <a:cs typeface="Arial" panose="020B0604020202020204" pitchFamily="34" charset="0"/>
              </a:rPr>
              <a:t>까지로 진행</a:t>
            </a:r>
            <a:endParaRPr lang="en-US" altLang="ko-KR" sz="12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>
                <a:cs typeface="Arial" panose="020B0604020202020204" pitchFamily="34" charset="0"/>
              </a:rPr>
              <a:t>열 패턴</a:t>
            </a:r>
            <a:r>
              <a:rPr lang="en-US" altLang="ko-KR" sz="1200">
                <a:cs typeface="Arial" panose="020B0604020202020204" pitchFamily="34" charset="0"/>
              </a:rPr>
              <a:t>: </a:t>
            </a:r>
            <a:r>
              <a:rPr lang="ko-KR" altLang="en-US" sz="1200">
                <a:cs typeface="Arial" panose="020B0604020202020204" pitchFamily="34" charset="0"/>
              </a:rPr>
              <a:t>현재 행 번호 수만큼 반복 출력</a:t>
            </a:r>
            <a:endParaRPr lang="en-US" altLang="ko-KR" sz="120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	</a:t>
            </a:r>
            <a:r>
              <a:rPr lang="ko-KR" altLang="en-US" sz="1200">
                <a:cs typeface="Arial" panose="020B0604020202020204" pitchFamily="34" charset="0"/>
              </a:rPr>
              <a:t>열값 출력은 행 값부터 시작</a:t>
            </a:r>
            <a:r>
              <a:rPr lang="en-US" altLang="ko-KR" sz="1200">
                <a:cs typeface="Arial" panose="020B0604020202020204" pitchFamily="34" charset="0"/>
              </a:rPr>
              <a:t>, </a:t>
            </a:r>
            <a:r>
              <a:rPr lang="ko-KR" altLang="en-US" sz="1200">
                <a:cs typeface="Arial" panose="020B0604020202020204" pitchFamily="34" charset="0"/>
              </a:rPr>
              <a:t>값 변화 없이 계속 행 값 출력</a:t>
            </a:r>
            <a:endParaRPr lang="en-US" altLang="ko-KR" sz="1200"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0312" y="2195251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333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4444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55555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8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일상에서 볼 수 있는 반복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556793"/>
            <a:ext cx="741045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90" y="2093799"/>
            <a:ext cx="5326380" cy="19964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75656" y="4329421"/>
            <a:ext cx="2664296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600" b="1" smtClean="0">
                <a:latin typeface="+mn-ea"/>
                <a:ea typeface="+mn-ea"/>
              </a:rPr>
              <a:t>반복 패턴 요소</a:t>
            </a:r>
            <a:endParaRPr lang="en-US" altLang="ko-KR" sz="1600" b="1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시작</a:t>
            </a:r>
            <a:r>
              <a:rPr lang="ko-KR" altLang="en-US" sz="1300" smtClean="0">
                <a:latin typeface="+mn-ea"/>
                <a:ea typeface="+mn-ea"/>
              </a:rPr>
              <a:t> 값</a:t>
            </a:r>
            <a:r>
              <a:rPr lang="en-US" altLang="ko-KR" sz="1300" smtClean="0">
                <a:latin typeface="+mn-ea"/>
                <a:ea typeface="+mn-ea"/>
              </a:rPr>
              <a:t> </a:t>
            </a:r>
            <a:endParaRPr lang="en-US" altLang="ko-KR" sz="130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끝</a:t>
            </a:r>
            <a:r>
              <a:rPr lang="ko-KR" altLang="en-US" sz="1300" smtClean="0">
                <a:latin typeface="+mn-ea"/>
                <a:ea typeface="+mn-ea"/>
              </a:rPr>
              <a:t>나는 값</a:t>
            </a:r>
            <a:r>
              <a:rPr lang="en-US" altLang="ko-KR" sz="1300" smtClean="0">
                <a:latin typeface="+mn-ea"/>
                <a:ea typeface="+mn-ea"/>
              </a:rPr>
              <a:t> </a:t>
            </a:r>
            <a:endParaRPr lang="en-US" altLang="ko-KR" sz="130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latin typeface="+mn-ea"/>
                <a:ea typeface="+mn-ea"/>
              </a:rPr>
              <a:t>반복 </a:t>
            </a:r>
            <a:r>
              <a:rPr lang="ko-KR" altLang="en-US"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패턴</a:t>
            </a:r>
            <a:r>
              <a:rPr lang="en-US" altLang="ko-KR"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증감</a:t>
            </a:r>
            <a:r>
              <a:rPr lang="en-US" altLang="ko-KR"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en-US" altLang="ko-KR" sz="1300" smtClean="0">
                <a:latin typeface="+mn-ea"/>
                <a:ea typeface="+mn-ea"/>
              </a:rPr>
              <a:t> </a:t>
            </a:r>
            <a:endParaRPr lang="en-US" altLang="ko-KR" sz="13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4154" y="4359335"/>
            <a:ext cx="3380214" cy="137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 in range(</a:t>
            </a:r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start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smtClean="0">
                <a:solidFill>
                  <a:srgbClr val="C00000"/>
                </a:solidFill>
              </a:rPr>
              <a:t>stop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smtClean="0">
                <a:solidFill>
                  <a:srgbClr val="7030A0"/>
                </a:solidFill>
              </a:rPr>
              <a:t>step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print(i)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 i in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range(1, 5, 1):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print(i)</a:t>
            </a:r>
            <a:endParaRPr lang="ko-KR" alt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57842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6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76064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b="1" smtClean="0">
                <a:cs typeface="Arial" panose="020B0604020202020204" pitchFamily="34" charset="0"/>
              </a:rPr>
              <a:t>[</a:t>
            </a:r>
            <a:r>
              <a:rPr lang="ko-KR" altLang="en-US" sz="1400" b="1" smtClean="0">
                <a:cs typeface="Arial" panose="020B0604020202020204" pitchFamily="34" charset="0"/>
              </a:rPr>
              <a:t>연습</a:t>
            </a:r>
            <a:r>
              <a:rPr lang="en-US" altLang="ko-KR" sz="1400" b="1" smtClean="0">
                <a:cs typeface="Arial" panose="020B0604020202020204" pitchFamily="34" charset="0"/>
              </a:rPr>
              <a:t>] </a:t>
            </a:r>
            <a:r>
              <a:rPr lang="ko-KR" altLang="en-US" sz="14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4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b="1" smtClean="0">
                <a:cs typeface="Arial" panose="020B0604020202020204" pitchFamily="34" charset="0"/>
              </a:rPr>
              <a:t>변수 찾기</a:t>
            </a:r>
            <a:endParaRPr lang="en-US" altLang="ko-KR" b="1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 smtClean="0">
                <a:cs typeface="Arial" panose="020B0604020202020204" pitchFamily="34" charset="0"/>
              </a:rPr>
              <a:t>행 제어 변수</a:t>
            </a:r>
            <a:r>
              <a:rPr lang="en-US" altLang="ko-KR" sz="1200" smtClean="0">
                <a:cs typeface="Arial" panose="020B0604020202020204" pitchFamily="34" charset="0"/>
              </a:rPr>
              <a:t>: i  (</a:t>
            </a:r>
            <a:r>
              <a:rPr lang="ko-KR" altLang="en-US" sz="1200" smtClean="0">
                <a:cs typeface="Arial" panose="020B0604020202020204" pitchFamily="34" charset="0"/>
              </a:rPr>
              <a:t>열 반복에 대한 횟수 제어</a:t>
            </a:r>
            <a:r>
              <a:rPr lang="en-US" altLang="ko-KR" sz="1200" smtClean="0">
                <a:cs typeface="Arial" panose="020B0604020202020204" pitchFamily="34" charset="0"/>
              </a:rPr>
              <a:t>: 1</a:t>
            </a:r>
            <a:r>
              <a:rPr lang="ko-KR" altLang="en-US" sz="1200" smtClean="0">
                <a:cs typeface="Arial" panose="020B0604020202020204" pitchFamily="34" charset="0"/>
              </a:rPr>
              <a:t>행 </a:t>
            </a:r>
            <a:r>
              <a:rPr lang="en-US" altLang="ko-KR" sz="1200" smtClean="0">
                <a:cs typeface="Arial" panose="020B0604020202020204" pitchFamily="34" charset="0"/>
              </a:rPr>
              <a:t>~ 5</a:t>
            </a:r>
            <a:r>
              <a:rPr lang="ko-KR" altLang="en-US" sz="1200" smtClean="0">
                <a:cs typeface="Arial" panose="020B0604020202020204" pitchFamily="34" charset="0"/>
              </a:rPr>
              <a:t>행</a:t>
            </a:r>
            <a:r>
              <a:rPr lang="en-US" altLang="ko-KR" sz="1200" smtClean="0">
                <a:cs typeface="Arial" panose="020B0604020202020204" pitchFamily="34" charset="0"/>
              </a:rPr>
              <a:t>)</a:t>
            </a:r>
            <a:endParaRPr lang="en-US" altLang="ko-KR" sz="120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 smtClean="0">
                <a:cs typeface="Arial" panose="020B0604020202020204" pitchFamily="34" charset="0"/>
              </a:rPr>
              <a:t>열 </a:t>
            </a:r>
            <a:r>
              <a:rPr lang="ko-KR" altLang="en-US" sz="1200">
                <a:cs typeface="Arial" panose="020B0604020202020204" pitchFamily="34" charset="0"/>
              </a:rPr>
              <a:t>제어 변수</a:t>
            </a:r>
            <a:r>
              <a:rPr lang="en-US" altLang="ko-KR" sz="1200">
                <a:cs typeface="Arial" panose="020B0604020202020204" pitchFamily="34" charset="0"/>
              </a:rPr>
              <a:t>: </a:t>
            </a:r>
            <a:r>
              <a:rPr lang="en-US" altLang="ko-KR" sz="1200" smtClean="0">
                <a:cs typeface="Arial" panose="020B0604020202020204" pitchFamily="34" charset="0"/>
              </a:rPr>
              <a:t>j  (</a:t>
            </a:r>
            <a:r>
              <a:rPr lang="ko-KR" altLang="en-US" sz="1200" smtClean="0">
                <a:cs typeface="Arial" panose="020B0604020202020204" pitchFamily="34" charset="0"/>
              </a:rPr>
              <a:t>열 값 반복 출력을 제어</a:t>
            </a:r>
            <a:r>
              <a:rPr lang="en-US" altLang="ko-KR" sz="1200" smtClean="0">
                <a:cs typeface="Arial" panose="020B0604020202020204" pitchFamily="34" charset="0"/>
              </a:rPr>
              <a:t>: 1</a:t>
            </a:r>
            <a:r>
              <a:rPr lang="ko-KR" altLang="en-US" sz="1200" smtClean="0">
                <a:cs typeface="Arial" panose="020B0604020202020204" pitchFamily="34" charset="0"/>
              </a:rPr>
              <a:t>열 </a:t>
            </a:r>
            <a:r>
              <a:rPr lang="en-US" altLang="ko-KR" sz="1200" smtClean="0">
                <a:cs typeface="Arial" panose="020B0604020202020204" pitchFamily="34" charset="0"/>
              </a:rPr>
              <a:t>~ 5</a:t>
            </a:r>
            <a:r>
              <a:rPr lang="ko-KR" altLang="en-US" sz="1200" smtClean="0">
                <a:cs typeface="Arial" panose="020B0604020202020204" pitchFamily="34" charset="0"/>
              </a:rPr>
              <a:t>열</a:t>
            </a:r>
            <a:r>
              <a:rPr lang="en-US" altLang="ko-KR" sz="1200" smtClean="0">
                <a:cs typeface="Arial" panose="020B0604020202020204" pitchFamily="34" charset="0"/>
              </a:rPr>
              <a:t>)</a:t>
            </a: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200">
              <a:cs typeface="Arial" panose="020B0604020202020204" pitchFamily="34" charset="0"/>
            </a:endParaRPr>
          </a:p>
          <a:p>
            <a:pPr marL="847725" lvl="2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ko-KR" altLang="en-US" b="1" smtClean="0">
                <a:cs typeface="Arial" panose="020B0604020202020204" pitchFamily="34" charset="0"/>
              </a:rPr>
              <a:t>반복 패턴 찾기</a:t>
            </a:r>
            <a:endParaRPr lang="en-US" altLang="ko-KR" b="1" smtClean="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 smtClean="0">
                <a:cs typeface="Arial" panose="020B0604020202020204" pitchFamily="34" charset="0"/>
              </a:rPr>
              <a:t>행 패턴</a:t>
            </a:r>
            <a:r>
              <a:rPr lang="en-US" altLang="ko-KR" sz="1200" smtClean="0">
                <a:cs typeface="Arial" panose="020B0604020202020204" pitchFamily="34" charset="0"/>
              </a:rPr>
              <a:t>: 1</a:t>
            </a:r>
            <a:r>
              <a:rPr lang="ko-KR" altLang="en-US" sz="1200" smtClean="0">
                <a:cs typeface="Arial" panose="020B0604020202020204" pitchFamily="34" charset="0"/>
              </a:rPr>
              <a:t>행씩 증가</a:t>
            </a:r>
            <a:r>
              <a:rPr lang="en-US" altLang="ko-KR" sz="1200" smtClean="0">
                <a:cs typeface="Arial" panose="020B0604020202020204" pitchFamily="34" charset="0"/>
              </a:rPr>
              <a:t>, 5</a:t>
            </a:r>
            <a:r>
              <a:rPr lang="ko-KR" altLang="en-US" sz="1200" smtClean="0">
                <a:cs typeface="Arial" panose="020B0604020202020204" pitchFamily="34" charset="0"/>
              </a:rPr>
              <a:t>개 행 진행 </a:t>
            </a:r>
            <a:endParaRPr lang="en-US" altLang="ko-KR" sz="1200" smtClean="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</a:t>
            </a:r>
            <a:r>
              <a:rPr lang="en-US" altLang="ko-KR" sz="1200" smtClean="0">
                <a:cs typeface="Arial" panose="020B0604020202020204" pitchFamily="34" charset="0"/>
              </a:rPr>
              <a:t>	</a:t>
            </a:r>
            <a:r>
              <a:rPr lang="ko-KR" altLang="en-US" sz="1200" smtClean="0">
                <a:cs typeface="Arial" panose="020B0604020202020204" pitchFamily="34" charset="0"/>
              </a:rPr>
              <a:t>열 값 출력에 영향을 줌으로 </a:t>
            </a:r>
            <a:r>
              <a:rPr lang="en-US" altLang="ko-KR" sz="1200" smtClean="0">
                <a:cs typeface="Arial" panose="020B0604020202020204" pitchFamily="34" charset="0"/>
              </a:rPr>
              <a:t>1</a:t>
            </a:r>
            <a:r>
              <a:rPr lang="ko-KR" altLang="en-US" sz="1200" smtClean="0">
                <a:cs typeface="Arial" panose="020B0604020202020204" pitchFamily="34" charset="0"/>
              </a:rPr>
              <a:t>부터 </a:t>
            </a:r>
            <a:r>
              <a:rPr lang="en-US" altLang="ko-KR" sz="1200" smtClean="0">
                <a:cs typeface="Arial" panose="020B0604020202020204" pitchFamily="34" charset="0"/>
              </a:rPr>
              <a:t>5</a:t>
            </a:r>
            <a:r>
              <a:rPr lang="ko-KR" altLang="en-US" sz="1200" smtClean="0">
                <a:cs typeface="Arial" panose="020B0604020202020204" pitchFamily="34" charset="0"/>
              </a:rPr>
              <a:t>까지로 진행</a:t>
            </a:r>
            <a:endParaRPr lang="en-US" altLang="ko-KR" sz="1200" smtClean="0">
              <a:cs typeface="Arial" panose="020B0604020202020204" pitchFamily="34" charset="0"/>
            </a:endParaRPr>
          </a:p>
          <a:p>
            <a:pPr marL="971550" lvl="3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200" smtClean="0">
                <a:cs typeface="Arial" panose="020B0604020202020204" pitchFamily="34" charset="0"/>
              </a:rPr>
              <a:t>열 패턴</a:t>
            </a:r>
            <a:r>
              <a:rPr lang="en-US" altLang="ko-KR" sz="1200" smtClean="0">
                <a:cs typeface="Arial" panose="020B0604020202020204" pitchFamily="34" charset="0"/>
              </a:rPr>
              <a:t>: </a:t>
            </a:r>
            <a:r>
              <a:rPr lang="ko-KR" altLang="en-US" sz="1200">
                <a:cs typeface="Arial" panose="020B0604020202020204" pitchFamily="34" charset="0"/>
              </a:rPr>
              <a:t>현재 행 번호 수만큼 </a:t>
            </a:r>
            <a:r>
              <a:rPr lang="ko-KR" altLang="en-US" sz="1200" smtClean="0">
                <a:cs typeface="Arial" panose="020B0604020202020204" pitchFamily="34" charset="0"/>
              </a:rPr>
              <a:t>반복 출력</a:t>
            </a:r>
            <a:endParaRPr lang="en-US" altLang="ko-KR" sz="1200" smtClean="0">
              <a:cs typeface="Arial" panose="020B0604020202020204" pitchFamily="34" charset="0"/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200">
                <a:cs typeface="Arial" panose="020B0604020202020204" pitchFamily="34" charset="0"/>
              </a:rPr>
              <a:t>	</a:t>
            </a:r>
            <a:r>
              <a:rPr lang="en-US" altLang="ko-KR" sz="1200" smtClean="0">
                <a:cs typeface="Arial" panose="020B0604020202020204" pitchFamily="34" charset="0"/>
              </a:rPr>
              <a:t>	</a:t>
            </a:r>
            <a:r>
              <a:rPr lang="ko-KR" altLang="en-US" sz="1200" smtClean="0">
                <a:cs typeface="Arial" panose="020B0604020202020204" pitchFamily="34" charset="0"/>
              </a:rPr>
              <a:t>열값 </a:t>
            </a:r>
            <a:r>
              <a:rPr lang="ko-KR" altLang="en-US" sz="1200">
                <a:cs typeface="Arial" panose="020B0604020202020204" pitchFamily="34" charset="0"/>
              </a:rPr>
              <a:t>출력은 행 값부터 </a:t>
            </a:r>
            <a:r>
              <a:rPr lang="ko-KR" altLang="en-US" sz="1200" smtClean="0">
                <a:cs typeface="Arial" panose="020B0604020202020204" pitchFamily="34" charset="0"/>
              </a:rPr>
              <a:t>시작</a:t>
            </a:r>
            <a:r>
              <a:rPr lang="en-US" altLang="ko-KR" sz="1200" smtClean="0">
                <a:cs typeface="Arial" panose="020B0604020202020204" pitchFamily="34" charset="0"/>
              </a:rPr>
              <a:t>, </a:t>
            </a:r>
            <a:r>
              <a:rPr lang="ko-KR" altLang="en-US" sz="1200" smtClean="0">
                <a:cs typeface="Arial" panose="020B0604020202020204" pitchFamily="34" charset="0"/>
              </a:rPr>
              <a:t>값 변화 없이 계속 행 값 출력</a:t>
            </a:r>
            <a:endParaRPr lang="en-US" altLang="ko-KR" sz="1200" smtClean="0"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8344" y="1772816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333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4444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55555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5085184"/>
            <a:ext cx="331236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+1, 1):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 ')  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65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144016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-1]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4180350"/>
            <a:ext cx="3246089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              ):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i+1, 1):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='')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#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1612" y="4149080"/>
            <a:ext cx="79208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11111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2222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333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1988840"/>
            <a:ext cx="792088" cy="16561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333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4444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55555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1997822"/>
            <a:ext cx="331236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range(1,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5+1,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):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range(1,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+1, 1):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횟수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end='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')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#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출력값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nn-NO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733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1440160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800"/>
              <a:t>for </a:t>
            </a:r>
            <a:r>
              <a:rPr lang="ko-KR" altLang="en-US" sz="1800"/>
              <a:t>문의 중첩 사용</a:t>
            </a:r>
            <a:r>
              <a:rPr lang="en-US" altLang="ko-KR" sz="1400"/>
              <a:t>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알고리즘 구성 과정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 smtClean="0">
                <a:cs typeface="Arial" panose="020B0604020202020204" pitchFamily="34" charset="0"/>
              </a:rPr>
              <a:t>[</a:t>
            </a:r>
            <a:r>
              <a:rPr lang="ko-KR" altLang="en-US" sz="1600" b="1" smtClean="0">
                <a:cs typeface="Arial" panose="020B0604020202020204" pitchFamily="34" charset="0"/>
              </a:rPr>
              <a:t>실습</a:t>
            </a:r>
            <a:r>
              <a:rPr lang="en-US" altLang="ko-KR" sz="16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smtClean="0">
                <a:cs typeface="Arial" panose="020B0604020202020204" pitchFamily="34" charset="0"/>
              </a:rPr>
              <a:t>아래 출력 형태를 알고리즘으로 해결</a:t>
            </a:r>
            <a:endParaRPr lang="en-US" altLang="ko-KR" sz="1600" b="1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752" y="2060848"/>
            <a:ext cx="324036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>
                <a:solidFill>
                  <a:srgbClr val="0000FF"/>
                </a:solidFill>
                <a:latin typeface="+mn-ea"/>
              </a:rPr>
              <a:t>i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             ):     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행 제어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for </a:t>
            </a:r>
            <a:r>
              <a:rPr lang="nn-NO" altLang="ko-KR" sz="1300" b="1" smtClean="0">
                <a:solidFill>
                  <a:srgbClr val="0000FF"/>
                </a:solidFill>
                <a:latin typeface="+mn-ea"/>
              </a:rPr>
              <a:t>j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range( 5,           ):   #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열 제어</a:t>
            </a:r>
            <a:endParaRPr lang="nn-NO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print(    , end='')</a:t>
            </a:r>
          </a:p>
          <a:p>
            <a:pPr marL="0" lvl="1" indent="-9525">
              <a:lnSpc>
                <a:spcPct val="150000"/>
              </a:lnSpc>
            </a:pPr>
            <a:r>
              <a:rPr lang="nn-NO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nn-NO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print()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060848"/>
            <a:ext cx="79208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54321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440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-4]</a:t>
            </a:r>
            <a:r>
              <a:rPr lang="en-US" altLang="ko-KR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cs typeface="Arial" panose="020B0604020202020204" pitchFamily="34" charset="0"/>
              </a:rPr>
              <a:t>숫자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탑 쌓기 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3"/>
            <a:ext cx="7596844" cy="1048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아래 결과와 같이 출력되도록 중첩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for 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문을 사용하여 해결하시오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for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문을 복수개 사용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각 열의 숫자 출력은 해 또는 열 제어 값을 사용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664" y="2740199"/>
            <a:ext cx="792088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54321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5432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543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54</a:t>
            </a:r>
          </a:p>
          <a:p>
            <a:pPr marL="0" lvl="1" indent="-9525">
              <a:lnSpc>
                <a:spcPct val="150000"/>
              </a:lnSpc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endParaRPr lang="en-US" altLang="ko-KR" sz="15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839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반복문의 종류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문제</a:t>
            </a:r>
            <a:r>
              <a:rPr lang="en-US" altLang="ko-KR" sz="2000" smtClean="0"/>
              <a:t>]</a:t>
            </a:r>
            <a:endParaRPr lang="en-US" altLang="ko-KR" sz="2000"/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r>
              <a:rPr lang="ko-KR" altLang="en-US" sz="1600" b="1" smtClean="0"/>
              <a:t>아래</a:t>
            </a:r>
            <a:r>
              <a:rPr lang="ko-KR" altLang="ko-KR" sz="1600" b="1" smtClean="0">
                <a:latin typeface="+mn-ea"/>
              </a:rPr>
              <a:t> 코드</a:t>
            </a:r>
            <a:r>
              <a:rPr lang="ko-KR" altLang="en-US" sz="1600" b="1" smtClean="0">
                <a:latin typeface="+mn-ea"/>
              </a:rPr>
              <a:t>의 실행 결과를 적으시오</a:t>
            </a:r>
            <a:r>
              <a:rPr lang="en-US" altLang="ko-KR" sz="1600" b="1" smtClean="0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 smtClean="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 startAt="5"/>
            </a:pPr>
            <a:r>
              <a:rPr lang="ko-KR" altLang="en-US" sz="1600" b="1"/>
              <a:t>아래</a:t>
            </a:r>
            <a:r>
              <a:rPr lang="ko-KR" altLang="ko-KR" sz="1600" b="1">
                <a:latin typeface="+mn-ea"/>
              </a:rPr>
              <a:t> 코드</a:t>
            </a:r>
            <a:r>
              <a:rPr lang="ko-KR" altLang="en-US" sz="1600" b="1">
                <a:latin typeface="+mn-ea"/>
              </a:rPr>
              <a:t>의 실행 결과를 </a:t>
            </a:r>
            <a:r>
              <a:rPr lang="ko-KR" altLang="en-US" sz="1600" b="1" smtClean="0">
                <a:latin typeface="+mn-ea"/>
              </a:rPr>
              <a:t>적으시오</a:t>
            </a:r>
            <a:r>
              <a:rPr lang="en-US" altLang="ko-KR" sz="1600" b="1">
                <a:latin typeface="+mn-ea"/>
              </a:rPr>
              <a:t>.</a:t>
            </a:r>
          </a:p>
          <a:p>
            <a:pPr marL="447675" lvl="2" indent="0">
              <a:buNone/>
            </a:pPr>
            <a:r>
              <a:rPr lang="en-US" altLang="ko-KR" sz="1600">
                <a:latin typeface="+mn-ea"/>
              </a:rPr>
              <a:t>    </a:t>
            </a:r>
          </a:p>
          <a:p>
            <a:pPr marL="447675" lvl="2" indent="0">
              <a:buNone/>
            </a:pPr>
            <a:endParaRPr lang="en-US" altLang="ko-KR" sz="1600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  <a:p>
            <a:pPr marL="447675" lvl="2" indent="0">
              <a:buNone/>
            </a:pPr>
            <a:endParaRPr lang="en-US" altLang="ko-KR" sz="1600" b="1" u="sng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988840"/>
            <a:ext cx="429490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i in range(1, 5):</a:t>
            </a:r>
          </a:p>
          <a:p>
            <a:pPr marL="0"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j </a:t>
            </a: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range(1, i+1):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   print("%d" %j, end=' ')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print()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1" y="4437112"/>
            <a:ext cx="4294903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for i in </a:t>
            </a:r>
            <a:r>
              <a:rPr lang="en-US" altLang="ko-KR" sz="1600" smtClean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range(4, 0, -1):</a:t>
            </a:r>
            <a:endParaRPr lang="en-US" altLang="ko-KR" sz="160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</a:endParaRP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for j in range(1, i+1):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    print("%d" %j, end=' ')</a:t>
            </a:r>
          </a:p>
          <a:p>
            <a:pPr marL="0" lvl="1">
              <a:defRPr/>
            </a:pPr>
            <a:r>
              <a:rPr lang="en-US" altLang="ko-KR" sz="16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939366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                                                         </a:t>
            </a:r>
            <a:r>
              <a:rPr lang="ko-KR" altLang="en-US" sz="1600" dirty="0"/>
              <a:t>②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 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/>
              <a:t> 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00799"/>
            <a:ext cx="4038230" cy="23031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437113"/>
            <a:ext cx="3848100" cy="1038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439" y="3501009"/>
            <a:ext cx="3248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57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3"/>
            <a:ext cx="737235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02" y="2134327"/>
            <a:ext cx="3848100" cy="10382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311376" y="4793679"/>
            <a:ext cx="3024336" cy="1296145"/>
            <a:chOff x="1403648" y="2077232"/>
            <a:chExt cx="3024336" cy="129614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03648" y="2223197"/>
              <a:ext cx="3024336" cy="1150180"/>
            </a:xfrm>
            <a:prstGeom prst="roundRect">
              <a:avLst>
                <a:gd name="adj" fmla="val 9297"/>
              </a:avLst>
            </a:prstGeom>
            <a:solidFill>
              <a:schemeClr val="bg1">
                <a:lumMod val="85000"/>
                <a:alpha val="3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9672" y="2077232"/>
              <a:ext cx="1463980" cy="2919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&lt;</a:t>
              </a:r>
              <a:r>
                <a:rPr lang="ko-KR" altLang="en-US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단 반복</a:t>
              </a:r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: 2~9</a:t>
              </a:r>
              <a:r>
                <a:rPr lang="ko-KR" altLang="en-US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단</a:t>
              </a:r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51720" y="2616464"/>
              <a:ext cx="2088232" cy="620384"/>
            </a:xfrm>
            <a:prstGeom prst="roundRect">
              <a:avLst>
                <a:gd name="adj" fmla="val 9297"/>
              </a:avLst>
            </a:prstGeom>
            <a:solidFill>
              <a:schemeClr val="bg1">
                <a:lumMod val="85000"/>
                <a:alpha val="3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19271" y="2470499"/>
              <a:ext cx="1460642" cy="2919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&lt;</a:t>
              </a:r>
              <a:r>
                <a:rPr lang="ko-KR" altLang="en-US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곱 반복</a:t>
              </a:r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: 1~9</a:t>
              </a:r>
              <a:r>
                <a:rPr lang="ko-KR" altLang="en-US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곱</a:t>
              </a:r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94390" y="2878817"/>
              <a:ext cx="1406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*</a:t>
              </a:r>
              <a:r>
                <a:rPr lang="ko-KR" alt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총 반복</a:t>
              </a:r>
              <a:r>
                <a:rPr lang="en-US" altLang="ko-KR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:</a:t>
              </a:r>
              <a:r>
                <a:rPr lang="ko-KR" alt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8*9=72</a:t>
              </a:r>
              <a:endParaRPr lang="ko-KR" altLang="en-US" sz="1200">
                <a:latin typeface="+mn-ea"/>
                <a:ea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0" y="4809103"/>
            <a:ext cx="4040003" cy="10792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for </a:t>
            </a:r>
            <a:r>
              <a:rPr lang="en-US" altLang="ko-KR" sz="1400"/>
              <a:t>dan in range(2, 9+1</a:t>
            </a:r>
            <a:r>
              <a:rPr lang="en-US" altLang="ko-KR" sz="1400" smtClean="0"/>
              <a:t>):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    for </a:t>
            </a:r>
            <a:r>
              <a:rPr lang="en-US" altLang="ko-KR" sz="1400" smtClean="0"/>
              <a:t>i </a:t>
            </a:r>
            <a:r>
              <a:rPr lang="en-US" altLang="ko-KR" sz="1400"/>
              <a:t>in range(1, 9+1</a:t>
            </a:r>
            <a:r>
              <a:rPr lang="en-US" altLang="ko-KR" sz="1400" smtClean="0"/>
              <a:t>):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        print("%d x %d = %2d" %(dan, i, dan*i))</a:t>
            </a:r>
            <a:endParaRPr lang="en-US" altLang="ko-KR" sz="1400">
              <a:effectLst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2000"/>
              <a:t>for </a:t>
            </a:r>
            <a:r>
              <a:rPr lang="ko-KR" altLang="en-US" sz="2000" smtClean="0"/>
              <a:t>문의 중첩 사용</a:t>
            </a:r>
            <a:r>
              <a:rPr lang="en-US" altLang="ko-KR" sz="1600" smtClean="0"/>
              <a:t>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/>
              <a:t> 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1015159" y="3710867"/>
            <a:ext cx="75968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단에서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단까지 모두 출력하는 프로그램을 작성하시오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2~9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단까지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열로 출력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8229" y="3266049"/>
            <a:ext cx="3385863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b="1">
                <a:latin typeface="+mn-ea"/>
                <a:ea typeface="+mn-ea"/>
                <a:cs typeface="Arial" panose="020B0604020202020204" pitchFamily="34" charset="0"/>
              </a:rPr>
              <a:t>[</a:t>
            </a:r>
            <a:r>
              <a:rPr lang="ko-KR" altLang="en-US" sz="1600" b="1">
                <a:latin typeface="+mn-ea"/>
                <a:ea typeface="+mn-ea"/>
                <a:cs typeface="Arial" panose="020B0604020202020204" pitchFamily="34" charset="0"/>
              </a:rPr>
              <a:t>실습</a:t>
            </a:r>
            <a:r>
              <a:rPr lang="en-US" altLang="ko-KR" sz="1600" b="1">
                <a:latin typeface="+mn-ea"/>
                <a:ea typeface="+mn-ea"/>
                <a:cs typeface="Arial" panose="020B0604020202020204" pitchFamily="34" charset="0"/>
              </a:rPr>
              <a:t>] 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구구단표 출력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(1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열 출력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33539" y="6279428"/>
            <a:ext cx="43924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ko-KR" altLang="en-US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반복의 </a:t>
            </a:r>
            <a:r>
              <a:rPr kumimoji="0" lang="en-US" altLang="ko-KR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r>
              <a:rPr kumimoji="0" lang="ko-KR" altLang="en-US" sz="1500" b="1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회전이 </a:t>
            </a:r>
            <a:r>
              <a:rPr kumimoji="0" lang="ko-KR" altLang="en-US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빠른 반복문이 안으로 들어감</a:t>
            </a:r>
            <a:endParaRPr lang="ko-KR" altLang="en-US" sz="15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56" y="2420711"/>
            <a:ext cx="1970684" cy="201664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30446" y="1092659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구구단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8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</a:t>
            </a:r>
            <a:r>
              <a:rPr lang="en-US" altLang="ko-KR" sz="180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구구단표 출력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 출력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18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단에서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단까지 모두 출력하는 프로그램을 작성하시오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2~9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단까지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열로 출력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단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제목 붙히기</a:t>
            </a:r>
            <a:endParaRPr lang="en-US" altLang="ko-KR" sz="1200" b="1">
              <a:solidFill>
                <a:srgbClr val="C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필요한 </a:t>
            </a: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반복패턴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반복패턴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2~9, +1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1~9, +1</a:t>
            </a: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패턴 배치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변화 우선 순위 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1</a:t>
            </a:r>
            <a:r>
              <a:rPr kumimoji="0"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회전이 빠른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늦은 밖 순위</a:t>
            </a:r>
            <a:r>
              <a:rPr kumimoji="0"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(2~9) 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빠른 안 순위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(1~9) </a:t>
            </a: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878939"/>
            <a:ext cx="3267075" cy="3343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6698" y="5177551"/>
            <a:ext cx="4040003" cy="1079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/>
              <a:t>for </a:t>
            </a:r>
            <a:r>
              <a:rPr lang="en-US" altLang="ko-KR" sz="1400"/>
              <a:t>dan in range(2, 9+1</a:t>
            </a:r>
            <a:r>
              <a:rPr lang="en-US" altLang="ko-KR" sz="1400" smtClean="0"/>
              <a:t>):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    for </a:t>
            </a:r>
            <a:r>
              <a:rPr lang="en-US" altLang="ko-KR" sz="1400" smtClean="0"/>
              <a:t>i </a:t>
            </a:r>
            <a:r>
              <a:rPr lang="en-US" altLang="ko-KR" sz="1400"/>
              <a:t>in range(1, 9+1</a:t>
            </a:r>
            <a:r>
              <a:rPr lang="en-US" altLang="ko-KR" sz="1400" smtClean="0"/>
              <a:t>):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        print("%d x %d = %2d" %(dan, i, dan*i))</a:t>
            </a:r>
            <a:endParaRPr lang="en-US" altLang="ko-KR" sz="1400"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3539" y="6381328"/>
            <a:ext cx="43924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ko-KR" altLang="en-US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반복의 </a:t>
            </a:r>
            <a:r>
              <a:rPr kumimoji="0" lang="en-US" altLang="ko-KR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r>
              <a:rPr kumimoji="0" lang="ko-KR" altLang="en-US" sz="1500" b="1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회전이 </a:t>
            </a:r>
            <a:r>
              <a:rPr kumimoji="0" lang="ko-KR" altLang="en-US" sz="1500" b="1" smtClean="0">
                <a:solidFill>
                  <a:srgbClr val="800000"/>
                </a:solidFill>
                <a:latin typeface="+mn-ea"/>
                <a:ea typeface="+mn-ea"/>
                <a:sym typeface="Wingdings" panose="05000000000000000000" pitchFamily="2" charset="2"/>
              </a:rPr>
              <a:t>빠른 반복문이 안으로 들어감</a:t>
            </a:r>
            <a:endParaRPr lang="ko-KR" altLang="en-US" sz="15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30446" y="1092659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구구단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07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</a:t>
            </a:r>
            <a:r>
              <a:rPr lang="en-US" altLang="ko-KR" sz="180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구구단표 출력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(8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 출력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단에서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단까지 모두 출력하는 프로그램을 작성하시오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2~9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단까지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8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열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으로 출력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4578333"/>
            <a:ext cx="8424936" cy="20910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5596" y="2348880"/>
            <a:ext cx="759684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필요한 </a:t>
            </a: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반복패턴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반복패턴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2~9, +1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1~9, +1</a:t>
            </a: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패턴 배치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변화 우선 순위</a:t>
            </a:r>
            <a:r>
              <a:rPr kumimoji="0"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kumimoji="0"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먼저 변하는 것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kumimoji="0"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안 순위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>
                <a:solidFill>
                  <a:srgbClr val="C00000"/>
                </a:solidFill>
                <a:latin typeface="+mn-ea"/>
              </a:rPr>
              <a:t>늦은 밖 순위</a:t>
            </a:r>
            <a:r>
              <a:rPr kumimoji="0" lang="en-US" altLang="ko-KR" sz="1200" b="1">
                <a:solidFill>
                  <a:srgbClr val="C00000"/>
                </a:solidFill>
                <a:latin typeface="+mn-ea"/>
              </a:rPr>
              <a:t>: </a:t>
            </a:r>
            <a:r>
              <a:rPr kumimoji="0" lang="en-US" altLang="ko-KR" sz="1200" b="1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 smtClean="0">
                <a:solidFill>
                  <a:srgbClr val="C00000"/>
                </a:solidFill>
                <a:latin typeface="+mn-ea"/>
              </a:rPr>
              <a:t>빠른 안 순위</a:t>
            </a:r>
            <a:r>
              <a:rPr kumimoji="0" lang="en-US" altLang="ko-KR" sz="1200" b="1" smtClean="0">
                <a:solidFill>
                  <a:srgbClr val="C00000"/>
                </a:solidFill>
                <a:latin typeface="+mn-ea"/>
              </a:rPr>
              <a:t>: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30446" y="1092659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Ch06-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구구단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02.py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02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반복문의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316835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-5]</a:t>
            </a:r>
            <a:r>
              <a:rPr lang="en-US" altLang="ko-KR" sz="1800" smtClean="0">
                <a:cs typeface="Arial" panose="020B0604020202020204" pitchFamily="34" charset="0"/>
              </a:rPr>
              <a:t> 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구구단표 출력 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(n</a:t>
            </a:r>
            <a:r>
              <a:rPr lang="ko-KR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 출력</a:t>
            </a:r>
            <a:r>
              <a:rPr lang="en-US" altLang="ko-KR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단에서 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9</a:t>
            </a:r>
            <a:r>
              <a:rPr kumimoji="0"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단까지 모두 출력하는 프로그램을 작성하시오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2~9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단까지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n</a:t>
            </a:r>
            <a:r>
              <a:rPr lang="ko-KR" altLang="en-US" sz="1200" b="1" smtClean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열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로 출력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n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값을 키보드로 입력을 받음</a:t>
            </a: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600908"/>
            <a:ext cx="759684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필요한 </a:t>
            </a: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반복패턴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 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</a:t>
            </a:r>
            <a:endParaRPr kumimoji="0"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반복패턴 찾기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2~9, +1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곱 반복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1~9, +1</a:t>
            </a:r>
          </a:p>
          <a:p>
            <a:pPr marL="152400" indent="-342900">
              <a:lnSpc>
                <a:spcPct val="150000"/>
              </a:lnSpc>
              <a:buClr>
                <a:srgbClr val="3C479D"/>
              </a:buClr>
              <a:buFont typeface="+mj-lt"/>
              <a:buAutoNum type="arabicPeriod"/>
            </a:pP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패턴 배치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0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반복 변화 우선 순위</a:t>
            </a:r>
            <a:r>
              <a:rPr kumimoji="0"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kumimoji="0" lang="en-US" altLang="ko-KR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 1</a:t>
            </a:r>
            <a:r>
              <a:rPr kumimoji="0"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Wingdings" panose="05000000000000000000" pitchFamily="2" charset="2"/>
              </a:rPr>
              <a:t>회전이 빠른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>
                <a:solidFill>
                  <a:srgbClr val="C00000"/>
                </a:solidFill>
                <a:latin typeface="+mn-ea"/>
              </a:rPr>
              <a:t>늦은 밖 순위</a:t>
            </a:r>
            <a:r>
              <a:rPr kumimoji="0" lang="en-US" altLang="ko-KR" sz="1200" b="1">
                <a:solidFill>
                  <a:srgbClr val="C00000"/>
                </a:solidFill>
                <a:latin typeface="+mn-ea"/>
              </a:rPr>
              <a:t>: </a:t>
            </a:r>
            <a:r>
              <a:rPr kumimoji="0" lang="en-US" altLang="ko-KR" sz="1200" b="1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 marL="609600" lvl="1" indent="-34290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0" lang="ko-KR" altLang="en-US" sz="1200" b="1" smtClean="0">
                <a:solidFill>
                  <a:srgbClr val="C00000"/>
                </a:solidFill>
                <a:latin typeface="+mn-ea"/>
              </a:rPr>
              <a:t>빠른 안 순위</a:t>
            </a:r>
            <a:r>
              <a:rPr kumimoji="0" lang="en-US" altLang="ko-KR" sz="1200" b="1" smtClean="0">
                <a:solidFill>
                  <a:srgbClr val="C00000"/>
                </a:solidFill>
                <a:latin typeface="+mn-ea"/>
              </a:rPr>
              <a:t>: </a:t>
            </a:r>
            <a:r>
              <a:rPr kumimoji="0"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30" y="2784313"/>
            <a:ext cx="3734042" cy="29455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4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일상에서 볼 수 있는 반복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100</a:t>
            </a:r>
            <a:r>
              <a:rPr lang="ko-KR" altLang="en-US" sz="1600" dirty="0"/>
              <a:t>보다 작은 자연수 중에서 홀수만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B</a:t>
            </a:r>
            <a:r>
              <a:rPr lang="ko-KR" altLang="en-US" sz="1600" dirty="0"/>
              <a:t>는 </a:t>
            </a:r>
            <a:r>
              <a:rPr lang="en-US" altLang="ko-KR" sz="1600" dirty="0"/>
              <a:t>20</a:t>
            </a:r>
            <a:r>
              <a:rPr lang="ko-KR" altLang="en-US" sz="1600" dirty="0"/>
              <a:t>보다 작은 자연수 중에서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배수를 빼고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C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10</a:t>
            </a:r>
            <a:r>
              <a:rPr lang="ko-KR" altLang="en-US" sz="1600" dirty="0"/>
              <a:t>까지 정수를 차례대로 더한 값을 출력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56" y="1556793"/>
            <a:ext cx="741045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143"/>
          <a:stretch/>
        </p:blipFill>
        <p:spPr>
          <a:xfrm>
            <a:off x="1403649" y="2406762"/>
            <a:ext cx="6984776" cy="78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4268" b="1710"/>
          <a:stretch/>
        </p:blipFill>
        <p:spPr>
          <a:xfrm>
            <a:off x="1403648" y="3802684"/>
            <a:ext cx="6984776" cy="3463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4268"/>
          <a:stretch/>
        </p:blipFill>
        <p:spPr>
          <a:xfrm>
            <a:off x="1403648" y="4627909"/>
            <a:ext cx="6984776" cy="8096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97914" y="5596538"/>
            <a:ext cx="2196244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100" smtClean="0">
                <a:latin typeface="+mn-ea"/>
                <a:ea typeface="+mn-ea"/>
              </a:rPr>
              <a:t>반복 패턴 요소</a:t>
            </a:r>
            <a:endParaRPr lang="en-US" altLang="ko-KR" sz="1100" smtClean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시작</a:t>
            </a:r>
            <a:r>
              <a:rPr lang="ko-KR" altLang="en-US" sz="1100" smtClean="0">
                <a:latin typeface="+mn-ea"/>
                <a:ea typeface="+mn-ea"/>
              </a:rPr>
              <a:t> 값</a:t>
            </a:r>
            <a:r>
              <a:rPr lang="en-US" altLang="ko-KR" sz="1100" smtClean="0">
                <a:latin typeface="+mn-ea"/>
                <a:ea typeface="+mn-ea"/>
              </a:rPr>
              <a:t> </a:t>
            </a:r>
            <a:endParaRPr lang="en-US" altLang="ko-KR" sz="110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끝</a:t>
            </a:r>
            <a:r>
              <a:rPr lang="ko-KR" altLang="en-US" sz="1100" smtClean="0">
                <a:latin typeface="+mn-ea"/>
                <a:ea typeface="+mn-ea"/>
              </a:rPr>
              <a:t>나는 값</a:t>
            </a:r>
            <a:r>
              <a:rPr lang="en-US" altLang="ko-KR" sz="1100" smtClean="0">
                <a:latin typeface="+mn-ea"/>
                <a:ea typeface="+mn-ea"/>
              </a:rPr>
              <a:t> </a:t>
            </a:r>
            <a:endParaRPr lang="en-US" altLang="ko-KR" sz="110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+mn-ea"/>
                <a:ea typeface="+mn-ea"/>
              </a:rPr>
              <a:t>반복 </a:t>
            </a: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패턴</a:t>
            </a:r>
            <a:r>
              <a:rPr lang="en-US" altLang="ko-KR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증감</a:t>
            </a:r>
            <a:r>
              <a:rPr lang="en-US" altLang="ko-KR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77318" y="1933318"/>
            <a:ext cx="26581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for i in range(1, 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100, 2):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702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반복 구조의 필요성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3"/>
            <a:ext cx="641604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484784"/>
            <a:ext cx="5257929" cy="4032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61662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반복 구조의 필요성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반복되는 구조</a:t>
            </a:r>
            <a:r>
              <a:rPr lang="en-US" altLang="ko-KR" sz="1100" smtClean="0"/>
              <a:t>(</a:t>
            </a:r>
            <a:r>
              <a:rPr lang="ko-KR" altLang="en-US" sz="1100" smtClean="0"/>
              <a:t>위 예에서 내리기</a:t>
            </a:r>
            <a:r>
              <a:rPr lang="en-US" altLang="ko-KR" sz="1100" smtClean="0"/>
              <a:t>)</a:t>
            </a:r>
            <a:r>
              <a:rPr lang="ko-KR" altLang="en-US" sz="1400" smtClean="0"/>
              <a:t>를 여러 번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재사용</a:t>
            </a:r>
            <a:r>
              <a:rPr lang="ko-KR" altLang="en-US" sz="1400" smtClean="0"/>
              <a:t> 가능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반복되는 횟수를 상태</a:t>
            </a:r>
            <a:r>
              <a:rPr lang="en-US" altLang="ko-KR" sz="1100" smtClean="0"/>
              <a:t>(</a:t>
            </a:r>
            <a:r>
              <a:rPr lang="ko-KR" altLang="en-US" sz="1100" smtClean="0"/>
              <a:t>변수의</a:t>
            </a:r>
            <a:r>
              <a:rPr lang="en-US" altLang="ko-KR" sz="1100" smtClean="0"/>
              <a:t>)</a:t>
            </a:r>
            <a:r>
              <a:rPr lang="ko-KR" altLang="en-US" sz="1400" smtClean="0"/>
              <a:t>에 따라 결정 가능 </a:t>
            </a:r>
            <a:r>
              <a:rPr lang="en-US" altLang="ko-KR" sz="1400" smtClean="0"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sym typeface="Wingdings" panose="05000000000000000000" pitchFamily="2" charset="2"/>
              </a:rPr>
              <a:t>동일 코드로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다른 결과</a:t>
            </a:r>
            <a:r>
              <a:rPr lang="ko-KR" altLang="en-US" sz="1400" smtClean="0">
                <a:sym typeface="Wingdings" panose="05000000000000000000" pitchFamily="2" charset="2"/>
              </a:rPr>
              <a:t> 달성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83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반복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4929755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반복 </a:t>
            </a:r>
            <a:r>
              <a:rPr lang="ko-KR" altLang="en-US" sz="2000"/>
              <a:t>구조의 </a:t>
            </a:r>
            <a:r>
              <a:rPr lang="ko-KR" altLang="en-US" sz="2000" smtClean="0"/>
              <a:t>필요 요소</a:t>
            </a:r>
            <a:r>
              <a:rPr lang="en-US" altLang="ko-KR" sz="2000" smtClean="0"/>
              <a:t> 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(</a:t>
            </a:r>
            <a:r>
              <a:rPr lang="ko-KR" altLang="en-US" sz="1400" smtClean="0"/>
              <a:t>반복 변수</a:t>
            </a:r>
            <a:r>
              <a:rPr lang="en-US" altLang="ko-KR" sz="1400" smtClean="0"/>
              <a:t>) 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r>
              <a:rPr lang="ko-KR" altLang="en-US" sz="1400" smtClean="0"/>
              <a:t> 값 </a:t>
            </a:r>
            <a:r>
              <a:rPr lang="en-US" altLang="ko-KR" sz="1400" smtClean="0"/>
              <a:t>: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반복 조건</a:t>
            </a:r>
            <a:r>
              <a:rPr lang="en-US" altLang="ko-KR" sz="1400" smtClean="0"/>
              <a:t>(</a:t>
            </a:r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끝</a:t>
            </a:r>
            <a:r>
              <a:rPr lang="ko-KR" altLang="en-US" sz="1400" smtClean="0"/>
              <a:t>나는 값까지</a:t>
            </a:r>
            <a:r>
              <a:rPr lang="en-US" altLang="ko-KR" sz="1400" smtClean="0"/>
              <a:t>)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(</a:t>
            </a:r>
            <a:r>
              <a:rPr lang="ko-KR" altLang="en-US" sz="1400" smtClean="0"/>
              <a:t>반복 변수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패턴</a:t>
            </a:r>
            <a:r>
              <a:rPr lang="en-US" altLang="ko-KR" sz="1400" smtClean="0"/>
              <a:t>)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증감</a:t>
            </a:r>
            <a:r>
              <a:rPr lang="ko-KR" altLang="en-US" sz="1400" smtClean="0"/>
              <a:t> </a:t>
            </a:r>
            <a:r>
              <a:rPr lang="en-US" altLang="ko-KR" sz="1400" smtClean="0"/>
              <a:t>: 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70" y="1412776"/>
            <a:ext cx="2292216" cy="1985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52" y="1556792"/>
            <a:ext cx="5326380" cy="19964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23928" y="3597333"/>
            <a:ext cx="3347864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i = 1                  </a:t>
            </a: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시작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while i </a:t>
            </a:r>
            <a:r>
              <a:rPr lang="en-US" altLang="ko-KR" sz="1400" smtClean="0">
                <a:latin typeface="+mn-ea"/>
                <a:ea typeface="+mn-ea"/>
              </a:rPr>
              <a:t>&lt; 5:</a:t>
            </a:r>
            <a:r>
              <a:rPr lang="en-US" altLang="ko-KR" sz="1400">
                <a:latin typeface="+mn-ea"/>
                <a:ea typeface="+mn-ea"/>
              </a:rPr>
              <a:t>      </a:t>
            </a:r>
            <a:r>
              <a:rPr lang="en-US" altLang="ko-KR" sz="1400" smtClean="0">
                <a:latin typeface="+mn-ea"/>
                <a:ea typeface="+mn-ea"/>
              </a:rPr>
              <a:t>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 조건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 </a:t>
            </a:r>
            <a:r>
              <a:rPr lang="en-US" altLang="ko-KR" sz="1400">
                <a:latin typeface="+mn-ea"/>
                <a:ea typeface="+mn-ea"/>
              </a:rPr>
              <a:t>print(i, end=' </a:t>
            </a:r>
            <a:r>
              <a:rPr lang="en-US" altLang="ko-KR" sz="1400" smtClean="0">
                <a:latin typeface="+mn-ea"/>
                <a:ea typeface="+mn-ea"/>
              </a:rPr>
              <a:t>') </a:t>
            </a:r>
            <a:r>
              <a:rPr lang="en-US" altLang="ko-KR" sz="1200" smtClean="0">
                <a:latin typeface="+mn-ea"/>
                <a:ea typeface="+mn-ea"/>
              </a:rPr>
              <a:t>  </a:t>
            </a:r>
            <a:r>
              <a:rPr lang="en-US" altLang="ko-KR" sz="120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반복 처리</a:t>
            </a:r>
            <a:endParaRPr lang="en-US" altLang="ko-KR" sz="140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    i </a:t>
            </a:r>
            <a:r>
              <a:rPr lang="en-US" altLang="ko-KR" sz="1400" smtClean="0">
                <a:latin typeface="+mn-ea"/>
                <a:ea typeface="+mn-ea"/>
              </a:rPr>
              <a:t>+= 1</a:t>
            </a:r>
            <a:r>
              <a:rPr lang="en-US" altLang="ko-KR" sz="1400">
                <a:latin typeface="+mn-ea"/>
                <a:ea typeface="+mn-ea"/>
              </a:rPr>
              <a:t>  </a:t>
            </a:r>
            <a:r>
              <a:rPr lang="en-US" altLang="ko-KR" sz="1400" smtClean="0">
                <a:latin typeface="+mn-ea"/>
                <a:ea typeface="+mn-ea"/>
              </a:rPr>
              <a:t>    </a:t>
            </a:r>
            <a:r>
              <a:rPr lang="en-US" altLang="ko-KR" sz="1400">
                <a:latin typeface="+mn-ea"/>
                <a:ea typeface="+mn-ea"/>
              </a:rPr>
              <a:t>       </a:t>
            </a: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값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증감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5118513"/>
            <a:ext cx="334786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+mn-ea"/>
                <a:ea typeface="+mn-ea"/>
              </a:rPr>
              <a:t>for i in range(1, 5, 1):</a:t>
            </a:r>
            <a:r>
              <a:rPr lang="en-US" altLang="ko-KR" sz="1400">
                <a:latin typeface="+mn-ea"/>
                <a:ea typeface="+mn-ea"/>
              </a:rPr>
              <a:t> </a:t>
            </a:r>
            <a:r>
              <a:rPr lang="en-US" altLang="ko-KR" sz="1400" smtClean="0">
                <a:latin typeface="+mn-ea"/>
                <a:ea typeface="+mn-ea"/>
              </a:rPr>
              <a:t>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반복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조건 처리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  <a:ea typeface="+mn-ea"/>
              </a:rPr>
              <a:t>    </a:t>
            </a:r>
            <a:r>
              <a:rPr lang="en-US" altLang="ko-KR" sz="1400">
                <a:latin typeface="+mn-ea"/>
                <a:ea typeface="+mn-ea"/>
              </a:rPr>
              <a:t>print(i, end=' </a:t>
            </a:r>
            <a:r>
              <a:rPr lang="en-US" altLang="ko-KR" sz="1400" smtClean="0">
                <a:latin typeface="+mn-ea"/>
                <a:ea typeface="+mn-ea"/>
              </a:rPr>
              <a:t>') </a:t>
            </a:r>
            <a:r>
              <a:rPr lang="en-US" altLang="ko-KR" sz="1200" smtClean="0">
                <a:latin typeface="+mn-ea"/>
                <a:ea typeface="+mn-ea"/>
              </a:rPr>
              <a:t>       </a:t>
            </a:r>
            <a:r>
              <a:rPr lang="en-US" altLang="ko-KR" sz="120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반복 처리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5898730"/>
            <a:ext cx="914400" cy="58781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1 2 3 4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15735</TotalTime>
  <Words>4227</Words>
  <Application>Microsoft Office PowerPoint</Application>
  <PresentationFormat>화면 슬라이드 쇼(4:3)</PresentationFormat>
  <Paragraphs>712</Paragraphs>
  <Slides>60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Adobe Kaiti Std R</vt:lpstr>
      <vt:lpstr>HY견고딕</vt:lpstr>
      <vt:lpstr>굴림</vt:lpstr>
      <vt:lpstr>맑은 고딕</vt:lpstr>
      <vt:lpstr>휴먼모음T</vt:lpstr>
      <vt:lpstr>Arial</vt:lpstr>
      <vt:lpstr>Tahoma</vt:lpstr>
      <vt:lpstr>Verdana</vt:lpstr>
      <vt:lpstr>Wingdings</vt:lpstr>
      <vt:lpstr>Office 테마</vt:lpstr>
      <vt:lpstr>Chapter 06. 반복</vt:lpstr>
      <vt:lpstr>PowerPoint 프레젠테이션</vt:lpstr>
      <vt:lpstr>PowerPoint 프레젠테이션</vt:lpstr>
      <vt:lpstr>01. 반복 구조</vt:lpstr>
      <vt:lpstr>01. 반복 구조</vt:lpstr>
      <vt:lpstr>01. 반복 구조</vt:lpstr>
      <vt:lpstr>01. 반복 구조</vt:lpstr>
      <vt:lpstr>01. 반복 구조</vt:lpstr>
      <vt:lpstr>01. 반복 구조</vt:lpstr>
      <vt:lpstr>PowerPoint 프레젠테이션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02. 반복문의 종류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02. 반복문의 종류</vt:lpstr>
      <vt:lpstr>03. 반복문의 활용</vt:lpstr>
      <vt:lpstr>03. 반복문의 활용</vt:lpstr>
      <vt:lpstr>03. 반복문의 활용</vt:lpstr>
      <vt:lpstr>03. 반복문의 활용</vt:lpstr>
      <vt:lpstr>03. 반복문의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1422</cp:revision>
  <dcterms:created xsi:type="dcterms:W3CDTF">2012-07-11T10:23:22Z</dcterms:created>
  <dcterms:modified xsi:type="dcterms:W3CDTF">2023-04-10T02:25:17Z</dcterms:modified>
</cp:coreProperties>
</file>