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643" r:id="rId3"/>
    <p:sldId id="644" r:id="rId4"/>
    <p:sldId id="668" r:id="rId5"/>
    <p:sldId id="669" r:id="rId6"/>
    <p:sldId id="670" r:id="rId7"/>
    <p:sldId id="645" r:id="rId8"/>
    <p:sldId id="646" r:id="rId9"/>
    <p:sldId id="647" r:id="rId10"/>
    <p:sldId id="648" r:id="rId11"/>
    <p:sldId id="649" r:id="rId12"/>
    <p:sldId id="650" r:id="rId13"/>
    <p:sldId id="651" r:id="rId14"/>
    <p:sldId id="652" r:id="rId15"/>
    <p:sldId id="653" r:id="rId16"/>
    <p:sldId id="654" r:id="rId17"/>
    <p:sldId id="656" r:id="rId18"/>
    <p:sldId id="655" r:id="rId19"/>
    <p:sldId id="657" r:id="rId20"/>
    <p:sldId id="658" r:id="rId21"/>
    <p:sldId id="659" r:id="rId22"/>
    <p:sldId id="660" r:id="rId23"/>
    <p:sldId id="664" r:id="rId24"/>
    <p:sldId id="662" r:id="rId25"/>
    <p:sldId id="663" r:id="rId26"/>
    <p:sldId id="666" r:id="rId27"/>
    <p:sldId id="667" r:id="rId28"/>
    <p:sldId id="661" r:id="rId29"/>
    <p:sldId id="665" r:id="rId30"/>
    <p:sldId id="385" r:id="rId3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C479D"/>
    <a:srgbClr val="008000"/>
    <a:srgbClr val="7D5087"/>
    <a:srgbClr val="BB99C3"/>
    <a:srgbClr val="D5C0DA"/>
    <a:srgbClr val="F4AEA2"/>
    <a:srgbClr val="F5B4A9"/>
    <a:srgbClr val="F7C0B7"/>
    <a:srgbClr val="EE7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213" autoAdjust="0"/>
  </p:normalViewPr>
  <p:slideViewPr>
    <p:cSldViewPr>
      <p:cViewPr varScale="1">
        <p:scale>
          <a:sx n="113" d="100"/>
          <a:sy n="113" d="100"/>
        </p:scale>
        <p:origin x="1806" y="84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2022-04-07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2022-04-07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748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498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226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251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725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059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583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858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815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467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90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59832" y="3356992"/>
            <a:ext cx="5802610" cy="16470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512" y="188640"/>
            <a:ext cx="4296538" cy="3456384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6663409" y="188640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436096" y="3356992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843808" y="3573016"/>
            <a:ext cx="5976664" cy="172819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r>
              <a:rPr lang="ko-KR" altLang="en-US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배우는</a:t>
            </a:r>
            <a:endParaRPr lang="en-US" altLang="ko-KR" sz="2800" smtClean="0">
              <a:solidFill>
                <a:srgbClr val="0066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5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원리</a:t>
            </a:r>
            <a:endParaRPr lang="ko-KR" altLang="en-US" sz="5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rgbClr val="3C479D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rgbClr val="3C479D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352645" y="6309320"/>
            <a:ext cx="22974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</a:t>
            </a:r>
            <a:r>
              <a:rPr lang="en-US" altLang="ko-KR" sz="1100" b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© 2021 </a:t>
            </a: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732240" y="5445224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856" y="6237312"/>
            <a:ext cx="2686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CookBook,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인공지능 시대를 위한 컴퓨터 과학 개론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dirty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 dirty="0">
                <a:ea typeface="맑은 고딕" pitchFamily="50" charset="-127"/>
              </a:rPr>
              <a:t>.</a:t>
            </a:r>
            <a:r>
              <a:rPr kumimoji="0" lang="ko-KR" altLang="en-US" sz="11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7D50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3C479D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2022-04-07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048473F8-2F3F-4CC2-BF55-F7E080802650}" type="slidenum"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9" r:id="rId4"/>
    <p:sldLayoutId id="2147483680" r:id="rId5"/>
    <p:sldLayoutId id="2147483686" r:id="rId6"/>
    <p:sldLayoutId id="2147483685" r:id="rId7"/>
    <p:sldLayoutId id="2147483690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05264"/>
            <a:ext cx="8306320" cy="625958"/>
          </a:xfrm>
        </p:spPr>
        <p:txBody>
          <a:bodyPr/>
          <a:lstStyle/>
          <a:p>
            <a:pPr algn="l" eaLnBrk="1" hangingPunct="1"/>
            <a:r>
              <a:rPr lang="en-US" altLang="ko-KR" sz="3600" b="1" dirty="0">
                <a:solidFill>
                  <a:schemeClr val="bg1"/>
                </a:solidFill>
              </a:rPr>
              <a:t>Chapter 06</a:t>
            </a:r>
            <a:r>
              <a:rPr lang="en-US" altLang="ko-KR" sz="3600" b="1">
                <a:solidFill>
                  <a:schemeClr val="bg1"/>
                </a:solidFill>
              </a:rPr>
              <a:t>. </a:t>
            </a:r>
            <a:r>
              <a:rPr lang="ko-KR" altLang="en-US" sz="3600" b="1" smtClean="0">
                <a:solidFill>
                  <a:schemeClr val="bg1"/>
                </a:solidFill>
              </a:rPr>
              <a:t>반복 </a:t>
            </a:r>
            <a:r>
              <a:rPr lang="en-US" altLang="ko-KR" sz="2800" b="1" smtClean="0">
                <a:solidFill>
                  <a:schemeClr val="bg1"/>
                </a:solidFill>
              </a:rPr>
              <a:t>-Turtle</a:t>
            </a:r>
            <a:r>
              <a:rPr lang="ko-KR" altLang="en-US" sz="2800" b="1" smtClean="0">
                <a:solidFill>
                  <a:schemeClr val="bg1"/>
                </a:solidFill>
              </a:rPr>
              <a:t>모듈 활용</a:t>
            </a:r>
            <a:r>
              <a:rPr lang="en-US" altLang="ko-KR" sz="2800" b="1" smtClean="0">
                <a:solidFill>
                  <a:schemeClr val="bg1"/>
                </a:solidFill>
              </a:rPr>
              <a:t>-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 err="1"/>
              <a:t>반복문의</a:t>
            </a:r>
            <a:r>
              <a:rPr lang="ko-KR" altLang="en-US" dirty="0"/>
              <a:t> 활용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980728"/>
            <a:ext cx="813690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 err="1"/>
              <a:t>터틀의</a:t>
            </a:r>
            <a:r>
              <a:rPr lang="ko-KR" altLang="en-US" sz="2000" dirty="0"/>
              <a:t> 기본 사용법 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endParaRPr kumimoji="0"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터틀을</a:t>
            </a:r>
            <a:r>
              <a:rPr lang="ko-KR" altLang="en-US" sz="1600" dirty="0"/>
              <a:t> 사용하여 한 변의 길이가 </a:t>
            </a:r>
            <a:r>
              <a:rPr lang="en-US" altLang="ko-KR" sz="1600" dirty="0"/>
              <a:t>100 </a:t>
            </a:r>
            <a:r>
              <a:rPr lang="ko-KR" altLang="en-US" sz="1600" dirty="0"/>
              <a:t>픽셀인 정사각형 그리기</a:t>
            </a:r>
            <a:endParaRPr kumimoji="0" lang="en-US" altLang="ko-KR" sz="1600" dirty="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kumimoji="0" lang="en-US" altLang="ko-KR" sz="1600" dirty="0"/>
              <a:t> </a:t>
            </a:r>
            <a:r>
              <a:rPr lang="ko-KR" altLang="en-US" sz="1600" dirty="0"/>
              <a:t>만든 프로그램을 </a:t>
            </a:r>
            <a:r>
              <a:rPr lang="ko-KR" altLang="en-US" sz="1600" dirty="0" err="1"/>
              <a:t>반복문으로</a:t>
            </a:r>
            <a:r>
              <a:rPr lang="ko-KR" altLang="en-US" sz="1600" dirty="0"/>
              <a:t> 수정</a:t>
            </a:r>
            <a:endParaRPr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b="1" dirty="0">
              <a:solidFill>
                <a:srgbClr val="C00000"/>
              </a:solidFill>
            </a:endParaRPr>
          </a:p>
          <a:p>
            <a:pPr lvl="3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sz="1500" b="1" dirty="0">
                <a:solidFill>
                  <a:srgbClr val="C00000"/>
                </a:solidFill>
              </a:rPr>
              <a:t> TIP </a:t>
            </a:r>
            <a:r>
              <a:rPr lang="en-US" altLang="ko-KR" sz="1500" dirty="0"/>
              <a:t>for </a:t>
            </a:r>
            <a:r>
              <a:rPr lang="ko-KR" altLang="en-US" sz="1500" dirty="0"/>
              <a:t>문에서는 </a:t>
            </a:r>
            <a:r>
              <a:rPr lang="en-US" altLang="ko-KR" sz="1500" dirty="0"/>
              <a:t>range() </a:t>
            </a:r>
            <a:r>
              <a:rPr lang="ko-KR" altLang="en-US" sz="1500" dirty="0"/>
              <a:t>함수가 만드는 숫자들을 </a:t>
            </a:r>
            <a:r>
              <a:rPr lang="ko-KR" altLang="en-US" sz="1500" dirty="0" err="1"/>
              <a:t>반환받는</a:t>
            </a:r>
            <a:r>
              <a:rPr lang="ko-KR" altLang="en-US" sz="1500" dirty="0"/>
              <a:t> 변수를 사용</a:t>
            </a:r>
            <a:endParaRPr lang="en-US" altLang="ko-KR" sz="1500" dirty="0"/>
          </a:p>
          <a:p>
            <a:pPr marL="809625" lvl="4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ko-KR" altLang="en-US" sz="1400" dirty="0"/>
              <a:t>하지만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반복문</a:t>
            </a:r>
            <a:r>
              <a:rPr lang="ko-KR" altLang="en-US" sz="1400" dirty="0"/>
              <a:t> 안에서 변수를 사용할 필요가 없을 때 변수 자리에 밑줄 기호</a:t>
            </a:r>
            <a:r>
              <a:rPr lang="en-US" altLang="ko-KR" sz="1400" dirty="0"/>
              <a:t>(underscore, ‘_’)</a:t>
            </a:r>
            <a:r>
              <a:rPr lang="ko-KR" altLang="en-US" sz="1400" dirty="0"/>
              <a:t>로 대치</a:t>
            </a:r>
            <a:endParaRPr lang="en-US" altLang="ko-KR" sz="14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Font typeface="Wingdings" pitchFamily="2" charset="2"/>
              <a:buNone/>
            </a:pP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Font typeface="Wingdings" pitchFamily="2" charset="2"/>
              <a:buNone/>
            </a:pP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Font typeface="Wingdings" pitchFamily="2" charset="2"/>
              <a:buNone/>
            </a:pPr>
            <a:r>
              <a:rPr kumimoji="0" lang="ko-KR" altLang="en-US" sz="1600" dirty="0"/>
              <a:t>   </a:t>
            </a:r>
            <a:endParaRPr kumimoji="0"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4"/>
            <a:ext cx="7400925" cy="438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3406"/>
          <a:stretch/>
        </p:blipFill>
        <p:spPr>
          <a:xfrm>
            <a:off x="1331641" y="2799668"/>
            <a:ext cx="7056784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0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796" y="2360890"/>
            <a:ext cx="6104204" cy="223797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 err="1"/>
              <a:t>반복문의</a:t>
            </a:r>
            <a:r>
              <a:rPr lang="ko-KR" altLang="en-US" dirty="0"/>
              <a:t> 활용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980728"/>
            <a:ext cx="828092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/>
              <a:t>반복 구조의 다양한 그리기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endParaRPr kumimoji="0" lang="en-US" altLang="ko-KR" sz="2000" dirty="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이동 거리를 </a:t>
            </a:r>
            <a:r>
              <a:rPr lang="en-US" altLang="ko-KR" sz="1600" dirty="0"/>
              <a:t>10</a:t>
            </a:r>
            <a:r>
              <a:rPr lang="ko-KR" altLang="en-US" sz="1600" dirty="0"/>
              <a:t>부터 시작해서 마지막은 </a:t>
            </a:r>
            <a:r>
              <a:rPr lang="en-US" altLang="ko-KR" sz="1600" dirty="0"/>
              <a:t>100</a:t>
            </a:r>
            <a:r>
              <a:rPr lang="ko-KR" altLang="en-US" sz="1600" dirty="0"/>
              <a:t>이 되도록 하고</a:t>
            </a:r>
            <a:r>
              <a:rPr lang="en-US" altLang="ko-KR" sz="1600" dirty="0"/>
              <a:t>, </a:t>
            </a:r>
            <a:r>
              <a:rPr lang="ko-KR" altLang="en-US" sz="1600" dirty="0"/>
              <a:t>반복할 때 마다 </a:t>
            </a:r>
            <a:r>
              <a:rPr lang="en-US" altLang="ko-KR" sz="1600" dirty="0"/>
              <a:t>5</a:t>
            </a:r>
            <a:r>
              <a:rPr lang="ko-KR" altLang="en-US" sz="1600" dirty="0"/>
              <a:t>만큼 증가하는 </a:t>
            </a:r>
            <a:r>
              <a:rPr lang="en-US" altLang="ko-KR" sz="1600" dirty="0"/>
              <a:t>for </a:t>
            </a:r>
            <a:r>
              <a:rPr lang="ko-KR" altLang="en-US" sz="1600" dirty="0"/>
              <a:t>문을 생성</a:t>
            </a:r>
            <a:endParaRPr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kumimoji="0" lang="en-US" altLang="ko-KR" sz="1600" dirty="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kumimoji="0" lang="en-US" altLang="ko-KR" sz="1600" dirty="0"/>
              <a:t> </a:t>
            </a: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Font typeface="Wingdings" pitchFamily="2" charset="2"/>
              <a:buNone/>
            </a:pP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Font typeface="Wingdings" pitchFamily="2" charset="2"/>
              <a:buNone/>
            </a:pP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Font typeface="Wingdings" pitchFamily="2" charset="2"/>
              <a:buNone/>
            </a:pPr>
            <a:r>
              <a:rPr kumimoji="0" lang="ko-KR" altLang="en-US" sz="1600" dirty="0"/>
              <a:t>   </a:t>
            </a:r>
            <a:endParaRPr kumimoji="0"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289" y="1488207"/>
            <a:ext cx="7391400" cy="428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732" y="4835103"/>
            <a:ext cx="7305675" cy="581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732" y="5409470"/>
            <a:ext cx="7303014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 err="1"/>
              <a:t>반복문의</a:t>
            </a:r>
            <a:r>
              <a:rPr lang="ko-KR" altLang="en-US" dirty="0"/>
              <a:t> 활용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980728"/>
            <a:ext cx="783616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/>
              <a:t>반복 구조의 다양한 그리기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endParaRPr kumimoji="0" lang="en-US" altLang="ko-KR" sz="2000" dirty="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거북이를 이동시켜 한 변을 그리고 왼쪽으로 외각의 크기 </a:t>
            </a:r>
            <a:r>
              <a:rPr lang="en-US" altLang="ko-KR" sz="1600" dirty="0"/>
              <a:t>(60)</a:t>
            </a:r>
            <a:r>
              <a:rPr lang="ko-KR" altLang="en-US" sz="1600" dirty="0"/>
              <a:t>만큼 회전하는 동작을 </a:t>
            </a:r>
            <a:r>
              <a:rPr lang="en-US" altLang="ko-KR" sz="1600" dirty="0"/>
              <a:t>6</a:t>
            </a:r>
            <a:r>
              <a:rPr lang="ko-KR" altLang="en-US" sz="1600" dirty="0"/>
              <a:t>회 반복하면 처음 위치로 돌아옴</a:t>
            </a: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Font typeface="Wingdings" pitchFamily="2" charset="2"/>
              <a:buNone/>
            </a:pP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Font typeface="Wingdings" pitchFamily="2" charset="2"/>
              <a:buNone/>
            </a:pP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Font typeface="Wingdings" pitchFamily="2" charset="2"/>
              <a:buNone/>
            </a:pPr>
            <a:r>
              <a:rPr kumimoji="0" lang="ko-KR" altLang="en-US" sz="1600" dirty="0"/>
              <a:t>   </a:t>
            </a:r>
            <a:endParaRPr kumimoji="0"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12" y="1484784"/>
            <a:ext cx="7391400" cy="4191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52936"/>
            <a:ext cx="599694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1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 err="1"/>
              <a:t>반복문의</a:t>
            </a:r>
            <a:r>
              <a:rPr lang="ko-KR" altLang="en-US" dirty="0"/>
              <a:t> 활용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980728"/>
            <a:ext cx="792088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/>
              <a:t>반복 구조의 다양한 그리기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endParaRPr kumimoji="0" lang="en-US" altLang="ko-KR" sz="2000" dirty="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시계 방향으로 다음 육각형을 그리기 위해</a:t>
            </a:r>
            <a:r>
              <a:rPr lang="en-US" altLang="ko-KR" sz="1600" dirty="0"/>
              <a:t>, </a:t>
            </a:r>
            <a:r>
              <a:rPr lang="ko-KR" altLang="en-US" sz="1600" dirty="0"/>
              <a:t>거북이를 앞으로 이동하고 오른쪽으로 회전한 후 단계 ❶의 동작을 반복</a:t>
            </a: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Font typeface="Wingdings" pitchFamily="2" charset="2"/>
              <a:buNone/>
            </a:pP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Font typeface="Wingdings" pitchFamily="2" charset="2"/>
              <a:buNone/>
            </a:pP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Font typeface="Wingdings" pitchFamily="2" charset="2"/>
              <a:buNone/>
            </a:pPr>
            <a:r>
              <a:rPr kumimoji="0" lang="ko-KR" altLang="en-US" sz="1600" dirty="0"/>
              <a:t>   </a:t>
            </a:r>
            <a:endParaRPr kumimoji="0"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12" y="1484784"/>
            <a:ext cx="7391400" cy="419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7"/>
          <a:stretch/>
        </p:blipFill>
        <p:spPr>
          <a:xfrm>
            <a:off x="1115616" y="2852936"/>
            <a:ext cx="727280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4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 err="1"/>
              <a:t>반복문의</a:t>
            </a:r>
            <a:r>
              <a:rPr lang="ko-KR" altLang="en-US" dirty="0"/>
              <a:t> 활용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980728"/>
            <a:ext cx="828092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/>
              <a:t>반복 구조의 다양한 그리기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endParaRPr kumimoji="0" lang="en-US" altLang="ko-KR" sz="2000" dirty="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기존 코드를 중첩 반복 구조로 다시 작성</a:t>
            </a: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Font typeface="Wingdings" pitchFamily="2" charset="2"/>
              <a:buNone/>
            </a:pP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Font typeface="Wingdings" pitchFamily="2" charset="2"/>
              <a:buNone/>
            </a:pP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Font typeface="Wingdings" pitchFamily="2" charset="2"/>
              <a:buNone/>
            </a:pPr>
            <a:r>
              <a:rPr kumimoji="0" lang="ko-KR" altLang="en-US" sz="1600" dirty="0"/>
              <a:t>   </a:t>
            </a:r>
            <a:endParaRPr kumimoji="0"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12" y="1484784"/>
            <a:ext cx="7391400" cy="419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2"/>
          <a:stretch/>
        </p:blipFill>
        <p:spPr>
          <a:xfrm>
            <a:off x="1002061" y="2367211"/>
            <a:ext cx="7386363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 err="1"/>
              <a:t>반복문의</a:t>
            </a:r>
            <a:r>
              <a:rPr lang="ko-KR" altLang="en-US" dirty="0"/>
              <a:t> 활용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980728"/>
            <a:ext cx="828092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/>
              <a:t>반복 구조의 다양한 그리기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endParaRPr kumimoji="0" lang="en-US" altLang="ko-KR" sz="2000" dirty="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r>
              <a:rPr lang="en-US" altLang="ko-KR" sz="1600" dirty="0"/>
              <a:t>6</a:t>
            </a:r>
            <a:r>
              <a:rPr lang="ko-KR" altLang="en-US" sz="1600" dirty="0"/>
              <a:t>개의 </a:t>
            </a:r>
            <a:r>
              <a:rPr lang="ko-KR" altLang="en-US" sz="1600" dirty="0" err="1"/>
              <a:t>정육각형을</a:t>
            </a:r>
            <a:r>
              <a:rPr lang="ko-KR" altLang="en-US" sz="1600" dirty="0"/>
              <a:t> 그리기 위한 전체 코드를 작성해서 실행</a:t>
            </a: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Font typeface="Wingdings" pitchFamily="2" charset="2"/>
              <a:buNone/>
            </a:pP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Font typeface="Wingdings" pitchFamily="2" charset="2"/>
              <a:buNone/>
            </a:pP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Font typeface="Wingdings" pitchFamily="2" charset="2"/>
              <a:buNone/>
            </a:pPr>
            <a:r>
              <a:rPr kumimoji="0" lang="ko-KR" altLang="en-US" sz="1600" dirty="0"/>
              <a:t>   </a:t>
            </a:r>
            <a:endParaRPr kumimoji="0"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12" y="1484784"/>
            <a:ext cx="7391400" cy="419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2805"/>
          <a:stretch/>
        </p:blipFill>
        <p:spPr>
          <a:xfrm>
            <a:off x="1206387" y="2423081"/>
            <a:ext cx="7110029" cy="1343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2828"/>
          <a:stretch/>
        </p:blipFill>
        <p:spPr>
          <a:xfrm>
            <a:off x="1197509" y="3699768"/>
            <a:ext cx="7118907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41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 err="1"/>
              <a:t>반복문의</a:t>
            </a:r>
            <a:r>
              <a:rPr lang="ko-KR" altLang="en-US" dirty="0"/>
              <a:t> 활용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980728"/>
            <a:ext cx="828092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/>
              <a:t>반복 구조의 다양한 그리기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endParaRPr kumimoji="0" lang="en-US" altLang="ko-KR" sz="20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kumimoji="0" lang="en-US" altLang="ko-KR" sz="1600" dirty="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무한 </a:t>
            </a:r>
            <a:r>
              <a:rPr lang="ko-KR" altLang="en-US" sz="1600" dirty="0" err="1"/>
              <a:t>반복문을</a:t>
            </a:r>
            <a:r>
              <a:rPr lang="ko-KR" altLang="en-US" sz="1600" dirty="0"/>
              <a:t> 사용해 입력과 출력이 계속 실행되 도록 하고</a:t>
            </a:r>
            <a:r>
              <a:rPr lang="en-US" altLang="ko-KR" sz="1600" dirty="0"/>
              <a:t>, </a:t>
            </a:r>
            <a:r>
              <a:rPr lang="ko-KR" altLang="en-US" sz="1600" dirty="0"/>
              <a:t>종료 조건은 다각형 모양을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입력하는 경우</a:t>
            </a: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Font typeface="Wingdings" pitchFamily="2" charset="2"/>
              <a:buNone/>
            </a:pP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Font typeface="Wingdings" pitchFamily="2" charset="2"/>
              <a:buNone/>
            </a:pPr>
            <a:r>
              <a:rPr kumimoji="0" lang="ko-KR" altLang="en-US" sz="1600" dirty="0"/>
              <a:t>   </a:t>
            </a:r>
            <a:endParaRPr kumimoji="0"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45" y="1507373"/>
            <a:ext cx="7381875" cy="447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45" y="2205486"/>
            <a:ext cx="7477125" cy="1485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235" y="4437112"/>
            <a:ext cx="4443848" cy="168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42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 err="1"/>
              <a:t>반복문의</a:t>
            </a:r>
            <a:r>
              <a:rPr lang="ko-KR" altLang="en-US" dirty="0"/>
              <a:t> 활용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980728"/>
            <a:ext cx="828092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/>
              <a:t>반복 구조의 다양한 그리기</a:t>
            </a:r>
            <a:endParaRPr lang="en-US" altLang="ko-KR" sz="20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kumimoji="0" lang="en-US" altLang="ko-KR" sz="1600" dirty="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코드를 입력하고 저장한 후 실행</a:t>
            </a: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Font typeface="Wingdings" pitchFamily="2" charset="2"/>
              <a:buNone/>
            </a:pPr>
            <a:r>
              <a:rPr kumimoji="0" lang="ko-KR" altLang="en-US" sz="1600" dirty="0"/>
              <a:t>   </a:t>
            </a:r>
            <a:endParaRPr kumimoji="0"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45" y="1507373"/>
            <a:ext cx="7381875" cy="447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987" b="35569"/>
          <a:stretch/>
        </p:blipFill>
        <p:spPr>
          <a:xfrm>
            <a:off x="1283915" y="2418375"/>
            <a:ext cx="7104509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02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 err="1"/>
              <a:t>반복문의</a:t>
            </a:r>
            <a:r>
              <a:rPr lang="ko-KR" altLang="en-US" dirty="0"/>
              <a:t> 활용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980728"/>
            <a:ext cx="828092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/>
              <a:t>반복 구조의 다양한 그리기</a:t>
            </a:r>
            <a:endParaRPr lang="en-US" altLang="ko-KR" sz="20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kumimoji="0" lang="en-US" altLang="ko-KR" sz="1600" dirty="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코드를 입력하고 저장한 후 실행</a:t>
            </a: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Font typeface="Wingdings" pitchFamily="2" charset="2"/>
              <a:buNone/>
            </a:pPr>
            <a:r>
              <a:rPr kumimoji="0" lang="ko-KR" altLang="en-US" sz="1600" dirty="0"/>
              <a:t>   </a:t>
            </a:r>
            <a:endParaRPr kumimoji="0"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45" y="1507373"/>
            <a:ext cx="7381875" cy="447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65034" r="1892"/>
          <a:stretch/>
        </p:blipFill>
        <p:spPr>
          <a:xfrm>
            <a:off x="1277005" y="2429472"/>
            <a:ext cx="7111420" cy="175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66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 err="1"/>
              <a:t>반복문의</a:t>
            </a:r>
            <a:r>
              <a:rPr lang="ko-KR" altLang="en-US" dirty="0"/>
              <a:t> 활용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980728"/>
            <a:ext cx="828092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/>
              <a:t>반복 구조의 다양한 그리기</a:t>
            </a:r>
            <a:endParaRPr lang="en-US" altLang="ko-KR" sz="20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kumimoji="0" lang="en-US" altLang="ko-KR" sz="1600" dirty="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캔버스의 크기를 </a:t>
            </a:r>
            <a:r>
              <a:rPr lang="en-US" altLang="ko-KR" sz="1600" dirty="0"/>
              <a:t>1200×800</a:t>
            </a:r>
            <a:r>
              <a:rPr lang="ko-KR" altLang="en-US" sz="1600" dirty="0"/>
              <a:t>이라고 한다면 우측 상단의 좌표는 </a:t>
            </a:r>
            <a:r>
              <a:rPr lang="en-US" altLang="ko-KR" sz="1600" dirty="0"/>
              <a:t>(600, 400)</a:t>
            </a:r>
            <a:r>
              <a:rPr lang="ko-KR" altLang="en-US" sz="1600" dirty="0"/>
              <a:t>이 되고</a:t>
            </a:r>
            <a:r>
              <a:rPr lang="en-US" altLang="ko-KR" sz="1600" dirty="0"/>
              <a:t>, </a:t>
            </a:r>
            <a:r>
              <a:rPr lang="ko-KR" altLang="en-US" sz="1600" dirty="0"/>
              <a:t>좌측 하단의 좌표는 </a:t>
            </a:r>
            <a:r>
              <a:rPr lang="en-US" altLang="ko-KR" sz="1600" dirty="0"/>
              <a:t>(-600, -400)</a:t>
            </a:r>
            <a:r>
              <a:rPr kumimoji="0" lang="ko-KR" altLang="en-US" sz="1600" dirty="0"/>
              <a:t>   </a:t>
            </a:r>
            <a:endParaRPr kumimoji="0"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95" y="1486496"/>
            <a:ext cx="7400925" cy="428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708920"/>
            <a:ext cx="4632960" cy="32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4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dirty="0" err="1"/>
              <a:t>반복문의</a:t>
            </a:r>
            <a:r>
              <a:rPr lang="ko-KR" altLang="en-US" sz="4000" dirty="0"/>
              <a:t> 활용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353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 err="1"/>
              <a:t>반복문의</a:t>
            </a:r>
            <a:r>
              <a:rPr lang="ko-KR" altLang="en-US" dirty="0"/>
              <a:t> 활용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980728"/>
            <a:ext cx="828092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/>
              <a:t>반복 구조의 다양한 그리기</a:t>
            </a:r>
            <a:endParaRPr lang="en-US" altLang="ko-KR" sz="20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kumimoji="0" lang="en-US" altLang="ko-KR" sz="1600" dirty="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원의 좌표 뿐 아니라 원의 크기</a:t>
            </a:r>
            <a:r>
              <a:rPr lang="en-US" altLang="ko-KR" sz="1600" dirty="0"/>
              <a:t>(</a:t>
            </a:r>
            <a:r>
              <a:rPr lang="ko-KR" altLang="en-US" sz="1600" dirty="0"/>
              <a:t>반지름</a:t>
            </a:r>
            <a:r>
              <a:rPr lang="en-US" altLang="ko-KR" sz="1600" dirty="0"/>
              <a:t>)</a:t>
            </a:r>
            <a:r>
              <a:rPr lang="ko-KR" altLang="en-US" sz="1600" dirty="0"/>
              <a:t>도 </a:t>
            </a:r>
            <a:r>
              <a:rPr lang="ko-KR" altLang="en-US" sz="1600" dirty="0" err="1"/>
              <a:t>랜덤하게</a:t>
            </a:r>
            <a:r>
              <a:rPr lang="ko-KR" altLang="en-US" sz="1600" dirty="0"/>
              <a:t> 설정</a:t>
            </a:r>
            <a:endParaRPr lang="en-US" altLang="ko-KR" sz="1600" dirty="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kumimoji="0" lang="en-US" altLang="ko-KR" sz="1600" dirty="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kumimoji="0" lang="en-US" altLang="ko-KR" sz="1600" dirty="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kumimoji="0" lang="en-US" altLang="ko-KR" sz="1600" dirty="0"/>
              <a:t>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95" y="1486496"/>
            <a:ext cx="7400925" cy="428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95" y="2368657"/>
            <a:ext cx="7286625" cy="619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868" y="3261140"/>
            <a:ext cx="72866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17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 err="1"/>
              <a:t>반복문의</a:t>
            </a:r>
            <a:r>
              <a:rPr lang="ko-KR" altLang="en-US" dirty="0"/>
              <a:t> 활용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980728"/>
            <a:ext cx="828092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/>
              <a:t>반복 구조의 다양한 그리기</a:t>
            </a:r>
            <a:endParaRPr lang="en-US" altLang="ko-KR" sz="20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kumimoji="0" lang="en-US" altLang="ko-KR" sz="1600" dirty="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kumimoji="0" lang="en-US" altLang="ko-KR" sz="1600" dirty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95" y="1486496"/>
            <a:ext cx="7400925" cy="428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45" y="2132856"/>
            <a:ext cx="72294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48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반복문의 </a:t>
            </a:r>
            <a:r>
              <a:rPr lang="ko-KR" altLang="en-US" smtClean="0"/>
              <a:t>활용 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: Turtle Module 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활용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3168352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>
                <a:cs typeface="Arial" panose="020B0604020202020204" pitchFamily="34" charset="0"/>
              </a:rPr>
              <a:t>[</a:t>
            </a:r>
            <a:r>
              <a:rPr lang="en-US" altLang="ko-KR" sz="1800" b="1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sz="1800" b="1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sz="1800" b="1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sz="1800" b="1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sz="1800" b="1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sz="1800" b="1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ko-KR" altLang="en-US" sz="1800" b="1"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cs typeface="Arial" panose="020B0604020202020204" pitchFamily="34" charset="0"/>
              </a:rPr>
              <a:t>] </a:t>
            </a:r>
            <a:r>
              <a:rPr lang="en-US" altLang="ko-KR" sz="1800" b="1">
                <a:solidFill>
                  <a:schemeClr val="bg1">
                    <a:lumMod val="50000"/>
                  </a:schemeClr>
                </a:solidFill>
              </a:rPr>
              <a:t>Turtle </a:t>
            </a:r>
            <a:r>
              <a:rPr lang="en-US" altLang="ko-KR" sz="1800" b="1" smtClean="0">
                <a:solidFill>
                  <a:schemeClr val="bg1">
                    <a:lumMod val="50000"/>
                  </a:schemeClr>
                </a:solidFill>
              </a:rPr>
              <a:t>Module</a:t>
            </a:r>
            <a:r>
              <a:rPr lang="ko-KR" altLang="en-US" sz="1800" b="1" smtClean="0">
                <a:solidFill>
                  <a:schemeClr val="bg1">
                    <a:lumMod val="50000"/>
                  </a:schemeClr>
                </a:solidFill>
              </a:rPr>
              <a:t>로 구현</a:t>
            </a:r>
            <a:r>
              <a:rPr lang="en-US" altLang="ko-KR" sz="1800" b="1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altLang="ko-KR" sz="180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토끼와 거북이 경주</a:t>
            </a: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kumimoji="0"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토끼와 거북이가 달리기 시합을 한다</a:t>
            </a:r>
            <a:r>
              <a:rPr kumimoji="0"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 </a:t>
            </a:r>
            <a:endParaRPr kumimoji="0"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kumimoji="0"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kumimoji="0"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</a:t>
            </a:r>
            <a:r>
              <a:rPr kumimoji="0"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토끼는 </a:t>
            </a:r>
            <a:r>
              <a:rPr kumimoji="0"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kumimoji="0"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분에 </a:t>
            </a:r>
            <a:r>
              <a:rPr kumimoji="0"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45m</a:t>
            </a:r>
            <a:r>
              <a:rPr kumimoji="0"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를 달리고</a:t>
            </a:r>
            <a:r>
              <a:rPr kumimoji="0"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kumimoji="0"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거북이는 </a:t>
            </a:r>
            <a:r>
              <a:rPr kumimoji="0"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kumimoji="0"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분에 </a:t>
            </a:r>
            <a:r>
              <a:rPr kumimoji="0"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11m</a:t>
            </a:r>
            <a:r>
              <a:rPr kumimoji="0"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를 달린다</a:t>
            </a:r>
            <a:r>
              <a:rPr kumimoji="0"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거북이와 토끼의 최초 위치 값을 키보드로 입력 받는다</a:t>
            </a:r>
            <a:r>
              <a:rPr kumimoji="0"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매 분별로 토끼와 거북이의 위치를 표시</a:t>
            </a:r>
            <a:r>
              <a:rPr kumimoji="0"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kumimoji="0"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경과 분수 포함</a:t>
            </a:r>
            <a:r>
              <a:rPr kumimoji="0"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v"/>
            </a:pPr>
            <a:r>
              <a:rPr lang="ko-KR" altLang="en-US" sz="1400" b="1">
                <a:solidFill>
                  <a:srgbClr val="0000FF"/>
                </a:solidFill>
              </a:rPr>
              <a:t>Ch06-xyShift좌표</a:t>
            </a:r>
            <a:r>
              <a:rPr lang="en-US" altLang="ko-KR" sz="1400" b="1">
                <a:solidFill>
                  <a:srgbClr val="0000FF"/>
                </a:solidFill>
              </a:rPr>
              <a:t>.py </a:t>
            </a:r>
            <a:r>
              <a:rPr lang="ko-KR" altLang="en-US" sz="1400" b="1">
                <a:solidFill>
                  <a:srgbClr val="0000FF"/>
                </a:solidFill>
              </a:rPr>
              <a:t>코드 </a:t>
            </a:r>
            <a:r>
              <a:rPr lang="ko-KR" altLang="en-US" sz="1400" b="1" smtClean="0">
                <a:solidFill>
                  <a:srgbClr val="0000FF"/>
                </a:solidFill>
              </a:rPr>
              <a:t>참고</a:t>
            </a:r>
            <a:endParaRPr lang="ko-KR" altLang="en-US" sz="1400" b="1">
              <a:solidFill>
                <a:srgbClr val="0000F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756" y="3284984"/>
            <a:ext cx="5450480" cy="343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91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반복문의 </a:t>
            </a:r>
            <a:r>
              <a:rPr lang="ko-KR" altLang="en-US" smtClean="0"/>
              <a:t>활용 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: Turtle Module 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활용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3168352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>
                <a:cs typeface="Arial" panose="020B0604020202020204" pitchFamily="34" charset="0"/>
              </a:rPr>
              <a:t>[</a:t>
            </a:r>
            <a:r>
              <a:rPr lang="en-US" altLang="ko-KR" sz="1800" b="1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sz="1800" b="1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sz="1800" b="1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sz="1800" b="1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sz="1800" b="1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sz="1800" b="1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ko-KR" altLang="en-US" sz="1800" b="1"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cs typeface="Arial" panose="020B0604020202020204" pitchFamily="34" charset="0"/>
              </a:rPr>
              <a:t>] </a:t>
            </a:r>
            <a:r>
              <a:rPr lang="en-US" altLang="ko-KR" sz="1800" b="1">
                <a:solidFill>
                  <a:schemeClr val="bg1">
                    <a:lumMod val="50000"/>
                  </a:schemeClr>
                </a:solidFill>
              </a:rPr>
              <a:t>Turtle </a:t>
            </a:r>
            <a:r>
              <a:rPr lang="en-US" altLang="ko-KR" sz="1800" b="1" smtClean="0">
                <a:solidFill>
                  <a:schemeClr val="bg1">
                    <a:lumMod val="50000"/>
                  </a:schemeClr>
                </a:solidFill>
              </a:rPr>
              <a:t>Module</a:t>
            </a:r>
            <a:r>
              <a:rPr lang="ko-KR" altLang="en-US" sz="1800" b="1" smtClean="0">
                <a:solidFill>
                  <a:schemeClr val="bg1">
                    <a:lumMod val="50000"/>
                  </a:schemeClr>
                </a:solidFill>
              </a:rPr>
              <a:t>로 구현</a:t>
            </a:r>
            <a:r>
              <a:rPr lang="en-US" altLang="ko-KR" sz="1800" b="1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altLang="ko-KR" sz="180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토끼와 거북이 경주</a:t>
            </a: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kumimoji="0"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토끼와 거북이가 달리기 시합을 한다</a:t>
            </a:r>
            <a:r>
              <a:rPr kumimoji="0"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 </a:t>
            </a:r>
            <a:endParaRPr kumimoji="0"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kumimoji="0"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kumimoji="0"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</a:t>
            </a:r>
            <a:r>
              <a:rPr kumimoji="0"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토끼는 </a:t>
            </a:r>
            <a:r>
              <a:rPr kumimoji="0"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kumimoji="0"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분에 </a:t>
            </a:r>
            <a:r>
              <a:rPr kumimoji="0"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45m</a:t>
            </a:r>
            <a:r>
              <a:rPr kumimoji="0"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를 달리고</a:t>
            </a:r>
            <a:r>
              <a:rPr kumimoji="0"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kumimoji="0"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거북이는 </a:t>
            </a:r>
            <a:r>
              <a:rPr kumimoji="0"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kumimoji="0"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분에 </a:t>
            </a:r>
            <a:r>
              <a:rPr kumimoji="0"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11m</a:t>
            </a:r>
            <a:r>
              <a:rPr kumimoji="0"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를 달린다</a:t>
            </a:r>
            <a:r>
              <a:rPr kumimoji="0"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거북이와 토끼의 최초 위치 값을 키보드로 입력 받는다</a:t>
            </a:r>
            <a:r>
              <a:rPr kumimoji="0"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매 분별로 토끼와 거북이의 위치를 표시</a:t>
            </a:r>
            <a:r>
              <a:rPr kumimoji="0"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kumimoji="0"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경과 분수 포함</a:t>
            </a:r>
            <a:r>
              <a:rPr kumimoji="0"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v"/>
            </a:pPr>
            <a:r>
              <a:rPr lang="ko-KR" altLang="en-US" sz="1400" b="1">
                <a:solidFill>
                  <a:srgbClr val="0000FF"/>
                </a:solidFill>
              </a:rPr>
              <a:t>Ch06-xyShift좌표</a:t>
            </a:r>
            <a:r>
              <a:rPr lang="en-US" altLang="ko-KR" sz="1400" b="1">
                <a:solidFill>
                  <a:srgbClr val="0000FF"/>
                </a:solidFill>
              </a:rPr>
              <a:t>.py </a:t>
            </a:r>
            <a:r>
              <a:rPr lang="ko-KR" altLang="en-US" sz="1400" b="1">
                <a:solidFill>
                  <a:srgbClr val="0000FF"/>
                </a:solidFill>
              </a:rPr>
              <a:t>코드 </a:t>
            </a:r>
            <a:r>
              <a:rPr lang="ko-KR" altLang="en-US" sz="1400" b="1" smtClean="0">
                <a:solidFill>
                  <a:srgbClr val="0000FF"/>
                </a:solidFill>
              </a:rPr>
              <a:t>참고</a:t>
            </a:r>
            <a:endParaRPr lang="ko-KR" altLang="en-US" sz="1400" b="1">
              <a:solidFill>
                <a:srgbClr val="0000F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756" y="3284984"/>
            <a:ext cx="5450480" cy="34378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596" y="4437112"/>
            <a:ext cx="1933575" cy="1123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596" y="5661248"/>
            <a:ext cx="1819275" cy="1123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5596" y="3212976"/>
            <a:ext cx="7596844" cy="1065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vert="horz" wrap="none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300" smtClean="0">
                <a:latin typeface="+mn-ea"/>
                <a:ea typeface="+mn-ea"/>
              </a:rPr>
              <a:t>##</a:t>
            </a:r>
            <a:r>
              <a:rPr lang="ko-KR" altLang="en-US" sz="1300" smtClean="0">
                <a:latin typeface="+mn-ea"/>
                <a:ea typeface="+mn-ea"/>
              </a:rPr>
              <a:t>다이알로그 윈도우로 값 입력</a:t>
            </a:r>
            <a:endParaRPr lang="ko-KR" altLang="en-US" sz="130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300">
                <a:latin typeface="+mn-ea"/>
                <a:ea typeface="+mn-ea"/>
              </a:rPr>
              <a:t>p_ttl = int(t.numinput("</a:t>
            </a:r>
            <a:r>
              <a:rPr lang="ko-KR" altLang="en-US" sz="1300">
                <a:latin typeface="+mn-ea"/>
                <a:ea typeface="+mn-ea"/>
              </a:rPr>
              <a:t>위치 값 입력</a:t>
            </a:r>
            <a:r>
              <a:rPr lang="en-US" altLang="ko-KR" sz="1300">
                <a:latin typeface="+mn-ea"/>
                <a:ea typeface="+mn-ea"/>
              </a:rPr>
              <a:t>", "</a:t>
            </a:r>
            <a:r>
              <a:rPr lang="ko-KR" altLang="en-US" sz="1300">
                <a:latin typeface="+mn-ea"/>
                <a:ea typeface="+mn-ea"/>
              </a:rPr>
              <a:t>거북이 위치</a:t>
            </a:r>
            <a:r>
              <a:rPr lang="en-US" altLang="ko-KR" sz="1300">
                <a:latin typeface="+mn-ea"/>
                <a:ea typeface="+mn-ea"/>
              </a:rPr>
              <a:t>(</a:t>
            </a:r>
            <a:r>
              <a:rPr lang="ko-KR" altLang="en-US" sz="1300">
                <a:latin typeface="+mn-ea"/>
                <a:ea typeface="+mn-ea"/>
              </a:rPr>
              <a:t>정수</a:t>
            </a:r>
            <a:r>
              <a:rPr lang="en-US" altLang="ko-KR" sz="1300">
                <a:latin typeface="+mn-ea"/>
                <a:ea typeface="+mn-ea"/>
              </a:rPr>
              <a:t>: -200~1000)? "))     #turtle </a:t>
            </a:r>
            <a:r>
              <a:rPr lang="ko-KR" altLang="en-US" sz="1300">
                <a:latin typeface="+mn-ea"/>
                <a:ea typeface="+mn-ea"/>
              </a:rPr>
              <a:t>최초 위치</a:t>
            </a:r>
          </a:p>
          <a:p>
            <a:pPr marL="0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300">
                <a:latin typeface="+mn-ea"/>
                <a:ea typeface="+mn-ea"/>
              </a:rPr>
              <a:t>p_rbt = int(t.numinput("</a:t>
            </a:r>
            <a:r>
              <a:rPr lang="ko-KR" altLang="en-US" sz="1300">
                <a:latin typeface="+mn-ea"/>
                <a:ea typeface="+mn-ea"/>
              </a:rPr>
              <a:t>위치 값 입력</a:t>
            </a:r>
            <a:r>
              <a:rPr lang="en-US" altLang="ko-KR" sz="1300">
                <a:latin typeface="+mn-ea"/>
                <a:ea typeface="+mn-ea"/>
              </a:rPr>
              <a:t>", "</a:t>
            </a:r>
            <a:r>
              <a:rPr lang="ko-KR" altLang="en-US" sz="1300">
                <a:latin typeface="+mn-ea"/>
                <a:ea typeface="+mn-ea"/>
              </a:rPr>
              <a:t>토끼 위치</a:t>
            </a:r>
            <a:r>
              <a:rPr lang="en-US" altLang="ko-KR" sz="1300">
                <a:latin typeface="+mn-ea"/>
                <a:ea typeface="+mn-ea"/>
              </a:rPr>
              <a:t>(</a:t>
            </a:r>
            <a:r>
              <a:rPr lang="ko-KR" altLang="en-US" sz="1300">
                <a:latin typeface="+mn-ea"/>
                <a:ea typeface="+mn-ea"/>
              </a:rPr>
              <a:t>정수</a:t>
            </a:r>
            <a:r>
              <a:rPr lang="en-US" altLang="ko-KR" sz="1300">
                <a:latin typeface="+mn-ea"/>
                <a:ea typeface="+mn-ea"/>
              </a:rPr>
              <a:t>: -200~1000)? "))       #rabbit </a:t>
            </a:r>
            <a:r>
              <a:rPr lang="ko-KR" altLang="en-US" sz="1300">
                <a:latin typeface="+mn-ea"/>
                <a:ea typeface="+mn-ea"/>
              </a:rPr>
              <a:t>최초 위치</a:t>
            </a:r>
            <a:endParaRPr lang="en-US" altLang="ko-KR" sz="1300" dirty="0"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0526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Turtle Graphics Module </a:t>
            </a:r>
            <a:r>
              <a:rPr lang="ko-KR" altLang="en-US">
                <a:solidFill>
                  <a:srgbClr val="3C479D"/>
                </a:solidFill>
              </a:rPr>
              <a:t>활용 예제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568952" cy="5476503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>
                <a:cs typeface="Arial" panose="020B0604020202020204" pitchFamily="34" charset="0"/>
              </a:rPr>
              <a:t>[</a:t>
            </a:r>
            <a:r>
              <a:rPr lang="en-US" altLang="ko-KR" sz="2000" smtClean="0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sz="2000" smtClean="0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sz="2000" smtClean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sz="2000" smtClean="0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sz="2000" smtClean="0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sz="2000" smtClean="0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ko-KR" altLang="en-US" sz="2000">
                <a:cs typeface="Arial" panose="020B0604020202020204" pitchFamily="34" charset="0"/>
              </a:rPr>
              <a:t>실습</a:t>
            </a:r>
            <a:r>
              <a:rPr lang="en-US" altLang="ko-KR" sz="2000" smtClean="0">
                <a:cs typeface="Arial" panose="020B0604020202020204" pitchFamily="34" charset="0"/>
              </a:rPr>
              <a:t>] </a:t>
            </a:r>
            <a:r>
              <a:rPr lang="ko-KR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Ch06-xyShift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좌표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.py </a:t>
            </a:r>
            <a:r>
              <a:rPr lang="ko-KR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코드 </a:t>
            </a:r>
            <a:r>
              <a:rPr lang="en-US" altLang="ko-KR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(1)</a:t>
            </a:r>
            <a:endParaRPr lang="en-US" altLang="ko-KR" sz="2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628801"/>
            <a:ext cx="4104456" cy="439248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vert="horz" wrap="none" lIns="91440" tIns="45720" rIns="91440" bIns="45720" rtlCol="0" anchor="t">
            <a:noAutofit/>
          </a:bodyPr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1300">
                <a:latin typeface="+mn-ea"/>
                <a:ea typeface="+mn-ea"/>
              </a:rPr>
              <a:t>import turtle as t</a:t>
            </a:r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1300">
                <a:latin typeface="+mn-ea"/>
                <a:ea typeface="+mn-ea"/>
              </a:rPr>
              <a:t>win = t.Screen()    </a:t>
            </a: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#Window screen 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객체 생성</a:t>
            </a:r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1300">
                <a:latin typeface="+mn-ea"/>
                <a:ea typeface="+mn-ea"/>
              </a:rPr>
              <a:t>w_wsize = 1600    </a:t>
            </a: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#window 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가로 크기 </a:t>
            </a: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pixel</a:t>
            </a:r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1300">
                <a:latin typeface="+mn-ea"/>
                <a:ea typeface="+mn-ea"/>
              </a:rPr>
              <a:t>w_hsize = 900     </a:t>
            </a:r>
            <a:r>
              <a:rPr lang="en-US" altLang="ko-KR" sz="1300" smtClean="0">
                <a:latin typeface="+mn-ea"/>
                <a:ea typeface="+mn-ea"/>
              </a:rPr>
              <a:t> </a:t>
            </a:r>
            <a:r>
              <a:rPr lang="en-US" altLang="ko-KR" sz="13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window 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세로 크기 </a:t>
            </a: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pixel</a:t>
            </a:r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1300">
                <a:solidFill>
                  <a:srgbClr val="0000FF"/>
                </a:solidFill>
                <a:latin typeface="+mn-ea"/>
                <a:ea typeface="+mn-ea"/>
              </a:rPr>
              <a:t>win.setup(w_wsize, w_hsize</a:t>
            </a:r>
            <a:r>
              <a:rPr lang="en-US" altLang="ko-KR" sz="1300" smtClean="0">
                <a:solidFill>
                  <a:srgbClr val="0000FF"/>
                </a:solidFill>
                <a:latin typeface="+mn-ea"/>
                <a:ea typeface="+mn-ea"/>
              </a:rPr>
              <a:t>)</a:t>
            </a:r>
          </a:p>
          <a:p>
            <a:pPr marL="0" indent="0">
              <a:buClr>
                <a:srgbClr val="3C479D"/>
              </a:buClr>
              <a:buNone/>
            </a:pPr>
            <a:endParaRPr lang="ko-KR" altLang="en-US" sz="1300">
              <a:latin typeface="+mn-ea"/>
              <a:ea typeface="+mn-ea"/>
            </a:endParaRPr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##[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함수</a:t>
            </a: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] (x1, y1) - (x2, y2) 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직선 그리기</a:t>
            </a:r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1300">
                <a:latin typeface="+mn-ea"/>
                <a:ea typeface="+mn-ea"/>
              </a:rPr>
              <a:t>def line(x1, y1, x2, y2):</a:t>
            </a:r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1300">
                <a:latin typeface="+mn-ea"/>
                <a:ea typeface="+mn-ea"/>
              </a:rPr>
              <a:t>    t.up()</a:t>
            </a:r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1300">
                <a:latin typeface="+mn-ea"/>
                <a:ea typeface="+mn-ea"/>
              </a:rPr>
              <a:t>    t.goto(x1, y1)</a:t>
            </a:r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1300">
                <a:latin typeface="+mn-ea"/>
                <a:ea typeface="+mn-ea"/>
              </a:rPr>
              <a:t>    t.down()</a:t>
            </a:r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1300">
                <a:latin typeface="+mn-ea"/>
                <a:ea typeface="+mn-ea"/>
              </a:rPr>
              <a:t>    t.goto(x2, y2)</a:t>
            </a:r>
          </a:p>
          <a:p>
            <a:pPr marL="0" indent="0">
              <a:buClr>
                <a:srgbClr val="3C479D"/>
              </a:buClr>
              <a:buNone/>
            </a:pPr>
            <a:endParaRPr lang="en-US" altLang="ko-KR" sz="1300">
              <a:latin typeface="+mn-ea"/>
              <a:ea typeface="+mn-ea"/>
            </a:endParaRPr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##[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함수</a:t>
            </a: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] (x,y)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에 텍스트 쓰기</a:t>
            </a:r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1300">
                <a:latin typeface="+mn-ea"/>
                <a:ea typeface="+mn-ea"/>
              </a:rPr>
              <a:t>def txtwrite(x, y, text):</a:t>
            </a:r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1300">
                <a:latin typeface="+mn-ea"/>
                <a:ea typeface="+mn-ea"/>
              </a:rPr>
              <a:t>    t.up()</a:t>
            </a:r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1300">
                <a:latin typeface="+mn-ea"/>
                <a:ea typeface="+mn-ea"/>
              </a:rPr>
              <a:t>    t.goto(x, y)</a:t>
            </a:r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1300">
                <a:latin typeface="+mn-ea"/>
                <a:ea typeface="+mn-ea"/>
              </a:rPr>
              <a:t>    t.down()</a:t>
            </a:r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1300">
                <a:latin typeface="+mn-ea"/>
                <a:ea typeface="+mn-ea"/>
              </a:rPr>
              <a:t>    t.write(text)</a:t>
            </a:r>
            <a:endParaRPr lang="en-US" altLang="ko-KR" sz="1300" dirty="0">
              <a:effectLst/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72" y="1632003"/>
            <a:ext cx="3420380" cy="439248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3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##</a:t>
            </a: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Shift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된 </a:t>
            </a: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new x-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좌표 구하기</a:t>
            </a:r>
          </a:p>
          <a:p>
            <a:pPr>
              <a:lnSpc>
                <a:spcPct val="120000"/>
              </a:lnSpc>
            </a:pPr>
            <a:r>
              <a:rPr lang="en-US" altLang="ko-KR" sz="1300">
                <a:latin typeface="+mn-ea"/>
                <a:ea typeface="+mn-ea"/>
              </a:rPr>
              <a:t>def newx(x=0) :</a:t>
            </a:r>
          </a:p>
          <a:p>
            <a:pPr>
              <a:lnSpc>
                <a:spcPct val="120000"/>
              </a:lnSpc>
            </a:pPr>
            <a:r>
              <a:rPr lang="en-US" altLang="ko-KR" sz="1300">
                <a:latin typeface="+mn-ea"/>
                <a:ea typeface="+mn-ea"/>
              </a:rPr>
              <a:t>    global l_shift</a:t>
            </a:r>
          </a:p>
          <a:p>
            <a:pPr>
              <a:lnSpc>
                <a:spcPct val="120000"/>
              </a:lnSpc>
            </a:pPr>
            <a:r>
              <a:rPr lang="en-US" altLang="ko-KR" sz="1300">
                <a:latin typeface="+mn-ea"/>
                <a:ea typeface="+mn-ea"/>
              </a:rPr>
              <a:t>    return (x - l_shift)</a:t>
            </a:r>
          </a:p>
          <a:p>
            <a:pPr>
              <a:lnSpc>
                <a:spcPct val="120000"/>
              </a:lnSpc>
            </a:pPr>
            <a:endParaRPr lang="en-US" altLang="ko-KR" sz="1300"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##Shift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된 </a:t>
            </a: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new y-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좌표 구하기</a:t>
            </a:r>
          </a:p>
          <a:p>
            <a:pPr>
              <a:lnSpc>
                <a:spcPct val="120000"/>
              </a:lnSpc>
            </a:pPr>
            <a:r>
              <a:rPr lang="en-US" altLang="ko-KR" sz="1300">
                <a:latin typeface="+mn-ea"/>
                <a:ea typeface="+mn-ea"/>
              </a:rPr>
              <a:t>def newy(y=0):</a:t>
            </a:r>
          </a:p>
          <a:p>
            <a:pPr>
              <a:lnSpc>
                <a:spcPct val="120000"/>
              </a:lnSpc>
            </a:pPr>
            <a:r>
              <a:rPr lang="en-US" altLang="ko-KR" sz="1300">
                <a:latin typeface="+mn-ea"/>
                <a:ea typeface="+mn-ea"/>
              </a:rPr>
              <a:t>    global d_shift</a:t>
            </a:r>
          </a:p>
          <a:p>
            <a:pPr>
              <a:lnSpc>
                <a:spcPct val="120000"/>
              </a:lnSpc>
            </a:pPr>
            <a:r>
              <a:rPr lang="en-US" altLang="ko-KR" sz="1300">
                <a:latin typeface="+mn-ea"/>
                <a:ea typeface="+mn-ea"/>
              </a:rPr>
              <a:t>    return (y - d_shift)</a:t>
            </a:r>
            <a:endParaRPr lang="en-US" altLang="ko-KR" sz="13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6501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Turtle Graphics Module </a:t>
            </a:r>
            <a:r>
              <a:rPr lang="ko-KR" altLang="en-US">
                <a:solidFill>
                  <a:srgbClr val="3C479D"/>
                </a:solidFill>
              </a:rPr>
              <a:t>활용 예제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568952" cy="5476503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>
                <a:cs typeface="Arial" panose="020B0604020202020204" pitchFamily="34" charset="0"/>
              </a:rPr>
              <a:t>[</a:t>
            </a:r>
            <a:r>
              <a:rPr lang="en-US" altLang="ko-KR" sz="2000" smtClean="0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sz="2000" smtClean="0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sz="2000" smtClean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sz="2000" smtClean="0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sz="2000" smtClean="0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sz="2000" smtClean="0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ko-KR" altLang="en-US" sz="2000">
                <a:cs typeface="Arial" panose="020B0604020202020204" pitchFamily="34" charset="0"/>
              </a:rPr>
              <a:t>실습</a:t>
            </a:r>
            <a:r>
              <a:rPr lang="en-US" altLang="ko-KR" sz="2000" smtClean="0">
                <a:cs typeface="Arial" panose="020B0604020202020204" pitchFamily="34" charset="0"/>
              </a:rPr>
              <a:t>] </a:t>
            </a:r>
            <a:r>
              <a:rPr lang="ko-KR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Ch06-xyShift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좌표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.py </a:t>
            </a:r>
            <a:r>
              <a:rPr lang="ko-KR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코드 </a:t>
            </a:r>
            <a:r>
              <a:rPr lang="en-US" altLang="ko-KR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(2)</a:t>
            </a:r>
            <a:endParaRPr lang="en-US" altLang="ko-KR" sz="2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628801"/>
            <a:ext cx="4104456" cy="439248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vert="horz" wrap="none" lIns="91440" tIns="45720" rIns="91440" bIns="45720" rtlCol="0" anchor="t">
            <a:noAutofit/>
          </a:bodyPr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##[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함수</a:t>
            </a: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] x, y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축 좌표 그리기</a:t>
            </a:r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1300">
                <a:latin typeface="+mn-ea"/>
                <a:ea typeface="+mn-ea"/>
              </a:rPr>
              <a:t>def draw_xy(wsize, hsize, step) :</a:t>
            </a:r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1300">
                <a:latin typeface="+mn-ea"/>
                <a:ea typeface="+mn-ea"/>
              </a:rPr>
              <a:t>    line(-wsize, newy(0), wsize, newy(0))  </a:t>
            </a:r>
            <a:r>
              <a:rPr lang="en-US" altLang="ko-KR" sz="13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 </a:t>
            </a: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x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축 라인</a:t>
            </a:r>
          </a:p>
          <a:p>
            <a:pPr marL="0" indent="0">
              <a:buClr>
                <a:srgbClr val="3C479D"/>
              </a:buClr>
              <a:buNone/>
            </a:pPr>
            <a:r>
              <a:rPr lang="ko-KR" altLang="en-US" sz="1300">
                <a:latin typeface="+mn-ea"/>
                <a:ea typeface="+mn-ea"/>
              </a:rPr>
              <a:t>    </a:t>
            </a:r>
            <a:r>
              <a:rPr lang="en-US" altLang="ko-KR" sz="1300">
                <a:latin typeface="+mn-ea"/>
                <a:ea typeface="+mn-ea"/>
              </a:rPr>
              <a:t>line(newx(0), -hsize, newx(0), hsize)   </a:t>
            </a:r>
            <a:r>
              <a:rPr lang="en-US" altLang="ko-KR" sz="13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 </a:t>
            </a: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y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축 라인</a:t>
            </a:r>
          </a:p>
          <a:p>
            <a:pPr marL="0" indent="0">
              <a:buClr>
                <a:srgbClr val="3C479D"/>
              </a:buClr>
              <a:buNone/>
            </a:pPr>
            <a:endParaRPr lang="ko-KR" altLang="en-US" sz="1300">
              <a:latin typeface="+mn-ea"/>
              <a:ea typeface="+mn-ea"/>
            </a:endParaRPr>
          </a:p>
          <a:p>
            <a:pPr marL="0" indent="0">
              <a:buClr>
                <a:srgbClr val="3C479D"/>
              </a:buClr>
              <a:buNone/>
            </a:pPr>
            <a:r>
              <a:rPr lang="ko-KR" altLang="en-US" sz="1300">
                <a:latin typeface="+mn-ea"/>
                <a:ea typeface="+mn-ea"/>
              </a:rPr>
              <a:t>    </a:t>
            </a:r>
            <a:r>
              <a:rPr lang="en-US" altLang="ko-KR" sz="1300">
                <a:latin typeface="+mn-ea"/>
                <a:ea typeface="+mn-ea"/>
              </a:rPr>
              <a:t>for i in range(0, -wsize, -step) :</a:t>
            </a:r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1300">
                <a:latin typeface="+mn-ea"/>
                <a:ea typeface="+mn-ea"/>
              </a:rPr>
              <a:t>        line(i, newy(-5), i, newy(5))      </a:t>
            </a:r>
            <a:r>
              <a:rPr lang="en-US" altLang="ko-KR" sz="13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#x</a:t>
            </a: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(-)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축 눈금</a:t>
            </a:r>
          </a:p>
          <a:p>
            <a:pPr marL="0" indent="0">
              <a:buClr>
                <a:srgbClr val="3C479D"/>
              </a:buClr>
              <a:buNone/>
            </a:pPr>
            <a:r>
              <a:rPr lang="ko-KR" altLang="en-US" sz="1300">
                <a:latin typeface="+mn-ea"/>
                <a:ea typeface="+mn-ea"/>
              </a:rPr>
              <a:t>        </a:t>
            </a:r>
            <a:r>
              <a:rPr lang="en-US" altLang="ko-KR" sz="1300">
                <a:latin typeface="+mn-ea"/>
                <a:ea typeface="+mn-ea"/>
              </a:rPr>
              <a:t>txtwrite(i-10, newy(0)-20, i-newx(0))</a:t>
            </a:r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1300">
                <a:latin typeface="+mn-ea"/>
                <a:ea typeface="+mn-ea"/>
              </a:rPr>
              <a:t>    for i in range(step, wsize, step) :</a:t>
            </a:r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1300">
                <a:latin typeface="+mn-ea"/>
                <a:ea typeface="+mn-ea"/>
              </a:rPr>
              <a:t>        line(i, newy(-5), i, newy(5))      </a:t>
            </a:r>
            <a:r>
              <a:rPr lang="en-US" altLang="ko-KR" sz="13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#x</a:t>
            </a: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(+)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축 눈금</a:t>
            </a:r>
          </a:p>
          <a:p>
            <a:pPr marL="0" indent="0">
              <a:buClr>
                <a:srgbClr val="3C479D"/>
              </a:buClr>
              <a:buNone/>
            </a:pPr>
            <a:r>
              <a:rPr lang="ko-KR" altLang="en-US" sz="1300">
                <a:latin typeface="+mn-ea"/>
                <a:ea typeface="+mn-ea"/>
              </a:rPr>
              <a:t>        </a:t>
            </a:r>
            <a:r>
              <a:rPr lang="en-US" altLang="ko-KR" sz="1300">
                <a:latin typeface="+mn-ea"/>
                <a:ea typeface="+mn-ea"/>
              </a:rPr>
              <a:t>txtwrite(i-10, newy(0)-20, i-newx(0))</a:t>
            </a:r>
          </a:p>
          <a:p>
            <a:pPr marL="0" indent="0">
              <a:buClr>
                <a:srgbClr val="3C479D"/>
              </a:buClr>
              <a:buNone/>
            </a:pPr>
            <a:endParaRPr lang="en-US" altLang="ko-KR" sz="1300">
              <a:latin typeface="+mn-ea"/>
              <a:ea typeface="+mn-ea"/>
            </a:endParaRPr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1300">
                <a:latin typeface="+mn-ea"/>
                <a:ea typeface="+mn-ea"/>
              </a:rPr>
              <a:t>    for i in range(0, -hsize, -step) :</a:t>
            </a:r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1300">
                <a:latin typeface="+mn-ea"/>
                <a:ea typeface="+mn-ea"/>
              </a:rPr>
              <a:t>        line(newx(-5), i, newx(5), i)      </a:t>
            </a:r>
            <a:r>
              <a:rPr lang="en-US" altLang="ko-KR" sz="13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#y</a:t>
            </a: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(-)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축 눈금</a:t>
            </a:r>
          </a:p>
          <a:p>
            <a:pPr marL="0" indent="0">
              <a:buClr>
                <a:srgbClr val="3C479D"/>
              </a:buClr>
              <a:buNone/>
            </a:pPr>
            <a:r>
              <a:rPr lang="ko-KR" altLang="en-US" sz="1300">
                <a:latin typeface="+mn-ea"/>
                <a:ea typeface="+mn-ea"/>
              </a:rPr>
              <a:t>        </a:t>
            </a:r>
            <a:r>
              <a:rPr lang="en-US" altLang="ko-KR" sz="1300">
                <a:latin typeface="+mn-ea"/>
                <a:ea typeface="+mn-ea"/>
              </a:rPr>
              <a:t>txtwrite(newx(0)+10, i-10, i-newy(0))</a:t>
            </a:r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1300">
                <a:latin typeface="+mn-ea"/>
                <a:ea typeface="+mn-ea"/>
              </a:rPr>
              <a:t>    for i in range(step, hsize, step) :</a:t>
            </a:r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1300">
                <a:latin typeface="+mn-ea"/>
                <a:ea typeface="+mn-ea"/>
              </a:rPr>
              <a:t>        line(newx(-5), i, newx(5), i)      </a:t>
            </a:r>
            <a:r>
              <a:rPr lang="en-US" altLang="ko-KR" sz="13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#y</a:t>
            </a: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(+)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축 눈금</a:t>
            </a:r>
          </a:p>
          <a:p>
            <a:pPr marL="0" indent="0">
              <a:buClr>
                <a:srgbClr val="3C479D"/>
              </a:buClr>
              <a:buNone/>
            </a:pPr>
            <a:r>
              <a:rPr lang="ko-KR" altLang="en-US" sz="1300">
                <a:latin typeface="+mn-ea"/>
                <a:ea typeface="+mn-ea"/>
              </a:rPr>
              <a:t>        </a:t>
            </a:r>
            <a:r>
              <a:rPr lang="en-US" altLang="ko-KR" sz="1300">
                <a:latin typeface="+mn-ea"/>
                <a:ea typeface="+mn-ea"/>
              </a:rPr>
              <a:t>txtwrite(newx(0)+10, i-10, i-newy(0))</a:t>
            </a:r>
            <a:endParaRPr lang="en-US" altLang="ko-KR" sz="1300" dirty="0">
              <a:effectLst/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72" y="1632003"/>
            <a:ext cx="3600400" cy="439248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##.........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메인 시작</a:t>
            </a: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.........##</a:t>
            </a: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##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변수 초기화</a:t>
            </a: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latin typeface="+mn-ea"/>
                <a:ea typeface="+mn-ea"/>
              </a:rPr>
              <a:t>l_shift = </a:t>
            </a:r>
            <a:r>
              <a:rPr lang="en-US" altLang="ko-KR" sz="1300" smtClean="0">
                <a:solidFill>
                  <a:srgbClr val="C00000"/>
                </a:solidFill>
                <a:latin typeface="+mn-ea"/>
                <a:ea typeface="+mn-ea"/>
              </a:rPr>
              <a:t>400</a:t>
            </a:r>
            <a:r>
              <a:rPr lang="en-US" altLang="ko-KR" sz="1300" smtClean="0">
                <a:latin typeface="+mn-ea"/>
                <a:ea typeface="+mn-ea"/>
              </a:rPr>
              <a:t>     </a:t>
            </a: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#x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축 </a:t>
            </a: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left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로 </a:t>
            </a: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shift pixel 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값</a:t>
            </a: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latin typeface="+mn-ea"/>
                <a:ea typeface="+mn-ea"/>
              </a:rPr>
              <a:t>d_shift = </a:t>
            </a:r>
            <a:r>
              <a:rPr lang="en-US" altLang="ko-KR" sz="1300" smtClean="0">
                <a:solidFill>
                  <a:srgbClr val="C00000"/>
                </a:solidFill>
                <a:latin typeface="+mn-ea"/>
                <a:ea typeface="+mn-ea"/>
              </a:rPr>
              <a:t>100</a:t>
            </a:r>
            <a:r>
              <a:rPr lang="en-US" altLang="ko-KR" sz="1300" smtClean="0">
                <a:latin typeface="+mn-ea"/>
                <a:ea typeface="+mn-ea"/>
              </a:rPr>
              <a:t>    </a:t>
            </a:r>
            <a:r>
              <a:rPr lang="en-US" altLang="ko-KR" sz="13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y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축 </a:t>
            </a: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down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으로 </a:t>
            </a: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shift pixel 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값</a:t>
            </a:r>
          </a:p>
          <a:p>
            <a:pPr>
              <a:lnSpc>
                <a:spcPct val="120000"/>
              </a:lnSpc>
            </a:pPr>
            <a:r>
              <a:rPr lang="en-US" altLang="ko-KR" sz="1300">
                <a:latin typeface="+mn-ea"/>
                <a:ea typeface="+mn-ea"/>
              </a:rPr>
              <a:t>wsize = int(w_wsize / 2)   </a:t>
            </a:r>
            <a:r>
              <a:rPr lang="en-US" altLang="ko-KR" sz="13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x(+)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축 길이</a:t>
            </a:r>
          </a:p>
          <a:p>
            <a:pPr>
              <a:lnSpc>
                <a:spcPct val="120000"/>
              </a:lnSpc>
            </a:pPr>
            <a:r>
              <a:rPr lang="en-US" altLang="ko-KR" sz="1300">
                <a:latin typeface="+mn-ea"/>
                <a:ea typeface="+mn-ea"/>
              </a:rPr>
              <a:t>hsize = int(w_hsize / 2)    </a:t>
            </a: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#y(+)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축 길이</a:t>
            </a:r>
          </a:p>
          <a:p>
            <a:pPr>
              <a:lnSpc>
                <a:spcPct val="120000"/>
              </a:lnSpc>
            </a:pPr>
            <a:r>
              <a:rPr lang="en-US" altLang="ko-KR" sz="1300">
                <a:latin typeface="+mn-ea"/>
                <a:ea typeface="+mn-ea"/>
              </a:rPr>
              <a:t>step = 100      #</a:t>
            </a:r>
            <a:r>
              <a:rPr lang="ko-KR" altLang="en-US" sz="1300">
                <a:latin typeface="+mn-ea"/>
                <a:ea typeface="+mn-ea"/>
              </a:rPr>
              <a:t>눈금 간격 </a:t>
            </a:r>
            <a:r>
              <a:rPr lang="en-US" altLang="ko-KR" sz="1300">
                <a:latin typeface="+mn-ea"/>
                <a:ea typeface="+mn-ea"/>
              </a:rPr>
              <a:t>pixel</a:t>
            </a:r>
          </a:p>
          <a:p>
            <a:pPr>
              <a:lnSpc>
                <a:spcPct val="120000"/>
              </a:lnSpc>
            </a:pPr>
            <a:endParaRPr lang="en-US" altLang="ko-KR" sz="1300"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## x, y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축 좌표 그리기</a:t>
            </a:r>
          </a:p>
          <a:p>
            <a:pPr>
              <a:lnSpc>
                <a:spcPct val="120000"/>
              </a:lnSpc>
            </a:pPr>
            <a:r>
              <a:rPr lang="en-US" altLang="ko-KR" sz="1300">
                <a:latin typeface="+mn-ea"/>
                <a:ea typeface="+mn-ea"/>
              </a:rPr>
              <a:t>t.hideturtle()</a:t>
            </a:r>
          </a:p>
          <a:p>
            <a:pPr>
              <a:lnSpc>
                <a:spcPct val="120000"/>
              </a:lnSpc>
            </a:pPr>
            <a:r>
              <a:rPr lang="en-US" altLang="ko-KR" sz="1300">
                <a:latin typeface="+mn-ea"/>
                <a:ea typeface="+mn-ea"/>
              </a:rPr>
              <a:t>t.speed(0)</a:t>
            </a:r>
          </a:p>
          <a:p>
            <a:pPr>
              <a:lnSpc>
                <a:spcPct val="120000"/>
              </a:lnSpc>
            </a:pPr>
            <a:endParaRPr lang="en-US" altLang="ko-KR" sz="1300"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latin typeface="+mn-ea"/>
                <a:ea typeface="+mn-ea"/>
              </a:rPr>
              <a:t>draw_xy(wsize, hsize, step)</a:t>
            </a:r>
          </a:p>
          <a:p>
            <a:pPr>
              <a:lnSpc>
                <a:spcPct val="120000"/>
              </a:lnSpc>
            </a:pPr>
            <a:endParaRPr lang="en-US" altLang="ko-KR" sz="1300"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latin typeface="+mn-ea"/>
                <a:ea typeface="+mn-ea"/>
              </a:rPr>
              <a:t>t.exitonclick()  </a:t>
            </a:r>
            <a:r>
              <a:rPr lang="en-US" altLang="ko-KR" sz="13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3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실행 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창을 닫지 않도록</a:t>
            </a: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##.........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메인 끝</a:t>
            </a: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.........##</a:t>
            </a:r>
            <a:endParaRPr lang="en-US" altLang="ko-KR" sz="13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3097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Turtle Graphics Module </a:t>
            </a:r>
            <a:r>
              <a:rPr lang="ko-KR" altLang="en-US">
                <a:solidFill>
                  <a:srgbClr val="3C479D"/>
                </a:solidFill>
              </a:rPr>
              <a:t>활용 예제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568952" cy="5476503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>
                <a:cs typeface="Arial" panose="020B0604020202020204" pitchFamily="34" charset="0"/>
              </a:rPr>
              <a:t>[</a:t>
            </a:r>
            <a:r>
              <a:rPr lang="en-US" altLang="ko-KR" sz="2000" smtClean="0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sz="2000" smtClean="0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sz="2000" smtClean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sz="2000" smtClean="0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sz="2000" smtClean="0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sz="2000" smtClean="0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ko-KR" altLang="en-US" sz="2000">
                <a:cs typeface="Arial" panose="020B0604020202020204" pitchFamily="34" charset="0"/>
              </a:rPr>
              <a:t>실습</a:t>
            </a:r>
            <a:r>
              <a:rPr lang="en-US" altLang="ko-KR" sz="2000" smtClean="0">
                <a:cs typeface="Arial" panose="020B0604020202020204" pitchFamily="34" charset="0"/>
              </a:rPr>
              <a:t>] </a:t>
            </a:r>
            <a:r>
              <a:rPr lang="ko-KR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Ch06-xy거북이</a:t>
            </a:r>
            <a:r>
              <a:rPr lang="en-US" altLang="ko-KR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py </a:t>
            </a:r>
            <a:r>
              <a:rPr lang="ko-KR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코드 </a:t>
            </a:r>
            <a:r>
              <a:rPr lang="en-US" altLang="ko-KR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(1)</a:t>
            </a:r>
            <a:endParaRPr lang="en-US" altLang="ko-KR" sz="2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628801"/>
            <a:ext cx="7344816" cy="439248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vert="horz" wrap="none" lIns="91440" tIns="45720" rIns="91440" bIns="45720" rtlCol="0" anchor="t">
            <a:noAutofit/>
          </a:bodyPr>
          <a:lstStyle/>
          <a:p>
            <a:pPr lvl="0" eaLnBrk="0" latinLnBrk="0" hangingPunct="0">
              <a:lnSpc>
                <a:spcPct val="150000"/>
              </a:lnSpc>
            </a:pPr>
            <a: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##.........</a:t>
            </a:r>
            <a: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  <a:t>메인 시작</a:t>
            </a:r>
            <a: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.........##</a:t>
            </a:r>
            <a:b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##</a:t>
            </a:r>
            <a: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  <a:t>변수 초기화</a:t>
            </a:r>
            <a:b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l_shift = </a:t>
            </a:r>
            <a:r>
              <a:rPr kumimoji="0" lang="ko-KR" altLang="ko-KR" sz="140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400   </a:t>
            </a:r>
            <a: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#x</a:t>
            </a:r>
            <a: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  <a:t>축</a:t>
            </a:r>
            <a: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 left</a:t>
            </a:r>
            <a: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  <a:t>로</a:t>
            </a:r>
            <a: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 shift pixel </a:t>
            </a:r>
            <a: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  <a:t>값</a:t>
            </a:r>
            <a:b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d_shift = </a:t>
            </a:r>
            <a:r>
              <a:rPr kumimoji="0" lang="ko-KR" altLang="ko-KR" sz="140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100     </a:t>
            </a:r>
            <a: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#y</a:t>
            </a:r>
            <a: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  <a:t>축</a:t>
            </a:r>
            <a: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 down</a:t>
            </a:r>
            <a: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  <a:t>으로</a:t>
            </a:r>
            <a: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 shift pixel </a:t>
            </a:r>
            <a: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  <a:t>값</a:t>
            </a:r>
            <a:b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wsize = </a:t>
            </a:r>
            <a:r>
              <a:rPr kumimoji="0" lang="ko-KR" altLang="ko-KR" sz="140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(w_wsize / </a:t>
            </a:r>
            <a:r>
              <a:rPr kumimoji="0" lang="ko-KR" altLang="ko-KR" sz="140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    </a:t>
            </a:r>
            <a: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#x-</a:t>
            </a:r>
            <a: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  <a:t>축</a:t>
            </a:r>
            <a: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 (+)</a:t>
            </a:r>
            <a: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  <a:t>축 길이</a:t>
            </a:r>
            <a:b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hsize = </a:t>
            </a:r>
            <a:r>
              <a:rPr kumimoji="0" lang="ko-KR" altLang="ko-KR" sz="140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(w_hsize / </a:t>
            </a:r>
            <a:r>
              <a:rPr kumimoji="0" lang="ko-KR" altLang="ko-KR" sz="140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    </a:t>
            </a:r>
            <a: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#y-</a:t>
            </a:r>
            <a: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  <a:t>축</a:t>
            </a:r>
            <a: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 (+)</a:t>
            </a:r>
            <a: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  <a:t>축 길이</a:t>
            </a:r>
            <a:b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step = </a:t>
            </a:r>
            <a:r>
              <a:rPr kumimoji="0" lang="ko-KR" altLang="ko-KR" sz="140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100      </a:t>
            </a:r>
            <a: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#</a:t>
            </a:r>
            <a: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  <a:t>눈금 간격</a:t>
            </a:r>
            <a: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 pixel</a:t>
            </a:r>
            <a:b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## x, y</a:t>
            </a:r>
            <a: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  <a:t>축 좌표 그리기</a:t>
            </a:r>
            <a:b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t.hideturtle()</a:t>
            </a:r>
            <a:b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t.speed(</a:t>
            </a:r>
            <a:r>
              <a:rPr kumimoji="0" lang="ko-KR" altLang="ko-KR" sz="140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draw_xy(wsize, hsize, step)</a:t>
            </a:r>
            <a:endParaRPr kumimoji="0" lang="ko-KR" altLang="ko-KR" sz="36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47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Turtle Graphics Module </a:t>
            </a:r>
            <a:r>
              <a:rPr lang="ko-KR" altLang="en-US">
                <a:solidFill>
                  <a:srgbClr val="3C479D"/>
                </a:solidFill>
              </a:rPr>
              <a:t>활용 예제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568952" cy="5476503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>
                <a:cs typeface="Arial" panose="020B0604020202020204" pitchFamily="34" charset="0"/>
              </a:rPr>
              <a:t>[</a:t>
            </a:r>
            <a:r>
              <a:rPr lang="en-US" altLang="ko-KR" sz="2000" smtClean="0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sz="2000" smtClean="0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sz="2000" smtClean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sz="2000" smtClean="0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sz="2000" smtClean="0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sz="2000" smtClean="0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ko-KR" altLang="en-US" sz="2000">
                <a:cs typeface="Arial" panose="020B0604020202020204" pitchFamily="34" charset="0"/>
              </a:rPr>
              <a:t>실습</a:t>
            </a:r>
            <a:r>
              <a:rPr lang="en-US" altLang="ko-KR" sz="2000" smtClean="0">
                <a:cs typeface="Arial" panose="020B0604020202020204" pitchFamily="34" charset="0"/>
              </a:rPr>
              <a:t>] </a:t>
            </a:r>
            <a:r>
              <a:rPr lang="ko-KR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Ch06-xy거북이</a:t>
            </a:r>
            <a:r>
              <a:rPr lang="en-US" altLang="ko-KR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py </a:t>
            </a:r>
            <a:r>
              <a:rPr lang="ko-KR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코드 </a:t>
            </a:r>
            <a:r>
              <a:rPr lang="en-US" altLang="ko-KR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(2)</a:t>
            </a:r>
            <a:endParaRPr lang="en-US" altLang="ko-KR" sz="2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628800"/>
            <a:ext cx="7632848" cy="453650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vert="horz" wrap="none" lIns="91440" tIns="45720" rIns="91440" bIns="45720" rtlCol="0" anchor="t">
            <a:noAutofit/>
          </a:bodyPr>
          <a:lstStyle/>
          <a:p>
            <a:pPr lvl="0" eaLnBrk="0" latinLnBrk="0" hangingPunct="0"/>
            <a: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##</a:t>
            </a:r>
            <a: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  <a:t>토끼</a:t>
            </a:r>
            <a: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  <a:t>거북이 객체 생성하기</a:t>
            </a:r>
            <a:b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ttl = t.Turtle()    </a:t>
            </a:r>
            <a: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#turtle </a:t>
            </a:r>
            <a: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  <a:t>객체 생성</a:t>
            </a:r>
            <a:b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ttl.hideturtle()</a:t>
            </a:r>
            <a:b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ttl.penup()</a:t>
            </a:r>
            <a:b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ttl.shape(</a:t>
            </a:r>
            <a:r>
              <a:rPr kumimoji="0" lang="ko-KR" altLang="ko-KR" sz="14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'turtle'</a:t>
            </a: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ttl.color(</a:t>
            </a:r>
            <a:r>
              <a:rPr kumimoji="0" lang="ko-KR" altLang="ko-KR" sz="14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'red'</a:t>
            </a: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rbt = t.Turtle()    </a:t>
            </a:r>
            <a: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#rabbit </a:t>
            </a:r>
            <a: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  <a:t>객체 생성</a:t>
            </a:r>
            <a:b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rbt.hideturtle()</a:t>
            </a:r>
            <a:b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rbt.penup()</a:t>
            </a:r>
            <a:b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rbt.shape(</a:t>
            </a:r>
            <a:r>
              <a:rPr kumimoji="0" lang="ko-KR" altLang="ko-KR" sz="14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'triangle'</a:t>
            </a: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rbt.color(</a:t>
            </a:r>
            <a:r>
              <a:rPr kumimoji="0" lang="ko-KR" altLang="ko-KR" sz="14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'blue'</a:t>
            </a: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##</a:t>
            </a:r>
            <a: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  <a:t>게임 시작</a:t>
            </a:r>
            <a:b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p_ttl = </a:t>
            </a:r>
            <a:r>
              <a:rPr kumimoji="0" lang="ko-KR" altLang="ko-KR" sz="140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(t.numinput(</a:t>
            </a:r>
            <a:r>
              <a:rPr kumimoji="0" lang="ko-KR" altLang="ko-KR" sz="14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 b="1">
                <a:solidFill>
                  <a:srgbClr val="008080"/>
                </a:solidFill>
                <a:ea typeface="맑은 고딕" panose="020B0503020000020004" pitchFamily="50" charset="-127"/>
              </a:rPr>
              <a:t>위치 값 입력</a:t>
            </a:r>
            <a:r>
              <a:rPr kumimoji="0" lang="ko-KR" altLang="ko-KR" sz="14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4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 b="1">
                <a:solidFill>
                  <a:srgbClr val="008080"/>
                </a:solidFill>
                <a:ea typeface="맑은 고딕" panose="020B0503020000020004" pitchFamily="50" charset="-127"/>
              </a:rPr>
              <a:t>거북이 위치</a:t>
            </a:r>
            <a:r>
              <a:rPr kumimoji="0" lang="ko-KR" altLang="ko-KR" sz="14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400" b="1">
                <a:solidFill>
                  <a:srgbClr val="008080"/>
                </a:solidFill>
                <a:ea typeface="맑은 고딕" panose="020B0503020000020004" pitchFamily="50" charset="-127"/>
              </a:rPr>
              <a:t>정수</a:t>
            </a:r>
            <a:r>
              <a:rPr kumimoji="0" lang="ko-KR" altLang="ko-KR" sz="14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: -200~1000)? "</a:t>
            </a: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))     </a:t>
            </a:r>
            <a: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#turtle </a:t>
            </a:r>
            <a: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  <a:t>최초 위치</a:t>
            </a:r>
            <a:b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p_rbt = </a:t>
            </a:r>
            <a:r>
              <a:rPr kumimoji="0" lang="ko-KR" altLang="ko-KR" sz="140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(t.numinput(</a:t>
            </a:r>
            <a:r>
              <a:rPr kumimoji="0" lang="ko-KR" altLang="ko-KR" sz="14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 b="1">
                <a:solidFill>
                  <a:srgbClr val="008080"/>
                </a:solidFill>
                <a:ea typeface="맑은 고딕" panose="020B0503020000020004" pitchFamily="50" charset="-127"/>
              </a:rPr>
              <a:t>위치 값 입력</a:t>
            </a:r>
            <a:r>
              <a:rPr kumimoji="0" lang="ko-KR" altLang="ko-KR" sz="14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4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400" b="1">
                <a:solidFill>
                  <a:srgbClr val="008080"/>
                </a:solidFill>
                <a:ea typeface="맑은 고딕" panose="020B0503020000020004" pitchFamily="50" charset="-127"/>
              </a:rPr>
              <a:t>토끼 위치</a:t>
            </a:r>
            <a:r>
              <a:rPr kumimoji="0" lang="ko-KR" altLang="ko-KR" sz="14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400" b="1">
                <a:solidFill>
                  <a:srgbClr val="008080"/>
                </a:solidFill>
                <a:ea typeface="맑은 고딕" panose="020B0503020000020004" pitchFamily="50" charset="-127"/>
              </a:rPr>
              <a:t>정수</a:t>
            </a:r>
            <a:r>
              <a:rPr kumimoji="0" lang="ko-KR" altLang="ko-KR" sz="1400" b="1">
                <a:solidFill>
                  <a:srgbClr val="008080"/>
                </a:solidFill>
                <a:latin typeface="Arial Unicode MS" panose="020B0604020202020204" pitchFamily="50" charset="-127"/>
                <a:ea typeface="JetBrains Mono"/>
              </a:rPr>
              <a:t>: -200~1000)? "</a:t>
            </a: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))       </a:t>
            </a:r>
            <a: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#rabbit </a:t>
            </a:r>
            <a: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  <a:t>최초 </a:t>
            </a:r>
            <a:r>
              <a:rPr kumimoji="0" lang="ko-KR" altLang="ko-KR" sz="1400" i="1" smtClean="0">
                <a:solidFill>
                  <a:srgbClr val="8C8C8C"/>
                </a:solidFill>
                <a:ea typeface="맑은 고딕" panose="020B0503020000020004" pitchFamily="50" charset="-127"/>
              </a:rPr>
              <a:t>위치</a:t>
            </a:r>
            <a:endParaRPr kumimoji="0" lang="en-US" altLang="ko-KR" sz="1400" i="1" smtClean="0">
              <a:solidFill>
                <a:srgbClr val="8C8C8C"/>
              </a:solidFill>
              <a:ea typeface="맑은 고딕" panose="020B0503020000020004" pitchFamily="50" charset="-127"/>
            </a:endParaRPr>
          </a:p>
          <a:p>
            <a:pPr eaLnBrk="0" latinLnBrk="0" hangingPunct="0"/>
            <a:endParaRPr kumimoji="0" lang="en-US" altLang="ko-KR" sz="1400" smtClean="0">
              <a:solidFill>
                <a:srgbClr val="080808"/>
              </a:solidFill>
              <a:latin typeface="Arial Unicode MS" panose="020B0604020202020204" pitchFamily="50" charset="-127"/>
              <a:ea typeface="JetBrains Mono"/>
            </a:endParaRPr>
          </a:p>
          <a:p>
            <a:pPr eaLnBrk="0" latinLnBrk="0" hangingPunct="0"/>
            <a:r>
              <a:rPr kumimoji="0" lang="ko-KR" altLang="ko-KR" sz="1400" smtClean="0">
                <a:solidFill>
                  <a:srgbClr val="C00000"/>
                </a:solidFill>
                <a:latin typeface="Arial Unicode MS" panose="020B0604020202020204" pitchFamily="50" charset="-127"/>
                <a:ea typeface="JetBrains Mono"/>
              </a:rPr>
              <a:t>run_game(</a:t>
            </a:r>
            <a:r>
              <a:rPr kumimoji="0" lang="en-US" altLang="ko-KR" sz="1400" smtClean="0">
                <a:solidFill>
                  <a:srgbClr val="C00000"/>
                </a:solidFill>
                <a:latin typeface="Arial Unicode MS" panose="020B0604020202020204" pitchFamily="50" charset="-127"/>
                <a:ea typeface="JetBrains Mono"/>
              </a:rPr>
              <a:t>ttl, </a:t>
            </a:r>
            <a:r>
              <a:rPr kumimoji="0" lang="ko-KR" altLang="ko-KR" sz="1400" smtClean="0">
                <a:solidFill>
                  <a:srgbClr val="C00000"/>
                </a:solidFill>
                <a:latin typeface="Arial Unicode MS" panose="020B0604020202020204" pitchFamily="50" charset="-127"/>
                <a:ea typeface="JetBrains Mono"/>
              </a:rPr>
              <a:t>rbt, </a:t>
            </a:r>
            <a:r>
              <a:rPr kumimoji="0" lang="ko-KR" altLang="ko-KR" sz="1400">
                <a:solidFill>
                  <a:srgbClr val="C00000"/>
                </a:solidFill>
                <a:latin typeface="Arial Unicode MS" panose="020B0604020202020204" pitchFamily="50" charset="-127"/>
                <a:ea typeface="JetBrains Mono"/>
              </a:rPr>
              <a:t>p_ttl, p_rbt)</a:t>
            </a: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t.exitonclick()  </a:t>
            </a:r>
            <a: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# </a:t>
            </a:r>
            <a: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  <a:t>실행 창을 닫지 않도록</a:t>
            </a:r>
            <a:b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</a:br>
            <a: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##.........</a:t>
            </a:r>
            <a: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  <a:t>메인 끝</a:t>
            </a:r>
            <a:r>
              <a:rPr kumimoji="0" lang="ko-KR" altLang="ko-KR" sz="1400" i="1" smtClean="0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.........##</a:t>
            </a:r>
            <a:endParaRPr kumimoji="0" lang="ko-KR" altLang="ko-KR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569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반복문의 활용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: Turtle Module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활용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75048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2000" b="1">
                <a:cs typeface="Arial" panose="020B0604020202020204" pitchFamily="34" charset="0"/>
              </a:rPr>
              <a:t>[</a:t>
            </a:r>
            <a:r>
              <a:rPr lang="en-US" altLang="ko-KR" sz="2000" b="1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sz="2000" b="1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sz="2000" b="1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sz="2000" b="1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sz="2000" b="1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sz="2000" b="1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ko-KR" altLang="en-US" sz="2000" b="1">
                <a:cs typeface="Arial" panose="020B0604020202020204" pitchFamily="34" charset="0"/>
              </a:rPr>
              <a:t>실습</a:t>
            </a:r>
            <a:r>
              <a:rPr lang="en-US" altLang="ko-KR" sz="2000" b="1">
                <a:cs typeface="Arial" panose="020B0604020202020204" pitchFamily="34" charset="0"/>
              </a:rPr>
              <a:t>]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Turtle Module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로 구현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altLang="ko-KR" sz="2000" b="1" smtClean="0">
                <a:cs typeface="Arial" panose="020B0604020202020204" pitchFamily="34" charset="0"/>
              </a:rPr>
              <a:t> </a:t>
            </a:r>
            <a:r>
              <a:rPr lang="ko-KR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달팽이 우물에서 탈출하기 </a:t>
            </a:r>
            <a:endParaRPr lang="en-US" altLang="ko-KR" sz="20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556792"/>
            <a:ext cx="7596844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6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우물에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빠진 </a:t>
            </a:r>
            <a:r>
              <a:rPr lang="ko-KR" altLang="en-US" sz="16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달팽이가 우물 밖으로 빠져나오는데 걸리는 기간 출력</a:t>
            </a:r>
            <a:endParaRPr lang="en-US" altLang="ko-KR" sz="16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kumimoji="0"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우물의 깊이 </a:t>
            </a:r>
            <a:r>
              <a:rPr kumimoji="0"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kumimoji="0"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달팽이의 </a:t>
            </a:r>
            <a:r>
              <a:rPr kumimoji="0" lang="ko-KR" altLang="en-US" sz="13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최초 </a:t>
            </a:r>
            <a:r>
              <a:rPr kumimoji="0"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위치</a:t>
            </a:r>
            <a:r>
              <a:rPr kumimoji="0"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r>
              <a:rPr kumimoji="0"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kumimoji="0" lang="ko-KR" altLang="en-US" sz="13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값을 키보드로 입력 받는다</a:t>
            </a:r>
            <a:r>
              <a:rPr kumimoji="0"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kumimoji="0"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하루마다 한번싹 달팽이의 </a:t>
            </a:r>
            <a:r>
              <a:rPr kumimoji="0" lang="ko-KR" altLang="en-US" sz="13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위치를 표시</a:t>
            </a:r>
            <a:r>
              <a:rPr kumimoji="0"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kumimoji="0" lang="ko-KR" altLang="en-US" sz="13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경과 </a:t>
            </a:r>
            <a:r>
              <a:rPr kumimoji="0"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일수 </a:t>
            </a:r>
            <a:r>
              <a:rPr kumimoji="0" lang="ko-KR" altLang="en-US" sz="13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포함</a:t>
            </a:r>
            <a:r>
              <a:rPr kumimoji="0"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kumimoji="0"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목표에 근접해서는 남은 거리만 올라가고</a:t>
            </a:r>
            <a:r>
              <a:rPr kumimoji="0"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kumimoji="0"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다 올라가서 오른쪽으로 </a:t>
            </a:r>
            <a:r>
              <a:rPr kumimoji="0"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90</a:t>
            </a:r>
            <a:r>
              <a:rPr kumimoji="0"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도 회전</a:t>
            </a:r>
            <a:endParaRPr kumimoji="0" lang="en-US" altLang="ko-KR" sz="13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v"/>
            </a:pPr>
            <a:r>
              <a:rPr lang="ko-KR" altLang="en-US" sz="1400" b="1">
                <a:solidFill>
                  <a:srgbClr val="0000FF"/>
                </a:solidFill>
              </a:rPr>
              <a:t>Ch06-xyShift좌표</a:t>
            </a:r>
            <a:r>
              <a:rPr lang="en-US" altLang="ko-KR" sz="1400" b="1">
                <a:solidFill>
                  <a:srgbClr val="0000FF"/>
                </a:solidFill>
              </a:rPr>
              <a:t>.py </a:t>
            </a:r>
            <a:r>
              <a:rPr lang="ko-KR" altLang="en-US" sz="1400" b="1">
                <a:solidFill>
                  <a:srgbClr val="0000FF"/>
                </a:solidFill>
              </a:rPr>
              <a:t>코드 참고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487" y="3261655"/>
            <a:ext cx="3305721" cy="34704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3261655"/>
            <a:ext cx="18097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25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Turtle Graphics Module </a:t>
            </a:r>
            <a:r>
              <a:rPr lang="ko-KR" altLang="en-US">
                <a:solidFill>
                  <a:srgbClr val="3C479D"/>
                </a:solidFill>
              </a:rPr>
              <a:t>활용 예제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568952" cy="5476503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>
                <a:cs typeface="Arial" panose="020B0604020202020204" pitchFamily="34" charset="0"/>
              </a:rPr>
              <a:t>[</a:t>
            </a:r>
            <a:r>
              <a:rPr lang="en-US" altLang="ko-KR" sz="2000" smtClean="0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r>
              <a:rPr lang="en-US" altLang="ko-KR" sz="2000" smtClean="0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ko-KR" sz="2000" smtClean="0">
                <a:solidFill>
                  <a:srgbClr val="FFC000"/>
                </a:solidFill>
                <a:cs typeface="Arial" panose="020B0604020202020204" pitchFamily="34" charset="0"/>
              </a:rPr>
              <a:t>t</a:t>
            </a:r>
            <a:r>
              <a:rPr lang="en-US" altLang="ko-KR" sz="2000" smtClean="0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  <a:r>
              <a:rPr lang="en-US" altLang="ko-KR" sz="2000" smtClean="0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altLang="ko-KR" sz="2000" smtClean="0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ko-KR" altLang="en-US" sz="2000">
                <a:cs typeface="Arial" panose="020B0604020202020204" pitchFamily="34" charset="0"/>
              </a:rPr>
              <a:t>실습</a:t>
            </a:r>
            <a:r>
              <a:rPr lang="en-US" altLang="ko-KR" sz="2000" smtClean="0">
                <a:cs typeface="Arial" panose="020B0604020202020204" pitchFamily="34" charset="0"/>
              </a:rPr>
              <a:t>] </a:t>
            </a:r>
            <a:r>
              <a:rPr lang="ko-KR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윈도우 크기와 좌표 Shift</a:t>
            </a:r>
            <a:r>
              <a:rPr lang="en-US" altLang="ko-KR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값</a:t>
            </a:r>
            <a:endParaRPr lang="en-US" altLang="ko-KR" sz="2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628801"/>
            <a:ext cx="4104456" cy="194421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vert="horz" wrap="none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300">
                <a:latin typeface="+mn-ea"/>
                <a:ea typeface="+mn-ea"/>
              </a:rPr>
              <a:t>import turtle as </a:t>
            </a:r>
            <a:r>
              <a:rPr lang="en-US" altLang="ko-KR" sz="1300" smtClean="0">
                <a:latin typeface="+mn-ea"/>
                <a:ea typeface="+mn-ea"/>
              </a:rPr>
              <a:t>t</a:t>
            </a:r>
          </a:p>
          <a:p>
            <a:pPr marL="0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300" smtClean="0">
                <a:latin typeface="+mn-ea"/>
                <a:ea typeface="+mn-ea"/>
              </a:rPr>
              <a:t>w_wsize </a:t>
            </a:r>
            <a:r>
              <a:rPr lang="en-US" altLang="ko-KR" sz="1300">
                <a:latin typeface="+mn-ea"/>
                <a:ea typeface="+mn-ea"/>
              </a:rPr>
              <a:t>= </a:t>
            </a:r>
            <a:r>
              <a:rPr lang="en-US" altLang="ko-KR" sz="1300" smtClean="0">
                <a:solidFill>
                  <a:srgbClr val="0000FF"/>
                </a:solidFill>
                <a:latin typeface="+mn-ea"/>
                <a:ea typeface="+mn-ea"/>
              </a:rPr>
              <a:t>600</a:t>
            </a:r>
            <a:r>
              <a:rPr lang="en-US" altLang="ko-KR" sz="1300" smtClean="0">
                <a:latin typeface="+mn-ea"/>
                <a:ea typeface="+mn-ea"/>
              </a:rPr>
              <a:t>     </a:t>
            </a:r>
            <a:r>
              <a:rPr lang="en-US" altLang="ko-KR" sz="13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window 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가로 크기 </a:t>
            </a: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pixel</a:t>
            </a:r>
          </a:p>
          <a:p>
            <a:pPr marL="0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300">
                <a:latin typeface="+mn-ea"/>
                <a:ea typeface="+mn-ea"/>
              </a:rPr>
              <a:t>w_hsize = </a:t>
            </a:r>
            <a:r>
              <a:rPr lang="en-US" altLang="ko-KR" sz="1300" smtClean="0">
                <a:solidFill>
                  <a:srgbClr val="0000FF"/>
                </a:solidFill>
                <a:latin typeface="+mn-ea"/>
                <a:ea typeface="+mn-ea"/>
              </a:rPr>
              <a:t>600</a:t>
            </a:r>
            <a:r>
              <a:rPr lang="en-US" altLang="ko-KR" sz="1300" smtClean="0">
                <a:latin typeface="+mn-ea"/>
                <a:ea typeface="+mn-ea"/>
              </a:rPr>
              <a:t>     </a:t>
            </a: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#window 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세로 크기 </a:t>
            </a:r>
            <a:r>
              <a:rPr lang="en-US" altLang="ko-KR" sz="13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pixel</a:t>
            </a:r>
            <a:endParaRPr lang="en-US" altLang="ko-KR" sz="130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300">
                <a:solidFill>
                  <a:srgbClr val="C00000"/>
                </a:solidFill>
                <a:latin typeface="+mn-ea"/>
                <a:ea typeface="+mn-ea"/>
              </a:rPr>
              <a:t>win = t.Screen()</a:t>
            </a:r>
            <a:r>
              <a:rPr lang="en-US" altLang="ko-KR" sz="1300">
                <a:latin typeface="+mn-ea"/>
                <a:ea typeface="+mn-ea"/>
              </a:rPr>
              <a:t>    </a:t>
            </a:r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#Window screen </a:t>
            </a:r>
            <a:r>
              <a:rPr lang="ko-KR" altLang="en-US" sz="13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객체 생성</a:t>
            </a:r>
          </a:p>
          <a:p>
            <a:pPr marL="0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300" smtClean="0">
                <a:solidFill>
                  <a:srgbClr val="C00000"/>
                </a:solidFill>
                <a:latin typeface="+mn-ea"/>
                <a:ea typeface="+mn-ea"/>
              </a:rPr>
              <a:t>win.setup(w_wsize</a:t>
            </a:r>
            <a:r>
              <a:rPr lang="en-US" altLang="ko-KR" sz="1300">
                <a:solidFill>
                  <a:srgbClr val="C00000"/>
                </a:solidFill>
                <a:latin typeface="+mn-ea"/>
                <a:ea typeface="+mn-ea"/>
              </a:rPr>
              <a:t>, w_hsize</a:t>
            </a:r>
            <a:r>
              <a:rPr lang="en-US" altLang="ko-KR" sz="1300" smtClean="0">
                <a:solidFill>
                  <a:srgbClr val="C0000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1632003"/>
            <a:ext cx="3420380" cy="237306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vert="horz" wrap="none" lIns="91440" tIns="45720" rIns="91440" bIns="45720" rtlCol="0" anchor="t">
            <a:noAutofit/>
          </a:bodyPr>
          <a:lstStyle/>
          <a:p>
            <a:pPr lvl="0" eaLnBrk="0" latinLnBrk="0" hangingPunct="0">
              <a:lnSpc>
                <a:spcPct val="150000"/>
              </a:lnSpc>
            </a:pPr>
            <a: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##</a:t>
            </a:r>
            <a: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  <a:t>변수 초기화</a:t>
            </a:r>
            <a:b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l_shift = </a:t>
            </a:r>
            <a:r>
              <a:rPr kumimoji="0" lang="ko-KR" altLang="ko-KR" sz="140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0   </a:t>
            </a:r>
            <a:r>
              <a:rPr kumimoji="0" lang="ko-KR" altLang="ko-KR" sz="12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#x</a:t>
            </a:r>
            <a:r>
              <a:rPr kumimoji="0" lang="ko-KR" altLang="ko-KR" sz="1200" i="1">
                <a:solidFill>
                  <a:srgbClr val="8C8C8C"/>
                </a:solidFill>
                <a:ea typeface="맑은 고딕" panose="020B0503020000020004" pitchFamily="50" charset="-127"/>
              </a:rPr>
              <a:t>축</a:t>
            </a:r>
            <a:r>
              <a:rPr kumimoji="0" lang="ko-KR" altLang="ko-KR" sz="12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 left</a:t>
            </a:r>
            <a:r>
              <a:rPr kumimoji="0" lang="ko-KR" altLang="ko-KR" sz="1200" i="1">
                <a:solidFill>
                  <a:srgbClr val="8C8C8C"/>
                </a:solidFill>
                <a:ea typeface="맑은 고딕" panose="020B0503020000020004" pitchFamily="50" charset="-127"/>
              </a:rPr>
              <a:t>로</a:t>
            </a:r>
            <a:r>
              <a:rPr kumimoji="0" lang="ko-KR" altLang="ko-KR" sz="12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 shift pixel </a:t>
            </a:r>
            <a:r>
              <a:rPr kumimoji="0" lang="ko-KR" altLang="ko-KR" sz="1200" i="1">
                <a:solidFill>
                  <a:srgbClr val="8C8C8C"/>
                </a:solidFill>
                <a:ea typeface="맑은 고딕" panose="020B0503020000020004" pitchFamily="50" charset="-127"/>
              </a:rPr>
              <a:t>값</a:t>
            </a:r>
            <a: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  <a:t/>
            </a:r>
            <a:b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d_shift = </a:t>
            </a:r>
            <a:r>
              <a:rPr kumimoji="0" lang="ko-KR" altLang="ko-KR" sz="1400">
                <a:solidFill>
                  <a:srgbClr val="0000FF"/>
                </a:solidFill>
                <a:latin typeface="Arial Unicode MS" panose="020B0604020202020204" pitchFamily="50" charset="-127"/>
                <a:ea typeface="JetBrains Mono"/>
              </a:rPr>
              <a:t>-</a:t>
            </a:r>
            <a:r>
              <a:rPr kumimoji="0" lang="ko-KR" altLang="ko-KR" sz="140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200     </a:t>
            </a:r>
            <a:r>
              <a:rPr kumimoji="0" lang="ko-KR" altLang="ko-KR" sz="12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#y</a:t>
            </a:r>
            <a:r>
              <a:rPr kumimoji="0" lang="ko-KR" altLang="ko-KR" sz="1200" i="1">
                <a:solidFill>
                  <a:srgbClr val="8C8C8C"/>
                </a:solidFill>
                <a:ea typeface="맑은 고딕" panose="020B0503020000020004" pitchFamily="50" charset="-127"/>
              </a:rPr>
              <a:t>축</a:t>
            </a:r>
            <a:r>
              <a:rPr kumimoji="0" lang="ko-KR" altLang="ko-KR" sz="12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 down</a:t>
            </a:r>
            <a:r>
              <a:rPr kumimoji="0" lang="ko-KR" altLang="ko-KR" sz="1200" i="1">
                <a:solidFill>
                  <a:srgbClr val="8C8C8C"/>
                </a:solidFill>
                <a:ea typeface="맑은 고딕" panose="020B0503020000020004" pitchFamily="50" charset="-127"/>
              </a:rPr>
              <a:t>으로</a:t>
            </a:r>
            <a:r>
              <a:rPr kumimoji="0" lang="ko-KR" altLang="ko-KR" sz="12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 shift pixel </a:t>
            </a:r>
            <a:r>
              <a:rPr kumimoji="0" lang="ko-KR" altLang="ko-KR" sz="1200" i="1">
                <a:solidFill>
                  <a:srgbClr val="8C8C8C"/>
                </a:solidFill>
                <a:ea typeface="맑은 고딕" panose="020B0503020000020004" pitchFamily="50" charset="-127"/>
              </a:rPr>
              <a:t>값</a:t>
            </a:r>
            <a:br>
              <a:rPr kumimoji="0" lang="ko-KR" altLang="ko-KR" sz="1200" i="1">
                <a:solidFill>
                  <a:srgbClr val="8C8C8C"/>
                </a:solidFill>
                <a:ea typeface="맑은 고딕" panose="020B0503020000020004" pitchFamily="50" charset="-127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wsize = </a:t>
            </a:r>
            <a:r>
              <a:rPr kumimoji="0" lang="ko-KR" altLang="ko-KR" sz="140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(w_wsize / </a:t>
            </a:r>
            <a:r>
              <a:rPr kumimoji="0" lang="ko-KR" altLang="ko-KR" sz="140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    </a:t>
            </a:r>
            <a:r>
              <a:rPr kumimoji="0" lang="ko-KR" altLang="ko-KR" sz="12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#x-</a:t>
            </a:r>
            <a:r>
              <a:rPr kumimoji="0" lang="ko-KR" altLang="ko-KR" sz="1200" i="1">
                <a:solidFill>
                  <a:srgbClr val="8C8C8C"/>
                </a:solidFill>
                <a:ea typeface="맑은 고딕" panose="020B0503020000020004" pitchFamily="50" charset="-127"/>
              </a:rPr>
              <a:t>축</a:t>
            </a:r>
            <a:r>
              <a:rPr kumimoji="0" lang="ko-KR" altLang="ko-KR" sz="12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 (+)</a:t>
            </a:r>
            <a:r>
              <a:rPr kumimoji="0" lang="ko-KR" altLang="ko-KR" sz="1200" i="1">
                <a:solidFill>
                  <a:srgbClr val="8C8C8C"/>
                </a:solidFill>
                <a:ea typeface="맑은 고딕" panose="020B0503020000020004" pitchFamily="50" charset="-127"/>
              </a:rPr>
              <a:t>축 길이</a:t>
            </a:r>
            <a:br>
              <a:rPr kumimoji="0" lang="ko-KR" altLang="ko-KR" sz="1200" i="1">
                <a:solidFill>
                  <a:srgbClr val="8C8C8C"/>
                </a:solidFill>
                <a:ea typeface="맑은 고딕" panose="020B0503020000020004" pitchFamily="50" charset="-127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hsize = </a:t>
            </a:r>
            <a:r>
              <a:rPr kumimoji="0" lang="ko-KR" altLang="ko-KR" sz="1400">
                <a:solidFill>
                  <a:srgbClr val="000080"/>
                </a:solidFill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(w_hsize / </a:t>
            </a:r>
            <a:r>
              <a:rPr kumimoji="0" lang="ko-KR" altLang="ko-KR" sz="140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)    </a:t>
            </a:r>
            <a:r>
              <a:rPr kumimoji="0" lang="ko-KR" altLang="ko-KR" sz="12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#y-</a:t>
            </a:r>
            <a:r>
              <a:rPr kumimoji="0" lang="ko-KR" altLang="ko-KR" sz="1200" i="1">
                <a:solidFill>
                  <a:srgbClr val="8C8C8C"/>
                </a:solidFill>
                <a:ea typeface="맑은 고딕" panose="020B0503020000020004" pitchFamily="50" charset="-127"/>
              </a:rPr>
              <a:t>축</a:t>
            </a:r>
            <a:r>
              <a:rPr kumimoji="0" lang="ko-KR" altLang="ko-KR" sz="12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 (+)</a:t>
            </a:r>
            <a:r>
              <a:rPr kumimoji="0" lang="ko-KR" altLang="ko-KR" sz="1200" i="1">
                <a:solidFill>
                  <a:srgbClr val="8C8C8C"/>
                </a:solidFill>
                <a:ea typeface="맑은 고딕" panose="020B0503020000020004" pitchFamily="50" charset="-127"/>
              </a:rPr>
              <a:t>축 길이</a:t>
            </a:r>
            <a:br>
              <a:rPr kumimoji="0" lang="ko-KR" altLang="ko-KR" sz="1200" i="1">
                <a:solidFill>
                  <a:srgbClr val="8C8C8C"/>
                </a:solidFill>
                <a:ea typeface="맑은 고딕" panose="020B0503020000020004" pitchFamily="50" charset="-127"/>
              </a:rPr>
            </a:br>
            <a:r>
              <a:rPr kumimoji="0" lang="ko-KR" altLang="ko-KR" sz="140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step = </a:t>
            </a:r>
            <a:r>
              <a:rPr kumimoji="0" lang="ko-KR" altLang="ko-KR" sz="1400">
                <a:solidFill>
                  <a:srgbClr val="1750EB"/>
                </a:solidFill>
                <a:latin typeface="Arial Unicode MS" panose="020B0604020202020204" pitchFamily="50" charset="-127"/>
                <a:ea typeface="JetBrains Mono"/>
              </a:rPr>
              <a:t>100      </a:t>
            </a:r>
            <a: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#</a:t>
            </a:r>
            <a:r>
              <a:rPr kumimoji="0" lang="ko-KR" altLang="ko-KR" sz="1400" i="1">
                <a:solidFill>
                  <a:srgbClr val="8C8C8C"/>
                </a:solidFill>
                <a:ea typeface="맑은 고딕" panose="020B0503020000020004" pitchFamily="50" charset="-127"/>
              </a:rPr>
              <a:t>눈금 간격</a:t>
            </a:r>
            <a:r>
              <a:rPr kumimoji="0" lang="ko-KR" altLang="ko-KR" sz="1400" i="1">
                <a:solidFill>
                  <a:srgbClr val="8C8C8C"/>
                </a:solidFill>
                <a:latin typeface="Arial Unicode MS" panose="020B0604020202020204" pitchFamily="50" charset="-127"/>
                <a:ea typeface="JetBrains Mono"/>
              </a:rPr>
              <a:t> pixel</a:t>
            </a:r>
            <a:endParaRPr kumimoji="0" lang="ko-KR" altLang="ko-KR" sz="3600"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552" y="3270035"/>
            <a:ext cx="3305721" cy="347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4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 err="1"/>
              <a:t>반복문의</a:t>
            </a:r>
            <a:r>
              <a:rPr lang="ko-KR" altLang="en-US" dirty="0"/>
              <a:t>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894234" cy="136815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터틀</a:t>
            </a:r>
            <a:r>
              <a:rPr lang="ko-KR" altLang="en-US" sz="2000" dirty="0"/>
              <a:t> 그래픽스 모듈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 err="1"/>
              <a:t>파이썬을</a:t>
            </a:r>
            <a:r>
              <a:rPr lang="ko-KR" altLang="en-US" sz="1600" dirty="0"/>
              <a:t> 설치할 때 기본으로 제공되는 </a:t>
            </a:r>
            <a:r>
              <a:rPr lang="ko-KR" altLang="en-US" sz="1600" dirty="0" err="1"/>
              <a:t>터틀</a:t>
            </a:r>
            <a:r>
              <a:rPr lang="ko-KR" altLang="en-US" sz="1600" dirty="0"/>
              <a:t> 그래픽스라는 모듈을 이용하면 캔버스에 원하는 모양을 그리는 그래픽 프로그램을 간단하게 작성 가능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2276873"/>
            <a:ext cx="8424936" cy="418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 err="1"/>
              <a:t>터틀의</a:t>
            </a:r>
            <a:r>
              <a:rPr lang="ko-KR" altLang="en-US" sz="2000" dirty="0"/>
              <a:t> 기본 사용법 </a:t>
            </a:r>
            <a:endParaRPr kumimoji="0"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좌표를 이용한 위치 </a:t>
            </a:r>
            <a:r>
              <a:rPr lang="ko-KR" altLang="en-US" sz="1600" dirty="0" err="1"/>
              <a:t>이동뿐</a:t>
            </a:r>
            <a:r>
              <a:rPr lang="ko-KR" altLang="en-US" sz="1600" dirty="0"/>
              <a:t> 아니라 픽셀</a:t>
            </a:r>
            <a:r>
              <a:rPr lang="en-US" altLang="ko-KR" sz="1600" dirty="0"/>
              <a:t>pixel </a:t>
            </a:r>
            <a:r>
              <a:rPr lang="ko-KR" altLang="en-US" sz="1600" dirty="0"/>
              <a:t>단위로 거리를 지정하여 거북이를 움직일 수도 있음</a:t>
            </a:r>
            <a:endParaRPr kumimoji="0" lang="en-US" altLang="ko-KR" sz="1600" b="1" dirty="0">
              <a:solidFill>
                <a:srgbClr val="3C479D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Font typeface="Wingdings" pitchFamily="2" charset="2"/>
              <a:buNone/>
            </a:pPr>
            <a:endParaRPr kumimoji="0" lang="en-US" altLang="ko-KR" sz="1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90" y="3573017"/>
            <a:ext cx="688086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41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3C479D"/>
                </a:solidFill>
              </a:rPr>
              <a:t>02</a:t>
            </a:r>
            <a:r>
              <a:rPr lang="en-US" altLang="ko-KR" dirty="0">
                <a:solidFill>
                  <a:srgbClr val="3C479D"/>
                </a:solidFill>
              </a:rPr>
              <a:t>. Turtle Graphics </a:t>
            </a:r>
            <a:r>
              <a:rPr lang="en-US" altLang="ko-KR" dirty="0" smtClean="0">
                <a:solidFill>
                  <a:srgbClr val="3C479D"/>
                </a:solidFill>
              </a:rPr>
              <a:t>Method (1)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568952" cy="5476503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dirty="0" smtClean="0"/>
              <a:t>[Method </a:t>
            </a:r>
            <a:r>
              <a:rPr lang="ko-KR" altLang="en-US" sz="2000" dirty="0" smtClean="0"/>
              <a:t>활용</a:t>
            </a:r>
            <a:r>
              <a:rPr lang="en-US" altLang="ko-KR" sz="2000" dirty="0" smtClean="0"/>
              <a:t>]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2815"/>
            <a:ext cx="7945117" cy="18002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5" y="3573016"/>
            <a:ext cx="779520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7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3C479D"/>
                </a:solidFill>
              </a:rPr>
              <a:t>02</a:t>
            </a:r>
            <a:r>
              <a:rPr lang="en-US" altLang="ko-KR" dirty="0">
                <a:solidFill>
                  <a:srgbClr val="3C479D"/>
                </a:solidFill>
              </a:rPr>
              <a:t>. Turtle Graphics </a:t>
            </a:r>
            <a:r>
              <a:rPr lang="en-US" altLang="ko-KR" dirty="0" smtClean="0">
                <a:solidFill>
                  <a:srgbClr val="3C479D"/>
                </a:solidFill>
              </a:rPr>
              <a:t>Method (2)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568952" cy="5476503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dirty="0" smtClean="0"/>
              <a:t>[Method </a:t>
            </a:r>
            <a:r>
              <a:rPr lang="ko-KR" altLang="en-US" sz="2000" dirty="0" smtClean="0"/>
              <a:t>활용</a:t>
            </a:r>
            <a:r>
              <a:rPr lang="en-US" altLang="ko-KR" sz="2000" dirty="0" smtClean="0"/>
              <a:t>]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809786"/>
            <a:ext cx="7697539" cy="435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0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3C479D"/>
                </a:solidFill>
              </a:rPr>
              <a:t>02</a:t>
            </a:r>
            <a:r>
              <a:rPr lang="en-US" altLang="ko-KR" dirty="0">
                <a:solidFill>
                  <a:srgbClr val="3C479D"/>
                </a:solidFill>
              </a:rPr>
              <a:t>. Turtle Graphics </a:t>
            </a:r>
            <a:r>
              <a:rPr lang="en-US" altLang="ko-KR" dirty="0" smtClean="0">
                <a:solidFill>
                  <a:srgbClr val="3C479D"/>
                </a:solidFill>
              </a:rPr>
              <a:t>Method (3)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568952" cy="5476503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dirty="0" smtClean="0"/>
              <a:t>[Method </a:t>
            </a:r>
            <a:r>
              <a:rPr lang="ko-KR" altLang="en-US" sz="2000" dirty="0" smtClean="0"/>
              <a:t>활용</a:t>
            </a:r>
            <a:r>
              <a:rPr lang="en-US" altLang="ko-KR" sz="2000" dirty="0" smtClean="0"/>
              <a:t>]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7839709" cy="427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5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 err="1"/>
              <a:t>반복문의</a:t>
            </a:r>
            <a:r>
              <a:rPr lang="ko-KR" altLang="en-US" dirty="0"/>
              <a:t> 활용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980728"/>
            <a:ext cx="8424936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 err="1"/>
              <a:t>터틀의</a:t>
            </a:r>
            <a:r>
              <a:rPr lang="ko-KR" altLang="en-US" sz="2000" dirty="0"/>
              <a:t> 기본 사용법 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endParaRPr kumimoji="0" lang="en-US" altLang="ko-KR" sz="2000" dirty="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kumimoji="0" lang="en-US" altLang="ko-KR" sz="1600" dirty="0"/>
              <a:t> </a:t>
            </a: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Font typeface="Wingdings" pitchFamily="2" charset="2"/>
              <a:buNone/>
            </a:pP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Font typeface="Wingdings" pitchFamily="2" charset="2"/>
              <a:buNone/>
            </a:pP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Font typeface="Wingdings" pitchFamily="2" charset="2"/>
              <a:buNone/>
            </a:pP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Font typeface="Wingdings" pitchFamily="2" charset="2"/>
              <a:buNone/>
            </a:pPr>
            <a:endParaRPr kumimoji="0" lang="en-US" altLang="ko-KR" sz="1600" dirty="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kumimoji="0" lang="ko-KR" altLang="en-US" sz="1600" dirty="0"/>
              <a:t>  </a:t>
            </a:r>
            <a:endParaRPr kumimoji="0"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45" y="1484784"/>
            <a:ext cx="7372350" cy="409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05" y="2060848"/>
            <a:ext cx="7419975" cy="2200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05" y="4360755"/>
            <a:ext cx="74295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 err="1"/>
              <a:t>반복문의</a:t>
            </a:r>
            <a:r>
              <a:rPr lang="ko-KR" altLang="en-US" dirty="0"/>
              <a:t> 활용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980728"/>
            <a:ext cx="8424936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 err="1"/>
              <a:t>터틀의</a:t>
            </a:r>
            <a:r>
              <a:rPr lang="ko-KR" altLang="en-US" sz="2000" dirty="0"/>
              <a:t> 기본 사용법 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endParaRPr kumimoji="0" lang="en-US" altLang="ko-KR" sz="2000" dirty="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kumimoji="0" lang="en-US" altLang="ko-KR" sz="1600" dirty="0"/>
              <a:t> </a:t>
            </a:r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kumimoji="0" lang="en-US" altLang="ko-KR" sz="1600" dirty="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kumimoji="0" lang="en-US" altLang="ko-KR" sz="1600" dirty="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kumimoji="0" lang="en-US" altLang="ko-KR" sz="1600" dirty="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kumimoji="0" lang="en-US" altLang="ko-KR" sz="1600" dirty="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kumimoji="0" lang="en-US" altLang="ko-KR" sz="1600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45" y="1484784"/>
            <a:ext cx="7372350" cy="40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465" y="2060848"/>
            <a:ext cx="7419975" cy="2219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465" y="4329560"/>
            <a:ext cx="74295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3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 err="1"/>
              <a:t>반복문의</a:t>
            </a:r>
            <a:r>
              <a:rPr lang="ko-KR" altLang="en-US" dirty="0"/>
              <a:t> 활용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980728"/>
            <a:ext cx="8424936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 err="1"/>
              <a:t>터틀의</a:t>
            </a:r>
            <a:r>
              <a:rPr lang="ko-KR" altLang="en-US" sz="2000" dirty="0"/>
              <a:t> 기본 사용법 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endParaRPr kumimoji="0"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터틀을</a:t>
            </a:r>
            <a:r>
              <a:rPr lang="ko-KR" altLang="en-US" sz="1600" dirty="0"/>
              <a:t> 사용하여 한 변의 길이가 </a:t>
            </a:r>
            <a:r>
              <a:rPr lang="en-US" altLang="ko-KR" sz="1600" dirty="0"/>
              <a:t>100 </a:t>
            </a:r>
            <a:r>
              <a:rPr lang="ko-KR" altLang="en-US" sz="1600" dirty="0"/>
              <a:t>픽셀인 정사각형 그리기</a:t>
            </a:r>
            <a:endParaRPr kumimoji="0" lang="en-US" altLang="ko-KR" sz="1600" dirty="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 err="1"/>
              <a:t>터틀의</a:t>
            </a:r>
            <a:r>
              <a:rPr lang="ko-KR" altLang="en-US" sz="1600" dirty="0"/>
              <a:t> 이동과 방향 전환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이용하여 사각형을 그리는 코드를 작성해서 실행</a:t>
            </a: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Font typeface="Wingdings" pitchFamily="2" charset="2"/>
              <a:buNone/>
            </a:pP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Font typeface="Wingdings" pitchFamily="2" charset="2"/>
              <a:buNone/>
            </a:pPr>
            <a:endParaRPr kumimoji="0" lang="en-US" altLang="ko-KR" sz="1600" dirty="0"/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Font typeface="Wingdings" pitchFamily="2" charset="2"/>
              <a:buNone/>
            </a:pPr>
            <a:r>
              <a:rPr kumimoji="0" lang="ko-KR" altLang="en-US" sz="1600" dirty="0"/>
              <a:t>   </a:t>
            </a:r>
            <a:endParaRPr kumimoji="0"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4"/>
            <a:ext cx="7400925" cy="438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147" y="2923546"/>
            <a:ext cx="72771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8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14264</TotalTime>
  <Words>1521</Words>
  <Application>Microsoft Office PowerPoint</Application>
  <PresentationFormat>화면 슬라이드 쇼(4:3)</PresentationFormat>
  <Paragraphs>253</Paragraphs>
  <Slides>30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Adobe Kaiti Std R</vt:lpstr>
      <vt:lpstr>Arial Unicode MS</vt:lpstr>
      <vt:lpstr>HY견고딕</vt:lpstr>
      <vt:lpstr>JetBrains Mono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Chapter 06. 반복 -Turtle모듈 활용-</vt:lpstr>
      <vt:lpstr>PowerPoint 프레젠테이션</vt:lpstr>
      <vt:lpstr>03. 반복문의 활용</vt:lpstr>
      <vt:lpstr>02. Turtle Graphics Method (1)</vt:lpstr>
      <vt:lpstr>02. Turtle Graphics Method (2)</vt:lpstr>
      <vt:lpstr>02. Turtle Graphics Method (3)</vt:lpstr>
      <vt:lpstr>03. 반복문의 활용</vt:lpstr>
      <vt:lpstr>03. 반복문의 활용</vt:lpstr>
      <vt:lpstr>03. 반복문의 활용</vt:lpstr>
      <vt:lpstr>03. 반복문의 활용</vt:lpstr>
      <vt:lpstr>03. 반복문의 활용</vt:lpstr>
      <vt:lpstr>03. 반복문의 활용</vt:lpstr>
      <vt:lpstr>03. 반복문의 활용</vt:lpstr>
      <vt:lpstr>03. 반복문의 활용</vt:lpstr>
      <vt:lpstr>03. 반복문의 활용</vt:lpstr>
      <vt:lpstr>03. 반복문의 활용</vt:lpstr>
      <vt:lpstr>03. 반복문의 활용</vt:lpstr>
      <vt:lpstr>03. 반복문의 활용</vt:lpstr>
      <vt:lpstr>03. 반복문의 활용</vt:lpstr>
      <vt:lpstr>03. 반복문의 활용</vt:lpstr>
      <vt:lpstr>03. 반복문의 활용</vt:lpstr>
      <vt:lpstr>03. 반복문의 활용 : Turtle Module 활용</vt:lpstr>
      <vt:lpstr>03. 반복문의 활용 : Turtle Module 활용</vt:lpstr>
      <vt:lpstr>03. Turtle Graphics Module 활용 예제</vt:lpstr>
      <vt:lpstr>03. Turtle Graphics Module 활용 예제</vt:lpstr>
      <vt:lpstr>03. Turtle Graphics Module 활용 예제</vt:lpstr>
      <vt:lpstr>03. Turtle Graphics Module 활용 예제</vt:lpstr>
      <vt:lpstr>03. 반복문의 활용 : Turtle Module 활용</vt:lpstr>
      <vt:lpstr>03. Turtle Graphics Module 활용 예제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정기철;이종원</dc:creator>
  <cp:lastModifiedBy>Windows 사용자</cp:lastModifiedBy>
  <cp:revision>1343</cp:revision>
  <dcterms:created xsi:type="dcterms:W3CDTF">2012-07-11T10:23:22Z</dcterms:created>
  <dcterms:modified xsi:type="dcterms:W3CDTF">2022-04-07T06:49:57Z</dcterms:modified>
</cp:coreProperties>
</file>