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71" r:id="rId3"/>
    <p:sldId id="692" r:id="rId4"/>
    <p:sldId id="472" r:id="rId5"/>
    <p:sldId id="690" r:id="rId6"/>
    <p:sldId id="691" r:id="rId7"/>
    <p:sldId id="693" r:id="rId8"/>
    <p:sldId id="697" r:id="rId9"/>
    <p:sldId id="698" r:id="rId10"/>
    <p:sldId id="699" r:id="rId11"/>
    <p:sldId id="700" r:id="rId12"/>
    <p:sldId id="703" r:id="rId13"/>
    <p:sldId id="704" r:id="rId14"/>
    <p:sldId id="702" r:id="rId15"/>
    <p:sldId id="705" r:id="rId16"/>
    <p:sldId id="385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30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smtClean="0">
                <a:solidFill>
                  <a:schemeClr val="bg1"/>
                </a:solidFill>
              </a:rPr>
              <a:t>Appendix </a:t>
            </a:r>
            <a:r>
              <a:rPr lang="en-US" altLang="ko-KR" sz="3600" b="1" dirty="0">
                <a:solidFill>
                  <a:schemeClr val="bg1"/>
                </a:solidFill>
              </a:rPr>
              <a:t>07</a:t>
            </a:r>
            <a:r>
              <a:rPr lang="en-US" altLang="ko-KR" sz="3600" b="1">
                <a:solidFill>
                  <a:schemeClr val="bg1"/>
                </a:solidFill>
              </a:rPr>
              <a:t>. </a:t>
            </a:r>
            <a:r>
              <a:rPr lang="ko-KR" altLang="en-US" sz="3600" b="1" smtClean="0">
                <a:solidFill>
                  <a:schemeClr val="bg1"/>
                </a:solidFill>
              </a:rPr>
              <a:t>숫자 </a:t>
            </a:r>
            <a:r>
              <a:rPr lang="en-US" altLang="ko-KR" sz="3600" b="1" smtClean="0">
                <a:solidFill>
                  <a:schemeClr val="bg1"/>
                </a:solidFill>
              </a:rPr>
              <a:t>Puzzle </a:t>
            </a:r>
            <a:r>
              <a:rPr lang="ko-KR" altLang="en-US" sz="3600" b="1" smtClean="0">
                <a:solidFill>
                  <a:schemeClr val="bg1"/>
                </a:solidFill>
              </a:rPr>
              <a:t>게임 개발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smtClean="0"/>
              <a:t>키보드로 방향키 값 받아 퍼즐 </a:t>
            </a:r>
            <a:r>
              <a:rPr lang="ko-KR" altLang="en-US" sz="2000" smtClean="0"/>
              <a:t>이동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Ch07-Puzzle03.py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 받은 방향으로 퍼즐 이동 결과를 리스트에 반영하여 출력하시오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위치 값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(r, c)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함수로 전달하여 리스트에 인접 값 간에 교환 처리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만약 상호 교환할 수 없는 위치 값이면 </a:t>
            </a:r>
            <a:r>
              <a:rPr lang="en-US" altLang="ko-KR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을 반환</a:t>
            </a:r>
            <a:r>
              <a:rPr lang="en-US" altLang="ko-KR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교환 가능하면 교환 후 </a:t>
            </a:r>
            <a:r>
              <a:rPr lang="en-US" altLang="ko-KR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40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을 반환</a:t>
            </a:r>
            <a:endParaRPr lang="en-US" altLang="ko-KR" sz="1400">
              <a:solidFill>
                <a:srgbClr val="0000CC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9757" y="2636912"/>
            <a:ext cx="744444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def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left(r, c):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global puzzle, col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if </a:t>
            </a:r>
            <a:r>
              <a:rPr lang="en-US" altLang="ko-KR" sz="1400" dirty="0" smtClean="0">
                <a:latin typeface="+mn-ea"/>
                <a:ea typeface="+mn-ea"/>
              </a:rPr>
              <a:t>c+1 &gt;= col: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print("</a:t>
            </a:r>
            <a:r>
              <a:rPr lang="ko-KR" altLang="en-US" sz="1400" dirty="0" smtClean="0">
                <a:latin typeface="+mn-ea"/>
                <a:ea typeface="+mn-ea"/>
              </a:rPr>
              <a:t>이동 불가</a:t>
            </a:r>
            <a:r>
              <a:rPr lang="en-US" altLang="ko-KR" sz="1400" dirty="0" smtClean="0">
                <a:latin typeface="+mn-ea"/>
                <a:ea typeface="+mn-ea"/>
              </a:rPr>
              <a:t>!")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else:	</a:t>
            </a:r>
          </a:p>
          <a:p>
            <a:r>
              <a:rPr lang="pt-BR" altLang="ko-KR" sz="1400" dirty="0" smtClean="0">
                <a:latin typeface="+mn-ea"/>
                <a:ea typeface="+mn-ea"/>
              </a:rPr>
              <a:t>        puzzle[r</a:t>
            </a:r>
            <a:r>
              <a:rPr lang="pt-BR" altLang="ko-KR" sz="1400" dirty="0">
                <a:latin typeface="+mn-ea"/>
                <a:ea typeface="+mn-ea"/>
              </a:rPr>
              <a:t>][c+1], puzzle[r][c] = puzzle[r][c], puzzle[r][c+1]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03701" y="2636912"/>
            <a:ext cx="4528739" cy="4139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while True 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dirty="0" err="1">
                <a:latin typeface="+mn-ea"/>
                <a:ea typeface="+mn-ea"/>
              </a:rPr>
              <a:t>find_zero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r =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// row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행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c =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% row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열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key = input("a(</a:t>
            </a:r>
            <a:r>
              <a:rPr lang="ko-KR" altLang="en-US" sz="1400" dirty="0">
                <a:latin typeface="+mn-ea"/>
                <a:ea typeface="+mn-ea"/>
              </a:rPr>
              <a:t>좌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en-US" altLang="ko-KR" sz="1400" dirty="0">
                <a:latin typeface="+mn-ea"/>
                <a:ea typeface="+mn-ea"/>
              </a:rPr>
              <a:t> w(</a:t>
            </a:r>
            <a:r>
              <a:rPr lang="ko-KR" altLang="en-US" sz="1400" dirty="0">
                <a:latin typeface="+mn-ea"/>
                <a:ea typeface="+mn-ea"/>
              </a:rPr>
              <a:t>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s(</a:t>
            </a:r>
            <a:r>
              <a:rPr lang="ko-KR" altLang="en-US" sz="1400" dirty="0">
                <a:latin typeface="+mn-ea"/>
                <a:ea typeface="+mn-ea"/>
              </a:rPr>
              <a:t>하</a:t>
            </a:r>
            <a:r>
              <a:rPr lang="en-US" altLang="ko-KR" sz="1400" dirty="0">
                <a:latin typeface="+mn-ea"/>
                <a:ea typeface="+mn-ea"/>
              </a:rPr>
              <a:t>) d(</a:t>
            </a:r>
            <a:r>
              <a:rPr lang="ko-KR" altLang="en-US" sz="1400" dirty="0">
                <a:latin typeface="+mn-ea"/>
                <a:ea typeface="+mn-ea"/>
              </a:rPr>
              <a:t>우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en-US" altLang="ko-KR" sz="1400" dirty="0">
                <a:latin typeface="+mn-ea"/>
                <a:ea typeface="+mn-ea"/>
              </a:rPr>
              <a:t>&gt; </a:t>
            </a:r>
            <a:r>
              <a:rPr lang="en-US" altLang="ko-KR" sz="1400" dirty="0" smtClean="0">
                <a:latin typeface="+mn-ea"/>
                <a:ea typeface="+mn-ea"/>
              </a:rPr>
              <a:t>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"a</a:t>
            </a:r>
            <a:r>
              <a:rPr lang="en-US" altLang="ko-KR" sz="1400" dirty="0" smtClean="0">
                <a:latin typeface="+mn-ea"/>
                <a:ea typeface="+mn-ea"/>
              </a:rPr>
              <a:t>":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#LEFT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left(r, c)	</a:t>
            </a:r>
            <a:endParaRPr lang="en-US" altLang="ko-KR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</a:t>
            </a:r>
            <a:r>
              <a:rPr lang="en-US" altLang="ko-KR" sz="1400" dirty="0" smtClean="0">
                <a:latin typeface="+mn-ea"/>
                <a:ea typeface="+mn-ea"/>
              </a:rPr>
              <a:t>"d":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#RIGHT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right(r, c)	</a:t>
            </a:r>
            <a:endParaRPr lang="en-US" altLang="ko-KR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</a:t>
            </a:r>
            <a:r>
              <a:rPr lang="en-US" altLang="ko-KR" sz="1400" dirty="0" smtClean="0">
                <a:latin typeface="+mn-ea"/>
                <a:ea typeface="+mn-ea"/>
              </a:rPr>
              <a:t>"s" 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#DOWN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down(r, c)		</a:t>
            </a:r>
            <a:endParaRPr lang="en-US" altLang="ko-KR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"d":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#UP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pt-BR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up(r, c)	</a:t>
            </a:r>
            <a:endParaRPr lang="en-US" altLang="ko-KR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elif</a:t>
            </a:r>
            <a:r>
              <a:rPr lang="en-US" altLang="ko-KR" sz="1400" dirty="0">
                <a:latin typeface="+mn-ea"/>
                <a:ea typeface="+mn-ea"/>
              </a:rPr>
              <a:t> key == "0</a:t>
            </a:r>
            <a:r>
              <a:rPr lang="en-US" altLang="ko-KR" sz="1400" dirty="0" smtClean="0">
                <a:latin typeface="+mn-ea"/>
                <a:ea typeface="+mn-ea"/>
              </a:rPr>
              <a:t>":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#END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break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else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print("??</a:t>
            </a:r>
            <a:r>
              <a:rPr lang="ko-KR" altLang="en-US" sz="1400" dirty="0">
                <a:latin typeface="+mn-ea"/>
                <a:ea typeface="+mn-ea"/>
              </a:rPr>
              <a:t>잘못된 키 값입니다</a:t>
            </a:r>
            <a:r>
              <a:rPr lang="en-US" altLang="ko-KR" sz="1400" dirty="0" smtClean="0">
                <a:latin typeface="+mn-ea"/>
                <a:ea typeface="+mn-ea"/>
              </a:rPr>
              <a:t>!")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prt_puzzle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</a:t>
            </a:r>
            <a:r>
              <a:rPr lang="en-US" altLang="ko-KR" sz="1100" dirty="0" smtClean="0">
                <a:latin typeface="+mn-ea"/>
                <a:ea typeface="+mn-ea"/>
              </a:rPr>
              <a:t>	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18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 smtClean="0"/>
              <a:t>스크린 리프래시 후 퍼즐 출력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Ch07-Puzzle04.py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4"/>
            <a:ext cx="7596844" cy="616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이전 퍼즐 내용을 지우고 변경된 퍼즐을 다시 출력하기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이전 퍼즐 내용을 스크린 클리어 기능으로 클리어 시킴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7357" y="2625874"/>
            <a:ext cx="7596844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while True 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dirty="0" err="1">
                <a:latin typeface="+mn-ea"/>
                <a:ea typeface="+mn-ea"/>
              </a:rPr>
              <a:t>find_zero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r =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// row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행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c =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% row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열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key = input("a(</a:t>
            </a:r>
            <a:r>
              <a:rPr lang="ko-KR" altLang="en-US" sz="1400" dirty="0">
                <a:latin typeface="+mn-ea"/>
                <a:ea typeface="+mn-ea"/>
              </a:rPr>
              <a:t>좌</a:t>
            </a:r>
            <a:r>
              <a:rPr lang="en-US" altLang="ko-KR" sz="1400" dirty="0">
                <a:latin typeface="+mn-ea"/>
                <a:ea typeface="+mn-ea"/>
              </a:rPr>
              <a:t>) w(</a:t>
            </a:r>
            <a:r>
              <a:rPr lang="ko-KR" altLang="en-US" sz="1400" dirty="0">
                <a:latin typeface="+mn-ea"/>
                <a:ea typeface="+mn-ea"/>
              </a:rPr>
              <a:t>상</a:t>
            </a:r>
            <a:r>
              <a:rPr lang="en-US" altLang="ko-KR" sz="1400" dirty="0">
                <a:latin typeface="+mn-ea"/>
                <a:ea typeface="+mn-ea"/>
              </a:rPr>
              <a:t>) s(</a:t>
            </a:r>
            <a:r>
              <a:rPr lang="ko-KR" altLang="en-US" sz="1400" dirty="0">
                <a:latin typeface="+mn-ea"/>
                <a:ea typeface="+mn-ea"/>
              </a:rPr>
              <a:t>하</a:t>
            </a:r>
            <a:r>
              <a:rPr lang="en-US" altLang="ko-KR" sz="1400" dirty="0">
                <a:latin typeface="+mn-ea"/>
                <a:ea typeface="+mn-ea"/>
              </a:rPr>
              <a:t>) d(</a:t>
            </a:r>
            <a:r>
              <a:rPr lang="ko-KR" altLang="en-US" sz="1400" dirty="0">
                <a:latin typeface="+mn-ea"/>
                <a:ea typeface="+mn-ea"/>
              </a:rPr>
              <a:t>우</a:t>
            </a:r>
            <a:r>
              <a:rPr lang="en-US" altLang="ko-KR" sz="1400" dirty="0">
                <a:latin typeface="+mn-ea"/>
                <a:ea typeface="+mn-ea"/>
              </a:rPr>
              <a:t>) &gt; </a:t>
            </a:r>
            <a:r>
              <a:rPr lang="en-US" altLang="ko-KR" sz="1400" dirty="0" smtClean="0">
                <a:latin typeface="+mn-ea"/>
                <a:ea typeface="+mn-ea"/>
              </a:rPr>
              <a:t>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"a":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#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LEFT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left(r, c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elif</a:t>
            </a:r>
            <a:r>
              <a:rPr lang="en-US" altLang="ko-KR" sz="1400" dirty="0">
                <a:latin typeface="+mn-ea"/>
                <a:ea typeface="+mn-ea"/>
              </a:rPr>
              <a:t> key == "0":	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END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break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else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print("??</a:t>
            </a:r>
            <a:r>
              <a:rPr lang="ko-KR" altLang="en-US" sz="1400" dirty="0">
                <a:latin typeface="+mn-ea"/>
                <a:ea typeface="+mn-ea"/>
              </a:rPr>
              <a:t>잘못된 키 값입니다</a:t>
            </a:r>
            <a:r>
              <a:rPr lang="en-US" altLang="ko-KR" sz="1400" dirty="0" smtClean="0">
                <a:latin typeface="+mn-ea"/>
                <a:ea typeface="+mn-ea"/>
              </a:rPr>
              <a:t>!")	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os.system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('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cls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')</a:t>
            </a: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os.system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' if os.name ==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' else 'clear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')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prt_puzzle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7357" y="2204864"/>
            <a:ext cx="75968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import </a:t>
            </a:r>
            <a:r>
              <a:rPr lang="en-US" altLang="ko-KR" sz="1400" dirty="0" err="1" smtClean="0">
                <a:solidFill>
                  <a:srgbClr val="C00000"/>
                </a:solidFill>
                <a:latin typeface="+mn-ea"/>
                <a:ea typeface="+mn-ea"/>
              </a:rPr>
              <a:t>os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5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 smtClean="0"/>
              <a:t>스크린 리프래시 후 퍼즐 출력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Ch07-Puzzle04.py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4"/>
            <a:ext cx="7596844" cy="1986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컴파일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하여 실행파일을 만들어서 결과 확인하기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명령 프롬프트 실행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Ch07-Puzzle04.py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가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있는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위치로 이동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예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) cd D:\project\Ch07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컴파일 수행 실행파일 생성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pyinstaller –F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Ch07-Puzzle04.py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실행 파일 실행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cd dist		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실행 파일 생성 위치로 이동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Ch07-Puzzle04.exe	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실행 파일 실행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57" y="3716678"/>
            <a:ext cx="7596844" cy="2495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3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숫자 퍼즐 </a:t>
            </a:r>
            <a:r>
              <a:rPr lang="ko-KR" altLang="en-US" smtClean="0"/>
              <a:t>개선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smtClean="0"/>
              <a:t>엔터</a:t>
            </a:r>
            <a:r>
              <a:rPr lang="en-US" altLang="ko-KR" sz="2000" smtClean="0"/>
              <a:t> </a:t>
            </a:r>
            <a:r>
              <a:rPr lang="ko-KR" altLang="en-US" sz="2000" smtClean="0"/>
              <a:t>없이 키 값 처리</a:t>
            </a:r>
            <a:r>
              <a:rPr lang="en-US" altLang="ko-KR" sz="2000" smtClean="0"/>
              <a:t>		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Ch07-Puzzle05.py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	</a:t>
            </a:r>
            <a:endParaRPr lang="en-US" altLang="ko-KR" sz="2000" dirty="0"/>
          </a:p>
          <a:p>
            <a:pPr marL="666750" lvl="1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 startAt="6"/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504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방향 문자 입력 시 문자 입력 후 바로 처리되도록 개선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1632" y="2060848"/>
            <a:ext cx="7596844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atin typeface="+mn-ea"/>
                <a:ea typeface="+mn-ea"/>
              </a:rPr>
              <a:t>import </a:t>
            </a:r>
            <a:r>
              <a:rPr lang="en-US" altLang="ko-KR" sz="1300" dirty="0" err="1" smtClean="0">
                <a:solidFill>
                  <a:srgbClr val="C00000"/>
                </a:solidFill>
                <a:latin typeface="+mn-ea"/>
                <a:ea typeface="+mn-ea"/>
              </a:rPr>
              <a:t>msvcrt</a:t>
            </a:r>
            <a:r>
              <a:rPr lang="en-US" altLang="ko-KR" sz="1300" dirty="0" smtClean="0">
                <a:solidFill>
                  <a:srgbClr val="C00000"/>
                </a:solidFill>
                <a:latin typeface="+mn-ea"/>
                <a:ea typeface="+mn-ea"/>
              </a:rPr>
              <a:t>	</a:t>
            </a:r>
          </a:p>
          <a:p>
            <a:endParaRPr lang="en-US" altLang="ko-KR" sz="13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LEFT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, DOWN, RIGHT, UP, END = ('LEFT', 'DOWN', 'RIGHT', 'UP', 'END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')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arrow_keys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= {  </a:t>
            </a:r>
            <a:r>
              <a:rPr lang="en-US" altLang="ko-KR" sz="1300" smtClean="0">
                <a:solidFill>
                  <a:srgbClr val="0000CC"/>
                </a:solidFill>
                <a:latin typeface="+mn-ea"/>
                <a:ea typeface="+mn-ea"/>
              </a:rPr>
              <a:t>	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#[</a:t>
            </a:r>
            <a:r>
              <a: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딕셔너리 자료형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키보드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입력 값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확장자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포함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을 키 값으로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대응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300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b'w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': UP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,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b's': DOWN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,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b'd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': RIGHT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,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b'a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': LEFT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,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b'0': 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END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}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5410" y="4225737"/>
            <a:ext cx="7596844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+mn-ea"/>
                <a:ea typeface="+mn-ea"/>
              </a:rPr>
              <a:t>while True </a:t>
            </a:r>
            <a:r>
              <a:rPr lang="en-US" altLang="ko-KR" sz="1300" dirty="0" smtClean="0">
                <a:latin typeface="+mn-ea"/>
                <a:ea typeface="+mn-ea"/>
              </a:rPr>
              <a:t>:	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	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	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key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= input("a(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좌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 w(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 s(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 d(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우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 &gt; 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")	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print("&lt; a(</a:t>
            </a:r>
            <a:r>
              <a:rPr lang="ko-KR" altLang="en-US" sz="1300" dirty="0">
                <a:solidFill>
                  <a:srgbClr val="0000CC"/>
                </a:solidFill>
                <a:latin typeface="+mn-ea"/>
                <a:ea typeface="+mn-ea"/>
              </a:rPr>
              <a:t>좌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) w(</a:t>
            </a:r>
            <a:r>
              <a:rPr lang="ko-KR" altLang="en-US" sz="1300" dirty="0">
                <a:solidFill>
                  <a:srgbClr val="0000CC"/>
                </a:solidFill>
                <a:latin typeface="+mn-ea"/>
                <a:ea typeface="+mn-ea"/>
              </a:rPr>
              <a:t>상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) s(</a:t>
            </a:r>
            <a:r>
              <a:rPr lang="ko-KR" altLang="en-US" sz="1300" dirty="0">
                <a:solidFill>
                  <a:srgbClr val="0000CC"/>
                </a:solidFill>
                <a:latin typeface="+mn-ea"/>
                <a:ea typeface="+mn-ea"/>
              </a:rPr>
              <a:t>하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) d(</a:t>
            </a:r>
            <a:r>
              <a:rPr lang="ko-KR" altLang="en-US" sz="1300" dirty="0">
                <a:solidFill>
                  <a:srgbClr val="0000CC"/>
                </a:solidFill>
                <a:latin typeface="+mn-ea"/>
                <a:ea typeface="+mn-ea"/>
              </a:rPr>
              <a:t>우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) 0(</a:t>
            </a:r>
            <a:r>
              <a:rPr lang="ko-KR" altLang="en-US" sz="1300" dirty="0">
                <a:solidFill>
                  <a:srgbClr val="0000CC"/>
                </a:solidFill>
                <a:latin typeface="+mn-ea"/>
                <a:ea typeface="+mn-ea"/>
              </a:rPr>
              <a:t>종료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)&gt; 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")	</a:t>
            </a:r>
          </a:p>
          <a:p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en-US" altLang="ko-KR" sz="1300" dirty="0" err="1" smtClean="0">
                <a:solidFill>
                  <a:srgbClr val="0000CC"/>
                </a:solidFill>
                <a:latin typeface="+mn-ea"/>
                <a:ea typeface="+mn-ea"/>
              </a:rPr>
              <a:t>ch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=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msvcrt.getch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()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if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ch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in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arrow_keys.keys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():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    key =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arrow_keys</a:t>
            </a:r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[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  <a:ea typeface="+mn-ea"/>
              </a:rPr>
              <a:t>ch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]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else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:	</a:t>
            </a:r>
            <a:endParaRPr lang="en-US" altLang="ko-KR" sz="1300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rgbClr val="0000CC"/>
                </a:solidFill>
                <a:latin typeface="+mn-ea"/>
                <a:ea typeface="+mn-ea"/>
              </a:rPr>
              <a:t>        key = 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'Wrong'	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if key == </a:t>
            </a: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‘</a:t>
            </a:r>
            <a:r>
              <a:rPr lang="en-US" altLang="ko-KR" sz="1300" dirty="0" smtClean="0">
                <a:solidFill>
                  <a:srgbClr val="0000CC"/>
                </a:solidFill>
                <a:latin typeface="+mn-ea"/>
                <a:ea typeface="+mn-ea"/>
              </a:rPr>
              <a:t>LEFT</a:t>
            </a: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' :	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left(r, c</a:t>
            </a: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	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34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퍼즐 완성 여부 판단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Ch07-Puzzle06.py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 정렬이 완성되었는지 판단을 함수 호출로 해결하시오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전체 중에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을 제외한 숫자가 모두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일치하는지 판단을 함수 호출로 해결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smtClean="0">
                <a:solidFill>
                  <a:srgbClr val="C00000"/>
                </a:solidFill>
                <a:sym typeface="Wingdings" panose="05000000000000000000" pitchFamily="2" charset="2"/>
              </a:rPr>
              <a:t>check_complete()</a:t>
            </a:r>
            <a:endParaRPr lang="en-US" altLang="ko-KR" sz="1200" b="1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정렬이 완성되었으면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반환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미완성이면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반환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5550" y="2636912"/>
            <a:ext cx="7596844" cy="2646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while True 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: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os.system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('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cls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')</a:t>
            </a: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os.system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' if os.name ==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' else 'clear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')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prt_puzzle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if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check_complete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    print</a:t>
            </a:r>
            <a:r>
              <a:rPr lang="en-US" altLang="ko-KR" sz="1400" dirty="0">
                <a:latin typeface="+mn-ea"/>
                <a:ea typeface="+mn-ea"/>
              </a:rPr>
              <a:t>("&gt;</a:t>
            </a:r>
            <a:r>
              <a:rPr lang="ko-KR" altLang="en-US" sz="1400" dirty="0">
                <a:latin typeface="+mn-ea"/>
                <a:ea typeface="+mn-ea"/>
              </a:rPr>
              <a:t>성공했습니다</a:t>
            </a:r>
            <a:r>
              <a:rPr lang="en-US" altLang="ko-KR" sz="1400" dirty="0" smtClean="0">
                <a:latin typeface="+mn-ea"/>
                <a:ea typeface="+mn-ea"/>
              </a:rPr>
              <a:t>.")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else 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    print</a:t>
            </a:r>
            <a:r>
              <a:rPr lang="en-US" altLang="ko-KR" sz="1400" dirty="0">
                <a:latin typeface="+mn-ea"/>
                <a:ea typeface="+mn-ea"/>
              </a:rPr>
              <a:t>("&gt;</a:t>
            </a:r>
            <a:r>
              <a:rPr lang="ko-KR" altLang="en-US" sz="1400" dirty="0">
                <a:latin typeface="+mn-ea"/>
                <a:ea typeface="+mn-ea"/>
              </a:rPr>
              <a:t>미완성입니다</a:t>
            </a:r>
            <a:r>
              <a:rPr lang="en-US" altLang="ko-KR" sz="1400" dirty="0" smtClean="0">
                <a:latin typeface="+mn-ea"/>
                <a:ea typeface="+mn-ea"/>
              </a:rPr>
              <a:t>.")	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</a:t>
            </a:r>
            <a:r>
              <a:rPr lang="en-US" altLang="ko-KR" sz="1100" dirty="0" smtClean="0">
                <a:latin typeface="+mn-ea"/>
                <a:ea typeface="+mn-ea"/>
              </a:rPr>
              <a:t>	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6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04. </a:t>
            </a:r>
            <a:r>
              <a:rPr lang="ko-KR" altLang="en-US"/>
              <a:t>숫자 퍼즐 완성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l"/>
            </a:pPr>
            <a:r>
              <a:rPr lang="en-US" altLang="ko-KR" sz="2000" smtClean="0"/>
              <a:t>[</a:t>
            </a:r>
            <a:r>
              <a:rPr lang="ko-KR" altLang="en-US" sz="2000" smtClean="0"/>
              <a:t>과제</a:t>
            </a:r>
            <a:r>
              <a:rPr lang="en-US" altLang="ko-KR" sz="2000" smtClean="0"/>
              <a:t>] nxn </a:t>
            </a:r>
            <a:r>
              <a:rPr lang="ko-KR" altLang="en-US" sz="2000" smtClean="0"/>
              <a:t>숫자 퍼즐 게임 만들기</a:t>
            </a:r>
            <a:r>
              <a:rPr lang="ko-KR" altLang="en-US" sz="18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800" b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12983" y="1484784"/>
            <a:ext cx="7596844" cy="1727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다음 사항을 추가하여 숫자 퍼즐 게임을 완성하시오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 못된 키 값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('a', 'w', 's', 'd'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이외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입력되면 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"??</a:t>
            </a:r>
            <a:r>
              <a:rPr lang="ko-KR" altLang="en-US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잘못된 키 값입니다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!"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이동할 수 없는 방향 값이 입력되면 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＂!!</a:t>
            </a:r>
            <a:r>
              <a:rPr lang="ko-KR" altLang="en-US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잘못된 이동입니다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!"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 정렬이 완성되면 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"%d</a:t>
            </a:r>
            <a:r>
              <a:rPr lang="ko-KR" altLang="en-US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번만에 성공하였습니다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."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출력하고 종료</a:t>
            </a:r>
            <a:endParaRPr lang="en-US" altLang="ko-KR" sz="11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현제 시도 횟 수를 아래와 같이 좌측 하단에 표시 </a:t>
            </a:r>
            <a:endParaRPr lang="en-US" altLang="ko-KR" sz="1100" b="1" smtClean="0">
              <a:solidFill>
                <a:srgbClr val="0000CC"/>
              </a:solidFill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잘 못된 키 </a:t>
            </a:r>
            <a:r>
              <a:rPr lang="ko-KR" altLang="en-US" sz="11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값이거나 이동할 수 없는 방향 값일 경우는 회 수에서 제외</a:t>
            </a:r>
            <a:r>
              <a:rPr lang="en-US" altLang="ko-KR" sz="12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200" b="1" smtClean="0">
              <a:solidFill>
                <a:srgbClr val="0000CC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459173"/>
            <a:ext cx="3295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12776"/>
            <a:ext cx="6162972" cy="47525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n-ea"/>
                <a:ea typeface="+mn-ea"/>
              </a:rPr>
              <a:t>숫자 퍼즐 초기화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n-ea"/>
                <a:ea typeface="+mn-ea"/>
              </a:rPr>
              <a:t>숫자 </a:t>
            </a:r>
            <a:r>
              <a:rPr lang="ko-KR" altLang="en-US" sz="2000" b="1">
                <a:latin typeface="+mn-ea"/>
                <a:ea typeface="+mn-ea"/>
              </a:rPr>
              <a:t>퍼즐 </a:t>
            </a:r>
            <a:r>
              <a:rPr lang="ko-KR" altLang="en-US" sz="2000" b="1" smtClean="0">
                <a:latin typeface="+mn-ea"/>
                <a:ea typeface="+mn-ea"/>
              </a:rPr>
              <a:t>위치 조작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n-ea"/>
                <a:ea typeface="+mn-ea"/>
              </a:rPr>
              <a:t>숫자 퍼즐 개선</a:t>
            </a:r>
            <a:endParaRPr lang="en-US" altLang="ko-KR" sz="2000" b="1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n-ea"/>
                <a:ea typeface="+mn-ea"/>
              </a:rPr>
              <a:t>숫자 퍼즐 </a:t>
            </a:r>
            <a:r>
              <a:rPr lang="ko-KR" altLang="en-US" sz="2000" b="1" smtClean="0">
                <a:latin typeface="+mn-ea"/>
                <a:ea typeface="+mn-ea"/>
              </a:rPr>
              <a:t>완성</a:t>
            </a:r>
            <a:endParaRPr lang="ko-KR" altLang="en-US" sz="2000" b="1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ko-KR" altLang="en-US" smtClean="0"/>
              <a:t>숫자 퍼즐 초기화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l"/>
            </a:pPr>
            <a:r>
              <a:rPr lang="en-US" altLang="ko-KR" sz="2000" smtClean="0"/>
              <a:t>nxn </a:t>
            </a:r>
            <a:r>
              <a:rPr lang="ko-KR" altLang="en-US" sz="2000" smtClean="0"/>
              <a:t>숫자 퍼즐 게임 만들기</a:t>
            </a:r>
            <a:r>
              <a:rPr lang="ko-KR" altLang="en-US" sz="18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800" b="0" smtClean="0">
                <a:solidFill>
                  <a:schemeClr val="bg1">
                    <a:lumMod val="85000"/>
                  </a:schemeClr>
                </a:solidFill>
              </a:rPr>
              <a:t>			Ch07-Puzzle.py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12983" y="1484784"/>
            <a:ext cx="7596844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다음과 같은 숫자 퍼즐 정렬하기 게임을 완성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퍼즐의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크기는 키보드로 입력 받음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 이동 방향은 문자판 활용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a: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좌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w: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상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s: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d: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우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0: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 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빈 공간으로 주변 퍼즐이 이동하는 방향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 못된 키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값이 입력되면 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"??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잘못된 키 값입니다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!"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이동할 수 없는 방향 값이 입력되면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"!!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잘못된 이동입니다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!“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 정렬이 완성되면 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"%d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번만에 성공하였습니다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."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출력하고 종료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80" y="3637831"/>
            <a:ext cx="3295650" cy="2819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1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ko-KR" altLang="en-US" smtClean="0"/>
              <a:t>숫자 퍼즐 초기화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랜덤 배열 리스트 </a:t>
            </a:r>
            <a:r>
              <a:rPr lang="ko-KR" altLang="en-US" sz="2000" smtClean="0"/>
              <a:t>생성</a:t>
            </a:r>
            <a:r>
              <a:rPr lang="ko-KR" altLang="en-US" sz="18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800" b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Ch07-Puzzle01.py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4"/>
            <a:ext cx="7596844" cy="78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중복없는 랜덤한 값으로 초기화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 시작하는 랜덤 수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 없이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8451" y="3631669"/>
            <a:ext cx="758575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range(row*col</a:t>
            </a:r>
            <a:r>
              <a:rPr lang="en-US" altLang="ko-KR" sz="1400" dirty="0" smtClean="0"/>
              <a:t>)]	</a:t>
            </a:r>
            <a:endParaRPr lang="en-US" altLang="ko-KR" sz="1400" dirty="0"/>
          </a:p>
          <a:p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random.sample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row*col</a:t>
            </a:r>
            <a:r>
              <a:rPr lang="en-US" altLang="ko-KR" sz="1400" dirty="0" smtClean="0"/>
              <a:t>)	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</a:t>
            </a:r>
            <a:r>
              <a:rPr lang="en-US" altLang="ko-KR" sz="1400" dirty="0" smtClean="0"/>
              <a:t>range(0, 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), col):	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puzzle.append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i:i+col</a:t>
            </a:r>
            <a:r>
              <a:rPr lang="en-US" altLang="ko-KR" sz="1400" dirty="0" smtClean="0"/>
              <a:t>])	</a:t>
            </a:r>
          </a:p>
          <a:p>
            <a:r>
              <a:rPr lang="en-US" altLang="ko-KR" sz="1400" dirty="0" smtClean="0"/>
              <a:t>print(puzzle)	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7357" y="2420888"/>
            <a:ext cx="7596844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import random	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전역변수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정의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row, col = </a:t>
            </a:r>
            <a:r>
              <a:rPr lang="en-US" altLang="ko-KR" sz="1400" dirty="0" smtClean="0">
                <a:latin typeface="+mn-ea"/>
                <a:ea typeface="+mn-ea"/>
              </a:rPr>
              <a:t>(4, 4)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puzzle = </a:t>
            </a:r>
            <a:r>
              <a:rPr lang="en-US" altLang="ko-KR" sz="1400" dirty="0" smtClean="0">
                <a:latin typeface="+mn-ea"/>
                <a:ea typeface="+mn-ea"/>
              </a:rPr>
              <a:t>[]	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ko-KR" altLang="en-US" smtClean="0"/>
              <a:t>숫자 퍼즐 초기화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 랜덤 배열 리스트 생성</a:t>
            </a:r>
            <a:r>
              <a:rPr lang="ko-KR" altLang="en-US" sz="2000" b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Ch07-Puzzle01.py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smtClean="0"/>
              <a:t>많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1518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중복없는 랜덤한 값으로 초기화를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함수 호출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(row)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 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입력받아서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rgbClr val="0000CC"/>
                </a:solidFill>
              </a:rPr>
              <a:t>랜덤 퍼즐 배열 리스트를 생성하는 함수 호출로 해결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b="1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smtClean="0">
                <a:solidFill>
                  <a:srgbClr val="C00000"/>
                </a:solidFill>
                <a:sym typeface="Wingdings" panose="05000000000000000000" pitchFamily="2" charset="2"/>
              </a:rPr>
              <a:t>rand_puzzle()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생성된 퍼즐을 입체적으로 보여주는 함수 호출로 해결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smtClean="0">
                <a:solidFill>
                  <a:srgbClr val="C00000"/>
                </a:solidFill>
                <a:sym typeface="Wingdings" panose="05000000000000000000" pitchFamily="2" charset="2"/>
              </a:rPr>
              <a:t>prt_puzzle()</a:t>
            </a:r>
          </a:p>
          <a:p>
            <a:pPr marL="1085850" lvl="2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은 공백으로 출력</a:t>
            </a:r>
            <a:endParaRPr lang="en-US" altLang="ko-KR" sz="1200" smtClean="0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8451" y="5017819"/>
            <a:ext cx="7585750" cy="17235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시작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col = 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(input("</a:t>
            </a:r>
            <a:r>
              <a:rPr lang="ko-KR" altLang="en-US" sz="1400" dirty="0">
                <a:latin typeface="+mn-ea"/>
                <a:ea typeface="+mn-ea"/>
              </a:rPr>
              <a:t>열 개수는</a:t>
            </a:r>
            <a:r>
              <a:rPr lang="en-US" altLang="ko-KR" sz="1400" dirty="0">
                <a:latin typeface="+mn-ea"/>
                <a:ea typeface="+mn-ea"/>
              </a:rPr>
              <a:t>? </a:t>
            </a:r>
            <a:r>
              <a:rPr lang="en-US" altLang="ko-KR" sz="1400" dirty="0" smtClean="0">
                <a:latin typeface="+mn-ea"/>
                <a:ea typeface="+mn-ea"/>
              </a:rPr>
              <a:t>"))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row = </a:t>
            </a:r>
            <a:r>
              <a:rPr lang="en-US" altLang="ko-KR" sz="1400" dirty="0" smtClean="0">
                <a:latin typeface="+mn-ea"/>
                <a:ea typeface="+mn-ea"/>
              </a:rPr>
              <a:t>col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rand_puzzle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()	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400" dirty="0" err="1" smtClean="0">
                <a:solidFill>
                  <a:srgbClr val="C00000"/>
                </a:solidFill>
                <a:latin typeface="+mn-ea"/>
              </a:rPr>
              <a:t>prt_puzzle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()	</a:t>
            </a:r>
            <a:endParaRPr lang="en-US" altLang="ko-KR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7357" y="3140968"/>
            <a:ext cx="7596844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import random	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전역변수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정의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row, col = </a:t>
            </a:r>
            <a:r>
              <a:rPr lang="en-US" altLang="ko-KR" sz="1400" dirty="0" smtClean="0">
                <a:latin typeface="+mn-ea"/>
                <a:ea typeface="+mn-ea"/>
              </a:rPr>
              <a:t>(4, 4)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puzzle = </a:t>
            </a:r>
            <a:r>
              <a:rPr lang="en-US" altLang="ko-KR" sz="1400" dirty="0" smtClean="0">
                <a:latin typeface="+mn-ea"/>
                <a:ea typeface="+mn-ea"/>
              </a:rPr>
              <a:t>[]	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 smtClean="0">
                <a:latin typeface="+mn-ea"/>
                <a:ea typeface="+mn-ea"/>
              </a:rPr>
              <a:t>def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solidFill>
                  <a:srgbClr val="0000CC"/>
                </a:solidFill>
                <a:latin typeface="+mn-ea"/>
                <a:ea typeface="+mn-ea"/>
              </a:rPr>
              <a:t>rand_puzzle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():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global puzzle, row, col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791469"/>
            <a:ext cx="3114675" cy="29718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7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ko-KR" altLang="en-US" smtClean="0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smtClean="0"/>
              <a:t>퍼즐에서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의 위치 값 찾기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Ch07-Puzzle02.py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79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리스트에서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위치 값을 구하시오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의 위치 값을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"row: %d, col: %d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 출력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8451" y="2394754"/>
            <a:ext cx="7585750" cy="153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시작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	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col = 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(input("</a:t>
            </a:r>
            <a:r>
              <a:rPr lang="ko-KR" altLang="en-US" sz="1400" dirty="0">
                <a:latin typeface="+mn-ea"/>
                <a:ea typeface="+mn-ea"/>
              </a:rPr>
              <a:t>열 개수는</a:t>
            </a:r>
            <a:r>
              <a:rPr lang="en-US" altLang="ko-KR" sz="1400" dirty="0">
                <a:latin typeface="+mn-ea"/>
                <a:ea typeface="+mn-ea"/>
              </a:rPr>
              <a:t>? </a:t>
            </a:r>
            <a:r>
              <a:rPr lang="en-US" altLang="ko-KR" sz="1400" dirty="0" smtClean="0">
                <a:latin typeface="+mn-ea"/>
                <a:ea typeface="+mn-ea"/>
              </a:rPr>
              <a:t>"))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row = </a:t>
            </a:r>
            <a:r>
              <a:rPr lang="en-US" altLang="ko-KR" sz="1400" dirty="0" smtClean="0">
                <a:latin typeface="+mn-ea"/>
                <a:ea typeface="+mn-ea"/>
              </a:rPr>
              <a:t>col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rand_puzzle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prt_puzzle</a:t>
            </a:r>
            <a:r>
              <a:rPr lang="en-US" altLang="ko-KR" sz="1400" dirty="0" smtClean="0">
                <a:latin typeface="+mn-ea"/>
              </a:rPr>
              <a:t>()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357" y="4005064"/>
            <a:ext cx="7596844" cy="1354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 in range(row</a:t>
            </a:r>
            <a:r>
              <a:rPr lang="en-US" altLang="ko-KR" sz="1400" dirty="0" smtClean="0">
                <a:latin typeface="+mn-ea"/>
              </a:rPr>
              <a:t>):	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for j in range(col</a:t>
            </a:r>
            <a:r>
              <a:rPr lang="en-US" altLang="ko-KR" sz="1400" dirty="0" smtClean="0">
                <a:latin typeface="+mn-ea"/>
              </a:rPr>
              <a:t>):	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if puzzle[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][j] == 0</a:t>
            </a:r>
            <a:r>
              <a:rPr lang="en-US" altLang="ko-KR" sz="1400" dirty="0" smtClean="0">
                <a:latin typeface="+mn-ea"/>
              </a:rPr>
              <a:t>:	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    print("row: %d, col: %d" %(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, j</a:t>
            </a:r>
            <a:r>
              <a:rPr lang="en-US" altLang="ko-KR" sz="1400" dirty="0" smtClean="0">
                <a:latin typeface="+mn-ea"/>
              </a:rPr>
              <a:t>))	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</a:t>
            </a:r>
            <a:r>
              <a:rPr lang="en-US" altLang="ko-KR" sz="1200" dirty="0" smtClean="0">
                <a:latin typeface="+mn-ea"/>
              </a:rPr>
              <a:t>	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603313"/>
            <a:ext cx="3114675" cy="2971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1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smtClean="0"/>
              <a:t>퍼즐에서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의 위치 값 찾기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Ch07-Puzzle02.py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1512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리스트에서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위치 값을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함수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호출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구하시오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rgbClr val="0000CC"/>
                </a:solidFill>
              </a:rPr>
              <a:t>0</a:t>
            </a:r>
            <a:r>
              <a:rPr lang="ko-KR" altLang="en-US" sz="1200" smtClean="0">
                <a:solidFill>
                  <a:srgbClr val="0000CC"/>
                </a:solidFill>
              </a:rPr>
              <a:t>의 위치 값을 함수 호출로 해결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smtClean="0">
                <a:solidFill>
                  <a:srgbClr val="C00000"/>
                </a:solidFill>
                <a:sym typeface="Wingdings" panose="05000000000000000000" pitchFamily="2" charset="2"/>
              </a:rPr>
              <a:t>find_zero()</a:t>
            </a:r>
          </a:p>
          <a:p>
            <a:pPr marL="1085850" lvl="2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반환하는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의 위치 값은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의 순서 값으로 반환 </a:t>
            </a:r>
            <a:endParaRPr lang="en-US" altLang="ko-KR" sz="120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pPr marL="1085850" lvl="2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&gt; 4x4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행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열은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 6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을 반환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 seq = row*i + j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find_zero() 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함수가 반환 한 순서 값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(zero_seq)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으로부터 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의 행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(r)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과 열</a:t>
            </a:r>
            <a:r>
              <a:rPr lang="en-US" altLang="ko-KR" sz="1200" smtClean="0">
                <a:solidFill>
                  <a:srgbClr val="0000CC"/>
                </a:solidFill>
                <a:sym typeface="Wingdings" panose="05000000000000000000" pitchFamily="2" charset="2"/>
              </a:rPr>
              <a:t>(c)</a:t>
            </a:r>
            <a:r>
              <a:rPr lang="ko-KR" altLang="en-US" sz="1200" smtClean="0">
                <a:solidFill>
                  <a:srgbClr val="0000CC"/>
                </a:solidFill>
                <a:sym typeface="Wingdings" panose="05000000000000000000" pitchFamily="2" charset="2"/>
              </a:rPr>
              <a:t> 값을 계산해서 출력</a:t>
            </a:r>
            <a:endParaRPr lang="en-US" altLang="ko-KR" sz="1200" smtClean="0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8451" y="3114253"/>
            <a:ext cx="7585750" cy="153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시작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col = 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(input("</a:t>
            </a:r>
            <a:r>
              <a:rPr lang="ko-KR" altLang="en-US" sz="1400" dirty="0">
                <a:latin typeface="+mn-ea"/>
                <a:ea typeface="+mn-ea"/>
              </a:rPr>
              <a:t>열 개수는</a:t>
            </a:r>
            <a:r>
              <a:rPr lang="en-US" altLang="ko-KR" sz="1400" dirty="0">
                <a:latin typeface="+mn-ea"/>
                <a:ea typeface="+mn-ea"/>
              </a:rPr>
              <a:t>? </a:t>
            </a:r>
            <a:r>
              <a:rPr lang="en-US" altLang="ko-KR" sz="1400" dirty="0" smtClean="0">
                <a:latin typeface="+mn-ea"/>
                <a:ea typeface="+mn-ea"/>
              </a:rPr>
              <a:t>"))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row = </a:t>
            </a:r>
            <a:r>
              <a:rPr lang="en-US" altLang="ko-KR" sz="1400" dirty="0" smtClean="0">
                <a:latin typeface="+mn-ea"/>
                <a:ea typeface="+mn-ea"/>
              </a:rPr>
              <a:t>col	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rand_puzzle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prt_puzzle</a:t>
            </a:r>
            <a:r>
              <a:rPr lang="en-US" altLang="ko-KR" sz="1400" dirty="0" smtClean="0">
                <a:latin typeface="+mn-ea"/>
              </a:rPr>
              <a:t>()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35550" y="4725144"/>
            <a:ext cx="7596844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n-ea"/>
              </a:rPr>
              <a:t>zero_seq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find_zero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()	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r = </a:t>
            </a:r>
            <a:r>
              <a:rPr lang="en-US" altLang="ko-KR" sz="1400" dirty="0" err="1">
                <a:latin typeface="+mn-ea"/>
              </a:rPr>
              <a:t>zero_seq</a:t>
            </a:r>
            <a:r>
              <a:rPr lang="en-US" altLang="ko-KR" sz="1400" dirty="0">
                <a:latin typeface="+mn-ea"/>
              </a:rPr>
              <a:t> // row 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zero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행</a:t>
            </a:r>
            <a:r>
              <a:rPr lang="en-US" altLang="ko-KR" sz="1400" dirty="0" smtClean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 = </a:t>
            </a:r>
            <a:r>
              <a:rPr lang="en-US" altLang="ko-KR" sz="1400" dirty="0" err="1">
                <a:latin typeface="+mn-ea"/>
              </a:rPr>
              <a:t>zero_seq</a:t>
            </a:r>
            <a:r>
              <a:rPr lang="en-US" altLang="ko-KR" sz="1400" dirty="0">
                <a:latin typeface="+mn-ea"/>
              </a:rPr>
              <a:t> % row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열</a:t>
            </a:r>
            <a:r>
              <a:rPr lang="en-US" altLang="ko-KR" sz="1400" dirty="0" smtClean="0">
                <a:latin typeface="+mn-ea"/>
              </a:rPr>
              <a:t>	</a:t>
            </a:r>
          </a:p>
          <a:p>
            <a:r>
              <a:rPr lang="pt-BR" altLang="ko-KR" sz="1400" dirty="0">
                <a:latin typeface="+mn-ea"/>
              </a:rPr>
              <a:t>print("r: %d, c: %d" %(r, c</a:t>
            </a:r>
            <a:r>
              <a:rPr lang="pt-BR" altLang="ko-KR" sz="1400" dirty="0" smtClean="0">
                <a:latin typeface="+mn-ea"/>
              </a:rPr>
              <a:t>))	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</a:t>
            </a:r>
            <a:r>
              <a:rPr lang="en-US" altLang="ko-KR" sz="1200" dirty="0" smtClean="0">
                <a:latin typeface="+mn-ea"/>
              </a:rPr>
              <a:t>	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18979"/>
            <a:ext cx="3114675" cy="2971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smtClean="0"/>
              <a:t>키보드로 방향키 값 받아 퍼즐 이동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Ch07-Puzzle03.py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3"/>
            <a:ext cx="7596844" cy="104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키보드로 입력 받은 퍼즐 방향 문자를 출력하시오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 이동 방향은 문자판 활용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a: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좌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w: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상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s: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d: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우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0: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빈 공간으로 주변 퍼즐이 이동하는 방향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 못된 키 값이 입력되면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"??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잘못된 키 값입니다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!"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8451" y="2708920"/>
            <a:ext cx="7585750" cy="153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시작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col = 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(input("</a:t>
            </a:r>
            <a:r>
              <a:rPr lang="ko-KR" altLang="en-US" sz="1400" dirty="0">
                <a:latin typeface="+mn-ea"/>
                <a:ea typeface="+mn-ea"/>
              </a:rPr>
              <a:t>열 개수는</a:t>
            </a:r>
            <a:r>
              <a:rPr lang="en-US" altLang="ko-KR" sz="1400" dirty="0">
                <a:latin typeface="+mn-ea"/>
                <a:ea typeface="+mn-ea"/>
              </a:rPr>
              <a:t>? </a:t>
            </a:r>
            <a:r>
              <a:rPr lang="en-US" altLang="ko-KR" sz="1400" dirty="0" smtClean="0">
                <a:latin typeface="+mn-ea"/>
                <a:ea typeface="+mn-ea"/>
              </a:rPr>
              <a:t>"))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row = </a:t>
            </a:r>
            <a:r>
              <a:rPr lang="en-US" altLang="ko-KR" sz="1400" dirty="0" smtClean="0">
                <a:latin typeface="+mn-ea"/>
                <a:ea typeface="+mn-ea"/>
              </a:rPr>
              <a:t>col	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rand_puzzle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prt_puzzle</a:t>
            </a:r>
            <a:r>
              <a:rPr lang="en-US" altLang="ko-KR" sz="1400" dirty="0" smtClean="0">
                <a:latin typeface="+mn-ea"/>
              </a:rPr>
              <a:t>()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357" y="4319230"/>
            <a:ext cx="7596844" cy="2431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while True 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key = input("a(</a:t>
            </a:r>
            <a:r>
              <a:rPr lang="ko-KR" altLang="en-US" sz="1400" dirty="0">
                <a:latin typeface="+mn-ea"/>
                <a:ea typeface="+mn-ea"/>
              </a:rPr>
              <a:t>좌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en-US" altLang="ko-KR" sz="1400" dirty="0">
                <a:latin typeface="+mn-ea"/>
                <a:ea typeface="+mn-ea"/>
              </a:rPr>
              <a:t> w(</a:t>
            </a:r>
            <a:r>
              <a:rPr lang="ko-KR" altLang="en-US" sz="1400" dirty="0">
                <a:latin typeface="+mn-ea"/>
                <a:ea typeface="+mn-ea"/>
              </a:rPr>
              <a:t>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s(</a:t>
            </a:r>
            <a:r>
              <a:rPr lang="ko-KR" altLang="en-US" sz="1400" dirty="0">
                <a:latin typeface="+mn-ea"/>
                <a:ea typeface="+mn-ea"/>
              </a:rPr>
              <a:t>하</a:t>
            </a:r>
            <a:r>
              <a:rPr lang="en-US" altLang="ko-KR" sz="1400" dirty="0">
                <a:latin typeface="+mn-ea"/>
                <a:ea typeface="+mn-ea"/>
              </a:rPr>
              <a:t>) d(</a:t>
            </a:r>
            <a:r>
              <a:rPr lang="ko-KR" altLang="en-US" sz="1400" dirty="0">
                <a:latin typeface="+mn-ea"/>
                <a:ea typeface="+mn-ea"/>
              </a:rPr>
              <a:t>우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en-US" altLang="ko-KR" sz="1400" dirty="0">
                <a:latin typeface="+mn-ea"/>
                <a:ea typeface="+mn-ea"/>
              </a:rPr>
              <a:t>&gt; </a:t>
            </a:r>
            <a:r>
              <a:rPr lang="en-US" altLang="ko-KR" sz="1400" dirty="0" smtClean="0">
                <a:latin typeface="+mn-ea"/>
                <a:ea typeface="+mn-ea"/>
              </a:rPr>
              <a:t>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"a</a:t>
            </a:r>
            <a:r>
              <a:rPr lang="en-US" altLang="ko-KR" sz="1400" dirty="0" smtClean="0">
                <a:latin typeface="+mn-ea"/>
                <a:ea typeface="+mn-ea"/>
              </a:rPr>
              <a:t>":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print("Left</a:t>
            </a:r>
            <a:r>
              <a:rPr lang="en-US" altLang="ko-KR" sz="1400" dirty="0" smtClean="0">
                <a:latin typeface="+mn-ea"/>
                <a:ea typeface="+mn-ea"/>
              </a:rPr>
              <a:t>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elif</a:t>
            </a:r>
            <a:r>
              <a:rPr lang="en-US" altLang="ko-KR" sz="1400" dirty="0">
                <a:latin typeface="+mn-ea"/>
                <a:ea typeface="+mn-ea"/>
              </a:rPr>
              <a:t> key == "0</a:t>
            </a:r>
            <a:r>
              <a:rPr lang="en-US" altLang="ko-KR" sz="1400" dirty="0" smtClean="0">
                <a:latin typeface="+mn-ea"/>
                <a:ea typeface="+mn-ea"/>
              </a:rPr>
              <a:t>":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print("End</a:t>
            </a:r>
            <a:r>
              <a:rPr lang="en-US" altLang="ko-KR" sz="1400" dirty="0" smtClean="0">
                <a:latin typeface="+mn-ea"/>
                <a:ea typeface="+mn-ea"/>
              </a:rPr>
              <a:t>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else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print("??</a:t>
            </a:r>
            <a:r>
              <a:rPr lang="ko-KR" altLang="en-US" sz="1400" dirty="0">
                <a:latin typeface="+mn-ea"/>
                <a:ea typeface="+mn-ea"/>
              </a:rPr>
              <a:t>잘못된 키 값입니다</a:t>
            </a:r>
            <a:r>
              <a:rPr lang="en-US" altLang="ko-KR" sz="1400" dirty="0" smtClean="0">
                <a:latin typeface="+mn-ea"/>
                <a:ea typeface="+mn-ea"/>
              </a:rPr>
              <a:t>!")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	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숫자 퍼즐 조작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smtClean="0"/>
              <a:t>키보드로 방향키 값 받아 퍼즐 이동</a:t>
            </a:r>
            <a:r>
              <a:rPr lang="ko-KR" altLang="en-US" sz="2000" b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ko-KR" sz="2000" b="0" smtClean="0">
                <a:solidFill>
                  <a:schemeClr val="bg1">
                    <a:lumMod val="50000"/>
                  </a:schemeClr>
                </a:solidFill>
              </a:rPr>
              <a:t>Ch07-Puzzle03.py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7357" y="1484784"/>
            <a:ext cx="7596844" cy="731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 받은 방향으로 퍼즐 이동 결과를 리스트에 반영하여 출력하시오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 이동 방향은 문자판 활용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a: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좌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w: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상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s: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d: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우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0: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빈 공간으로 주변 퍼즐이 이동하는 방향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7357" y="2348880"/>
            <a:ext cx="7596844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while True 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dirty="0" err="1">
                <a:latin typeface="+mn-ea"/>
                <a:ea typeface="+mn-ea"/>
              </a:rPr>
              <a:t>find_zero</a:t>
            </a:r>
            <a:r>
              <a:rPr lang="en-US" altLang="ko-KR" sz="1400" dirty="0" smtClean="0">
                <a:latin typeface="+mn-ea"/>
                <a:ea typeface="+mn-ea"/>
              </a:rPr>
              <a:t>()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r =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// row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행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c = </a:t>
            </a:r>
            <a:r>
              <a:rPr lang="en-US" altLang="ko-KR" sz="1400" dirty="0" err="1">
                <a:latin typeface="+mn-ea"/>
                <a:ea typeface="+mn-ea"/>
              </a:rPr>
              <a:t>zero_seq</a:t>
            </a:r>
            <a:r>
              <a:rPr lang="en-US" altLang="ko-KR" sz="1400" dirty="0">
                <a:latin typeface="+mn-ea"/>
                <a:ea typeface="+mn-ea"/>
              </a:rPr>
              <a:t> % row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zero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열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key = input("a(</a:t>
            </a:r>
            <a:r>
              <a:rPr lang="ko-KR" altLang="en-US" sz="1400" dirty="0">
                <a:latin typeface="+mn-ea"/>
                <a:ea typeface="+mn-ea"/>
              </a:rPr>
              <a:t>좌</a:t>
            </a:r>
            <a:r>
              <a:rPr lang="en-US" altLang="ko-KR" sz="1400" dirty="0">
                <a:latin typeface="+mn-ea"/>
                <a:ea typeface="+mn-ea"/>
              </a:rPr>
              <a:t>) w(</a:t>
            </a:r>
            <a:r>
              <a:rPr lang="ko-KR" altLang="en-US" sz="1400" dirty="0">
                <a:latin typeface="+mn-ea"/>
                <a:ea typeface="+mn-ea"/>
              </a:rPr>
              <a:t>상</a:t>
            </a:r>
            <a:r>
              <a:rPr lang="en-US" altLang="ko-KR" sz="1400" dirty="0" smtClean="0">
                <a:latin typeface="+mn-ea"/>
                <a:ea typeface="+mn-ea"/>
              </a:rPr>
              <a:t>) s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하</a:t>
            </a:r>
            <a:r>
              <a:rPr lang="en-US" altLang="ko-KR" sz="1400" dirty="0">
                <a:latin typeface="+mn-ea"/>
                <a:ea typeface="+mn-ea"/>
              </a:rPr>
              <a:t>) d(</a:t>
            </a:r>
            <a:r>
              <a:rPr lang="ko-KR" altLang="en-US" sz="1400" dirty="0">
                <a:latin typeface="+mn-ea"/>
                <a:ea typeface="+mn-ea"/>
              </a:rPr>
              <a:t>우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en-US" altLang="ko-KR" sz="1400" dirty="0">
                <a:latin typeface="+mn-ea"/>
                <a:ea typeface="+mn-ea"/>
              </a:rPr>
              <a:t>&gt; </a:t>
            </a:r>
            <a:r>
              <a:rPr lang="en-US" altLang="ko-KR" sz="1400" dirty="0" smtClean="0">
                <a:latin typeface="+mn-ea"/>
                <a:ea typeface="+mn-ea"/>
              </a:rPr>
              <a:t>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key == "a</a:t>
            </a:r>
            <a:r>
              <a:rPr lang="en-US" altLang="ko-KR" sz="1400" dirty="0" smtClean="0">
                <a:latin typeface="+mn-ea"/>
                <a:ea typeface="+mn-ea"/>
              </a:rPr>
              <a:t>":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#LEFT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pt-BR" altLang="ko-KR" sz="1400" dirty="0" smtClean="0">
                <a:latin typeface="+mn-ea"/>
                <a:ea typeface="+mn-ea"/>
              </a:rPr>
              <a:t>puzzle[r][c], puzzle[r][c] </a:t>
            </a:r>
            <a:r>
              <a:rPr lang="pt-BR" altLang="ko-KR" sz="1400" dirty="0">
                <a:latin typeface="+mn-ea"/>
                <a:ea typeface="+mn-ea"/>
              </a:rPr>
              <a:t>= </a:t>
            </a:r>
            <a:r>
              <a:rPr lang="pt-BR" altLang="ko-KR" sz="1400" dirty="0" smtClean="0">
                <a:latin typeface="+mn-ea"/>
                <a:ea typeface="+mn-ea"/>
              </a:rPr>
              <a:t>puzzle[r][c], puzzle[r][c]	  </a:t>
            </a:r>
            <a:r>
              <a:rPr lang="pt-BR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#0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우측 값과 좌측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 값 교환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elif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key == </a:t>
            </a:r>
            <a:r>
              <a:rPr lang="en-US" altLang="ko-KR" sz="1400" dirty="0" smtClean="0">
                <a:latin typeface="+mn-ea"/>
                <a:ea typeface="+mn-ea"/>
              </a:rPr>
              <a:t>"d":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#RIGHT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</a:t>
            </a:r>
            <a:r>
              <a:rPr lang="pt-BR" altLang="ko-KR" sz="1400" dirty="0" smtClean="0">
                <a:latin typeface="+mn-ea"/>
                <a:ea typeface="+mn-ea"/>
              </a:rPr>
              <a:t>puzzle[r</a:t>
            </a:r>
            <a:r>
              <a:rPr lang="pt-BR" altLang="ko-KR" sz="1400" dirty="0">
                <a:latin typeface="+mn-ea"/>
                <a:ea typeface="+mn-ea"/>
              </a:rPr>
              <a:t>][c], puzzle[r][c] = puzzle[r][c], puzzle[r][c]	  </a:t>
            </a:r>
            <a:r>
              <a:rPr lang="pt-B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#0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좌측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값과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우측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 값 교환 </a:t>
            </a:r>
            <a:r>
              <a:rPr lang="pt-BR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elif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key == </a:t>
            </a:r>
            <a:r>
              <a:rPr lang="en-US" altLang="ko-KR" sz="1400" dirty="0" smtClean="0">
                <a:latin typeface="+mn-ea"/>
                <a:ea typeface="+mn-ea"/>
              </a:rPr>
              <a:t>"s" 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#DOWN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</a:t>
            </a:r>
            <a:r>
              <a:rPr lang="pt-BR" altLang="ko-KR" sz="1400" dirty="0" smtClean="0">
                <a:latin typeface="+mn-ea"/>
                <a:ea typeface="+mn-ea"/>
              </a:rPr>
              <a:t>puzzle[r</a:t>
            </a:r>
            <a:r>
              <a:rPr lang="pt-BR" altLang="ko-KR" sz="1400" dirty="0">
                <a:latin typeface="+mn-ea"/>
                <a:ea typeface="+mn-ea"/>
              </a:rPr>
              <a:t>][c], puzzle[r][c] = puzzle[r][c], puzzle[r][c]	  </a:t>
            </a:r>
            <a:r>
              <a:rPr lang="pt-B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#0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위쪽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값과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아래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 값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elif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key == "d":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#UP	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</a:t>
            </a:r>
            <a:r>
              <a:rPr lang="pt-BR" altLang="ko-KR" sz="1400" dirty="0" smtClean="0">
                <a:latin typeface="+mn-ea"/>
                <a:ea typeface="+mn-ea"/>
              </a:rPr>
              <a:t>puzzle[r</a:t>
            </a:r>
            <a:r>
              <a:rPr lang="pt-BR" altLang="ko-KR" sz="1400" dirty="0">
                <a:latin typeface="+mn-ea"/>
                <a:ea typeface="+mn-ea"/>
              </a:rPr>
              <a:t>][c], puzzle[r][c] = puzzle[r][c], puzzle[r][c]	  </a:t>
            </a:r>
            <a:r>
              <a:rPr lang="pt-B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#0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아래쪽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값과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 값 교환 </a:t>
            </a:r>
            <a:r>
              <a:rPr lang="pt-BR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elif</a:t>
            </a:r>
            <a:r>
              <a:rPr lang="en-US" altLang="ko-KR" sz="1400" dirty="0">
                <a:latin typeface="+mn-ea"/>
                <a:ea typeface="+mn-ea"/>
              </a:rPr>
              <a:t> key == "0</a:t>
            </a:r>
            <a:r>
              <a:rPr lang="en-US" altLang="ko-KR" sz="1400" dirty="0" smtClean="0">
                <a:latin typeface="+mn-ea"/>
                <a:ea typeface="+mn-ea"/>
              </a:rPr>
              <a:t>":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break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else</a:t>
            </a:r>
            <a:r>
              <a:rPr lang="en-US" altLang="ko-KR" sz="1400" dirty="0" smtClean="0">
                <a:latin typeface="+mn-ea"/>
                <a:ea typeface="+mn-ea"/>
              </a:rPr>
              <a:t>: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print("??</a:t>
            </a:r>
            <a:r>
              <a:rPr lang="ko-KR" altLang="en-US" sz="1400" dirty="0">
                <a:latin typeface="+mn-ea"/>
                <a:ea typeface="+mn-ea"/>
              </a:rPr>
              <a:t>잘못된 키 값입니다</a:t>
            </a:r>
            <a:r>
              <a:rPr lang="en-US" altLang="ko-KR" sz="1400" dirty="0" smtClean="0">
                <a:latin typeface="+mn-ea"/>
                <a:ea typeface="+mn-ea"/>
              </a:rPr>
              <a:t>!")	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prt_puzzle</a:t>
            </a:r>
            <a:r>
              <a:rPr lang="en-US" altLang="ko-KR" sz="1400" dirty="0" smtClean="0">
                <a:latin typeface="+mn-ea"/>
                <a:ea typeface="+mn-ea"/>
              </a:rPr>
              <a:t>()		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##======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메인 끝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======##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72074" y="436021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cs typeface="Arial" panose="020B0604020202020204" pitchFamily="34" charset="0"/>
              </a:rPr>
              <a:t>[</a:t>
            </a:r>
            <a:r>
              <a:rPr lang="en-US" altLang="ko-KR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b="1">
                <a:cs typeface="Arial" panose="020B0604020202020204" pitchFamily="34" charset="0"/>
              </a:rPr>
              <a:t>실습</a:t>
            </a:r>
            <a:r>
              <a:rPr lang="en-US" altLang="ko-KR" b="1">
                <a:cs typeface="Arial" panose="020B0604020202020204" pitchFamily="34" charset="0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3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14836</TotalTime>
  <Words>2027</Words>
  <Application>Microsoft Office PowerPoint</Application>
  <PresentationFormat>화면 슬라이드 쇼(4:3)</PresentationFormat>
  <Paragraphs>256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Appendix 07. 숫자 Puzzle 게임 개발</vt:lpstr>
      <vt:lpstr>PowerPoint 프레젠테이션</vt:lpstr>
      <vt:lpstr>01. 숫자 퍼즐 초기화</vt:lpstr>
      <vt:lpstr>01. 숫자 퍼즐 초기화</vt:lpstr>
      <vt:lpstr>01. 숫자 퍼즐 초기화</vt:lpstr>
      <vt:lpstr>02. 숫자 퍼즐 조작</vt:lpstr>
      <vt:lpstr>02. 숫자 퍼즐 조작</vt:lpstr>
      <vt:lpstr>02. 숫자 퍼즐 조작</vt:lpstr>
      <vt:lpstr>02. 숫자 퍼즐 조작</vt:lpstr>
      <vt:lpstr>02. 숫자 퍼즐 조작</vt:lpstr>
      <vt:lpstr>02. 숫자 퍼즐 조작</vt:lpstr>
      <vt:lpstr>02. 숫자 퍼즐 조작</vt:lpstr>
      <vt:lpstr>03. 숫자 퍼즐 개선</vt:lpstr>
      <vt:lpstr>02. 숫자 퍼즐 조작</vt:lpstr>
      <vt:lpstr>04. 숫자 퍼즐 완성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1297</cp:revision>
  <dcterms:created xsi:type="dcterms:W3CDTF">2012-07-11T10:23:22Z</dcterms:created>
  <dcterms:modified xsi:type="dcterms:W3CDTF">2023-05-01T23:46:07Z</dcterms:modified>
</cp:coreProperties>
</file>