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1"/>
  </p:notesMasterIdLst>
  <p:handoutMasterIdLst>
    <p:handoutMasterId r:id="rId82"/>
  </p:handoutMasterIdLst>
  <p:sldIdLst>
    <p:sldId id="256" r:id="rId2"/>
    <p:sldId id="471" r:id="rId3"/>
    <p:sldId id="516" r:id="rId4"/>
    <p:sldId id="472" r:id="rId5"/>
    <p:sldId id="665" r:id="rId6"/>
    <p:sldId id="635" r:id="rId7"/>
    <p:sldId id="636" r:id="rId8"/>
    <p:sldId id="637" r:id="rId9"/>
    <p:sldId id="662" r:id="rId10"/>
    <p:sldId id="667" r:id="rId11"/>
    <p:sldId id="668" r:id="rId12"/>
    <p:sldId id="639" r:id="rId13"/>
    <p:sldId id="638" r:id="rId14"/>
    <p:sldId id="640" r:id="rId15"/>
    <p:sldId id="641" r:id="rId16"/>
    <p:sldId id="642" r:id="rId17"/>
    <p:sldId id="643" r:id="rId18"/>
    <p:sldId id="644" r:id="rId19"/>
    <p:sldId id="710" r:id="rId20"/>
    <p:sldId id="645" r:id="rId21"/>
    <p:sldId id="690" r:id="rId22"/>
    <p:sldId id="646" r:id="rId23"/>
    <p:sldId id="712" r:id="rId24"/>
    <p:sldId id="664" r:id="rId25"/>
    <p:sldId id="711" r:id="rId26"/>
    <p:sldId id="669" r:id="rId27"/>
    <p:sldId id="647" r:id="rId28"/>
    <p:sldId id="648" r:id="rId29"/>
    <p:sldId id="649" r:id="rId30"/>
    <p:sldId id="685" r:id="rId31"/>
    <p:sldId id="686" r:id="rId32"/>
    <p:sldId id="713" r:id="rId33"/>
    <p:sldId id="687" r:id="rId34"/>
    <p:sldId id="689" r:id="rId35"/>
    <p:sldId id="650" r:id="rId36"/>
    <p:sldId id="651" r:id="rId37"/>
    <p:sldId id="688" r:id="rId38"/>
    <p:sldId id="693" r:id="rId39"/>
    <p:sldId id="694" r:id="rId40"/>
    <p:sldId id="695" r:id="rId41"/>
    <p:sldId id="697" r:id="rId42"/>
    <p:sldId id="700" r:id="rId43"/>
    <p:sldId id="699" r:id="rId44"/>
    <p:sldId id="683" r:id="rId45"/>
    <p:sldId id="672" r:id="rId46"/>
    <p:sldId id="675" r:id="rId47"/>
    <p:sldId id="677" r:id="rId48"/>
    <p:sldId id="679" r:id="rId49"/>
    <p:sldId id="676" r:id="rId50"/>
    <p:sldId id="681" r:id="rId51"/>
    <p:sldId id="702" r:id="rId52"/>
    <p:sldId id="703" r:id="rId53"/>
    <p:sldId id="704" r:id="rId54"/>
    <p:sldId id="706" r:id="rId55"/>
    <p:sldId id="717" r:id="rId56"/>
    <p:sldId id="707" r:id="rId57"/>
    <p:sldId id="705" r:id="rId58"/>
    <p:sldId id="714" r:id="rId59"/>
    <p:sldId id="701" r:id="rId60"/>
    <p:sldId id="715" r:id="rId61"/>
    <p:sldId id="684" r:id="rId62"/>
    <p:sldId id="680" r:id="rId63"/>
    <p:sldId id="691" r:id="rId64"/>
    <p:sldId id="692" r:id="rId65"/>
    <p:sldId id="666" r:id="rId66"/>
    <p:sldId id="709" r:id="rId67"/>
    <p:sldId id="708" r:id="rId68"/>
    <p:sldId id="716" r:id="rId69"/>
    <p:sldId id="652" r:id="rId70"/>
    <p:sldId id="653" r:id="rId71"/>
    <p:sldId id="654" r:id="rId72"/>
    <p:sldId id="655" r:id="rId73"/>
    <p:sldId id="656" r:id="rId74"/>
    <p:sldId id="657" r:id="rId75"/>
    <p:sldId id="658" r:id="rId76"/>
    <p:sldId id="659" r:id="rId77"/>
    <p:sldId id="660" r:id="rId78"/>
    <p:sldId id="661" r:id="rId79"/>
    <p:sldId id="385" r:id="rId80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660033"/>
    <a:srgbClr val="EE7D6A"/>
    <a:srgbClr val="3C479D"/>
    <a:srgbClr val="008000"/>
    <a:srgbClr val="7D5087"/>
    <a:srgbClr val="BB99C3"/>
    <a:srgbClr val="D5C0DA"/>
    <a:srgbClr val="F4AEA2"/>
    <a:srgbClr val="F5B4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6" autoAdjust="0"/>
    <p:restoredTop sz="94213" autoAdjust="0"/>
  </p:normalViewPr>
  <p:slideViewPr>
    <p:cSldViewPr>
      <p:cViewPr varScale="1">
        <p:scale>
          <a:sx n="106" d="100"/>
          <a:sy n="106" d="100"/>
        </p:scale>
        <p:origin x="156" y="78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2023-04-28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2023-04-28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7641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41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9577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42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5263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46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8884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47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9934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48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56706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49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83675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50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415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51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45018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52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22346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53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9548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79019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54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46106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55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78772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56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75179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57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58918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58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51700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59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39891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60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39087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61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73722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62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99247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63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697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8704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64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85030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65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94792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66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39008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67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9700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3576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9122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4749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8594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6989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6183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028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257" y="320688"/>
            <a:ext cx="1800000" cy="3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59832" y="3356992"/>
            <a:ext cx="5802610" cy="164702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9512" y="188640"/>
            <a:ext cx="4296538" cy="3456384"/>
          </a:xfrm>
          <a:prstGeom prst="rect">
            <a:avLst/>
          </a:prstGeom>
        </p:spPr>
      </p:pic>
      <p:sp>
        <p:nvSpPr>
          <p:cNvPr id="6" name="직사각형 5"/>
          <p:cNvSpPr/>
          <p:nvPr userDrawn="1"/>
        </p:nvSpPr>
        <p:spPr>
          <a:xfrm>
            <a:off x="6663409" y="188640"/>
            <a:ext cx="2229071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indent="0" algn="ctr">
              <a:buClr>
                <a:srgbClr val="3C479D"/>
              </a:buClr>
              <a:buNone/>
            </a:pPr>
            <a:r>
              <a:rPr lang="en-US" altLang="ko-KR" sz="2800" b="1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sz="28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sz="28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ko-KR" sz="2800" b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ko-KR" sz="2800" b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ko-KR" sz="2800" b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ko-KR" sz="2800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sz="2800" b="1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altLang="ko-KR" sz="2800" b="1">
              <a:solidFill>
                <a:srgbClr val="3C47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5436096" y="3356992"/>
            <a:ext cx="122413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2843808" y="3573016"/>
            <a:ext cx="5976664" cy="1728192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smtClean="0">
                <a:solidFill>
                  <a:srgbClr val="0066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Python</a:t>
            </a:r>
            <a:r>
              <a:rPr lang="ko-KR" altLang="en-US" sz="2800" smtClean="0">
                <a:solidFill>
                  <a:srgbClr val="0066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으로 배우는</a:t>
            </a:r>
            <a:endParaRPr lang="en-US" altLang="ko-KR" sz="2800" smtClean="0">
              <a:solidFill>
                <a:srgbClr val="00669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5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소프트웨어 원리</a:t>
            </a:r>
            <a:endParaRPr lang="ko-KR" altLang="en-US" sz="5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3C47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2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631234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cap="none" spc="0" dirty="0">
                <a:ln w="18415" cmpd="sng">
                  <a:noFill/>
                  <a:prstDash val="solid"/>
                </a:ln>
                <a:solidFill>
                  <a:srgbClr val="3C479D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1" kern="10" cap="none" spc="0" dirty="0">
              <a:ln w="18415" cmpd="sng">
                <a:noFill/>
                <a:prstDash val="solid"/>
              </a:ln>
              <a:solidFill>
                <a:srgbClr val="3C479D"/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3352645" y="6309320"/>
            <a:ext cx="22974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Copyright</a:t>
            </a:r>
            <a:r>
              <a:rPr lang="en-US" altLang="ko-KR" sz="1100" b="1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© 2021 </a:t>
            </a: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Hanbit Academy, Inc.</a:t>
            </a:r>
          </a:p>
          <a:p>
            <a:pPr algn="ctr" eaLnBrk="1" hangingPunct="1"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All rights reserved.</a:t>
            </a:r>
            <a:endParaRPr lang="ko-KR" altLang="ko-KR" sz="1100" b="1" dirty="0">
              <a:solidFill>
                <a:schemeClr val="bg1"/>
              </a:solidFill>
              <a:latin typeface="Adobe Kaiti Std R" panose="02020400000000000000" pitchFamily="18" charset="-128"/>
              <a:ea typeface="굴림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6732240" y="5445224"/>
            <a:ext cx="2229071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indent="0" algn="ctr">
              <a:buClr>
                <a:srgbClr val="3C479D"/>
              </a:buClr>
              <a:buNone/>
            </a:pPr>
            <a:r>
              <a:rPr lang="en-US" altLang="ko-KR" sz="2800" b="1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sz="28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sz="28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ko-KR" sz="2800" b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ko-KR" sz="2800" b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ko-KR" sz="2800" b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ko-KR" sz="2800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sz="2800" b="1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altLang="ko-KR" sz="2800" b="1">
              <a:solidFill>
                <a:srgbClr val="3C47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75856" y="6237312"/>
            <a:ext cx="268605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>
                <a:latin typeface="HY견고딕" pitchFamily="18" charset="-127"/>
                <a:ea typeface="HY견고딕" pitchFamily="18" charset="-127"/>
              </a:rPr>
              <a:t> CookBook, </a:t>
            </a:r>
            <a:r>
              <a:rPr kumimoji="0" lang="ko-KR" altLang="en-US" sz="2400" baseline="0" dirty="0">
                <a:latin typeface="HY견고딕" pitchFamily="18" charset="-127"/>
                <a:ea typeface="HY견고딕" pitchFamily="18" charset="-127"/>
              </a:rPr>
              <a:t>인공지능 시대를 위한 컴퓨터 과학 개론</a:t>
            </a:r>
            <a:endParaRPr kumimoji="0" lang="de-DE" altLang="ko-KR" sz="1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44680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100" dirty="0">
                <a:ea typeface="맑은 고딕" pitchFamily="50" charset="-127"/>
              </a:rPr>
              <a:t>본 강의교안의 저작권은 한빛아카데미㈜에 있습니다</a:t>
            </a:r>
            <a:r>
              <a:rPr kumimoji="0" lang="en-US" altLang="ko-KR" sz="1100" dirty="0">
                <a:ea typeface="맑은 고딕" pitchFamily="50" charset="-127"/>
              </a:rPr>
              <a:t>.</a:t>
            </a:r>
            <a:r>
              <a:rPr kumimoji="0" lang="ko-KR" altLang="en-US" sz="11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1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천만원 이하의 벌금에 처할 수 있고 이를 병과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7D50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0144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rgbClr val="3C479D">
              <a:alpha val="84706"/>
            </a:srgb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FF9999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1695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2023-04-28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10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048473F8-2F3F-4CC2-BF55-F7E080802650}" type="slidenum">
              <a:rPr lang="ko-KR" altLang="en-US" sz="120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defRPr/>
              </a:pPr>
              <a:t>‹#›</a:t>
            </a:fld>
            <a:endParaRPr lang="en-US" altLang="ko-KR" sz="1200" dirty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79" r:id="rId4"/>
    <p:sldLayoutId id="2147483680" r:id="rId5"/>
    <p:sldLayoutId id="2147483686" r:id="rId6"/>
    <p:sldLayoutId id="2147483685" r:id="rId7"/>
    <p:sldLayoutId id="2147483690" r:id="rId8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0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jp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jpg"/><Relationship Id="rId5" Type="http://schemas.openxmlformats.org/officeDocument/2006/relationships/image" Target="../media/image25.png"/><Relationship Id="rId4" Type="http://schemas.openxmlformats.org/officeDocument/2006/relationships/image" Target="../media/image2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jpg"/><Relationship Id="rId5" Type="http://schemas.openxmlformats.org/officeDocument/2006/relationships/image" Target="../media/image35.png"/><Relationship Id="rId4" Type="http://schemas.openxmlformats.org/officeDocument/2006/relationships/image" Target="../media/image3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jpg"/><Relationship Id="rId5" Type="http://schemas.openxmlformats.org/officeDocument/2006/relationships/image" Target="../media/image44.png"/><Relationship Id="rId4" Type="http://schemas.openxmlformats.org/officeDocument/2006/relationships/image" Target="../media/image4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9.png"/><Relationship Id="rId4" Type="http://schemas.openxmlformats.org/officeDocument/2006/relationships/image" Target="../media/image48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4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jp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7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9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4.jp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jp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8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1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title" idx="4294967295"/>
          </p:nvPr>
        </p:nvSpPr>
        <p:spPr>
          <a:xfrm>
            <a:off x="418840" y="5805264"/>
            <a:ext cx="8306320" cy="625958"/>
          </a:xfrm>
        </p:spPr>
        <p:txBody>
          <a:bodyPr/>
          <a:lstStyle/>
          <a:p>
            <a:pPr algn="l" eaLnBrk="1" hangingPunct="1"/>
            <a:r>
              <a:rPr lang="en-US" altLang="ko-KR" sz="3600" b="1" dirty="0">
                <a:solidFill>
                  <a:schemeClr val="bg1"/>
                </a:solidFill>
              </a:rPr>
              <a:t>Chapter 07. </a:t>
            </a:r>
            <a:r>
              <a:rPr lang="ko-KR" altLang="en-US" sz="3600" b="1" dirty="0">
                <a:solidFill>
                  <a:schemeClr val="bg1"/>
                </a:solidFill>
              </a:rPr>
              <a:t>리스트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리스트의 개념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06489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ko-KR" altLang="en-US" sz="2000" dirty="0"/>
              <a:t>리스트의 구조</a:t>
            </a:r>
            <a:endParaRPr lang="en-US" altLang="ko-KR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51FBA2-F2F5-4D0C-AB1D-FDBC8A007B97}"/>
              </a:ext>
            </a:extLst>
          </p:cNvPr>
          <p:cNvSpPr/>
          <p:nvPr/>
        </p:nvSpPr>
        <p:spPr>
          <a:xfrm>
            <a:off x="741307" y="1588093"/>
            <a:ext cx="7920000" cy="29930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C3827FC-0F19-4351-86E4-02C2F887D4B9}"/>
              </a:ext>
            </a:extLst>
          </p:cNvPr>
          <p:cNvSpPr txBox="1">
            <a:spLocks/>
          </p:cNvSpPr>
          <p:nvPr/>
        </p:nvSpPr>
        <p:spPr bwMode="auto">
          <a:xfrm>
            <a:off x="770279" y="2060849"/>
            <a:ext cx="7762161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r>
              <a:rPr lang="ko-KR" altLang="en-US" sz="1600" dirty="0" smtClean="0"/>
              <a:t>일반적인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프로그래밍 언어에서는 유사한 복수 개의 데이터를 관리하기 위해 배열 구조를 사용</a:t>
            </a:r>
            <a:endParaRPr lang="en-US" altLang="ko-KR" sz="1600" dirty="0" smtClean="0"/>
          </a:p>
          <a:p>
            <a:pPr lvl="1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r>
              <a:rPr lang="ko-KR" altLang="en-US" sz="1600" b="1" dirty="0" smtClean="0"/>
              <a:t>배열</a:t>
            </a:r>
            <a:r>
              <a:rPr lang="en-US" altLang="ko-KR" sz="1600" b="1" dirty="0" smtClean="0"/>
              <a:t>(Array)</a:t>
            </a:r>
            <a:r>
              <a:rPr lang="ko-KR" altLang="en-US" sz="1600" b="0" dirty="0" smtClean="0"/>
              <a:t>은 </a:t>
            </a:r>
            <a:r>
              <a:rPr lang="ko-KR" altLang="en-US" sz="1600" b="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연속된 공간</a:t>
            </a:r>
            <a:r>
              <a:rPr lang="ko-KR" altLang="en-US" sz="1600" b="0" dirty="0" smtClean="0"/>
              <a:t>에 </a:t>
            </a:r>
            <a:r>
              <a:rPr lang="ko-KR" altLang="en-US" sz="1600" b="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동일한 형식</a:t>
            </a:r>
            <a:r>
              <a:rPr lang="ko-KR" altLang="en-US" sz="1600" b="0" dirty="0" smtClean="0"/>
              <a:t>의 </a:t>
            </a:r>
            <a:r>
              <a:rPr lang="ko-KR" altLang="en-US" sz="1600" b="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고정된 크기</a:t>
            </a:r>
            <a:r>
              <a:rPr lang="ko-KR" altLang="en-US" sz="1600" b="0" dirty="0" smtClean="0"/>
              <a:t>로 저장 관리를 함</a:t>
            </a:r>
            <a:endParaRPr lang="en-US" altLang="ko-KR" sz="1600" b="0" dirty="0" smtClean="0"/>
          </a:p>
          <a:p>
            <a:pPr lvl="1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r>
              <a:rPr lang="ko-KR" altLang="en-US" sz="1600" b="1" dirty="0" smtClean="0"/>
              <a:t>리스트</a:t>
            </a:r>
            <a:r>
              <a:rPr lang="en-US" altLang="ko-KR" sz="1600" b="1" dirty="0" smtClean="0"/>
              <a:t>(List)</a:t>
            </a:r>
            <a:r>
              <a:rPr lang="ko-KR" altLang="en-US" sz="1600" dirty="0" smtClean="0"/>
              <a:t>는 </a:t>
            </a:r>
            <a:r>
              <a:rPr lang="ko-KR" altLang="en-US" sz="16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불연속 공간</a:t>
            </a:r>
            <a:r>
              <a:rPr lang="ko-KR" altLang="en-US" sz="1600" dirty="0" smtClean="0"/>
              <a:t>에 각 데이터 항목을 </a:t>
            </a:r>
            <a:r>
              <a:rPr lang="ko-KR" altLang="en-US" sz="1600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연결구조</a:t>
            </a:r>
            <a:r>
              <a:rPr lang="en-US" altLang="ko-K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(linked list)</a:t>
            </a:r>
            <a:r>
              <a:rPr lang="ko-KR" altLang="en-US" sz="1600" dirty="0" smtClean="0"/>
              <a:t>로 저장 관리하기 때문에 데이터 항목의 삽입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삭제가 용이하고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각 항목의 </a:t>
            </a:r>
            <a:r>
              <a:rPr lang="ko-KR" altLang="en-US" sz="16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데이터 형식이 달라</a:t>
            </a:r>
            <a:r>
              <a:rPr lang="ko-KR" altLang="en-US" sz="1600" dirty="0" smtClean="0"/>
              <a:t>도 됨</a:t>
            </a:r>
            <a:endParaRPr lang="en-US" altLang="ko-KR" sz="1600" b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1D6DD5-DF6E-41CA-943B-E9A5A5546B70}"/>
              </a:ext>
            </a:extLst>
          </p:cNvPr>
          <p:cNvSpPr/>
          <p:nvPr/>
        </p:nvSpPr>
        <p:spPr>
          <a:xfrm>
            <a:off x="741307" y="1588093"/>
            <a:ext cx="1511728" cy="432048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여기서 잠깐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5F32DA1-76E2-49A4-9D2A-0A78DB834D70}"/>
              </a:ext>
            </a:extLst>
          </p:cNvPr>
          <p:cNvSpPr txBox="1">
            <a:spLocks/>
          </p:cNvSpPr>
          <p:nvPr/>
        </p:nvSpPr>
        <p:spPr bwMode="auto">
          <a:xfrm>
            <a:off x="2325483" y="1588093"/>
            <a:ext cx="4334749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  <a:buNone/>
            </a:pPr>
            <a:r>
              <a:rPr lang="ko-KR" altLang="en-US" sz="1800" smtClean="0"/>
              <a:t>리스트</a:t>
            </a:r>
            <a:r>
              <a:rPr lang="en-US" altLang="ko-KR" sz="1800" smtClean="0"/>
              <a:t>(list)</a:t>
            </a:r>
            <a:r>
              <a:rPr lang="ko-KR" altLang="en-US" sz="1800" smtClean="0"/>
              <a:t>와 배열</a:t>
            </a:r>
            <a:r>
              <a:rPr lang="en-US" altLang="ko-KR" sz="1800" smtClean="0"/>
              <a:t>(array)</a:t>
            </a:r>
            <a:r>
              <a:rPr lang="ko-KR" altLang="en-US" sz="1800" smtClean="0"/>
              <a:t>의 구조 차이</a:t>
            </a:r>
            <a:endParaRPr lang="en-US" altLang="ko-KR" sz="1800" b="0" dirty="0"/>
          </a:p>
        </p:txBody>
      </p:sp>
    </p:spTree>
    <p:extLst>
      <p:ext uri="{BB962C8B-B14F-4D97-AF65-F5344CB8AC3E}">
        <p14:creationId xmlns:p14="http://schemas.microsoft.com/office/powerpoint/2010/main" val="3380468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리스트의 개념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06489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ko-KR" altLang="en-US" sz="2000" dirty="0"/>
              <a:t>리스트의 구조</a:t>
            </a:r>
            <a:endParaRPr lang="en-US" altLang="ko-KR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51FBA2-F2F5-4D0C-AB1D-FDBC8A007B97}"/>
              </a:ext>
            </a:extLst>
          </p:cNvPr>
          <p:cNvSpPr/>
          <p:nvPr/>
        </p:nvSpPr>
        <p:spPr>
          <a:xfrm>
            <a:off x="741307" y="1588093"/>
            <a:ext cx="7920000" cy="25609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C3827FC-0F19-4351-86E4-02C2F887D4B9}"/>
              </a:ext>
            </a:extLst>
          </p:cNvPr>
          <p:cNvSpPr txBox="1">
            <a:spLocks/>
          </p:cNvSpPr>
          <p:nvPr/>
        </p:nvSpPr>
        <p:spPr bwMode="auto">
          <a:xfrm>
            <a:off x="770279" y="2060849"/>
            <a:ext cx="7762161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lvl="1" indent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  <a:buNone/>
            </a:pPr>
            <a:endParaRPr lang="en-US" altLang="ko-KR" sz="1600" b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1D6DD5-DF6E-41CA-943B-E9A5A5546B70}"/>
              </a:ext>
            </a:extLst>
          </p:cNvPr>
          <p:cNvSpPr/>
          <p:nvPr/>
        </p:nvSpPr>
        <p:spPr>
          <a:xfrm>
            <a:off x="741307" y="1588093"/>
            <a:ext cx="1511728" cy="432048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여기서 잠깐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5F32DA1-76E2-49A4-9D2A-0A78DB834D70}"/>
              </a:ext>
            </a:extLst>
          </p:cNvPr>
          <p:cNvSpPr txBox="1">
            <a:spLocks/>
          </p:cNvSpPr>
          <p:nvPr/>
        </p:nvSpPr>
        <p:spPr bwMode="auto">
          <a:xfrm>
            <a:off x="2325483" y="1588093"/>
            <a:ext cx="4334749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  <a:buNone/>
            </a:pPr>
            <a:r>
              <a:rPr lang="ko-KR" altLang="en-US" sz="1800" smtClean="0"/>
              <a:t>리스트</a:t>
            </a:r>
            <a:r>
              <a:rPr lang="en-US" altLang="ko-KR" sz="1800" smtClean="0"/>
              <a:t>(list)</a:t>
            </a:r>
            <a:r>
              <a:rPr lang="ko-KR" altLang="en-US" sz="1800" smtClean="0"/>
              <a:t>와 배열</a:t>
            </a:r>
            <a:r>
              <a:rPr lang="en-US" altLang="ko-KR" sz="1800" smtClean="0"/>
              <a:t>(array)</a:t>
            </a:r>
            <a:r>
              <a:rPr lang="ko-KR" altLang="en-US" sz="1800" smtClean="0"/>
              <a:t>의 구조 차이</a:t>
            </a:r>
            <a:endParaRPr lang="en-US" altLang="ko-KR" sz="1800" b="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403255"/>
              </p:ext>
            </p:extLst>
          </p:nvPr>
        </p:nvGraphicFramePr>
        <p:xfrm>
          <a:off x="1331640" y="2181335"/>
          <a:ext cx="7058568" cy="1806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467">
                  <a:extLst>
                    <a:ext uri="{9D8B030D-6E8A-4147-A177-3AD203B41FA5}">
                      <a16:colId xmlns:a16="http://schemas.microsoft.com/office/drawing/2014/main" val="2903602024"/>
                    </a:ext>
                  </a:extLst>
                </a:gridCol>
                <a:gridCol w="2840757">
                  <a:extLst>
                    <a:ext uri="{9D8B030D-6E8A-4147-A177-3AD203B41FA5}">
                      <a16:colId xmlns:a16="http://schemas.microsoft.com/office/drawing/2014/main" val="9970725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3098807654"/>
                    </a:ext>
                  </a:extLst>
                </a:gridCol>
              </a:tblGrid>
              <a:tr h="361310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배열</a:t>
                      </a:r>
                      <a:r>
                        <a:rPr lang="en-US" altLang="ko-KR" sz="1400" smtClean="0"/>
                        <a:t>(Arrary)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리스트</a:t>
                      </a:r>
                      <a:r>
                        <a:rPr lang="en-US" altLang="ko-KR" sz="1400" smtClean="0"/>
                        <a:t>(Linked List)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849711"/>
                  </a:ext>
                </a:extLst>
              </a:tr>
              <a:tr h="3613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저장 방식</a:t>
                      </a:r>
                      <a:endParaRPr lang="ko-KR" altLang="en-US" sz="13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1" smtClean="0"/>
                        <a:t>인접</a:t>
                      </a:r>
                      <a:r>
                        <a:rPr lang="ko-KR" altLang="en-US" sz="1300" smtClean="0"/>
                        <a:t>한 위치에 동일한 구조로 저장</a:t>
                      </a:r>
                      <a:endParaRPr lang="ko-KR" alt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smtClean="0"/>
                        <a:t>각 데이터를 연결 구조</a:t>
                      </a:r>
                      <a:r>
                        <a:rPr lang="en-US" altLang="ko-KR" sz="1300" smtClean="0"/>
                        <a:t>(</a:t>
                      </a:r>
                      <a:r>
                        <a:rPr lang="ko-KR" altLang="en-US" sz="1300" b="1" smtClean="0"/>
                        <a:t>비인접</a:t>
                      </a:r>
                      <a:r>
                        <a:rPr lang="en-US" altLang="ko-KR" sz="1300" smtClean="0"/>
                        <a:t>)</a:t>
                      </a:r>
                      <a:r>
                        <a:rPr lang="ko-KR" altLang="en-US" sz="1300" smtClean="0"/>
                        <a:t>로 저장</a:t>
                      </a:r>
                      <a:endParaRPr lang="ko-KR" altLang="en-US" sz="13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6957840"/>
                  </a:ext>
                </a:extLst>
              </a:tr>
              <a:tr h="3613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데이터 형식</a:t>
                      </a:r>
                      <a:endParaRPr lang="ko-KR" altLang="en-US" sz="13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smtClean="0"/>
                        <a:t>동일한 데이터형식만 저장</a:t>
                      </a:r>
                      <a:endParaRPr lang="ko-KR" alt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smtClean="0"/>
                        <a:t>다양한 데이터형식을 함께 저장</a:t>
                      </a:r>
                      <a:endParaRPr lang="ko-KR" altLang="en-US" sz="13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2624028"/>
                  </a:ext>
                </a:extLst>
              </a:tr>
              <a:tr h="3613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저장 크기</a:t>
                      </a:r>
                      <a:endParaRPr lang="ko-KR" altLang="en-US" sz="13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smtClean="0"/>
                        <a:t>운영 중에 크기 고정</a:t>
                      </a:r>
                      <a:endParaRPr lang="ko-KR" alt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smtClean="0"/>
                        <a:t>가변 크기</a:t>
                      </a:r>
                      <a:r>
                        <a:rPr lang="en-US" altLang="ko-KR" sz="1300" smtClean="0"/>
                        <a:t>; </a:t>
                      </a:r>
                      <a:r>
                        <a:rPr lang="ko-KR" altLang="en-US" sz="1300" smtClean="0"/>
                        <a:t>운영 중에 삽입</a:t>
                      </a:r>
                      <a:r>
                        <a:rPr lang="en-US" altLang="ko-KR" sz="1300" smtClean="0"/>
                        <a:t>, </a:t>
                      </a:r>
                      <a:r>
                        <a:rPr lang="ko-KR" altLang="en-US" sz="1300" smtClean="0"/>
                        <a:t>삭제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9852803"/>
                  </a:ext>
                </a:extLst>
              </a:tr>
              <a:tr h="3613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운영 효율성</a:t>
                      </a:r>
                      <a:endParaRPr lang="ko-KR" altLang="en-US" sz="13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smtClean="0"/>
                        <a:t>단순</a:t>
                      </a:r>
                      <a:endParaRPr lang="ko-KR" alt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smtClean="0"/>
                        <a:t>복잡</a:t>
                      </a:r>
                      <a:endParaRPr lang="ko-KR" altLang="en-US" sz="13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7053497"/>
                  </a:ext>
                </a:extLst>
              </a:tr>
            </a:tbl>
          </a:graphicData>
        </a:graphic>
      </p:graphicFrame>
      <p:pic>
        <p:nvPicPr>
          <p:cNvPr id="1026" name="Picture 2" descr="https://postfiles.pstatic.net/MjAyMTA4MzBfMjI1/MDAxNjMwMzA5MDc0Mjgw.-WjR1JxDfIL0tqB5zTbcTRRHO5-8ZGU17cGEG413VyEg.8oZVLnWqfRUH8xyOetDBzk6ZqduNn2-O_dWho0LIm2kg.PNG.nabilera1/image.png?type=w9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605" y="4349291"/>
            <a:ext cx="5581507" cy="235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1915054" y="4179581"/>
            <a:ext cx="5472608" cy="2635284"/>
            <a:chOff x="1915054" y="4179581"/>
            <a:chExt cx="5472608" cy="2635284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5054" y="4179581"/>
              <a:ext cx="5472608" cy="2635284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3707904" y="6021288"/>
              <a:ext cx="2664296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800" smtClean="0">
                  <a:solidFill>
                    <a:schemeClr val="bg1">
                      <a:lumMod val="75000"/>
                    </a:schemeClr>
                  </a:solidFill>
                </a:rPr>
                <a:t>출처</a:t>
              </a:r>
              <a:r>
                <a:rPr lang="en-US" altLang="ko-KR" sz="800" smtClean="0">
                  <a:solidFill>
                    <a:schemeClr val="bg1">
                      <a:lumMod val="75000"/>
                    </a:schemeClr>
                  </a:solidFill>
                </a:rPr>
                <a:t>:</a:t>
              </a:r>
              <a:r>
                <a:rPr lang="ko-KR" altLang="en-US" sz="800" smtClean="0">
                  <a:solidFill>
                    <a:schemeClr val="bg1">
                      <a:lumMod val="75000"/>
                    </a:schemeClr>
                  </a:solidFill>
                </a:rPr>
                <a:t>https</a:t>
              </a:r>
              <a:r>
                <a:rPr lang="ko-KR" altLang="en-US" sz="800">
                  <a:solidFill>
                    <a:schemeClr val="bg1">
                      <a:lumMod val="75000"/>
                    </a:schemeClr>
                  </a:solidFill>
                </a:rPr>
                <a:t>://blog.naver.com/hunii123/222483895081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6915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000" dirty="0"/>
              <a:t>리스트의 사용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1238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리스트의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42493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dirty="0"/>
              <a:t>리스트 인덱싱</a:t>
            </a:r>
            <a:endParaRPr lang="en-US" altLang="ko-KR" sz="20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500" dirty="0" smtClean="0"/>
              <a:t>위치 값인 </a:t>
            </a:r>
            <a:r>
              <a:rPr lang="ko-KR" altLang="en-US" sz="1500" b="1" dirty="0" smtClean="0"/>
              <a:t>인덱스</a:t>
            </a:r>
            <a:r>
              <a:rPr lang="en-US" altLang="ko-KR" sz="1500" b="1" dirty="0" smtClean="0"/>
              <a:t>(index)</a:t>
            </a:r>
            <a:r>
              <a:rPr lang="ko-KR" altLang="en-US" sz="1500" dirty="0" smtClean="0"/>
              <a:t>를 </a:t>
            </a:r>
            <a:r>
              <a:rPr lang="ko-KR" altLang="en-US" sz="1500" dirty="0"/>
              <a:t>이용하여 해당 항목의 값을 </a:t>
            </a:r>
            <a:r>
              <a:rPr lang="ko-KR" altLang="en-US" sz="1500" dirty="0" smtClean="0"/>
              <a:t>가져오거나 </a:t>
            </a:r>
            <a:r>
              <a:rPr lang="ko-KR" altLang="en-US" sz="1500" dirty="0"/>
              <a:t>수정하는 </a:t>
            </a:r>
            <a:r>
              <a:rPr lang="ko-KR" altLang="en-US" sz="1500" dirty="0" smtClean="0"/>
              <a:t>작업</a:t>
            </a:r>
            <a:endParaRPr lang="en-US" altLang="ko-KR" sz="1500" dirty="0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500" dirty="0" smtClean="0"/>
              <a:t>인덱스는</a:t>
            </a:r>
            <a:r>
              <a:rPr lang="en-US" altLang="ko-KR" sz="1500" dirty="0" smtClean="0"/>
              <a:t> </a:t>
            </a:r>
            <a:r>
              <a:rPr lang="en-US" altLang="ko-KR" sz="1500" b="1" dirty="0" smtClean="0"/>
              <a:t>0</a:t>
            </a:r>
            <a:r>
              <a:rPr lang="ko-KR" altLang="en-US" sz="1500" dirty="0" smtClean="0"/>
              <a:t>부터 시작</a:t>
            </a:r>
            <a:endParaRPr lang="en-US" altLang="ko-KR" sz="14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500" dirty="0"/>
              <a:t> </a:t>
            </a:r>
            <a:r>
              <a:rPr lang="ko-KR" altLang="en-US" sz="1500" dirty="0" smtClean="0"/>
              <a:t>리스트 </a:t>
            </a:r>
            <a:r>
              <a:rPr lang="ko-KR" altLang="en-US" sz="1500" dirty="0"/>
              <a:t>데이터 항목들은 </a:t>
            </a:r>
            <a:r>
              <a:rPr lang="en-US" altLang="ko-KR" sz="1500" dirty="0"/>
              <a:t>‘[‘</a:t>
            </a:r>
            <a:r>
              <a:rPr lang="ko-KR" altLang="en-US" sz="1500" dirty="0"/>
              <a:t>과 </a:t>
            </a:r>
            <a:r>
              <a:rPr lang="en-US" altLang="ko-KR" sz="1500" dirty="0"/>
              <a:t>‘]’</a:t>
            </a:r>
            <a:r>
              <a:rPr lang="ko-KR" altLang="en-US" sz="1500" dirty="0"/>
              <a:t>로 감싼다</a:t>
            </a:r>
            <a:r>
              <a:rPr lang="en-US" altLang="ko-KR" sz="1500" dirty="0"/>
              <a:t>.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5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500" smtClean="0"/>
              <a:t>리스트 </a:t>
            </a:r>
            <a:r>
              <a:rPr lang="ko-KR" altLang="en-US" sz="1500" smtClean="0"/>
              <a:t>항목</a:t>
            </a:r>
            <a:r>
              <a:rPr lang="en-US" altLang="ko-KR" sz="1500" smtClean="0"/>
              <a:t>(item)</a:t>
            </a:r>
            <a:r>
              <a:rPr lang="ko-KR" altLang="en-US" sz="1500" smtClean="0"/>
              <a:t> </a:t>
            </a:r>
            <a:r>
              <a:rPr lang="ko-KR" altLang="en-US" sz="1500" dirty="0"/>
              <a:t>중에 리스트를 포함시키려면 마찬가지로 </a:t>
            </a:r>
            <a:r>
              <a:rPr lang="en-US" altLang="ko-KR" sz="1500" dirty="0"/>
              <a:t>‘[‘</a:t>
            </a:r>
            <a:r>
              <a:rPr lang="ko-KR" altLang="en-US" sz="1500" dirty="0"/>
              <a:t>과 </a:t>
            </a:r>
            <a:r>
              <a:rPr lang="en-US" altLang="ko-KR" sz="1500" dirty="0"/>
              <a:t>‘]’</a:t>
            </a:r>
            <a:r>
              <a:rPr lang="ko-KR" altLang="en-US" sz="1500" dirty="0"/>
              <a:t>로 감싼다</a:t>
            </a:r>
            <a:r>
              <a:rPr lang="en-US" altLang="ko-KR" sz="1500" dirty="0"/>
              <a:t>.</a:t>
            </a: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708920"/>
            <a:ext cx="4682489" cy="26826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5866002"/>
            <a:ext cx="72771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019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리스트의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42493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dirty="0"/>
              <a:t>리스트 인덱싱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r>
              <a:rPr lang="ko-KR" altLang="en-US" sz="1600" dirty="0"/>
              <a:t>인덱스를 이용해 항목의 값을 출력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r>
              <a:rPr lang="en-US" altLang="ko-KR" sz="1600" dirty="0" err="1"/>
              <a:t>alist</a:t>
            </a:r>
            <a:r>
              <a:rPr lang="ko-KR" altLang="en-US" sz="1600" dirty="0"/>
              <a:t>의 마지막 항목은 리스트 유형</a:t>
            </a: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484785"/>
            <a:ext cx="7362825" cy="4000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r="5255"/>
          <a:stretch/>
        </p:blipFill>
        <p:spPr>
          <a:xfrm>
            <a:off x="1475656" y="2348161"/>
            <a:ext cx="6912768" cy="2286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r="4836"/>
          <a:stretch/>
        </p:blipFill>
        <p:spPr>
          <a:xfrm>
            <a:off x="1445072" y="5051301"/>
            <a:ext cx="6943352" cy="15906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433" y="5179888"/>
            <a:ext cx="4191000" cy="13335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292080" y="3888813"/>
            <a:ext cx="3441235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</a:rPr>
              <a:t>alist = [1, 2, [31, 32], '</a:t>
            </a:r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우주</a:t>
            </a:r>
            <a: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</a:rPr>
              <a:t>', 5.0]</a:t>
            </a:r>
          </a:p>
          <a:p>
            <a:endParaRPr lang="en-US" altLang="ko-KR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</a:rPr>
              <a:t>print(alist[0</a:t>
            </a:r>
            <a:r>
              <a:rPr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])      # 1</a:t>
            </a:r>
            <a:endParaRPr lang="en-US" altLang="ko-KR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</a:rPr>
              <a:t>print(alist[2][1</a:t>
            </a:r>
            <a:r>
              <a:rPr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])   # 32</a:t>
            </a:r>
            <a:endParaRPr lang="ko-KR" alt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114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리스트의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42493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dirty="0"/>
              <a:t>리스트 인덱싱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4"/>
            </a:pPr>
            <a:r>
              <a:rPr lang="ko-KR" altLang="en-US" sz="1600" dirty="0"/>
              <a:t>인덱스는 음수를 사용할 수도 있는데</a:t>
            </a:r>
            <a:r>
              <a:rPr lang="en-US" altLang="ko-KR" sz="1600" dirty="0"/>
              <a:t>, </a:t>
            </a:r>
            <a:r>
              <a:rPr lang="ko-KR" altLang="en-US" sz="1600" dirty="0"/>
              <a:t>마지막 항목의 인덱스는 </a:t>
            </a:r>
            <a:r>
              <a:rPr lang="en-US" altLang="ko-KR" sz="1600" dirty="0"/>
              <a:t>[–1</a:t>
            </a:r>
            <a:r>
              <a:rPr lang="en-US" altLang="ko-KR" sz="1600" dirty="0" smtClean="0"/>
              <a:t>]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500" dirty="0" err="1" smtClean="0"/>
              <a:t>alist</a:t>
            </a:r>
            <a:r>
              <a:rPr lang="en-US" altLang="ko-KR" sz="1500" dirty="0" smtClean="0"/>
              <a:t>[-1];	</a:t>
            </a:r>
            <a:r>
              <a:rPr lang="en-US" altLang="ko-KR" sz="1400" dirty="0" smtClean="0"/>
              <a:t>#</a:t>
            </a:r>
            <a:r>
              <a:rPr lang="ko-KR" altLang="en-US" sz="1400" dirty="0" smtClean="0"/>
              <a:t>뒤에서 </a:t>
            </a:r>
            <a:r>
              <a:rPr lang="en-US" altLang="ko-KR" sz="1400" dirty="0" smtClean="0"/>
              <a:t>1-</a:t>
            </a:r>
            <a:r>
              <a:rPr lang="ko-KR" altLang="en-US" sz="1400" dirty="0" smtClean="0"/>
              <a:t>번째 의미로 사용</a:t>
            </a:r>
            <a:endParaRPr lang="en-US" altLang="ko-KR" sz="14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4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4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4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4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4"/>
            </a:pPr>
            <a:r>
              <a:rPr lang="ko-KR" altLang="en-US" sz="1600" dirty="0"/>
              <a:t>인덱싱으로 항목의 값을 바꾸거나 수식에도 사용</a:t>
            </a: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484785"/>
            <a:ext cx="7362825" cy="4000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5378"/>
          <a:stretch/>
        </p:blipFill>
        <p:spPr>
          <a:xfrm>
            <a:off x="1475657" y="2966070"/>
            <a:ext cx="6912768" cy="15430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105" y="3175416"/>
            <a:ext cx="4084320" cy="131064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rcRect r="4265"/>
          <a:stretch/>
        </p:blipFill>
        <p:spPr>
          <a:xfrm>
            <a:off x="1457247" y="5185752"/>
            <a:ext cx="7003185" cy="8953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112" y="5185752"/>
            <a:ext cx="4084320" cy="105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515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리스트의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0920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dirty="0"/>
              <a:t>리스트 인덱싱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6"/>
            </a:pPr>
            <a:r>
              <a:rPr lang="ko-KR" altLang="en-US" sz="1600" dirty="0"/>
              <a:t>덧셈</a:t>
            </a:r>
            <a:r>
              <a:rPr lang="en-US" altLang="ko-KR" sz="1600" dirty="0"/>
              <a:t>(+)</a:t>
            </a:r>
            <a:r>
              <a:rPr lang="ko-KR" altLang="en-US" sz="1600" dirty="0"/>
              <a:t>과 곱셈</a:t>
            </a:r>
            <a:r>
              <a:rPr lang="en-US" altLang="ko-KR" sz="1600" dirty="0"/>
              <a:t>(*) </a:t>
            </a:r>
            <a:r>
              <a:rPr lang="ko-KR" altLang="en-US" sz="1600" dirty="0"/>
              <a:t>연산자에서는 리스트 자체를 </a:t>
            </a:r>
            <a:r>
              <a:rPr lang="ko-KR" altLang="en-US" sz="1600" dirty="0" err="1"/>
              <a:t>피연산자로</a:t>
            </a:r>
            <a:r>
              <a:rPr lang="ko-KR" altLang="en-US" sz="1600" dirty="0"/>
              <a:t> 하는 연산을 수행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6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6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6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6"/>
            </a:pPr>
            <a:r>
              <a:rPr lang="ko-KR" altLang="en-US" sz="1600" dirty="0"/>
              <a:t>리스트를 출력하려면 리스트 이름을 사용해서 전체 항목을 한 번에 출력하거나 </a:t>
            </a:r>
            <a:r>
              <a:rPr lang="ko-KR" altLang="en-US" sz="1600" dirty="0" err="1"/>
              <a:t>반복문으로</a:t>
            </a:r>
            <a:r>
              <a:rPr lang="ko-KR" altLang="en-US" sz="1600" dirty="0"/>
              <a:t> 항목을 하나씩 출력</a:t>
            </a: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484785"/>
            <a:ext cx="7362825" cy="4000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466" y="2413798"/>
            <a:ext cx="6984776" cy="127825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1250" y="4509122"/>
            <a:ext cx="6984776" cy="213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197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리스트의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0920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ko-KR" altLang="en-US" sz="2000" dirty="0"/>
              <a:t>항목의 추가와 삭제 </a:t>
            </a:r>
            <a:endParaRPr lang="en-US" altLang="ko-KR" sz="2000" dirty="0"/>
          </a:p>
          <a:p>
            <a:pPr lvl="1"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600" dirty="0" smtClean="0"/>
              <a:t>리스트의 각 항목들은 </a:t>
            </a:r>
            <a:r>
              <a:rPr lang="ko-KR" alt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연결구조</a:t>
            </a:r>
            <a:r>
              <a:rPr lang="en-US" altLang="ko-K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(linked list) </a:t>
            </a:r>
            <a:r>
              <a:rPr lang="ko-KR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형태로 관리되기 때문</a:t>
            </a:r>
            <a:r>
              <a:rPr lang="ko-KR" altLang="en-US" sz="1600" dirty="0" smtClean="0"/>
              <a:t>에</a:t>
            </a:r>
            <a:endParaRPr lang="en-US" altLang="ko-KR" sz="1600" dirty="0" smtClean="0"/>
          </a:p>
          <a:p>
            <a:pPr lvl="1"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600" dirty="0" smtClean="0"/>
              <a:t>기존 항목에 항목을 추가하거나 제거 하려면 제공되는 </a:t>
            </a:r>
            <a:r>
              <a:rPr lang="ko-KR" altLang="en-US" sz="1600" dirty="0" err="1" smtClean="0"/>
              <a:t>메소드를</a:t>
            </a:r>
            <a:r>
              <a:rPr lang="ko-KR" altLang="en-US" sz="1600" dirty="0" smtClean="0"/>
              <a:t> 사용해야 한다</a:t>
            </a:r>
            <a:r>
              <a:rPr lang="en-US" altLang="ko-KR" sz="1600" dirty="0" smtClean="0"/>
              <a:t>.</a:t>
            </a:r>
          </a:p>
          <a:p>
            <a:pPr lvl="1">
              <a:buClr>
                <a:srgbClr val="3C479D"/>
              </a:buClr>
            </a:pPr>
            <a:r>
              <a:rPr lang="ko-KR" altLang="en-US" sz="1600" dirty="0" smtClean="0"/>
              <a:t>항목 </a:t>
            </a:r>
            <a:r>
              <a:rPr lang="ko-KR" altLang="en-US" sz="1600" dirty="0"/>
              <a:t>추가 </a:t>
            </a:r>
            <a:r>
              <a:rPr lang="ko-KR" altLang="en-US" sz="1600" dirty="0" err="1" smtClean="0"/>
              <a:t>메소드</a:t>
            </a:r>
            <a:endParaRPr lang="en-US" altLang="ko-KR" sz="1600" dirty="0"/>
          </a:p>
          <a:p>
            <a:pPr lvl="1">
              <a:buClr>
                <a:srgbClr val="3C479D"/>
              </a:buClr>
            </a:pPr>
            <a:endParaRPr lang="en-US" altLang="ko-KR" sz="1600" dirty="0" smtClean="0"/>
          </a:p>
          <a:p>
            <a:pPr lvl="1">
              <a:buClr>
                <a:srgbClr val="3C479D"/>
              </a:buClr>
            </a:pPr>
            <a:endParaRPr lang="en-US" altLang="ko-KR" sz="1600" dirty="0"/>
          </a:p>
          <a:p>
            <a:pPr marL="266700" lvl="1" indent="0">
              <a:buClr>
                <a:srgbClr val="3C479D"/>
              </a:buClr>
              <a:buNone/>
            </a:pPr>
            <a:endParaRPr lang="en-US" altLang="ko-KR" sz="1600" dirty="0"/>
          </a:p>
          <a:p>
            <a:pPr lvl="1">
              <a:buClr>
                <a:srgbClr val="3C479D"/>
              </a:buClr>
            </a:pPr>
            <a:r>
              <a:rPr lang="ko-KR" altLang="en-US" sz="1600" dirty="0"/>
              <a:t>항목 위치 검색 </a:t>
            </a:r>
            <a:r>
              <a:rPr lang="ko-KR" altLang="en-US" sz="1600" dirty="0" err="1"/>
              <a:t>메소드</a:t>
            </a:r>
            <a:endParaRPr lang="en-US" altLang="ko-KR" sz="1600" dirty="0"/>
          </a:p>
          <a:p>
            <a:pPr marL="266700" lvl="1" indent="0">
              <a:buClr>
                <a:srgbClr val="3C479D"/>
              </a:buClr>
              <a:buNone/>
            </a:pPr>
            <a:endParaRPr lang="en-US" altLang="ko-KR" sz="1600" dirty="0"/>
          </a:p>
          <a:p>
            <a:pPr lvl="1">
              <a:buClr>
                <a:srgbClr val="3C479D"/>
              </a:buClr>
            </a:pPr>
            <a:endParaRPr lang="en-US" altLang="ko-KR" sz="1600" dirty="0" smtClean="0"/>
          </a:p>
          <a:p>
            <a:pPr lvl="1">
              <a:buClr>
                <a:srgbClr val="3C479D"/>
              </a:buClr>
            </a:pPr>
            <a:r>
              <a:rPr lang="ko-KR" altLang="en-US" sz="1600" dirty="0" smtClean="0"/>
              <a:t>항목 </a:t>
            </a:r>
            <a:r>
              <a:rPr lang="ko-KR" altLang="en-US" sz="1600" dirty="0"/>
              <a:t>삭제 </a:t>
            </a:r>
            <a:r>
              <a:rPr lang="ko-KR" altLang="en-US" sz="1600" dirty="0" err="1"/>
              <a:t>메소드</a:t>
            </a: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15272"/>
          <a:stretch/>
        </p:blipFill>
        <p:spPr>
          <a:xfrm>
            <a:off x="1050777" y="2535204"/>
            <a:ext cx="7121623" cy="73966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4655" r="15914" b="15891"/>
          <a:stretch/>
        </p:blipFill>
        <p:spPr>
          <a:xfrm>
            <a:off x="1075706" y="3975315"/>
            <a:ext cx="7096694" cy="36004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r="16650"/>
          <a:stretch/>
        </p:blipFill>
        <p:spPr>
          <a:xfrm>
            <a:off x="1103316" y="4983427"/>
            <a:ext cx="7069084" cy="132589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219567" y="2288526"/>
            <a:ext cx="3548348" cy="33239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eaLnBrk="0" latinLnBrk="0" hangingPunct="0">
              <a:lnSpc>
                <a:spcPct val="150000"/>
              </a:lnSpc>
            </a:pPr>
            <a:r>
              <a:rPr kumimoji="0"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  <a:t>## </a:t>
            </a:r>
            <a:r>
              <a:rPr kumimoji="0"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  <a:t>항목의 추가와 삭제 </a:t>
            </a:r>
          </a:p>
          <a:p>
            <a:pPr lvl="0" eaLnBrk="0" latinLnBrk="0" hangingPunct="0">
              <a:lnSpc>
                <a:spcPct val="150000"/>
              </a:lnSpc>
            </a:pPr>
            <a:r>
              <a:rPr kumimoji="0"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latin typeface="Arial Unicode MS"/>
                <a:ea typeface="JetBrains Mono"/>
              </a:rPr>
              <a:t>l_scr = [78, 85, 68, 90, 58]  </a:t>
            </a:r>
            <a:r>
              <a:rPr kumimoji="0"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  <a:t>#</a:t>
            </a:r>
            <a:r>
              <a:rPr kumimoji="0"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  <a:t>리스트 구조</a:t>
            </a:r>
          </a:p>
          <a:p>
            <a:pPr lvl="0" eaLnBrk="0" latinLnBrk="0" hangingPunct="0">
              <a:lnSpc>
                <a:spcPct val="150000"/>
              </a:lnSpc>
            </a:pPr>
            <a:endParaRPr kumimoji="0" lang="ko-KR" altLang="en-US" sz="1400">
              <a:solidFill>
                <a:schemeClr val="tx1">
                  <a:lumMod val="95000"/>
                  <a:lumOff val="5000"/>
                </a:schemeClr>
              </a:solidFill>
              <a:latin typeface="Arial Unicode MS"/>
              <a:ea typeface="JetBrains Mono"/>
            </a:endParaRPr>
          </a:p>
          <a:p>
            <a:pPr lvl="0" eaLnBrk="0" latinLnBrk="0" hangingPunct="0">
              <a:lnSpc>
                <a:spcPct val="150000"/>
              </a:lnSpc>
            </a:pPr>
            <a:r>
              <a:rPr kumimoji="0"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latin typeface="Arial Unicode MS"/>
                <a:ea typeface="JetBrains Mono"/>
              </a:rPr>
              <a:t>l_scr.</a:t>
            </a:r>
            <a:r>
              <a:rPr kumimoji="0" lang="en-US" altLang="ko-KR" sz="1400">
                <a:solidFill>
                  <a:schemeClr val="tx2">
                    <a:lumMod val="75000"/>
                  </a:schemeClr>
                </a:solidFill>
                <a:latin typeface="Arial Unicode MS"/>
                <a:ea typeface="JetBrains Mono"/>
              </a:rPr>
              <a:t>append</a:t>
            </a:r>
            <a:r>
              <a:rPr kumimoji="0"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latin typeface="Arial Unicode MS"/>
                <a:ea typeface="JetBrains Mono"/>
              </a:rPr>
              <a:t>(100</a:t>
            </a:r>
            <a:r>
              <a:rPr kumimoji="0"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/>
                <a:ea typeface="JetBrains Mono"/>
              </a:rPr>
              <a:t>)  </a:t>
            </a:r>
            <a:r>
              <a:rPr kumimoji="0"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  <a:t>#</a:t>
            </a:r>
            <a:r>
              <a:rPr kumimoji="0"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  <a:t>항목 추가</a:t>
            </a:r>
            <a:endParaRPr kumimoji="0" lang="en-US" altLang="ko-KR" sz="1400">
              <a:solidFill>
                <a:schemeClr val="tx1">
                  <a:lumMod val="50000"/>
                  <a:lumOff val="50000"/>
                </a:schemeClr>
              </a:solidFill>
              <a:latin typeface="Arial Unicode MS"/>
              <a:ea typeface="JetBrains Mono"/>
            </a:endParaRPr>
          </a:p>
          <a:p>
            <a:pPr lvl="0" eaLnBrk="0" latinLnBrk="0" hangingPunct="0">
              <a:lnSpc>
                <a:spcPct val="150000"/>
              </a:lnSpc>
            </a:pPr>
            <a:r>
              <a:rPr kumimoji="0"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latin typeface="Arial Unicode MS"/>
                <a:ea typeface="JetBrains Mono"/>
              </a:rPr>
              <a:t>print(l_scr)</a:t>
            </a:r>
          </a:p>
          <a:p>
            <a:pPr lvl="0" eaLnBrk="0" latinLnBrk="0" hangingPunct="0">
              <a:lnSpc>
                <a:spcPct val="150000"/>
              </a:lnSpc>
            </a:pPr>
            <a:r>
              <a:rPr kumimoji="0"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latin typeface="Arial Unicode MS"/>
                <a:ea typeface="JetBrains Mono"/>
              </a:rPr>
              <a:t>l_scr.</a:t>
            </a:r>
            <a:r>
              <a:rPr kumimoji="0" lang="en-US" altLang="ko-KR" sz="1400">
                <a:solidFill>
                  <a:schemeClr val="tx2">
                    <a:lumMod val="75000"/>
                  </a:schemeClr>
                </a:solidFill>
                <a:latin typeface="Arial Unicode MS"/>
                <a:ea typeface="JetBrains Mono"/>
              </a:rPr>
              <a:t>insert</a:t>
            </a:r>
            <a:r>
              <a:rPr kumimoji="0"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latin typeface="Arial Unicode MS"/>
                <a:ea typeface="JetBrains Mono"/>
              </a:rPr>
              <a:t>(3, </a:t>
            </a:r>
            <a:r>
              <a:rPr kumimoji="0"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latin typeface="Arial Unicode MS"/>
                <a:ea typeface="JetBrains Mono"/>
              </a:rPr>
              <a:t>60</a:t>
            </a:r>
            <a:r>
              <a:rPr kumimoji="0"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/>
                <a:ea typeface="JetBrains Mono"/>
              </a:rPr>
              <a:t>)   </a:t>
            </a:r>
            <a:r>
              <a:rPr kumimoji="0"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  <a:t>#</a:t>
            </a:r>
            <a:r>
              <a:rPr kumimoji="0"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  <a:t>항목 삽입</a:t>
            </a:r>
            <a:endParaRPr kumimoji="0" lang="en-US" altLang="ko-KR" sz="1400">
              <a:solidFill>
                <a:schemeClr val="tx1">
                  <a:lumMod val="50000"/>
                  <a:lumOff val="50000"/>
                </a:schemeClr>
              </a:solidFill>
              <a:latin typeface="Arial Unicode MS"/>
              <a:ea typeface="JetBrains Mono"/>
            </a:endParaRPr>
          </a:p>
          <a:p>
            <a:pPr lvl="0" eaLnBrk="0" latinLnBrk="0" hangingPunct="0">
              <a:lnSpc>
                <a:spcPct val="150000"/>
              </a:lnSpc>
            </a:pPr>
            <a:r>
              <a:rPr kumimoji="0"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latin typeface="Arial Unicode MS"/>
                <a:ea typeface="JetBrains Mono"/>
              </a:rPr>
              <a:t>print(l_scr)</a:t>
            </a:r>
          </a:p>
          <a:p>
            <a:pPr lvl="0" eaLnBrk="0" latinLnBrk="0" hangingPunct="0">
              <a:lnSpc>
                <a:spcPct val="150000"/>
              </a:lnSpc>
            </a:pPr>
            <a:r>
              <a:rPr kumimoji="0"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latin typeface="Arial Unicode MS"/>
                <a:ea typeface="JetBrains Mono"/>
              </a:rPr>
              <a:t>print(l_scr.</a:t>
            </a:r>
            <a:r>
              <a:rPr kumimoji="0" lang="en-US" altLang="ko-KR" sz="1400">
                <a:solidFill>
                  <a:schemeClr val="tx2">
                    <a:lumMod val="75000"/>
                  </a:schemeClr>
                </a:solidFill>
                <a:latin typeface="Arial Unicode MS"/>
                <a:ea typeface="JetBrains Mono"/>
              </a:rPr>
              <a:t>index</a:t>
            </a:r>
            <a:r>
              <a:rPr kumimoji="0"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latin typeface="Arial Unicode MS"/>
                <a:ea typeface="JetBrains Mono"/>
              </a:rPr>
              <a:t>(60</a:t>
            </a:r>
            <a:r>
              <a:rPr kumimoji="0"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/>
                <a:ea typeface="JetBrains Mono"/>
              </a:rPr>
              <a:t>))  </a:t>
            </a:r>
            <a:r>
              <a:rPr kumimoji="0"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  <a:t>#</a:t>
            </a:r>
            <a:r>
              <a:rPr kumimoji="0"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  <a:t>인덱스 검색</a:t>
            </a:r>
            <a:endParaRPr kumimoji="0" lang="en-US" altLang="ko-KR" sz="1400">
              <a:solidFill>
                <a:schemeClr val="tx1">
                  <a:lumMod val="50000"/>
                  <a:lumOff val="50000"/>
                </a:schemeClr>
              </a:solidFill>
              <a:latin typeface="Arial Unicode MS"/>
              <a:ea typeface="JetBrains Mono"/>
            </a:endParaRPr>
          </a:p>
          <a:p>
            <a:pPr lvl="0" eaLnBrk="0" latinLnBrk="0" hangingPunct="0">
              <a:lnSpc>
                <a:spcPct val="150000"/>
              </a:lnSpc>
            </a:pPr>
            <a:r>
              <a:rPr kumimoji="0"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latin typeface="Arial Unicode MS"/>
                <a:ea typeface="JetBrains Mono"/>
              </a:rPr>
              <a:t>l_scr.</a:t>
            </a:r>
            <a:r>
              <a:rPr kumimoji="0" lang="en-US" altLang="ko-KR" sz="1400">
                <a:solidFill>
                  <a:schemeClr val="tx2">
                    <a:lumMod val="75000"/>
                  </a:schemeClr>
                </a:solidFill>
                <a:latin typeface="Arial Unicode MS"/>
                <a:ea typeface="JetBrains Mono"/>
              </a:rPr>
              <a:t>remove</a:t>
            </a:r>
            <a:r>
              <a:rPr kumimoji="0"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latin typeface="Arial Unicode MS"/>
                <a:ea typeface="JetBrains Mono"/>
              </a:rPr>
              <a:t>(60</a:t>
            </a:r>
            <a:r>
              <a:rPr kumimoji="0"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/>
                <a:ea typeface="JetBrains Mono"/>
              </a:rPr>
              <a:t>)    </a:t>
            </a:r>
            <a:r>
              <a:rPr kumimoji="0"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  <a:t>#</a:t>
            </a:r>
            <a:r>
              <a:rPr kumimoji="0"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  <a:t>항목 제거</a:t>
            </a:r>
            <a:endParaRPr kumimoji="0" lang="en-US" altLang="ko-KR" sz="1400">
              <a:solidFill>
                <a:schemeClr val="tx1">
                  <a:lumMod val="50000"/>
                  <a:lumOff val="50000"/>
                </a:schemeClr>
              </a:solidFill>
              <a:latin typeface="Arial Unicode MS"/>
              <a:ea typeface="JetBrains Mono"/>
            </a:endParaRPr>
          </a:p>
          <a:p>
            <a:pPr lvl="0" eaLnBrk="0" latinLnBrk="0" hangingPunct="0">
              <a:lnSpc>
                <a:spcPct val="150000"/>
              </a:lnSpc>
            </a:pPr>
            <a:r>
              <a:rPr kumimoji="0"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latin typeface="Arial Unicode MS"/>
                <a:ea typeface="JetBrains Mono"/>
              </a:rPr>
              <a:t>print(l_scr)</a:t>
            </a:r>
            <a:endParaRPr kumimoji="0" lang="ko-KR" altLang="ko-KR" sz="24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805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리스트의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0920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ko-KR" altLang="en-US" sz="2000" dirty="0"/>
              <a:t>항목의 추가와 삭제</a:t>
            </a:r>
            <a:endParaRPr lang="en-US" altLang="ko-KR" sz="2000" dirty="0"/>
          </a:p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endParaRPr lang="en-US" altLang="ko-KR" sz="2000" dirty="0"/>
          </a:p>
          <a:p>
            <a:pPr lvl="4" indent="-342900"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 dirty="0"/>
              <a:t>빈 리스트를 만들고 리스트의 내용을 확인</a:t>
            </a:r>
            <a:endParaRPr lang="en-US" altLang="ko-KR" sz="1600" dirty="0"/>
          </a:p>
          <a:p>
            <a:pPr lvl="4" indent="-342900"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lvl="4" indent="-342900"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lvl="4" indent="-342900"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lvl="4" indent="-342900"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lvl="4" indent="-342900"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 dirty="0"/>
              <a:t>리스트에 항목을 추가하고</a:t>
            </a:r>
            <a:r>
              <a:rPr lang="en-US" altLang="ko-KR" sz="1600" dirty="0"/>
              <a:t>, </a:t>
            </a:r>
            <a:r>
              <a:rPr lang="ko-KR" altLang="en-US" sz="1600" dirty="0"/>
              <a:t>변경된 리스트를 확인</a:t>
            </a:r>
            <a:endParaRPr lang="en-US" altLang="ko-KR" sz="1600" dirty="0"/>
          </a:p>
          <a:p>
            <a:pPr lvl="4" indent="-342900"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lvl="4" indent="-342900"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lvl="4" indent="-342900"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lvl="4" indent="-342900"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lvl="4" indent="-342900"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 dirty="0"/>
              <a:t>리스트의 특정 위치에 항목을 추가하려면 </a:t>
            </a:r>
            <a:r>
              <a:rPr lang="en-US" altLang="ko-KR" sz="1600" dirty="0"/>
              <a:t>insert( ) </a:t>
            </a:r>
            <a:r>
              <a:rPr lang="ko-KR" altLang="en-US" sz="1600" dirty="0" err="1"/>
              <a:t>메소드를</a:t>
            </a:r>
            <a:r>
              <a:rPr lang="ko-KR" altLang="en-US" sz="1600" dirty="0"/>
              <a:t> 사용 </a:t>
            </a:r>
            <a:endParaRPr lang="en-US" altLang="ko-KR" sz="15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090" y="1484785"/>
            <a:ext cx="7372350" cy="4476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r="64837"/>
          <a:stretch/>
        </p:blipFill>
        <p:spPr>
          <a:xfrm>
            <a:off x="1661765" y="2355925"/>
            <a:ext cx="2568935" cy="8477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528" y="2246744"/>
            <a:ext cx="2336968" cy="100683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r="65006"/>
          <a:stretch/>
        </p:blipFill>
        <p:spPr>
          <a:xfrm>
            <a:off x="1680815" y="3795570"/>
            <a:ext cx="2549885" cy="11144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528" y="3774079"/>
            <a:ext cx="2839048" cy="112225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7"/>
          <a:srcRect r="64722"/>
          <a:stretch/>
        </p:blipFill>
        <p:spPr>
          <a:xfrm>
            <a:off x="1660091" y="5269962"/>
            <a:ext cx="2570609" cy="12668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700" y="5304124"/>
            <a:ext cx="3528392" cy="113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305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리스트의 사용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5544616"/>
          </a:xfrm>
        </p:spPr>
        <p:txBody>
          <a:bodyPr/>
          <a:lstStyle/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800" b="1" dirty="0" smtClean="0">
                <a:cs typeface="Arial" panose="020B0604020202020204" pitchFamily="34" charset="0"/>
              </a:rPr>
              <a:t>[</a:t>
            </a:r>
            <a:r>
              <a:rPr lang="ko-KR" altLang="en-US" sz="1800" b="1" dirty="0" smtClean="0">
                <a:cs typeface="Arial" panose="020B0604020202020204" pitchFamily="34" charset="0"/>
              </a:rPr>
              <a:t>실습</a:t>
            </a:r>
            <a:r>
              <a:rPr lang="en-US" altLang="ko-KR" sz="1800" b="1" dirty="0" smtClean="0">
                <a:cs typeface="Arial" panose="020B0604020202020204" pitchFamily="34" charset="0"/>
              </a:rPr>
              <a:t>]</a:t>
            </a:r>
            <a:r>
              <a:rPr lang="ko-KR" altLang="en-US" sz="1800" b="1" dirty="0" smtClean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리스트 항목 추가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/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변경 방법</a:t>
            </a:r>
            <a:r>
              <a:rPr lang="en-US" altLang="ko-KR" sz="1600" b="1" dirty="0" smtClean="0">
                <a:cs typeface="Arial" panose="020B0604020202020204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8507" y="1536424"/>
            <a:ext cx="5796644" cy="52629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400050" lvl="1" indent="-4000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빈 리스트에 추가 방법</a:t>
            </a: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marL="457200" lvl="2">
              <a:lnSpc>
                <a:spcPct val="150000"/>
              </a:lnSpc>
            </a:pPr>
            <a:r>
              <a:rPr lang="en-US" altLang="ko-KR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alist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 = []	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#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빈 리스트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marL="457200" lvl="2">
              <a:lnSpc>
                <a:spcPct val="150000"/>
              </a:lnSpc>
            </a:pPr>
            <a:r>
              <a:rPr lang="en-US" altLang="ko-KR" sz="1600" dirty="0" err="1" smtClean="0">
                <a:latin typeface="+mn-ea"/>
                <a:ea typeface="+mn-ea"/>
                <a:cs typeface="Arial" panose="020B0604020202020204" pitchFamily="34" charset="0"/>
              </a:rPr>
              <a:t>alist</a:t>
            </a:r>
            <a:r>
              <a:rPr lang="en-US" altLang="ko-KR" sz="1600" dirty="0" smtClean="0">
                <a:latin typeface="+mn-ea"/>
                <a:ea typeface="+mn-ea"/>
                <a:cs typeface="Arial" panose="020B0604020202020204" pitchFamily="34" charset="0"/>
              </a:rPr>
              <a:t>[0] = 1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	#</a:t>
            </a:r>
            <a:r>
              <a:rPr lang="ko-KR" altLang="en-US" sz="1400" b="1" dirty="0" smtClean="0">
                <a:solidFill>
                  <a:srgbClr val="0000CC"/>
                </a:solidFill>
                <a:latin typeface="+mn-ea"/>
                <a:ea typeface="+mn-ea"/>
                <a:cs typeface="Arial" panose="020B0604020202020204" pitchFamily="34" charset="0"/>
              </a:rPr>
              <a:t>없는 위치에 대입을 하므로 </a:t>
            </a:r>
            <a:r>
              <a:rPr lang="en-US" altLang="ko-KR" sz="1400" b="1" dirty="0" smtClean="0">
                <a:solidFill>
                  <a:srgbClr val="0000CC"/>
                </a:solidFill>
                <a:latin typeface="+mn-ea"/>
                <a:ea typeface="+mn-ea"/>
                <a:cs typeface="Arial" panose="020B0604020202020204" pitchFamily="34" charset="0"/>
              </a:rPr>
              <a:t>Error </a:t>
            </a:r>
            <a:r>
              <a:rPr lang="ko-KR" altLang="en-US" sz="1400" b="1" dirty="0" smtClean="0">
                <a:solidFill>
                  <a:srgbClr val="0000CC"/>
                </a:solidFill>
                <a:latin typeface="+mn-ea"/>
                <a:ea typeface="+mn-ea"/>
                <a:cs typeface="Arial" panose="020B0604020202020204" pitchFamily="34" charset="0"/>
              </a:rPr>
              <a:t>발생</a:t>
            </a:r>
            <a:endParaRPr lang="en-US" altLang="ko-KR" sz="1400" b="1" dirty="0" smtClean="0">
              <a:solidFill>
                <a:srgbClr val="0000CC"/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marL="457200" lvl="2">
              <a:lnSpc>
                <a:spcPct val="150000"/>
              </a:lnSpc>
            </a:pPr>
            <a:r>
              <a:rPr lang="en-US" altLang="ko-KR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alist.append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(1)	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#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끝에 </a:t>
            </a:r>
            <a:r>
              <a:rPr lang="ko-KR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값 추가</a:t>
            </a: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marL="457200" lvl="2">
              <a:lnSpc>
                <a:spcPct val="150000"/>
              </a:lnSpc>
            </a:pPr>
            <a:r>
              <a:rPr lang="en-US" altLang="ko-KR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alist.append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(2)	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#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끝에 </a:t>
            </a:r>
            <a:r>
              <a:rPr lang="ko-KR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값 추가</a:t>
            </a: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marL="457200" lvl="2">
              <a:lnSpc>
                <a:spcPct val="150000"/>
              </a:lnSpc>
            </a:pPr>
            <a:r>
              <a:rPr lang="en-US" altLang="ko-KR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alist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	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marL="400050" lvl="1" indent="-400050">
              <a:lnSpc>
                <a:spcPct val="150000"/>
              </a:lnSpc>
              <a:buFont typeface="+mj-lt"/>
              <a:buAutoNum type="romanUcPeriod"/>
            </a:pP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marL="400050" lvl="1" indent="-4000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초기화된 리스트에 변경 방법</a:t>
            </a: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marL="457200" lvl="2">
              <a:lnSpc>
                <a:spcPct val="150000"/>
              </a:lnSpc>
            </a:pPr>
            <a:r>
              <a:rPr lang="en-US" altLang="ko-KR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alist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=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[0, 0, 0]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	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#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초기화된 리스트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	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marL="457200" lvl="2">
              <a:lnSpc>
                <a:spcPct val="150000"/>
              </a:lnSpc>
            </a:pPr>
            <a:r>
              <a:rPr lang="en-US" altLang="ko-KR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alist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[0] = 1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	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#[0] </a:t>
            </a:r>
            <a:r>
              <a:rPr lang="ko-KR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위치에 </a:t>
            </a:r>
            <a:r>
              <a:rPr lang="ko-KR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값 변경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	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marL="457200" lvl="2">
              <a:lnSpc>
                <a:spcPct val="150000"/>
              </a:lnSpc>
            </a:pPr>
            <a:r>
              <a:rPr lang="en-US" altLang="ko-KR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alist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[1] = 2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	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#[1] 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위치에 </a:t>
            </a:r>
            <a:r>
              <a:rPr lang="ko-KR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값 변경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marL="457200" lvl="2">
              <a:lnSpc>
                <a:spcPct val="150000"/>
              </a:lnSpc>
            </a:pPr>
            <a:r>
              <a:rPr lang="en-US" altLang="ko-KR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alist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	</a:t>
            </a:r>
          </a:p>
          <a:p>
            <a:pPr marL="457200" lvl="2">
              <a:lnSpc>
                <a:spcPct val="150000"/>
              </a:lnSpc>
            </a:pPr>
            <a:r>
              <a:rPr lang="en-US" altLang="ko-KR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alist.append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(3)	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#</a:t>
            </a:r>
            <a:r>
              <a:rPr lang="ko-KR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끝에 </a:t>
            </a:r>
            <a:r>
              <a:rPr lang="ko-KR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값 추가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marL="457200" lvl="2">
              <a:lnSpc>
                <a:spcPct val="150000"/>
              </a:lnSpc>
            </a:pPr>
            <a:r>
              <a:rPr lang="en-US" altLang="ko-KR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alist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	</a:t>
            </a:r>
            <a:endParaRPr lang="en-US" altLang="ko-KR" sz="1600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092" y="1346040"/>
            <a:ext cx="3419952" cy="212437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2173" y="4026107"/>
            <a:ext cx="2810267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107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292" y="1412776"/>
            <a:ext cx="6162972" cy="475252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n-ea"/>
                <a:ea typeface="+mn-ea"/>
              </a:rPr>
              <a:t>리스트의 개념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n-ea"/>
                <a:ea typeface="+mn-ea"/>
              </a:rPr>
              <a:t>리스트의 사용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n-ea"/>
                <a:ea typeface="+mn-ea"/>
              </a:rPr>
              <a:t>리스트의 활용</a:t>
            </a:r>
          </a:p>
        </p:txBody>
      </p:sp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리스트의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0920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ko-KR" altLang="en-US" sz="2000" dirty="0"/>
              <a:t>항목의 추가와 삭제</a:t>
            </a:r>
            <a:endParaRPr lang="en-US" altLang="ko-KR" sz="2000" dirty="0"/>
          </a:p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endParaRPr lang="en-US" altLang="ko-KR" sz="2000" dirty="0"/>
          </a:p>
          <a:p>
            <a:pPr lvl="4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en-US" altLang="ko-KR" sz="1600" dirty="0"/>
              <a:t>remove( ) </a:t>
            </a:r>
            <a:r>
              <a:rPr lang="ko-KR" altLang="en-US" sz="1600" dirty="0" err="1"/>
              <a:t>메소드를</a:t>
            </a:r>
            <a:r>
              <a:rPr lang="ko-KR" altLang="en-US" sz="1600" dirty="0"/>
              <a:t> 사용하면 리스트에서 특정 항목을 </a:t>
            </a:r>
            <a:r>
              <a:rPr lang="ko-KR" altLang="en-US" sz="1600" dirty="0" smtClean="0"/>
              <a:t>삭제</a:t>
            </a:r>
            <a:endParaRPr lang="en-US" altLang="ko-KR" sz="1600" dirty="0" smtClean="0"/>
          </a:p>
          <a:p>
            <a:pPr lvl="4" indent="-34290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ko-KR" altLang="en-US" sz="1600" dirty="0" smtClean="0"/>
              <a:t>제거할 값과 일치하는 항목 중에 앞선 </a:t>
            </a:r>
            <a:r>
              <a:rPr lang="ko-KR" altLang="en-US" sz="1600" b="1" dirty="0" smtClean="0"/>
              <a:t>하나만 삭제</a:t>
            </a:r>
            <a:r>
              <a:rPr lang="ko-KR" altLang="en-US" sz="1600" dirty="0" smtClean="0"/>
              <a:t>됨</a:t>
            </a:r>
            <a:endParaRPr lang="en-US" altLang="ko-KR" sz="1600" dirty="0"/>
          </a:p>
          <a:p>
            <a:pPr lvl="4" indent="-342900"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lvl="4" indent="-342900"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lvl="4" indent="-342900"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lvl="4" indent="-342900"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 smtClean="0"/>
          </a:p>
          <a:p>
            <a:pPr lvl="4" indent="-342900"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lvl="4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en-US" altLang="ko-KR" sz="1600" dirty="0"/>
              <a:t>del( ) </a:t>
            </a:r>
            <a:r>
              <a:rPr lang="ko-KR" altLang="en-US" sz="1600" dirty="0" err="1"/>
              <a:t>메소드를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사용하여 </a:t>
            </a:r>
            <a:r>
              <a:rPr lang="ko-KR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리스트 전체 또는 특정 위치</a:t>
            </a:r>
            <a:r>
              <a:rPr lang="ko-KR" altLang="en-US" sz="1600" dirty="0" smtClean="0"/>
              <a:t>의 </a:t>
            </a:r>
            <a:r>
              <a:rPr lang="ko-KR" altLang="en-US" sz="1600" dirty="0"/>
              <a:t>항목을 </a:t>
            </a:r>
            <a:r>
              <a:rPr lang="ko-KR" altLang="en-US" sz="1600" dirty="0" smtClean="0"/>
              <a:t>삭제</a:t>
            </a:r>
            <a:endParaRPr lang="en-US" altLang="ko-KR" sz="1600" dirty="0" smtClean="0"/>
          </a:p>
          <a:p>
            <a:pPr lvl="4" indent="-34290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ko-KR" altLang="en-US" sz="1600" dirty="0" smtClean="0"/>
              <a:t>해당 항목만 제거되고</a:t>
            </a:r>
            <a:r>
              <a:rPr lang="en-US" altLang="ko-KR" sz="1600" dirty="0" smtClean="0"/>
              <a:t>, </a:t>
            </a:r>
            <a:r>
              <a:rPr lang="ko-KR" altLang="en-US" sz="1600" b="1" dirty="0" smtClean="0"/>
              <a:t>뒤 항목들은 앞으로 당겨져서 리스트 유지</a:t>
            </a:r>
            <a:endParaRPr lang="en-US" altLang="ko-KR" sz="1600" b="1" dirty="0"/>
          </a:p>
          <a:p>
            <a:pPr marL="647700" lvl="4" indent="0">
              <a:buClr>
                <a:srgbClr val="3C479D"/>
              </a:buClr>
              <a:buNone/>
            </a:pPr>
            <a:endParaRPr lang="en-US" altLang="ko-KR" sz="1600" dirty="0"/>
          </a:p>
          <a:p>
            <a:pPr marL="647700" lvl="4" indent="0">
              <a:buClr>
                <a:srgbClr val="3C479D"/>
              </a:buClr>
              <a:buNone/>
            </a:pPr>
            <a:endParaRPr lang="en-US" altLang="ko-KR" sz="1600" dirty="0"/>
          </a:p>
          <a:p>
            <a:pPr marL="647700" lvl="4" indent="0">
              <a:buClr>
                <a:srgbClr val="3C479D"/>
              </a:buClr>
              <a:buNone/>
            </a:pP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016" y="1484785"/>
            <a:ext cx="7362825" cy="4191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rcRect r="30734"/>
          <a:stretch/>
        </p:blipFill>
        <p:spPr>
          <a:xfrm>
            <a:off x="1653215" y="2893221"/>
            <a:ext cx="5040560" cy="8286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005" y="2864199"/>
            <a:ext cx="3350833" cy="106885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5"/>
          <a:srcRect r="26706"/>
          <a:stretch/>
        </p:blipFill>
        <p:spPr>
          <a:xfrm>
            <a:off x="1634165" y="5155720"/>
            <a:ext cx="5347642" cy="84772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496" y="5113319"/>
            <a:ext cx="2951343" cy="112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582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리스트의 사용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5544616"/>
          </a:xfrm>
        </p:spPr>
        <p:txBody>
          <a:bodyPr/>
          <a:lstStyle/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2000" b="1" dirty="0" smtClean="0">
                <a:cs typeface="Arial" panose="020B0604020202020204" pitchFamily="34" charset="0"/>
              </a:rPr>
              <a:t>[</a:t>
            </a:r>
            <a:r>
              <a:rPr lang="ko-KR" altLang="en-US" sz="2000" b="1" dirty="0" smtClean="0">
                <a:cs typeface="Arial" panose="020B0604020202020204" pitchFamily="34" charset="0"/>
              </a:rPr>
              <a:t>실습</a:t>
            </a:r>
            <a:r>
              <a:rPr lang="en-US" altLang="ko-KR" sz="2000" b="1" dirty="0" smtClean="0">
                <a:cs typeface="Arial" panose="020B0604020202020204" pitchFamily="34" charset="0"/>
              </a:rPr>
              <a:t>]</a:t>
            </a:r>
            <a:r>
              <a:rPr lang="ko-KR" altLang="en-US" sz="2000" b="1" dirty="0" smtClean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ko-KR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리스트 </a:t>
            </a:r>
            <a:r>
              <a:rPr lang="ko-KR" altLang="en-US" sz="1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메소드</a:t>
            </a:r>
            <a:r>
              <a:rPr lang="ko-KR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사용</a:t>
            </a:r>
            <a:r>
              <a:rPr lang="en-US" altLang="ko-KR" sz="1800" b="1" dirty="0" smtClean="0">
                <a:cs typeface="Arial" panose="020B0604020202020204" pitchFamily="34" charset="0"/>
              </a:rPr>
              <a:t> </a:t>
            </a: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15616" y="1556792"/>
            <a:ext cx="4284476" cy="42518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1400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alist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= [1, 2, 2, 3, [1, 2, 3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]]	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err="1" smtClean="0"/>
              <a:t>alist.append</a:t>
            </a:r>
            <a:r>
              <a:rPr lang="en-US" altLang="ko-KR" sz="1400" dirty="0" smtClean="0"/>
              <a:t>(4) 	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/>
              <a:t>alist</a:t>
            </a:r>
            <a:r>
              <a:rPr lang="en-US" altLang="ko-KR" sz="1400" dirty="0"/>
              <a:t>	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[1, 2, 2, 3, [1, 2, 3], 4] 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err="1" smtClean="0"/>
              <a:t>alist.insert</a:t>
            </a:r>
            <a:r>
              <a:rPr lang="en-US" altLang="ko-KR" sz="1400" dirty="0" smtClean="0"/>
              <a:t>(0, 0)	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 smtClean="0"/>
              <a:t>alist</a:t>
            </a:r>
            <a:r>
              <a:rPr lang="en-US" altLang="ko-KR" sz="1400" dirty="0"/>
              <a:t>	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[0, 1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, 2, 2, 3, [1, 2, 3], 4] 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err="1"/>
              <a:t>alist</a:t>
            </a:r>
            <a:r>
              <a:rPr lang="en-US" altLang="ko-KR" sz="1400" dirty="0"/>
              <a:t>[5].insert(0, 0)	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/>
              <a:t>alist</a:t>
            </a:r>
            <a:r>
              <a:rPr lang="en-US" altLang="ko-KR" sz="1400" dirty="0"/>
              <a:t>	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[0, 1, 2, 2, 3,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[0, 1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, 2, 3], 4] 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 err="1" smtClean="0"/>
              <a:t>alist.index</a:t>
            </a:r>
            <a:r>
              <a:rPr lang="en-US" altLang="ko-KR" sz="1400" dirty="0" smtClean="0"/>
              <a:t>(3)	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#4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err="1" smtClean="0"/>
              <a:t>alist</a:t>
            </a:r>
            <a:r>
              <a:rPr lang="en-US" altLang="ko-KR" sz="1400" dirty="0" smtClean="0"/>
              <a:t>[5].index(3)	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#3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err="1" smtClean="0"/>
              <a:t>alist.remove</a:t>
            </a:r>
            <a:r>
              <a:rPr lang="en-US" altLang="ko-KR" sz="1400" dirty="0" smtClean="0"/>
              <a:t>(2)	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 smtClean="0"/>
              <a:t>alist</a:t>
            </a:r>
            <a:r>
              <a:rPr lang="en-US" altLang="ko-KR" sz="1400" dirty="0"/>
              <a:t>	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[0, 1, 2,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3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, [0, 1, 2, 3], 4] 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err="1" smtClean="0"/>
              <a:t>alist</a:t>
            </a:r>
            <a:r>
              <a:rPr lang="en-US" altLang="ko-KR" sz="1400" dirty="0" smtClean="0"/>
              <a:t>[4].remove(2)	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 smtClean="0"/>
              <a:t>alist</a:t>
            </a:r>
            <a:r>
              <a:rPr lang="en-US" altLang="ko-KR" sz="1400" dirty="0"/>
              <a:t>	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[0, 1, 2,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3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, [0, 1,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3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], 4] </a:t>
            </a:r>
            <a:endParaRPr lang="en-US" altLang="ko-KR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269" y="1609612"/>
            <a:ext cx="2572109" cy="428684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115616" y="5896460"/>
            <a:ext cx="4284476" cy="7386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del(</a:t>
            </a:r>
            <a:r>
              <a:rPr lang="en-US" altLang="ko-KR" sz="1400" dirty="0" err="1" smtClean="0"/>
              <a:t>alist</a:t>
            </a:r>
            <a:r>
              <a:rPr lang="en-US" altLang="ko-KR" sz="1400" dirty="0" smtClean="0"/>
              <a:t>)	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del()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는 존재 자체를 제거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err="1" smtClean="0"/>
              <a:t>alist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61897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리스트의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7992888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ko-KR" altLang="en-US" sz="2000" dirty="0"/>
              <a:t>항목의 추가와 삭제</a:t>
            </a:r>
            <a:endParaRPr lang="en-US" altLang="ko-KR" sz="2000" dirty="0"/>
          </a:p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endParaRPr lang="en-US" altLang="ko-KR" sz="2000" dirty="0"/>
          </a:p>
          <a:p>
            <a:pPr lvl="4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r>
              <a:rPr lang="en-US" altLang="ko-KR" sz="1600" dirty="0"/>
              <a:t>pop( ) </a:t>
            </a:r>
            <a:r>
              <a:rPr lang="ko-KR" altLang="en-US" sz="1600" dirty="0" err="1"/>
              <a:t>메소드는</a:t>
            </a:r>
            <a:r>
              <a:rPr lang="ko-KR" altLang="en-US" sz="1600" dirty="0"/>
              <a:t> 리스트의 가장 마지막 항목을 </a:t>
            </a:r>
            <a:r>
              <a:rPr lang="ko-KR" altLang="en-US" sz="1600" dirty="0" smtClean="0"/>
              <a:t>끄집어내는데</a:t>
            </a:r>
            <a:r>
              <a:rPr lang="en-US" altLang="ko-KR" sz="1600" dirty="0"/>
              <a:t>, </a:t>
            </a:r>
            <a:r>
              <a:rPr lang="ko-KR" altLang="en-US" sz="1600" dirty="0" smtClean="0"/>
              <a:t>리스트에서 해당 항목은 리스트에서 제거된다</a:t>
            </a:r>
            <a:r>
              <a:rPr lang="en-US" altLang="ko-KR" sz="1600" dirty="0" smtClean="0"/>
              <a:t>.</a:t>
            </a:r>
          </a:p>
          <a:p>
            <a:pPr lvl="4" indent="-34290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ko-KR" altLang="en-US" sz="1600" dirty="0" smtClean="0"/>
              <a:t>리스트 값을 하나씩 끄집어내어 사용하는 용도로 사용</a:t>
            </a:r>
            <a:endParaRPr lang="en-US" altLang="ko-KR" sz="1600" dirty="0" smtClean="0"/>
          </a:p>
          <a:p>
            <a:pPr lvl="4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endParaRPr lang="en-US" altLang="ko-KR" sz="1600" dirty="0"/>
          </a:p>
          <a:p>
            <a:pPr lvl="4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endParaRPr lang="en-US" altLang="ko-KR" sz="1600" dirty="0"/>
          </a:p>
          <a:p>
            <a:pPr lvl="4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endParaRPr lang="en-US" altLang="ko-KR" sz="1600" dirty="0"/>
          </a:p>
          <a:p>
            <a:pPr lvl="4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endParaRPr lang="en-US" altLang="ko-KR" sz="1600" dirty="0"/>
          </a:p>
          <a:p>
            <a:pPr lvl="4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r>
              <a:rPr lang="ko-KR" altLang="en-US" sz="1600" dirty="0"/>
              <a:t>리스트의 모든 항목을 한 번에 삭제하려면 </a:t>
            </a:r>
            <a:r>
              <a:rPr lang="en-US" altLang="ko-KR" sz="1600" dirty="0"/>
              <a:t>clear( ) </a:t>
            </a:r>
            <a:r>
              <a:rPr lang="ko-KR" altLang="en-US" sz="1600" dirty="0" err="1"/>
              <a:t>메소드를</a:t>
            </a:r>
            <a:r>
              <a:rPr lang="ko-KR" altLang="en-US" sz="1600" dirty="0"/>
              <a:t> 사용</a:t>
            </a:r>
            <a:endParaRPr lang="en-US" altLang="ko-KR" sz="1600" dirty="0"/>
          </a:p>
          <a:p>
            <a:pPr marL="647700" lvl="4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016" y="1484785"/>
            <a:ext cx="7362825" cy="4191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49392"/>
          <a:stretch/>
        </p:blipFill>
        <p:spPr>
          <a:xfrm>
            <a:off x="1610720" y="3223245"/>
            <a:ext cx="3658674" cy="12858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401" y="3221520"/>
            <a:ext cx="3290030" cy="10715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rcRect r="5448"/>
          <a:stretch/>
        </p:blipFill>
        <p:spPr>
          <a:xfrm>
            <a:off x="1598872" y="5323655"/>
            <a:ext cx="6925673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155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리스트의 사용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5544616"/>
          </a:xfrm>
        </p:spPr>
        <p:txBody>
          <a:bodyPr/>
          <a:lstStyle/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2000" b="1" dirty="0" smtClean="0">
                <a:cs typeface="Arial" panose="020B0604020202020204" pitchFamily="34" charset="0"/>
              </a:rPr>
              <a:t>[</a:t>
            </a:r>
            <a:r>
              <a:rPr lang="ko-KR" altLang="en-US" sz="2000" b="1" dirty="0" smtClean="0">
                <a:cs typeface="Arial" panose="020B0604020202020204" pitchFamily="34" charset="0"/>
              </a:rPr>
              <a:t>실습</a:t>
            </a:r>
            <a:r>
              <a:rPr lang="en-US" altLang="ko-KR" sz="2000" b="1" dirty="0" smtClean="0">
                <a:cs typeface="Arial" panose="020B0604020202020204" pitchFamily="34" charset="0"/>
              </a:rPr>
              <a:t>]</a:t>
            </a:r>
            <a:r>
              <a:rPr lang="ko-KR" altLang="en-US" sz="2000" b="1" dirty="0" smtClean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ko-KR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리스트의 </a:t>
            </a:r>
            <a:r>
              <a:rPr lang="en-US" altLang="ko-KR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pop() </a:t>
            </a:r>
            <a:r>
              <a:rPr lang="ko-KR" altLang="en-US" sz="1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메소드</a:t>
            </a:r>
            <a:r>
              <a:rPr lang="ko-KR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사용</a:t>
            </a:r>
            <a:r>
              <a:rPr lang="en-US" altLang="ko-KR" sz="1800" b="1" dirty="0" smtClean="0">
                <a:cs typeface="Arial" panose="020B0604020202020204" pitchFamily="34" charset="0"/>
              </a:rPr>
              <a:t> </a:t>
            </a:r>
            <a:r>
              <a:rPr lang="en-US" altLang="ko-KR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35596" y="1556792"/>
            <a:ext cx="4932548" cy="49398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400050" lvl="1" indent="-4000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맨 끝 항목 끄집어내기</a:t>
            </a:r>
            <a:endParaRPr lang="en-US" altLang="ko-KR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marL="457200" lvl="2">
              <a:lnSpc>
                <a:spcPct val="150000"/>
              </a:lnSpc>
            </a:pPr>
            <a:r>
              <a:rPr lang="en-US" altLang="ko-KR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alist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 = [1, 2, 3, 4, 5]	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marL="457200" lvl="2">
              <a:lnSpc>
                <a:spcPct val="150000"/>
              </a:lnSpc>
            </a:pPr>
            <a:r>
              <a:rPr lang="en-US" altLang="ko-KR" sz="1400" dirty="0" smtClean="0">
                <a:latin typeface="+mn-ea"/>
                <a:ea typeface="+mn-ea"/>
                <a:cs typeface="Arial" panose="020B0604020202020204" pitchFamily="34" charset="0"/>
              </a:rPr>
              <a:t>a = </a:t>
            </a:r>
            <a:r>
              <a:rPr lang="en-US" altLang="ko-KR" sz="1400" dirty="0" err="1" smtClean="0">
                <a:latin typeface="+mn-ea"/>
                <a:ea typeface="+mn-ea"/>
                <a:cs typeface="Arial" panose="020B0604020202020204" pitchFamily="34" charset="0"/>
              </a:rPr>
              <a:t>alist.pop</a:t>
            </a:r>
            <a:r>
              <a:rPr lang="en-US" altLang="ko-KR" sz="1400" dirty="0" smtClean="0">
                <a:latin typeface="+mn-ea"/>
                <a:ea typeface="+mn-ea"/>
                <a:cs typeface="Arial" panose="020B0604020202020204" pitchFamily="34" charset="0"/>
              </a:rPr>
              <a:t>()   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#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맨 끝 항목</a:t>
            </a:r>
            <a:endParaRPr lang="en-US" altLang="ko-KR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marL="457200" lvl="2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b = </a:t>
            </a:r>
            <a:r>
              <a:rPr lang="en-US" altLang="ko-KR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alist.pop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()</a:t>
            </a:r>
          </a:p>
          <a:p>
            <a:pPr marL="457200" lvl="2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c = a + b</a:t>
            </a:r>
          </a:p>
          <a:p>
            <a:pPr marL="457200" lvl="2">
              <a:lnSpc>
                <a:spcPct val="150000"/>
              </a:lnSpc>
            </a:pPr>
            <a:r>
              <a:rPr lang="en-US" altLang="ko-KR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alist</a:t>
            </a:r>
            <a:endParaRPr lang="en-US" altLang="ko-KR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marL="457200" lvl="2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a, b, c	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marL="400050" lvl="1" indent="-400050">
              <a:lnSpc>
                <a:spcPct val="150000"/>
              </a:lnSpc>
              <a:buFont typeface="+mj-lt"/>
              <a:buAutoNum type="romanUcPeriod"/>
            </a:pPr>
            <a:endParaRPr lang="en-US" altLang="ko-KR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marL="400050" lvl="1" indent="-4000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지정 항목 끄집어내기</a:t>
            </a:r>
            <a:endParaRPr lang="en-US" altLang="ko-KR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marL="457200" lvl="2">
              <a:lnSpc>
                <a:spcPct val="150000"/>
              </a:lnSpc>
            </a:pPr>
            <a:r>
              <a:rPr lang="en-US" altLang="ko-K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Arial" panose="020B0604020202020204" pitchFamily="34" charset="0"/>
              </a:rPr>
              <a:t>alist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Arial" panose="020B0604020202020204" pitchFamily="34" charset="0"/>
              </a:rPr>
              <a:t> = [1, 2, 3, 4, 5]	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457200" lvl="2">
              <a:lnSpc>
                <a:spcPct val="150000"/>
              </a:lnSpc>
            </a:pPr>
            <a:r>
              <a:rPr lang="en-US" altLang="ko-KR" sz="1400" dirty="0">
                <a:latin typeface="+mn-ea"/>
                <a:cs typeface="Arial" panose="020B0604020202020204" pitchFamily="34" charset="0"/>
              </a:rPr>
              <a:t>a = </a:t>
            </a:r>
            <a:r>
              <a:rPr lang="en-US" altLang="ko-KR" sz="1400" dirty="0" err="1" smtClean="0">
                <a:latin typeface="+mn-ea"/>
                <a:cs typeface="Arial" panose="020B0604020202020204" pitchFamily="34" charset="0"/>
              </a:rPr>
              <a:t>alist.pop</a:t>
            </a:r>
            <a:r>
              <a:rPr lang="en-US" altLang="ko-KR" sz="1400" dirty="0" smtClean="0">
                <a:latin typeface="+mn-ea"/>
                <a:cs typeface="Arial" panose="020B0604020202020204" pitchFamily="34" charset="0"/>
              </a:rPr>
              <a:t>(1)	  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#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앞에서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1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번째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marL="457200" lvl="2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Arial" panose="020B0604020202020204" pitchFamily="34" charset="0"/>
              </a:rPr>
              <a:t>b = </a:t>
            </a:r>
            <a:r>
              <a:rPr lang="en-US" altLang="ko-KR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Arial" panose="020B0604020202020204" pitchFamily="34" charset="0"/>
              </a:rPr>
              <a:t>alist.pop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Arial" panose="020B0604020202020204" pitchFamily="34" charset="0"/>
              </a:rPr>
              <a:t>(-1)	  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#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뒤에서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1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번째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marL="457200" lvl="2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Arial" panose="020B0604020202020204" pitchFamily="34" charset="0"/>
              </a:rPr>
              <a:t>c = a + 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Arial" panose="020B0604020202020204" pitchFamily="34" charset="0"/>
              </a:rPr>
              <a:t>b	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457200" lvl="2">
              <a:lnSpc>
                <a:spcPct val="150000"/>
              </a:lnSpc>
            </a:pPr>
            <a:r>
              <a:rPr lang="en-US" altLang="ko-KR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Arial" panose="020B0604020202020204" pitchFamily="34" charset="0"/>
              </a:rPr>
              <a:t>alist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Arial" panose="020B0604020202020204" pitchFamily="34" charset="0"/>
              </a:rPr>
              <a:t>	</a:t>
            </a:r>
          </a:p>
          <a:p>
            <a:pPr marL="457200" lvl="2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Arial" panose="020B0604020202020204" pitchFamily="34" charset="0"/>
              </a:rPr>
              <a:t>a, b, c	</a:t>
            </a:r>
            <a:endParaRPr lang="en-US" altLang="ko-KR" sz="1400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796" y="1916832"/>
            <a:ext cx="1829055" cy="171473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4798" y="4437112"/>
            <a:ext cx="1905266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1670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리스트의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06489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ko-KR" altLang="en-US" sz="2000" dirty="0"/>
              <a:t>항목의 추가와 삭제</a:t>
            </a:r>
            <a:endParaRPr lang="en-US" altLang="ko-KR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51FBA2-F2F5-4D0C-AB1D-FDBC8A007B97}"/>
              </a:ext>
            </a:extLst>
          </p:cNvPr>
          <p:cNvSpPr/>
          <p:nvPr/>
        </p:nvSpPr>
        <p:spPr>
          <a:xfrm>
            <a:off x="741307" y="1588093"/>
            <a:ext cx="7920000" cy="37131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C3827FC-0F19-4351-86E4-02C2F887D4B9}"/>
              </a:ext>
            </a:extLst>
          </p:cNvPr>
          <p:cNvSpPr txBox="1">
            <a:spLocks/>
          </p:cNvSpPr>
          <p:nvPr/>
        </p:nvSpPr>
        <p:spPr bwMode="auto">
          <a:xfrm>
            <a:off x="770279" y="2166830"/>
            <a:ext cx="7762161" cy="2774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r>
              <a:rPr lang="ko-KR" altLang="en-US" sz="1600" dirty="0"/>
              <a:t>리스트 항목을 모두 삭제하여 빈 리스트로 만드는 </a:t>
            </a:r>
            <a:r>
              <a:rPr lang="en-US" altLang="ko-KR" sz="1600" dirty="0"/>
              <a:t>clear()</a:t>
            </a:r>
            <a:r>
              <a:rPr lang="ko-KR" altLang="en-US" sz="1600" dirty="0"/>
              <a:t>와는 달리 </a:t>
            </a:r>
            <a:endParaRPr lang="en-US" altLang="ko-KR" sz="1600" dirty="0" smtClean="0"/>
          </a:p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r>
              <a:rPr lang="en-US" altLang="ko-KR" sz="1600" dirty="0" smtClean="0"/>
              <a:t>del</a:t>
            </a:r>
            <a:r>
              <a:rPr lang="en-US" altLang="ko-KR" sz="1600" dirty="0"/>
              <a:t>() </a:t>
            </a:r>
            <a:r>
              <a:rPr lang="ko-KR" altLang="en-US" sz="1600" dirty="0"/>
              <a:t>함수는 객체 자체를 메모리에서 삭제</a:t>
            </a:r>
            <a:endParaRPr lang="en-US" altLang="ko-KR" sz="1600" b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1D6DD5-DF6E-41CA-943B-E9A5A5546B70}"/>
              </a:ext>
            </a:extLst>
          </p:cNvPr>
          <p:cNvSpPr/>
          <p:nvPr/>
        </p:nvSpPr>
        <p:spPr>
          <a:xfrm>
            <a:off x="741307" y="1588093"/>
            <a:ext cx="1511728" cy="432048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여기서 잠깐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5F32DA1-76E2-49A4-9D2A-0A78DB834D70}"/>
              </a:ext>
            </a:extLst>
          </p:cNvPr>
          <p:cNvSpPr txBox="1">
            <a:spLocks/>
          </p:cNvSpPr>
          <p:nvPr/>
        </p:nvSpPr>
        <p:spPr bwMode="auto">
          <a:xfrm>
            <a:off x="2325483" y="1588093"/>
            <a:ext cx="352795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  <a:buNone/>
            </a:pPr>
            <a:r>
              <a:rPr lang="en-US" altLang="ko-KR" sz="1800" dirty="0"/>
              <a:t>clear()</a:t>
            </a:r>
            <a:r>
              <a:rPr lang="ko-KR" altLang="en-US" sz="1800" dirty="0"/>
              <a:t>와 </a:t>
            </a:r>
            <a:r>
              <a:rPr lang="en-US" altLang="ko-KR" sz="1800" dirty="0"/>
              <a:t>del()</a:t>
            </a:r>
            <a:r>
              <a:rPr lang="ko-KR" altLang="en-US" sz="1800" dirty="0"/>
              <a:t>의 차이</a:t>
            </a:r>
            <a:endParaRPr lang="en-US" altLang="ko-KR" sz="1800" b="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982" y="3155801"/>
            <a:ext cx="67246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809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리스트의 사용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5544616"/>
          </a:xfrm>
        </p:spPr>
        <p:txBody>
          <a:bodyPr/>
          <a:lstStyle/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800" b="1" dirty="0" smtClean="0">
                <a:cs typeface="Arial" panose="020B0604020202020204" pitchFamily="34" charset="0"/>
              </a:rPr>
              <a:t>[</a:t>
            </a:r>
            <a:r>
              <a:rPr lang="ko-KR" altLang="en-US" sz="1800" b="1" dirty="0" smtClean="0">
                <a:cs typeface="Arial" panose="020B0604020202020204" pitchFamily="34" charset="0"/>
              </a:rPr>
              <a:t>실습</a:t>
            </a:r>
            <a:r>
              <a:rPr lang="en-US" altLang="ko-KR" sz="1800" b="1" dirty="0" smtClean="0">
                <a:cs typeface="Arial" panose="020B0604020202020204" pitchFamily="34" charset="0"/>
              </a:rPr>
              <a:t>]</a:t>
            </a:r>
            <a:r>
              <a:rPr lang="ko-KR" altLang="en-US" sz="1800" b="1" dirty="0" smtClean="0">
                <a:cs typeface="Arial" panose="020B0604020202020204" pitchFamily="34" charset="0"/>
              </a:rPr>
              <a:t> </a:t>
            </a:r>
            <a:r>
              <a:rPr lang="ko-KR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키보드</a:t>
            </a:r>
            <a:r>
              <a:rPr lang="ko-KR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로 입력하는 값 리스트에 저장하기</a:t>
            </a:r>
            <a:r>
              <a:rPr lang="en-US" altLang="ko-KR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35596" y="1484784"/>
            <a:ext cx="7596844" cy="1440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append()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메소드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사용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alist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[]	</a:t>
            </a:r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for _ in range(3):</a:t>
            </a:r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</a:t>
            </a:r>
            <a:r>
              <a:rPr lang="en-US" altLang="ko-KR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alist.append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ko-KR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(input("&gt; ")))	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2636912"/>
            <a:ext cx="3101662" cy="287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2351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리스트의 사용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179512" y="980728"/>
            <a:ext cx="8568952" cy="5544616"/>
          </a:xfrm>
        </p:spPr>
        <p:txBody>
          <a:bodyPr/>
          <a:lstStyle/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800" b="1" dirty="0" smtClean="0">
                <a:cs typeface="Arial" panose="020B0604020202020204" pitchFamily="34" charset="0"/>
              </a:rPr>
              <a:t>[</a:t>
            </a:r>
            <a:r>
              <a:rPr lang="ko-KR" altLang="en-US" sz="1800" b="1" dirty="0" smtClean="0">
                <a:cs typeface="Arial" panose="020B0604020202020204" pitchFamily="34" charset="0"/>
              </a:rPr>
              <a:t>실습</a:t>
            </a:r>
            <a:r>
              <a:rPr lang="en-US" altLang="ko-KR" sz="1800" b="1" dirty="0" smtClean="0">
                <a:cs typeface="Arial" panose="020B0604020202020204" pitchFamily="34" charset="0"/>
              </a:rPr>
              <a:t>]</a:t>
            </a:r>
            <a:r>
              <a:rPr lang="ko-KR" altLang="en-US" sz="1800" b="1" dirty="0" smtClean="0">
                <a:cs typeface="Arial" panose="020B0604020202020204" pitchFamily="34" charset="0"/>
              </a:rPr>
              <a:t>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키보드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로 입력하는 값 리스트에 저장하기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split()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사용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) 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7554" y="1484784"/>
            <a:ext cx="7596844" cy="20162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list()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또는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[ ]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사용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입력값을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문자열로 처리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)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slist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 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</a:rPr>
              <a:t>list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 input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("&gt;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").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</a:rPr>
              <a:t>split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() )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slist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</a:rPr>
              <a:t>= 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 input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("&gt; ").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</a:rPr>
              <a:t>split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() ]</a:t>
            </a:r>
            <a:r>
              <a:rPr lang="en-US" altLang="ko-KR" sz="1400" smtClean="0"/>
              <a:t> </a:t>
            </a:r>
            <a:r>
              <a:rPr lang="en-US" altLang="ko-KR" sz="1400" dirty="0" smtClean="0"/>
              <a:t>		</a:t>
            </a:r>
            <a:endParaRPr lang="en-US" altLang="ko-KR" sz="1400" dirty="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숫자로 변환하려면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ilist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list( </a:t>
            </a:r>
            <a:r>
              <a:rPr lang="en-US" altLang="ko-KR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(x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for x in input("&gt; ").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</a:rPr>
              <a:t>split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()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ilist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 </a:t>
            </a:r>
            <a:r>
              <a:rPr lang="en-US" altLang="ko-KR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(x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for x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 input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("&gt; ").split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() ]		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9552" y="3645024"/>
            <a:ext cx="7614846" cy="30008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# </a:t>
            </a:r>
            <a:r>
              <a:rPr lang="ko-KR" altLang="en-US" sz="1400" dirty="0">
                <a:latin typeface="+mn-ea"/>
                <a:ea typeface="+mn-ea"/>
              </a:rPr>
              <a:t>리스트 값 입력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ko-KR" altLang="en-US" sz="1400" dirty="0">
                <a:latin typeface="+mn-ea"/>
                <a:ea typeface="+mn-ea"/>
              </a:rPr>
              <a:t>기본적으로 문자열로 인식</a:t>
            </a:r>
            <a:r>
              <a:rPr lang="en-US" altLang="ko-KR" sz="1400" dirty="0">
                <a:latin typeface="+mn-ea"/>
                <a:ea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 smtClean="0">
                <a:latin typeface="+mn-ea"/>
                <a:ea typeface="+mn-ea"/>
              </a:rPr>
              <a:t>slist</a:t>
            </a:r>
            <a:r>
              <a:rPr lang="en-US" altLang="ko-KR" sz="1400" dirty="0" smtClean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= list(input("&gt;</a:t>
            </a:r>
            <a:r>
              <a:rPr lang="ko-KR" altLang="en-US" sz="1400" dirty="0">
                <a:latin typeface="+mn-ea"/>
                <a:ea typeface="+mn-ea"/>
              </a:rPr>
              <a:t>리스트 값 입력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ko-KR" altLang="en-US" sz="1400" dirty="0">
                <a:latin typeface="+mn-ea"/>
                <a:ea typeface="+mn-ea"/>
              </a:rPr>
              <a:t>공백으로 구분</a:t>
            </a:r>
            <a:r>
              <a:rPr lang="en-US" altLang="ko-KR" sz="1400" dirty="0">
                <a:latin typeface="+mn-ea"/>
                <a:ea typeface="+mn-ea"/>
              </a:rPr>
              <a:t>): ").split</a:t>
            </a:r>
            <a:r>
              <a:rPr lang="en-US" altLang="ko-KR" sz="1400" dirty="0" smtClean="0">
                <a:latin typeface="+mn-ea"/>
                <a:ea typeface="+mn-ea"/>
              </a:rPr>
              <a:t>())	</a:t>
            </a:r>
            <a:endParaRPr lang="en-US" altLang="ko-KR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print(</a:t>
            </a:r>
            <a:r>
              <a:rPr lang="en-US" altLang="ko-KR" sz="1400" dirty="0" err="1" smtClean="0">
                <a:latin typeface="+mn-ea"/>
                <a:ea typeface="+mn-ea"/>
              </a:rPr>
              <a:t>slist</a:t>
            </a:r>
            <a:r>
              <a:rPr lang="en-US" altLang="ko-KR" sz="1400" dirty="0" smtClean="0">
                <a:latin typeface="+mn-ea"/>
                <a:ea typeface="+mn-ea"/>
              </a:rPr>
              <a:t>)	</a:t>
            </a:r>
            <a:endParaRPr lang="en-US" altLang="ko-KR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# </a:t>
            </a:r>
            <a:r>
              <a:rPr lang="ko-KR" altLang="en-US" sz="1400" dirty="0">
                <a:latin typeface="+mn-ea"/>
                <a:ea typeface="+mn-ea"/>
              </a:rPr>
              <a:t>리스트 값 입력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ko-KR" altLang="en-US" sz="1400" dirty="0">
                <a:latin typeface="+mn-ea"/>
                <a:ea typeface="+mn-ea"/>
              </a:rPr>
              <a:t>문자열을 </a:t>
            </a:r>
            <a:r>
              <a:rPr lang="en-US" altLang="ko-KR" sz="1400" dirty="0">
                <a:latin typeface="+mn-ea"/>
                <a:ea typeface="+mn-ea"/>
              </a:rPr>
              <a:t>integer</a:t>
            </a:r>
            <a:r>
              <a:rPr lang="ko-KR" altLang="en-US" sz="1400" dirty="0">
                <a:latin typeface="+mn-ea"/>
                <a:ea typeface="+mn-ea"/>
              </a:rPr>
              <a:t>로 변환</a:t>
            </a:r>
            <a:r>
              <a:rPr lang="en-US" altLang="ko-KR" sz="1400" dirty="0">
                <a:latin typeface="+mn-ea"/>
                <a:ea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 smtClean="0">
                <a:latin typeface="+mn-ea"/>
                <a:ea typeface="+mn-ea"/>
              </a:rPr>
              <a:t>ilist</a:t>
            </a:r>
            <a:r>
              <a:rPr lang="en-US" altLang="ko-KR" sz="1400" dirty="0" smtClean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= </a:t>
            </a:r>
            <a:r>
              <a:rPr lang="en-US" altLang="ko-KR" sz="1400" dirty="0" smtClean="0">
                <a:latin typeface="+mn-ea"/>
                <a:ea typeface="+mn-ea"/>
              </a:rPr>
              <a:t>list(</a:t>
            </a:r>
            <a:r>
              <a:rPr lang="en-US" altLang="ko-KR" sz="1400" dirty="0" err="1" smtClean="0">
                <a:latin typeface="+mn-ea"/>
                <a:ea typeface="+mn-ea"/>
              </a:rPr>
              <a:t>int</a:t>
            </a:r>
            <a:r>
              <a:rPr lang="en-US" altLang="ko-KR" sz="1400" dirty="0" smtClean="0">
                <a:latin typeface="+mn-ea"/>
                <a:ea typeface="+mn-ea"/>
              </a:rPr>
              <a:t>(x</a:t>
            </a:r>
            <a:r>
              <a:rPr lang="en-US" altLang="ko-KR" sz="1400" dirty="0">
                <a:latin typeface="+mn-ea"/>
                <a:ea typeface="+mn-ea"/>
              </a:rPr>
              <a:t>) for x in input("&gt;</a:t>
            </a:r>
            <a:r>
              <a:rPr lang="ko-KR" altLang="en-US" sz="1400" dirty="0">
                <a:latin typeface="+mn-ea"/>
                <a:ea typeface="+mn-ea"/>
              </a:rPr>
              <a:t>숫자 값 입력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ko-KR" altLang="en-US" sz="1400" dirty="0">
                <a:latin typeface="+mn-ea"/>
                <a:ea typeface="+mn-ea"/>
              </a:rPr>
              <a:t>공백으로 구분</a:t>
            </a:r>
            <a:r>
              <a:rPr lang="en-US" altLang="ko-KR" sz="1400" dirty="0">
                <a:latin typeface="+mn-ea"/>
                <a:ea typeface="+mn-ea"/>
              </a:rPr>
              <a:t>): ").split</a:t>
            </a:r>
            <a:r>
              <a:rPr lang="en-US" altLang="ko-KR" sz="1400" dirty="0" smtClean="0">
                <a:latin typeface="+mn-ea"/>
                <a:ea typeface="+mn-ea"/>
              </a:rPr>
              <a:t>())	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print(</a:t>
            </a:r>
            <a:r>
              <a:rPr lang="en-US" altLang="ko-KR" sz="1400" dirty="0" err="1">
                <a:latin typeface="+mn-ea"/>
                <a:ea typeface="+mn-ea"/>
              </a:rPr>
              <a:t>ilist</a:t>
            </a:r>
            <a:r>
              <a:rPr lang="en-US" altLang="ko-KR" sz="1400" dirty="0">
                <a:latin typeface="+mn-ea"/>
                <a:ea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>
                <a:latin typeface="+mn-ea"/>
                <a:ea typeface="+mn-ea"/>
              </a:rPr>
              <a:t>ilist</a:t>
            </a:r>
            <a:r>
              <a:rPr lang="en-US" altLang="ko-KR" sz="1400" dirty="0">
                <a:latin typeface="+mn-ea"/>
                <a:ea typeface="+mn-ea"/>
              </a:rPr>
              <a:t> = [</a:t>
            </a:r>
            <a:r>
              <a:rPr lang="en-US" altLang="ko-KR" sz="1400" dirty="0" err="1">
                <a:latin typeface="+mn-ea"/>
                <a:ea typeface="+mn-ea"/>
              </a:rPr>
              <a:t>int</a:t>
            </a:r>
            <a:r>
              <a:rPr lang="en-US" altLang="ko-KR" sz="1400" dirty="0">
                <a:latin typeface="+mn-ea"/>
                <a:ea typeface="+mn-ea"/>
              </a:rPr>
              <a:t>(x) for x in input("&gt;</a:t>
            </a:r>
            <a:r>
              <a:rPr lang="ko-KR" altLang="en-US" sz="1400" dirty="0">
                <a:latin typeface="+mn-ea"/>
                <a:ea typeface="+mn-ea"/>
              </a:rPr>
              <a:t>숫자 값 입력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ko-KR" altLang="en-US" sz="1400" dirty="0">
                <a:latin typeface="+mn-ea"/>
                <a:ea typeface="+mn-ea"/>
              </a:rPr>
              <a:t>공백으로 구분</a:t>
            </a:r>
            <a:r>
              <a:rPr lang="en-US" altLang="ko-KR" sz="1400" dirty="0">
                <a:latin typeface="+mn-ea"/>
                <a:ea typeface="+mn-ea"/>
              </a:rPr>
              <a:t>): ").split()]	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print(</a:t>
            </a:r>
            <a:r>
              <a:rPr lang="en-US" altLang="ko-KR" sz="1400" dirty="0" err="1" smtClean="0">
                <a:latin typeface="+mn-ea"/>
                <a:ea typeface="+mn-ea"/>
              </a:rPr>
              <a:t>ilist</a:t>
            </a:r>
            <a:r>
              <a:rPr lang="en-US" altLang="ko-KR" sz="1400" dirty="0" smtClean="0">
                <a:latin typeface="+mn-ea"/>
                <a:ea typeface="+mn-ea"/>
              </a:rPr>
              <a:t>)	</a:t>
            </a:r>
            <a:endParaRPr lang="ko-KR" altLang="en-US" sz="1400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1916832"/>
            <a:ext cx="4067828" cy="203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8529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리스트의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42493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3"/>
            </a:pPr>
            <a:r>
              <a:rPr lang="ko-KR" altLang="en-US" sz="2000" dirty="0"/>
              <a:t>리스트 </a:t>
            </a:r>
            <a:r>
              <a:rPr lang="ko-KR" altLang="en-US" sz="2000" dirty="0" err="1"/>
              <a:t>슬라이싱</a:t>
            </a:r>
            <a:endParaRPr lang="en-US" altLang="ko-KR" sz="2000" dirty="0"/>
          </a:p>
          <a:p>
            <a:pPr lvl="2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ko-KR" altLang="en-US" sz="1600" dirty="0"/>
              <a:t>범위로 여러 개의 항목을 참조하는 것</a:t>
            </a:r>
            <a:r>
              <a:rPr lang="en-US" altLang="ko-KR" sz="1600" dirty="0"/>
              <a:t>, </a:t>
            </a:r>
            <a:r>
              <a:rPr lang="ko-KR" altLang="en-US" sz="1600" dirty="0"/>
              <a:t>범위 표시에는 콜론</a:t>
            </a:r>
            <a:r>
              <a:rPr lang="en-US" altLang="ko-KR" sz="1600" dirty="0"/>
              <a:t>(:) </a:t>
            </a:r>
            <a:r>
              <a:rPr lang="ko-KR" altLang="en-US" sz="1600"/>
              <a:t>기호를 </a:t>
            </a:r>
            <a:r>
              <a:rPr lang="ko-KR" altLang="en-US" sz="1600" smtClean="0"/>
              <a:t>사용</a:t>
            </a:r>
            <a:endParaRPr lang="en-US" altLang="ko-KR" sz="1600" smtClean="0"/>
          </a:p>
          <a:p>
            <a:pPr lvl="2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ko-KR" altLang="en-US" sz="1600" smtClean="0"/>
              <a:t>슬라이싱 결과도 리스트 자료형</a:t>
            </a:r>
            <a:endParaRPr lang="en-US" altLang="ko-KR" sz="1600" dirty="0" smtClean="0"/>
          </a:p>
          <a:p>
            <a:pPr lvl="2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ko-KR" altLang="en-US" sz="1500" dirty="0" err="1" smtClean="0"/>
              <a:t>리스트명</a:t>
            </a:r>
            <a:r>
              <a:rPr lang="en-US" altLang="ko-KR" sz="1500" dirty="0" smtClean="0"/>
              <a:t>[</a:t>
            </a:r>
            <a:r>
              <a:rPr lang="ko-KR" altLang="en-US" sz="1500" dirty="0" smtClean="0"/>
              <a:t>시작 </a:t>
            </a:r>
            <a:r>
              <a:rPr lang="en-US" altLang="ko-KR" sz="1500" dirty="0" smtClean="0"/>
              <a:t>index : </a:t>
            </a:r>
            <a:r>
              <a:rPr lang="ko-KR" altLang="en-US" sz="1500" dirty="0" smtClean="0"/>
              <a:t>종료 </a:t>
            </a:r>
            <a:r>
              <a:rPr lang="en-US" altLang="ko-KR" sz="1500" dirty="0" smtClean="0"/>
              <a:t>index]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v"/>
            </a:pPr>
            <a:r>
              <a:rPr lang="en-US" altLang="ko-KR" sz="1500" dirty="0" err="1" smtClean="0"/>
              <a:t>alist</a:t>
            </a:r>
            <a:r>
              <a:rPr lang="en-US" altLang="ko-KR" sz="1500" dirty="0" smtClean="0"/>
              <a:t>[0:3]  #[0], [1], [2]</a:t>
            </a:r>
            <a:r>
              <a:rPr lang="ko-KR" altLang="en-US" sz="1500" dirty="0" smtClean="0"/>
              <a:t>가 해당</a:t>
            </a:r>
            <a:endParaRPr lang="en-US" altLang="ko-KR" sz="1500" dirty="0" smtClean="0"/>
          </a:p>
          <a:p>
            <a:pPr lvl="2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#for in range(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시작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index,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종료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index)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와 같은 방식</a:t>
            </a:r>
            <a:endParaRPr lang="ko-KR" alt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v"/>
            </a:pPr>
            <a:endParaRPr lang="en-US" altLang="ko-KR" sz="15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</p:txBody>
      </p:sp>
      <p:grpSp>
        <p:nvGrpSpPr>
          <p:cNvPr id="3" name="그룹 2"/>
          <p:cNvGrpSpPr/>
          <p:nvPr/>
        </p:nvGrpSpPr>
        <p:grpSpPr>
          <a:xfrm>
            <a:off x="5221902" y="2564904"/>
            <a:ext cx="3922098" cy="3972521"/>
            <a:chOff x="1058693" y="1916833"/>
            <a:chExt cx="4654585" cy="4620593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2"/>
            <a:srcRect r="73011"/>
            <a:stretch/>
          </p:blipFill>
          <p:spPr>
            <a:xfrm>
              <a:off x="1170415" y="1916833"/>
              <a:ext cx="1961426" cy="108585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693" y="4898498"/>
              <a:ext cx="4422198" cy="1638928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24050" y="3068961"/>
              <a:ext cx="4255972" cy="1909732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2"/>
            <a:srcRect l="37886" r="26444"/>
            <a:stretch/>
          </p:blipFill>
          <p:spPr>
            <a:xfrm>
              <a:off x="3120990" y="1916833"/>
              <a:ext cx="2592288" cy="1085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77442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리스트의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42493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3"/>
            </a:pPr>
            <a:r>
              <a:rPr lang="ko-KR" altLang="en-US" sz="2000" dirty="0"/>
              <a:t>리스트 </a:t>
            </a:r>
            <a:r>
              <a:rPr lang="ko-KR" altLang="en-US" sz="2000" dirty="0" err="1"/>
              <a:t>슬라이싱</a:t>
            </a:r>
            <a:endParaRPr lang="en-US" altLang="ko-KR" sz="2000" dirty="0"/>
          </a:p>
          <a:p>
            <a:pPr marL="0" indent="0">
              <a:buClr>
                <a:srgbClr val="3C479D"/>
              </a:buClr>
              <a:buNone/>
            </a:pPr>
            <a:endParaRPr lang="en-US" altLang="ko-KR" sz="20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 dirty="0"/>
              <a:t>항목을 입력해서 리스트를 만들고</a:t>
            </a:r>
            <a:r>
              <a:rPr lang="en-US" altLang="ko-KR" sz="1600" dirty="0"/>
              <a:t>, </a:t>
            </a:r>
            <a:r>
              <a:rPr lang="ko-KR" altLang="en-US" sz="1600" dirty="0"/>
              <a:t>여러 방법으로 </a:t>
            </a:r>
            <a:r>
              <a:rPr lang="ko-KR" altLang="en-US" sz="1600" dirty="0" err="1"/>
              <a:t>슬라이싱</a:t>
            </a: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082" y="1484785"/>
            <a:ext cx="7381875" cy="4381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4017"/>
          <a:stretch/>
        </p:blipFill>
        <p:spPr>
          <a:xfrm>
            <a:off x="1403648" y="2423966"/>
            <a:ext cx="6984776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1797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리스트의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42493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3"/>
            </a:pPr>
            <a:r>
              <a:rPr lang="ko-KR" altLang="en-US" sz="2000" dirty="0"/>
              <a:t>리스트 </a:t>
            </a:r>
            <a:r>
              <a:rPr lang="ko-KR" altLang="en-US" sz="2000" dirty="0" err="1"/>
              <a:t>슬라이싱</a:t>
            </a:r>
            <a:endParaRPr lang="en-US" altLang="ko-KR" sz="2000" dirty="0"/>
          </a:p>
          <a:p>
            <a:pPr marL="0" indent="0">
              <a:buClr>
                <a:srgbClr val="3C479D"/>
              </a:buClr>
              <a:buNone/>
            </a:pPr>
            <a:endParaRPr lang="en-US" altLang="ko-KR" sz="20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r>
              <a:rPr lang="ko-KR" altLang="en-US" sz="1600" dirty="0" err="1"/>
              <a:t>슬라이싱을</a:t>
            </a:r>
            <a:r>
              <a:rPr lang="ko-KR" altLang="en-US" sz="1600" dirty="0"/>
              <a:t> 사용해서 리스트 항목을 다른 값으로 변경 가능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r>
              <a:rPr lang="ko-KR" altLang="en-US" sz="1600" dirty="0" err="1"/>
              <a:t>슬라이싱을</a:t>
            </a:r>
            <a:r>
              <a:rPr lang="ko-KR" altLang="en-US" sz="1600" dirty="0"/>
              <a:t> 이용하면 여러 항목을 한 번에 삭제할 수도 있음</a:t>
            </a: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082" y="1484785"/>
            <a:ext cx="7381875" cy="4381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r="4392"/>
          <a:stretch/>
        </p:blipFill>
        <p:spPr>
          <a:xfrm>
            <a:off x="1403649" y="2426992"/>
            <a:ext cx="6984776" cy="1981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r="4392"/>
          <a:stretch/>
        </p:blipFill>
        <p:spPr>
          <a:xfrm>
            <a:off x="1403649" y="5104681"/>
            <a:ext cx="6984776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373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000" dirty="0"/>
              <a:t>리스트의 개념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1215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리스트의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42493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3"/>
            </a:pPr>
            <a:r>
              <a:rPr lang="ko-KR" altLang="en-US" sz="2000" dirty="0"/>
              <a:t>리스트 </a:t>
            </a:r>
            <a:r>
              <a:rPr lang="ko-KR" altLang="en-US" sz="2000" dirty="0" err="1"/>
              <a:t>슬라이싱</a:t>
            </a:r>
            <a:endParaRPr lang="en-US" altLang="ko-KR" sz="2000" dirty="0"/>
          </a:p>
          <a:p>
            <a:pPr marL="390525" lvl="1" indent="-285750">
              <a:buClr>
                <a:srgbClr val="3C479D"/>
              </a:buClr>
            </a:pPr>
            <a:r>
              <a:rPr lang="ko-KR" altLang="en-US" sz="1600" b="1" smtClean="0"/>
              <a:t>리스트 항목 건너뛰며 추출</a:t>
            </a: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600" smtClean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600" smtClean="0"/>
          </a:p>
          <a:p>
            <a:pPr marL="514350" indent="-514350">
              <a:buClr>
                <a:srgbClr val="3C479D"/>
              </a:buClr>
              <a:buFont typeface="+mj-lt"/>
              <a:buAutoNum type="romanUcPeriod" startAt="3"/>
            </a:pPr>
            <a:endParaRPr lang="en-US" altLang="ko-KR" sz="2000" smtClean="0"/>
          </a:p>
          <a:p>
            <a:pPr marL="514350" indent="-514350">
              <a:buClr>
                <a:srgbClr val="3C479D"/>
              </a:buClr>
              <a:buFont typeface="+mj-lt"/>
              <a:buAutoNum type="romanUcPeriod" startAt="3"/>
            </a:pPr>
            <a:endParaRPr lang="en-US" altLang="ko-KR" sz="2000"/>
          </a:p>
          <a:p>
            <a:pPr marL="514350" indent="-514350">
              <a:buClr>
                <a:srgbClr val="3C479D"/>
              </a:buClr>
              <a:buFont typeface="+mj-lt"/>
              <a:buAutoNum type="romanUcPeriod" startAt="3"/>
            </a:pPr>
            <a:endParaRPr lang="en-US" altLang="ko-KR" sz="2000" smtClean="0"/>
          </a:p>
          <a:p>
            <a:pPr marL="514350" indent="-514350">
              <a:buClr>
                <a:srgbClr val="3C479D"/>
              </a:buClr>
              <a:buFont typeface="+mj-lt"/>
              <a:buAutoNum type="romanUcPeriod" startAt="3"/>
            </a:pPr>
            <a:endParaRPr lang="en-US" altLang="ko-KR" sz="200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988" y="1916832"/>
            <a:ext cx="7469452" cy="27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123728" y="2313084"/>
            <a:ext cx="30243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앞에서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2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개 주기로 건너뛰며 추출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23728" y="2575937"/>
            <a:ext cx="28083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뒤에서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2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개 주기로 건너뛰며 추출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23728" y="2863969"/>
            <a:ext cx="28083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뒤에서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1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개 주기로 건너뛰며 추출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616738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리스트의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42493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3"/>
            </a:pPr>
            <a:r>
              <a:rPr lang="ko-KR" altLang="en-US" sz="2000" dirty="0"/>
              <a:t>리스트 </a:t>
            </a:r>
            <a:r>
              <a:rPr lang="ko-KR" altLang="en-US" sz="2000" dirty="0" err="1"/>
              <a:t>슬라이싱</a:t>
            </a:r>
            <a:endParaRPr lang="en-US" altLang="ko-KR" sz="2000" dirty="0"/>
          </a:p>
          <a:p>
            <a:pPr marL="390525" lvl="1" indent="-285750">
              <a:buClr>
                <a:srgbClr val="3C479D"/>
              </a:buClr>
            </a:pPr>
            <a:r>
              <a:rPr lang="ko-KR" altLang="en-US" sz="1600" b="1" dirty="0" smtClean="0"/>
              <a:t>리스트 값 변경</a:t>
            </a:r>
            <a:endParaRPr lang="ko-KR" altLang="en-US" sz="1600" b="1" dirty="0"/>
          </a:p>
          <a:p>
            <a:pPr lvl="2">
              <a:buClr>
                <a:srgbClr val="3C479D"/>
              </a:buClr>
            </a:pPr>
            <a:r>
              <a:rPr lang="en-US" altLang="ko-KR" sz="1600" dirty="0"/>
              <a:t>20</a:t>
            </a:r>
            <a:r>
              <a:rPr lang="ko-KR" altLang="en-US" sz="1600" dirty="0"/>
              <a:t>을 </a:t>
            </a:r>
            <a:r>
              <a:rPr lang="en-US" altLang="ko-KR" sz="1600" dirty="0"/>
              <a:t>200</a:t>
            </a:r>
            <a:r>
              <a:rPr lang="ko-KR" altLang="en-US" sz="1600" dirty="0"/>
              <a:t>과 </a:t>
            </a:r>
            <a:r>
              <a:rPr lang="en-US" altLang="ko-KR" sz="1600" dirty="0"/>
              <a:t>201</a:t>
            </a:r>
            <a:r>
              <a:rPr lang="ko-KR" altLang="en-US" sz="1600" dirty="0"/>
              <a:t>이라는 값 </a:t>
            </a:r>
            <a:r>
              <a:rPr lang="en-US" altLang="ko-KR" sz="1600" dirty="0"/>
              <a:t>2</a:t>
            </a:r>
            <a:r>
              <a:rPr lang="ko-KR" altLang="en-US" sz="1600" dirty="0"/>
              <a:t>개로 </a:t>
            </a:r>
            <a:r>
              <a:rPr lang="ko-KR" altLang="en-US" sz="1600" dirty="0" smtClean="0"/>
              <a:t>변경 </a:t>
            </a:r>
            <a:endParaRPr lang="en-US" altLang="ko-KR" sz="1600" dirty="0" smtClean="0"/>
          </a:p>
          <a:p>
            <a:pPr lvl="2"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ko-KR" altLang="en-US" sz="1400" dirty="0" smtClean="0"/>
              <a:t>변경 대상을 범위로 복수 개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리스트 형태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지정하면 대입</a:t>
            </a:r>
            <a:r>
              <a:rPr lang="en-US" altLang="ko-KR" sz="1400" dirty="0" smtClean="0"/>
              <a:t>(=) </a:t>
            </a:r>
            <a:r>
              <a:rPr lang="ko-KR" altLang="en-US" sz="1400" dirty="0" smtClean="0"/>
              <a:t>대상도 리스트 형태</a:t>
            </a:r>
            <a:r>
              <a:rPr lang="en-US" altLang="ko-KR" sz="1400" dirty="0" smtClean="0"/>
              <a:t>([])</a:t>
            </a:r>
            <a:r>
              <a:rPr lang="ko-KR" altLang="en-US" sz="1400" dirty="0" smtClean="0"/>
              <a:t>로 표현</a:t>
            </a:r>
            <a:endParaRPr lang="en-US" altLang="ko-KR" sz="1400" dirty="0" smtClean="0"/>
          </a:p>
          <a:p>
            <a:pPr lvl="2"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ko-KR" altLang="en-US" sz="1400" dirty="0" smtClean="0"/>
              <a:t>결국 범위 안에 있는 개별 항목에 대해 우측 리스트의 각 </a:t>
            </a:r>
            <a:r>
              <a:rPr lang="ko-KR" altLang="en-US" sz="1400" b="1" dirty="0" smtClean="0"/>
              <a:t>항목</a:t>
            </a:r>
            <a:r>
              <a:rPr lang="ko-KR" altLang="en-US" sz="1400" dirty="0" smtClean="0"/>
              <a:t>이 대응되어 대체됨</a:t>
            </a:r>
            <a:endParaRPr lang="en-US" altLang="ko-KR" sz="1400" dirty="0"/>
          </a:p>
          <a:p>
            <a:pPr lvl="2">
              <a:buClr>
                <a:srgbClr val="3C479D"/>
              </a:buClr>
            </a:pPr>
            <a:endParaRPr lang="en-US" altLang="ko-KR" sz="1600" dirty="0" smtClean="0"/>
          </a:p>
          <a:p>
            <a:pPr lvl="2">
              <a:buClr>
                <a:srgbClr val="3C479D"/>
              </a:buClr>
            </a:pPr>
            <a:endParaRPr lang="en-US" altLang="ko-KR" sz="1600" dirty="0"/>
          </a:p>
          <a:p>
            <a:pPr lvl="2">
              <a:buClr>
                <a:srgbClr val="3C479D"/>
              </a:buClr>
            </a:pPr>
            <a:endParaRPr lang="en-US" altLang="ko-KR" sz="1600" dirty="0" smtClean="0"/>
          </a:p>
          <a:p>
            <a:pPr lvl="2">
              <a:buClr>
                <a:srgbClr val="3C479D"/>
              </a:buClr>
            </a:pPr>
            <a:endParaRPr lang="en-US" altLang="ko-KR" sz="1600" dirty="0"/>
          </a:p>
          <a:p>
            <a:pPr lvl="2">
              <a:buClr>
                <a:srgbClr val="3C479D"/>
              </a:buClr>
            </a:pPr>
            <a:endParaRPr lang="en-US" altLang="ko-KR" sz="1600" dirty="0" smtClean="0"/>
          </a:p>
          <a:p>
            <a:pPr lvl="2">
              <a:buClr>
                <a:srgbClr val="3C479D"/>
              </a:buClr>
            </a:pPr>
            <a:r>
              <a:rPr lang="en-US" altLang="ko-KR" sz="1600" dirty="0" smtClean="0"/>
              <a:t>aa[1] </a:t>
            </a:r>
            <a:r>
              <a:rPr lang="ko-KR" altLang="en-US" sz="1600" dirty="0" smtClean="0"/>
              <a:t>위치에 리스트 </a:t>
            </a:r>
            <a:r>
              <a:rPr lang="en-US" altLang="ko-KR" sz="1600" dirty="0" smtClean="0"/>
              <a:t>[200, 201]</a:t>
            </a:r>
            <a:r>
              <a:rPr lang="ko-KR" altLang="en-US" sz="1600" dirty="0" smtClean="0"/>
              <a:t>로 대신</a:t>
            </a:r>
            <a:r>
              <a:rPr lang="en-US" altLang="ko-KR" sz="1600" dirty="0" smtClean="0"/>
              <a:t>(replace)</a:t>
            </a:r>
            <a:r>
              <a:rPr lang="ko-KR" altLang="en-US" sz="1600" dirty="0" smtClean="0"/>
              <a:t> 사용</a:t>
            </a:r>
            <a:endParaRPr lang="en-US" altLang="ko-KR" sz="1600" dirty="0" smtClean="0"/>
          </a:p>
          <a:p>
            <a:pPr lvl="2"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ko-KR" altLang="en-US" sz="1400" dirty="0" smtClean="0"/>
              <a:t>변경 대상이 특정 </a:t>
            </a:r>
            <a:r>
              <a:rPr lang="ko-KR" altLang="en-US" sz="1400" dirty="0"/>
              <a:t>항목이므로 우측 리스트의 </a:t>
            </a:r>
            <a:r>
              <a:rPr lang="ko-KR" altLang="en-US" sz="1400" dirty="0" smtClean="0"/>
              <a:t>대상이 그대로 대체됨</a:t>
            </a:r>
            <a:endParaRPr lang="en-US" altLang="ko-KR" sz="14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085184"/>
            <a:ext cx="6696744" cy="167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672" y="2756747"/>
            <a:ext cx="6737696" cy="162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826493" y="3068960"/>
            <a:ext cx="27558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>
                <a:solidFill>
                  <a:schemeClr val="accent1">
                    <a:lumMod val="75000"/>
                  </a:schemeClr>
                </a:solidFill>
              </a:rPr>
              <a:t>#</a:t>
            </a:r>
            <a:r>
              <a:rPr lang="ko-KR" altLang="en-US" sz="1200" b="1">
                <a:solidFill>
                  <a:schemeClr val="accent1">
                    <a:lumMod val="75000"/>
                  </a:schemeClr>
                </a:solidFill>
              </a:rPr>
              <a:t>슬라이싱 </a:t>
            </a:r>
            <a:r>
              <a:rPr lang="ko-KR" altLang="en-US" sz="1200" b="1" smtClean="0">
                <a:solidFill>
                  <a:schemeClr val="accent1">
                    <a:lumMod val="75000"/>
                  </a:schemeClr>
                </a:solidFill>
              </a:rPr>
              <a:t>결과 리스트에 리스트 대입</a:t>
            </a:r>
            <a:endParaRPr lang="ko-KR" altLang="en-US" sz="12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699792" y="5384249"/>
            <a:ext cx="26003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mtClean="0">
                <a:solidFill>
                  <a:schemeClr val="accent1">
                    <a:lumMod val="75000"/>
                  </a:schemeClr>
                </a:solidFill>
              </a:rPr>
              <a:t># </a:t>
            </a:r>
            <a:r>
              <a:rPr lang="en-US" altLang="ko-KR" sz="1200" b="1" smtClean="0">
                <a:solidFill>
                  <a:schemeClr val="accent1">
                    <a:lumMod val="75000"/>
                  </a:schemeClr>
                </a:solidFill>
              </a:rPr>
              <a:t>index 1 </a:t>
            </a:r>
            <a:r>
              <a:rPr lang="ko-KR" altLang="en-US" sz="1200" b="1" smtClean="0">
                <a:solidFill>
                  <a:schemeClr val="accent1">
                    <a:lumMod val="75000"/>
                  </a:schemeClr>
                </a:solidFill>
              </a:rPr>
              <a:t>위치 값에 리스트</a:t>
            </a:r>
            <a:r>
              <a:rPr lang="ko-KR" altLang="en-US" sz="1200" b="1">
                <a:solidFill>
                  <a:schemeClr val="accent1">
                    <a:lumMod val="75000"/>
                  </a:schemeClr>
                </a:solidFill>
              </a:rPr>
              <a:t>로</a:t>
            </a:r>
            <a:r>
              <a:rPr lang="ko-KR" altLang="en-US" sz="1200" b="1" smtClean="0">
                <a:solidFill>
                  <a:schemeClr val="accent1">
                    <a:lumMod val="75000"/>
                  </a:schemeClr>
                </a:solidFill>
              </a:rPr>
              <a:t> 대입</a:t>
            </a:r>
            <a:endParaRPr lang="ko-KR" altLang="en-US" sz="1200" b="1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3212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리스트의 사용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5544616"/>
          </a:xfrm>
        </p:spPr>
        <p:txBody>
          <a:bodyPr/>
          <a:lstStyle/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800" b="1" dirty="0" smtClean="0">
                <a:cs typeface="Arial" panose="020B0604020202020204" pitchFamily="34" charset="0"/>
              </a:rPr>
              <a:t>[</a:t>
            </a:r>
            <a:r>
              <a:rPr lang="ko-KR" altLang="en-US" sz="1800" b="1" dirty="0" smtClean="0">
                <a:cs typeface="Arial" panose="020B0604020202020204" pitchFamily="34" charset="0"/>
              </a:rPr>
              <a:t>실습</a:t>
            </a:r>
            <a:r>
              <a:rPr lang="en-US" altLang="ko-KR" sz="1800" b="1" dirty="0" smtClean="0">
                <a:cs typeface="Arial" panose="020B0604020202020204" pitchFamily="34" charset="0"/>
              </a:rPr>
              <a:t>]</a:t>
            </a:r>
            <a:r>
              <a:rPr lang="ko-KR" altLang="en-US" sz="1800" b="1" dirty="0" smtClean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리스트 값 변경</a:t>
            </a:r>
            <a:r>
              <a:rPr lang="en-US" altLang="ko-KR" sz="1600" b="1" dirty="0" smtClean="0">
                <a:cs typeface="Arial" panose="020B0604020202020204" pitchFamily="34" charset="0"/>
              </a:rPr>
              <a:t> 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35596" y="1556792"/>
            <a:ext cx="4932548" cy="49398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400050" lvl="1" indent="-4000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개별 항목 변경</a:t>
            </a: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marL="457200" lvl="2">
              <a:lnSpc>
                <a:spcPct val="150000"/>
              </a:lnSpc>
            </a:pPr>
            <a:r>
              <a:rPr lang="en-US" altLang="ko-KR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alist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 = [1, 2, 3]		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marL="457200" lvl="2">
              <a:lnSpc>
                <a:spcPct val="150000"/>
              </a:lnSpc>
            </a:pPr>
            <a:r>
              <a:rPr lang="en-US" altLang="ko-KR" sz="1600" dirty="0" err="1" smtClean="0">
                <a:latin typeface="+mn-ea"/>
                <a:ea typeface="+mn-ea"/>
                <a:cs typeface="Arial" panose="020B0604020202020204" pitchFamily="34" charset="0"/>
              </a:rPr>
              <a:t>alist</a:t>
            </a:r>
            <a:r>
              <a:rPr lang="en-US" altLang="ko-KR" sz="1600" dirty="0" smtClean="0">
                <a:latin typeface="+mn-ea"/>
                <a:ea typeface="+mn-ea"/>
                <a:cs typeface="Arial" panose="020B0604020202020204" pitchFamily="34" charset="0"/>
              </a:rPr>
              <a:t>[1] </a:t>
            </a:r>
            <a:r>
              <a:rPr lang="en-US" altLang="ko-KR" sz="1600" smtClean="0">
                <a:latin typeface="+mn-ea"/>
                <a:ea typeface="+mn-ea"/>
                <a:cs typeface="Arial" panose="020B0604020202020204" pitchFamily="34" charset="0"/>
              </a:rPr>
              <a:t>= </a:t>
            </a:r>
            <a:r>
              <a:rPr lang="en-US" altLang="ko-KR" sz="1600">
                <a:latin typeface="+mn-ea"/>
                <a:ea typeface="+mn-ea"/>
                <a:cs typeface="Arial" panose="020B0604020202020204" pitchFamily="34" charset="0"/>
              </a:rPr>
              <a:t>20  </a:t>
            </a: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#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값</a:t>
            </a: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(value)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에 값을 대입</a:t>
            </a:r>
            <a:r>
              <a:rPr lang="en-US" altLang="ko-KR" sz="1600" dirty="0" smtClean="0">
                <a:latin typeface="+mn-ea"/>
                <a:ea typeface="+mn-ea"/>
                <a:cs typeface="Arial" panose="020B0604020202020204" pitchFamily="34" charset="0"/>
              </a:rPr>
              <a:t>	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marL="457200" lvl="2">
              <a:lnSpc>
                <a:spcPct val="150000"/>
              </a:lnSpc>
            </a:pPr>
            <a:r>
              <a:rPr lang="en-US" altLang="ko-KR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alist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[2] = [31, </a:t>
            </a:r>
            <a:r>
              <a:rPr lang="en-US" altLang="ko-KR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32</a:t>
            </a:r>
            <a:r>
              <a:rPr lang="en-US" altLang="ko-KR" sz="16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] </a:t>
            </a: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#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값에 </a:t>
            </a:r>
            <a:r>
              <a:rPr lang="ko-KR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리스트를 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대입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	</a:t>
            </a:r>
          </a:p>
          <a:p>
            <a:pPr marL="457200" lvl="2">
              <a:lnSpc>
                <a:spcPct val="150000"/>
              </a:lnSpc>
            </a:pPr>
            <a:r>
              <a:rPr lang="en-US" altLang="ko-KR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alist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	</a:t>
            </a:r>
          </a:p>
          <a:p>
            <a:pPr marL="457200" lvl="2">
              <a:lnSpc>
                <a:spcPct val="150000"/>
              </a:lnSpc>
            </a:pP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marL="400050" lvl="1" indent="-4000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범위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ko-KR" altLang="en-US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항목 </a:t>
            </a:r>
            <a:r>
              <a:rPr lang="ko-KR" altLang="en-US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변경 </a:t>
            </a:r>
            <a:r>
              <a:rPr lang="en-US" altLang="ko-KR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(</a:t>
            </a:r>
            <a:r>
              <a:rPr lang="ko-KR" altLang="en-US" smtClean="0">
                <a:solidFill>
                  <a:srgbClr val="C00000"/>
                </a:solidFill>
              </a:rPr>
              <a:t>★</a:t>
            </a:r>
            <a:r>
              <a:rPr lang="en-US" altLang="ko-KR" smtClean="0"/>
              <a:t>)</a:t>
            </a: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marL="457200" lvl="2">
              <a:lnSpc>
                <a:spcPct val="150000"/>
              </a:lnSpc>
            </a:pPr>
            <a:r>
              <a:rPr lang="en-US" altLang="ko-K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Arial" panose="020B0604020202020204" pitchFamily="34" charset="0"/>
              </a:rPr>
              <a:t>alist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Arial" panose="020B0604020202020204" pitchFamily="34" charset="0"/>
              </a:rPr>
              <a:t> = [1, 2, 3]		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457200" lvl="2">
              <a:lnSpc>
                <a:spcPct val="150000"/>
              </a:lnSpc>
            </a:pPr>
            <a:r>
              <a:rPr lang="en-US" altLang="ko-KR" sz="1600" dirty="0" err="1" smtClean="0">
                <a:latin typeface="+mn-ea"/>
                <a:cs typeface="Arial" panose="020B0604020202020204" pitchFamily="34" charset="0"/>
              </a:rPr>
              <a:t>alist</a:t>
            </a:r>
            <a:r>
              <a:rPr lang="en-US" altLang="ko-KR" sz="1600" dirty="0" smtClean="0">
                <a:latin typeface="+mn-ea"/>
                <a:cs typeface="Arial" panose="020B0604020202020204" pitchFamily="34" charset="0"/>
              </a:rPr>
              <a:t>[1:2] </a:t>
            </a:r>
            <a:r>
              <a:rPr lang="en-US" altLang="ko-KR" sz="1600">
                <a:latin typeface="+mn-ea"/>
                <a:cs typeface="Arial" panose="020B0604020202020204" pitchFamily="34" charset="0"/>
              </a:rPr>
              <a:t>= </a:t>
            </a:r>
            <a:r>
              <a:rPr lang="en-US" altLang="ko-KR" sz="1600" smtClean="0">
                <a:latin typeface="+mn-ea"/>
                <a:cs typeface="Arial" panose="020B0604020202020204" pitchFamily="34" charset="0"/>
              </a:rPr>
              <a:t>20</a:t>
            </a:r>
            <a:r>
              <a:rPr lang="ko-KR" altLang="en-US" sz="1600"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#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리스트에 값을 대입 </a:t>
            </a: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&gt; Error 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발생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marL="457200" lvl="2">
              <a:lnSpc>
                <a:spcPct val="150000"/>
              </a:lnSpc>
            </a:pPr>
            <a:r>
              <a:rPr lang="en-US" altLang="ko-KR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Arial" panose="020B0604020202020204" pitchFamily="34" charset="0"/>
              </a:rPr>
              <a:t>alist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Arial" panose="020B0604020202020204" pitchFamily="34" charset="0"/>
              </a:rPr>
              <a:t>[1:2]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Arial" panose="020B0604020202020204" pitchFamily="34" charset="0"/>
              </a:rPr>
              <a:t>=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Arial" panose="020B0604020202020204" pitchFamily="34" charset="0"/>
              </a:rPr>
              <a:t>[</a:t>
            </a:r>
            <a:r>
              <a:rPr lang="en-US" altLang="ko-KR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Arial" panose="020B0604020202020204" pitchFamily="34" charset="0"/>
              </a:rPr>
              <a:t>20</a:t>
            </a:r>
            <a:r>
              <a:rPr lang="en-US" altLang="ko-KR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Arial" panose="020B0604020202020204" pitchFamily="34" charset="0"/>
              </a:rPr>
              <a:t>]</a:t>
            </a: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#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리스트에 </a:t>
            </a:r>
            <a:r>
              <a:rPr lang="ko-KR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리스트를 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대입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Arial" panose="020B0604020202020204" pitchFamily="34" charset="0"/>
              </a:rPr>
              <a:t>	</a:t>
            </a:r>
          </a:p>
          <a:p>
            <a:pPr marL="457200" lvl="2">
              <a:lnSpc>
                <a:spcPct val="150000"/>
              </a:lnSpc>
            </a:pPr>
            <a:r>
              <a:rPr lang="en-US" altLang="ko-K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Arial" panose="020B0604020202020204" pitchFamily="34" charset="0"/>
              </a:rPr>
              <a:t>alist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Arial" panose="020B0604020202020204" pitchFamily="34" charset="0"/>
              </a:rPr>
              <a:t>	</a:t>
            </a:r>
          </a:p>
          <a:p>
            <a:pPr marL="457200" lvl="2">
              <a:lnSpc>
                <a:spcPct val="150000"/>
              </a:lnSpc>
            </a:pPr>
            <a:r>
              <a:rPr lang="en-US" altLang="ko-KR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Arial" panose="020B0604020202020204" pitchFamily="34" charset="0"/>
              </a:rPr>
              <a:t>alist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Arial" panose="020B0604020202020204" pitchFamily="34" charset="0"/>
              </a:rPr>
              <a:t>[2:3]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Arial" panose="020B0604020202020204" pitchFamily="34" charset="0"/>
              </a:rPr>
              <a:t>=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Arial" panose="020B0604020202020204" pitchFamily="34" charset="0"/>
              </a:rPr>
              <a:t>[[30, </a:t>
            </a:r>
            <a:r>
              <a:rPr lang="en-US" altLang="ko-KR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Arial" panose="020B0604020202020204" pitchFamily="34" charset="0"/>
              </a:rPr>
              <a:t>31</a:t>
            </a:r>
            <a:r>
              <a:rPr lang="en-US" altLang="ko-KR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Arial" panose="020B0604020202020204" pitchFamily="34" charset="0"/>
              </a:rPr>
              <a:t>]] </a:t>
            </a: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#</a:t>
            </a: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리스트에 </a:t>
            </a:r>
            <a:r>
              <a:rPr lang="ko-KR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리스트 값을 대입</a:t>
            </a: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457200" lvl="2">
              <a:lnSpc>
                <a:spcPct val="150000"/>
              </a:lnSpc>
            </a:pPr>
            <a:r>
              <a:rPr lang="en-US" altLang="ko-KR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alist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	</a:t>
            </a:r>
            <a:endParaRPr lang="en-US" altLang="ko-KR" sz="1600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775" y="4010393"/>
            <a:ext cx="3162741" cy="251495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1775" y="2060848"/>
            <a:ext cx="1829055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7711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리스트의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42493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3"/>
            </a:pPr>
            <a:r>
              <a:rPr lang="ko-KR" altLang="en-US" sz="2000" dirty="0"/>
              <a:t>리스트 </a:t>
            </a:r>
            <a:r>
              <a:rPr lang="ko-KR" altLang="en-US" sz="2000" dirty="0" err="1"/>
              <a:t>슬라이싱</a:t>
            </a:r>
            <a:endParaRPr lang="en-US" altLang="ko-KR" sz="2000" dirty="0"/>
          </a:p>
          <a:p>
            <a:pPr marL="390525" lvl="1" indent="-285750">
              <a:buClr>
                <a:srgbClr val="3C479D"/>
              </a:buClr>
            </a:pPr>
            <a:r>
              <a:rPr lang="ko-KR" altLang="en-US" sz="1600" b="1" smtClean="0"/>
              <a:t>리스트 값 변경</a:t>
            </a:r>
            <a:endParaRPr lang="ko-KR" altLang="en-US" sz="1600" b="1"/>
          </a:p>
          <a:p>
            <a:pPr lvl="2">
              <a:buClr>
                <a:srgbClr val="3C479D"/>
              </a:buClr>
            </a:pPr>
            <a:r>
              <a:rPr lang="ko-KR" altLang="en-US" sz="1600"/>
              <a:t>두 번째인 </a:t>
            </a:r>
            <a:r>
              <a:rPr lang="en-US" altLang="ko-KR" sz="1600"/>
              <a:t>aa[1]</a:t>
            </a:r>
            <a:r>
              <a:rPr lang="ko-KR" altLang="en-US" sz="1600"/>
              <a:t>의 항목 </a:t>
            </a:r>
            <a:r>
              <a:rPr lang="ko-KR" altLang="en-US" sz="1600" smtClean="0"/>
              <a:t>삭제</a:t>
            </a:r>
            <a:endParaRPr lang="en-US" altLang="ko-KR" sz="1600" smtClean="0"/>
          </a:p>
          <a:p>
            <a:pPr lvl="2">
              <a:buClr>
                <a:srgbClr val="3C479D"/>
              </a:buClr>
            </a:pPr>
            <a:endParaRPr lang="en-US" altLang="ko-KR" sz="1600"/>
          </a:p>
          <a:p>
            <a:pPr lvl="2">
              <a:buClr>
                <a:srgbClr val="3C479D"/>
              </a:buClr>
            </a:pPr>
            <a:endParaRPr lang="en-US" altLang="ko-KR" sz="1600" smtClean="0"/>
          </a:p>
          <a:p>
            <a:pPr lvl="2">
              <a:buClr>
                <a:srgbClr val="3C479D"/>
              </a:buClr>
            </a:pPr>
            <a:endParaRPr lang="en-US" altLang="ko-KR" sz="1600"/>
          </a:p>
          <a:p>
            <a:pPr lvl="2">
              <a:buClr>
                <a:srgbClr val="3C479D"/>
              </a:buClr>
            </a:pPr>
            <a:endParaRPr lang="en-US" altLang="ko-KR" sz="1600" smtClean="0"/>
          </a:p>
          <a:p>
            <a:pPr lvl="2">
              <a:buClr>
                <a:srgbClr val="3C479D"/>
              </a:buClr>
            </a:pPr>
            <a:endParaRPr lang="en-US" altLang="ko-KR" sz="1600"/>
          </a:p>
          <a:p>
            <a:pPr lvl="2">
              <a:buClr>
                <a:srgbClr val="3C479D"/>
              </a:buClr>
            </a:pPr>
            <a:endParaRPr lang="en-US" altLang="ko-KR" sz="1600" smtClean="0"/>
          </a:p>
          <a:p>
            <a:pPr lvl="1"/>
            <a:r>
              <a:rPr lang="ko-KR" altLang="en-US" sz="1400"/>
              <a:t>두 번째인 </a:t>
            </a:r>
            <a:r>
              <a:rPr lang="en-US" altLang="ko-KR" sz="1400"/>
              <a:t>aa[1]</a:t>
            </a:r>
            <a:r>
              <a:rPr lang="ko-KR" altLang="en-US" sz="1400"/>
              <a:t>에 서 네 번째인 </a:t>
            </a:r>
            <a:r>
              <a:rPr lang="en-US" altLang="ko-KR" sz="1400"/>
              <a:t>aa[3]</a:t>
            </a:r>
            <a:r>
              <a:rPr lang="ko-KR" altLang="en-US" sz="1400"/>
              <a:t>까지 삭제</a:t>
            </a:r>
            <a:endParaRPr lang="en-US" altLang="ko-KR" sz="140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04864"/>
            <a:ext cx="7536622" cy="187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611" y="4437112"/>
            <a:ext cx="7555627" cy="1845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195736" y="4797152"/>
            <a:ext cx="21339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#</a:t>
            </a:r>
            <a:r>
              <a:rPr lang="ko-KR" altLang="en-US" sz="1200" b="1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리스트에 </a:t>
            </a:r>
            <a:r>
              <a:rPr lang="ko-KR" altLang="en-US" sz="1200" b="1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빈 리스트를 </a:t>
            </a:r>
            <a:r>
              <a:rPr lang="ko-KR" altLang="en-US" sz="1200" b="1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대입</a:t>
            </a:r>
            <a:endParaRPr lang="ko-KR" altLang="en-US" sz="1200" b="1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013070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리스트의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62347" y="980728"/>
            <a:ext cx="842493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3"/>
            </a:pPr>
            <a:r>
              <a:rPr lang="ko-KR" altLang="en-US" sz="2000" dirty="0"/>
              <a:t>리스트 </a:t>
            </a:r>
            <a:r>
              <a:rPr lang="ko-KR" altLang="en-US" sz="2000" dirty="0" err="1"/>
              <a:t>슬라이싱</a:t>
            </a:r>
            <a:endParaRPr lang="en-US" altLang="ko-KR" sz="2000" dirty="0"/>
          </a:p>
          <a:p>
            <a:pPr marL="390525" lvl="1" indent="-285750">
              <a:buClr>
                <a:srgbClr val="3C479D"/>
              </a:buClr>
            </a:pPr>
            <a:r>
              <a:rPr lang="ko-KR" altLang="en-US" sz="1600" b="1" dirty="0" smtClean="0"/>
              <a:t>리스트 값 변경</a:t>
            </a:r>
            <a:endParaRPr lang="ko-KR" altLang="en-US" sz="1600" b="1" dirty="0"/>
          </a:p>
        </p:txBody>
      </p:sp>
      <p:sp>
        <p:nvSpPr>
          <p:cNvPr id="5" name="직사각형 4"/>
          <p:cNvSpPr/>
          <p:nvPr/>
        </p:nvSpPr>
        <p:spPr>
          <a:xfrm>
            <a:off x="683568" y="1844824"/>
            <a:ext cx="4932548" cy="49705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400050" lvl="1" indent="-4000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리스트 항목 제거</a:t>
            </a: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lvl="1">
              <a:buClr>
                <a:srgbClr val="3C479D"/>
              </a:buClr>
            </a:pPr>
            <a:r>
              <a:rPr lang="en-US" altLang="ko-KR" sz="1600" dirty="0"/>
              <a:t>aa = [10, 20, 30];	</a:t>
            </a:r>
            <a:endParaRPr lang="en-US" altLang="ko-KR" sz="1600" dirty="0" smtClean="0"/>
          </a:p>
          <a:p>
            <a:pPr lvl="1">
              <a:buClr>
                <a:srgbClr val="3C479D"/>
              </a:buClr>
            </a:pPr>
            <a:r>
              <a:rPr lang="en-US" altLang="ko-KR" sz="1600" dirty="0" smtClean="0"/>
              <a:t>aa </a:t>
            </a:r>
            <a:r>
              <a:rPr lang="en-US" altLang="ko-KR" sz="1600" dirty="0"/>
              <a:t>= [];</a:t>
            </a:r>
          </a:p>
          <a:p>
            <a:pPr lvl="1">
              <a:buClr>
                <a:srgbClr val="3C479D"/>
              </a:buClr>
            </a:pPr>
            <a:r>
              <a:rPr lang="en-US" altLang="ko-KR" sz="1600" dirty="0" smtClean="0"/>
              <a:t>aa</a:t>
            </a:r>
            <a:r>
              <a:rPr lang="en-US" altLang="ko-KR" sz="1600" dirty="0"/>
              <a:t>;	</a:t>
            </a:r>
            <a:r>
              <a:rPr lang="en-US" altLang="ko-KR" sz="1600" dirty="0" err="1" smtClean="0"/>
              <a:t>len</a:t>
            </a:r>
            <a:r>
              <a:rPr lang="en-US" altLang="ko-KR" sz="1600" dirty="0" smtClean="0"/>
              <a:t>(aa</a:t>
            </a:r>
            <a:r>
              <a:rPr lang="en-US" altLang="ko-KR" sz="1600" dirty="0"/>
              <a:t>);	</a:t>
            </a:r>
          </a:p>
          <a:p>
            <a:pPr lvl="1">
              <a:buClr>
                <a:srgbClr val="3C479D"/>
              </a:buClr>
            </a:pPr>
            <a:endParaRPr lang="en-US" altLang="ko-KR" sz="1600" dirty="0"/>
          </a:p>
          <a:p>
            <a:pPr lvl="1">
              <a:buClr>
                <a:srgbClr val="3C479D"/>
              </a:buClr>
            </a:pPr>
            <a:r>
              <a:rPr lang="en-US" altLang="ko-KR" sz="1600" dirty="0" smtClean="0"/>
              <a:t>aa </a:t>
            </a:r>
            <a:r>
              <a:rPr lang="en-US" altLang="ko-KR" sz="1600" dirty="0"/>
              <a:t>= [10, 20, 30];	</a:t>
            </a:r>
            <a:endParaRPr lang="en-US" altLang="ko-KR" sz="1600" dirty="0" smtClean="0"/>
          </a:p>
          <a:p>
            <a:pPr lvl="1">
              <a:buClr>
                <a:srgbClr val="3C479D"/>
              </a:buClr>
            </a:pPr>
            <a:r>
              <a:rPr lang="en-US" altLang="ko-KR" sz="1600" dirty="0" smtClean="0"/>
              <a:t>aa</a:t>
            </a:r>
            <a:r>
              <a:rPr lang="en-US" altLang="ko-KR" sz="1600" dirty="0"/>
              <a:t>[:] = [];		</a:t>
            </a:r>
          </a:p>
          <a:p>
            <a:pPr lvl="1">
              <a:buClr>
                <a:srgbClr val="3C479D"/>
              </a:buClr>
            </a:pPr>
            <a:r>
              <a:rPr lang="en-US" altLang="ko-KR" sz="1600" dirty="0" smtClean="0"/>
              <a:t>aa</a:t>
            </a:r>
            <a:r>
              <a:rPr lang="en-US" altLang="ko-KR" sz="1600" dirty="0"/>
              <a:t>;	</a:t>
            </a:r>
            <a:r>
              <a:rPr lang="en-US" altLang="ko-KR" sz="1600" dirty="0" err="1" smtClean="0"/>
              <a:t>len</a:t>
            </a:r>
            <a:r>
              <a:rPr lang="en-US" altLang="ko-KR" sz="1600" dirty="0" smtClean="0"/>
              <a:t>(aa</a:t>
            </a:r>
            <a:r>
              <a:rPr lang="en-US" altLang="ko-KR" sz="1600" dirty="0"/>
              <a:t>);	</a:t>
            </a:r>
          </a:p>
          <a:p>
            <a:pPr marL="457200" lvl="2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	</a:t>
            </a:r>
          </a:p>
          <a:p>
            <a:pPr marL="400050" lvl="1" indent="-400050">
              <a:lnSpc>
                <a:spcPct val="150000"/>
              </a:lnSpc>
              <a:buFont typeface="+mj-lt"/>
              <a:buAutoNum type="romanUcPeriod" startAt="2"/>
            </a:pP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리스트 변수 삭제</a:t>
            </a: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lvl="1">
              <a:buClr>
                <a:srgbClr val="3C479D"/>
              </a:buClr>
            </a:pPr>
            <a:r>
              <a:rPr lang="en-US" altLang="ko-KR" sz="1600" dirty="0"/>
              <a:t>aa = [10, 20, 30];	</a:t>
            </a:r>
            <a:endParaRPr lang="en-US" altLang="ko-KR" sz="1600" dirty="0" smtClean="0"/>
          </a:p>
          <a:p>
            <a:pPr lvl="1">
              <a:buClr>
                <a:srgbClr val="3C479D"/>
              </a:buClr>
            </a:pPr>
            <a:r>
              <a:rPr lang="en-US" altLang="ko-KR" sz="1600" dirty="0" smtClean="0"/>
              <a:t>aa </a:t>
            </a:r>
            <a:r>
              <a:rPr lang="en-US" altLang="ko-KR" sz="1600" dirty="0"/>
              <a:t>= None</a:t>
            </a:r>
            <a:r>
              <a:rPr lang="en-US" altLang="ko-KR" sz="1600" dirty="0" smtClean="0"/>
              <a:t>;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	#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빈 변수로 만듦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 lvl="1">
              <a:buClr>
                <a:srgbClr val="3C479D"/>
              </a:buClr>
            </a:pPr>
            <a:r>
              <a:rPr lang="en-US" altLang="ko-KR" sz="1600" dirty="0" smtClean="0"/>
              <a:t>aa</a:t>
            </a:r>
            <a:r>
              <a:rPr lang="en-US" altLang="ko-KR" sz="1600" dirty="0"/>
              <a:t>;</a:t>
            </a:r>
            <a:r>
              <a:rPr lang="en-US" altLang="ko-KR" sz="1600"/>
              <a:t>	</a:t>
            </a:r>
            <a:r>
              <a:rPr lang="en-US" altLang="ko-KR" sz="1600" smtClean="0">
                <a:solidFill>
                  <a:srgbClr val="C00000"/>
                </a:solidFill>
              </a:rPr>
              <a:t>type(aa</a:t>
            </a:r>
            <a:r>
              <a:rPr lang="en-US" altLang="ko-KR" sz="1600" dirty="0">
                <a:solidFill>
                  <a:srgbClr val="C00000"/>
                </a:solidFill>
              </a:rPr>
              <a:t>)</a:t>
            </a:r>
            <a:r>
              <a:rPr lang="en-US" altLang="ko-KR" sz="1600" dirty="0"/>
              <a:t>; 	</a:t>
            </a:r>
          </a:p>
          <a:p>
            <a:pPr lvl="1">
              <a:buClr>
                <a:srgbClr val="3C479D"/>
              </a:buClr>
            </a:pPr>
            <a:endParaRPr lang="en-US" altLang="ko-KR" sz="1600" dirty="0"/>
          </a:p>
          <a:p>
            <a:pPr lvl="1">
              <a:buClr>
                <a:srgbClr val="3C479D"/>
              </a:buClr>
            </a:pPr>
            <a:r>
              <a:rPr lang="en-US" altLang="ko-KR" sz="1600" dirty="0" smtClean="0"/>
              <a:t>aa </a:t>
            </a:r>
            <a:r>
              <a:rPr lang="en-US" altLang="ko-KR" sz="1600" dirty="0"/>
              <a:t>= [10, 20, 30];	</a:t>
            </a:r>
            <a:endParaRPr lang="en-US" altLang="ko-KR" sz="1600" dirty="0" smtClean="0"/>
          </a:p>
          <a:p>
            <a:pPr lvl="1">
              <a:buClr>
                <a:srgbClr val="3C479D"/>
              </a:buClr>
            </a:pPr>
            <a:r>
              <a:rPr lang="en-US" altLang="ko-KR" sz="1600" dirty="0" smtClean="0"/>
              <a:t>del(aa</a:t>
            </a:r>
            <a:r>
              <a:rPr lang="en-US" altLang="ko-KR" sz="1600" dirty="0"/>
              <a:t>);</a:t>
            </a:r>
          </a:p>
          <a:p>
            <a:pPr lvl="1">
              <a:buClr>
                <a:srgbClr val="3C479D"/>
              </a:buClr>
            </a:pPr>
            <a:r>
              <a:rPr lang="en-US" altLang="ko-KR" sz="1600" dirty="0" smtClean="0">
                <a:solidFill>
                  <a:srgbClr val="FF0000"/>
                </a:solidFill>
              </a:rPr>
              <a:t>aa</a:t>
            </a:r>
            <a:r>
              <a:rPr lang="en-US" altLang="ko-KR" sz="1600" dirty="0">
                <a:solidFill>
                  <a:srgbClr val="FF0000"/>
                </a:solidFill>
              </a:rPr>
              <a:t>;</a:t>
            </a:r>
            <a:r>
              <a:rPr lang="en-US" altLang="ko-KR" sz="1600" dirty="0"/>
              <a:t>	</a:t>
            </a:r>
            <a:r>
              <a:rPr lang="en-US" altLang="ko-KR" sz="1600" dirty="0" err="1">
                <a:solidFill>
                  <a:srgbClr val="C00000"/>
                </a:solidFill>
              </a:rPr>
              <a:t>len</a:t>
            </a:r>
            <a:r>
              <a:rPr lang="en-US" altLang="ko-KR" sz="1600" dirty="0">
                <a:solidFill>
                  <a:srgbClr val="C00000"/>
                </a:solidFill>
              </a:rPr>
              <a:t>(aa)</a:t>
            </a:r>
            <a:r>
              <a:rPr lang="en-US" altLang="ko-KR" sz="1600" dirty="0"/>
              <a:t>;	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변수 삭제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 marL="457200" lvl="2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	</a:t>
            </a:r>
            <a:endParaRPr lang="en-US" altLang="ko-KR" sz="1600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2163181"/>
            <a:ext cx="465772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0372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리스트의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42493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4"/>
            </a:pPr>
            <a:r>
              <a:rPr lang="ko-KR" altLang="en-US" sz="2000"/>
              <a:t>리스트 </a:t>
            </a:r>
            <a:r>
              <a:rPr lang="ko-KR" altLang="en-US" sz="2000" smtClean="0"/>
              <a:t>조작 함수</a:t>
            </a:r>
            <a:r>
              <a:rPr lang="en-US" altLang="ko-KR" sz="2000" smtClean="0"/>
              <a:t>	</a:t>
            </a:r>
            <a:endParaRPr lang="en-US" altLang="ko-KR" sz="20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dirty="0"/>
              <a:t>글자 순서나 값의 크기를 기준으로 나열</a:t>
            </a: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 dirty="0"/>
              <a:t>리스트를 만들고 데이터를 저장</a:t>
            </a:r>
            <a:r>
              <a:rPr lang="en-US" altLang="ko-KR" sz="1600" dirty="0"/>
              <a:t>, sort( ) </a:t>
            </a:r>
            <a:r>
              <a:rPr lang="ko-KR" altLang="en-US" sz="1600" dirty="0" err="1"/>
              <a:t>메소드로</a:t>
            </a:r>
            <a:r>
              <a:rPr lang="ko-KR" altLang="en-US" sz="1600" dirty="0"/>
              <a:t> 항목을 정렬한 다음 결과를 확인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 dirty="0"/>
              <a:t>리스트의 정렬 방식은 오름차순을 기본으로 하므로</a:t>
            </a:r>
            <a:r>
              <a:rPr lang="en-US" altLang="ko-KR" sz="1600" dirty="0"/>
              <a:t>, </a:t>
            </a:r>
            <a:r>
              <a:rPr lang="ko-KR" altLang="en-US" sz="1600" dirty="0"/>
              <a:t>내림차순으로 정렬하려면 ‘</a:t>
            </a:r>
            <a:r>
              <a:rPr lang="en-US" altLang="ko-KR" sz="1600" dirty="0"/>
              <a:t>reverse’ </a:t>
            </a:r>
            <a:r>
              <a:rPr lang="ko-KR" altLang="en-US" sz="1600" dirty="0"/>
              <a:t>옵션을 사용</a:t>
            </a: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592" y="1916833"/>
            <a:ext cx="7305675" cy="8763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517" y="2924945"/>
            <a:ext cx="7372350" cy="4000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r="3027"/>
          <a:stretch/>
        </p:blipFill>
        <p:spPr>
          <a:xfrm>
            <a:off x="1403648" y="3704666"/>
            <a:ext cx="7056784" cy="10191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rcRect r="3281"/>
          <a:stretch/>
        </p:blipFill>
        <p:spPr>
          <a:xfrm>
            <a:off x="1403648" y="5475492"/>
            <a:ext cx="7056784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3554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리스트의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169771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4"/>
            </a:pPr>
            <a:r>
              <a:rPr lang="ko-KR" altLang="en-US" sz="2000"/>
              <a:t>리스트 조작 함수 </a:t>
            </a:r>
            <a:r>
              <a:rPr lang="en-US" altLang="ko-KR" sz="2000" smtClean="0"/>
              <a:t>	</a:t>
            </a:r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smtClean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r>
              <a:rPr lang="en-US" altLang="ko-KR" sz="1600" smtClean="0"/>
              <a:t>sorted</a:t>
            </a:r>
            <a:r>
              <a:rPr lang="en-US" altLang="ko-KR" sz="1600" dirty="0"/>
              <a:t>( ) </a:t>
            </a:r>
            <a:r>
              <a:rPr lang="ko-KR" altLang="en-US" sz="1600" dirty="0"/>
              <a:t>함수는 인수로 사용한 </a:t>
            </a:r>
            <a:r>
              <a:rPr lang="en-US" altLang="ko-KR" sz="1600" dirty="0"/>
              <a:t>numbers </a:t>
            </a:r>
            <a:r>
              <a:rPr lang="ko-KR" altLang="en-US" sz="1600" dirty="0"/>
              <a:t>리스트는 바꾸지 않고 다른 리스트 </a:t>
            </a:r>
            <a:r>
              <a:rPr lang="en-US" altLang="ko-KR" sz="1600" dirty="0" err="1"/>
              <a:t>alist</a:t>
            </a:r>
            <a:r>
              <a:rPr lang="ko-KR" altLang="en-US" sz="1600" dirty="0"/>
              <a:t>에 정렬 결과를 저장</a:t>
            </a: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517" y="1484785"/>
            <a:ext cx="7372350" cy="4000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3406"/>
          <a:stretch/>
        </p:blipFill>
        <p:spPr>
          <a:xfrm>
            <a:off x="1403649" y="2780929"/>
            <a:ext cx="7056784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5666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리스트의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42493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4"/>
            </a:pPr>
            <a:r>
              <a:rPr lang="ko-KR" altLang="en-US" sz="2000"/>
              <a:t>리스트 조작 함수</a:t>
            </a: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548" y="1514594"/>
            <a:ext cx="6702896" cy="496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8756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리스트의 사용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5544616"/>
          </a:xfrm>
        </p:spPr>
        <p:txBody>
          <a:bodyPr/>
          <a:lstStyle/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800" b="1" dirty="0" smtClean="0">
                <a:cs typeface="Arial" panose="020B0604020202020204" pitchFamily="34" charset="0"/>
              </a:rPr>
              <a:t>[</a:t>
            </a:r>
            <a:r>
              <a:rPr lang="ko-KR" altLang="en-US" sz="1800" b="1" dirty="0" smtClean="0">
                <a:cs typeface="Arial" panose="020B0604020202020204" pitchFamily="34" charset="0"/>
              </a:rPr>
              <a:t>실습</a:t>
            </a:r>
            <a:r>
              <a:rPr lang="en-US" altLang="ko-KR" sz="1800" b="1" dirty="0" smtClean="0">
                <a:cs typeface="Arial" panose="020B0604020202020204" pitchFamily="34" charset="0"/>
              </a:rPr>
              <a:t>]</a:t>
            </a:r>
            <a:r>
              <a:rPr lang="ko-KR" altLang="en-US" sz="1800" b="1" dirty="0" smtClean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for </a:t>
            </a:r>
            <a:r>
              <a:rPr lang="ko-KR" alt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반복문을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통한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1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차원 리스트 값 </a:t>
            </a: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접근 </a:t>
            </a: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[</a:t>
            </a:r>
            <a:r>
              <a:rPr lang="en-US" altLang="ko-KR" sz="1800" b="1" dirty="0" smtClean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index </a:t>
            </a:r>
            <a:r>
              <a:rPr lang="ko-KR" altLang="en-US" sz="1800" b="1" dirty="0" smtClean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사용</a:t>
            </a: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]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35596" y="1484784"/>
            <a:ext cx="7596844" cy="792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for </a:t>
            </a:r>
            <a:r>
              <a:rPr lang="en-US" altLang="ko-KR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i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in range(</a:t>
            </a:r>
            <a:r>
              <a:rPr lang="en-US" altLang="ko-KR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len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en-US" altLang="ko-KR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alist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)):	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#index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생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성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print(</a:t>
            </a:r>
            <a:r>
              <a:rPr lang="en-US" altLang="ko-KR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alist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[</a:t>
            </a:r>
            <a:r>
              <a:rPr lang="en-US" altLang="ko-KR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i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])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35596" y="2415948"/>
            <a:ext cx="414046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/>
              <a:t>alist</a:t>
            </a:r>
            <a:r>
              <a:rPr lang="ko-KR" altLang="en-US" sz="1600" dirty="0"/>
              <a:t> = </a:t>
            </a:r>
            <a:r>
              <a:rPr lang="ko-KR" altLang="en-US" sz="1600" dirty="0" smtClean="0"/>
              <a:t>[</a:t>
            </a:r>
            <a:r>
              <a:rPr lang="en-US" altLang="ko-KR" sz="1600" dirty="0" smtClean="0"/>
              <a:t>3, 4, 2</a:t>
            </a:r>
            <a:r>
              <a:rPr lang="ko-KR" altLang="en-US" sz="1600" dirty="0" smtClean="0"/>
              <a:t>]</a:t>
            </a:r>
            <a:r>
              <a:rPr lang="en-US" altLang="ko-KR" sz="1600" dirty="0" smtClean="0"/>
              <a:t>	</a:t>
            </a:r>
            <a:endParaRPr lang="ko-KR" altLang="en-US" sz="1600" dirty="0"/>
          </a:p>
          <a:p>
            <a:pPr>
              <a:lnSpc>
                <a:spcPct val="150000"/>
              </a:lnSpc>
            </a:pPr>
            <a:r>
              <a:rPr lang="ko-KR" altLang="en-US" sz="1600" dirty="0" err="1" smtClean="0"/>
              <a:t>for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i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in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range</a:t>
            </a:r>
            <a:r>
              <a:rPr lang="ko-KR" altLang="en-US" sz="1600" dirty="0" smtClean="0"/>
              <a:t>(</a:t>
            </a:r>
            <a:r>
              <a:rPr lang="ko-KR" altLang="en-US" sz="1600" dirty="0" err="1" smtClean="0"/>
              <a:t>len</a:t>
            </a:r>
            <a:r>
              <a:rPr lang="ko-KR" altLang="en-US" sz="1600" dirty="0" smtClean="0"/>
              <a:t>(</a:t>
            </a:r>
            <a:r>
              <a:rPr lang="ko-KR" altLang="en-US" sz="1600" dirty="0" err="1" smtClean="0"/>
              <a:t>alist</a:t>
            </a:r>
            <a:r>
              <a:rPr lang="ko-KR" altLang="en-US" sz="1600" dirty="0" smtClean="0"/>
              <a:t>)):</a:t>
            </a:r>
            <a:r>
              <a:rPr lang="en-US" altLang="ko-KR" sz="1600" dirty="0" smtClean="0"/>
              <a:t>	</a:t>
            </a:r>
            <a:endParaRPr lang="ko-KR" altLang="en-US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    </a:t>
            </a:r>
            <a:r>
              <a:rPr lang="ko-KR" altLang="en-US" sz="1600" dirty="0" err="1" smtClean="0"/>
              <a:t>print</a:t>
            </a:r>
            <a:r>
              <a:rPr lang="ko-KR" altLang="en-US" sz="1600" dirty="0" smtClean="0"/>
              <a:t>(</a:t>
            </a:r>
            <a:r>
              <a:rPr lang="ko-KR" altLang="en-US" sz="1600" dirty="0" err="1" smtClean="0"/>
              <a:t>alist</a:t>
            </a:r>
            <a:r>
              <a:rPr lang="ko-KR" altLang="en-US" sz="1600" dirty="0" smtClean="0"/>
              <a:t>[</a:t>
            </a:r>
            <a:r>
              <a:rPr lang="ko-KR" altLang="en-US" sz="1600" dirty="0" err="1" smtClean="0"/>
              <a:t>i</a:t>
            </a:r>
            <a:r>
              <a:rPr lang="ko-KR" altLang="en-US" sz="1600" dirty="0" smtClean="0"/>
              <a:t>])</a:t>
            </a:r>
            <a:r>
              <a:rPr lang="en-US" altLang="ko-KR" sz="1600" dirty="0" smtClean="0"/>
              <a:t>	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333" y="2431792"/>
            <a:ext cx="2038635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1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리스트의 사용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5544616"/>
          </a:xfrm>
        </p:spPr>
        <p:txBody>
          <a:bodyPr/>
          <a:lstStyle/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800" b="1" dirty="0" smtClean="0">
                <a:cs typeface="Arial" panose="020B0604020202020204" pitchFamily="34" charset="0"/>
              </a:rPr>
              <a:t>[</a:t>
            </a:r>
            <a:r>
              <a:rPr lang="ko-KR" altLang="en-US" sz="1800" b="1" dirty="0" smtClean="0">
                <a:cs typeface="Arial" panose="020B0604020202020204" pitchFamily="34" charset="0"/>
              </a:rPr>
              <a:t>실습</a:t>
            </a:r>
            <a:r>
              <a:rPr lang="en-US" altLang="ko-KR" sz="1800" b="1" dirty="0" smtClean="0">
                <a:cs typeface="Arial" panose="020B0604020202020204" pitchFamily="34" charset="0"/>
              </a:rPr>
              <a:t>]</a:t>
            </a:r>
            <a:r>
              <a:rPr lang="ko-KR" altLang="en-US" sz="1800" b="1" dirty="0" smtClean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for </a:t>
            </a:r>
            <a:r>
              <a:rPr lang="ko-KR" alt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반복문을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통한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1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차원 리스트 값 </a:t>
            </a: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접근 </a:t>
            </a: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[</a:t>
            </a:r>
            <a:r>
              <a:rPr lang="ko-KR" altLang="en-US" sz="1800" b="1" dirty="0" smtClean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리스트 직접</a:t>
            </a:r>
            <a:r>
              <a:rPr lang="en-US" altLang="ko-KR" sz="1800" b="1" dirty="0" smtClean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ko-KR" altLang="en-US" sz="1800" b="1" dirty="0" smtClean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사용</a:t>
            </a: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]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35596" y="1484784"/>
            <a:ext cx="7596844" cy="792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for x in </a:t>
            </a:r>
            <a:r>
              <a:rPr lang="en-US" altLang="ko-KR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alist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:	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#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리스트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항목 값 반환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print(x)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35596" y="2415948"/>
            <a:ext cx="414046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/>
              <a:t>alist</a:t>
            </a:r>
            <a:r>
              <a:rPr lang="ko-KR" altLang="en-US" sz="1600" dirty="0"/>
              <a:t> = </a:t>
            </a:r>
            <a:r>
              <a:rPr lang="ko-KR" altLang="en-US" sz="1600" dirty="0" smtClean="0"/>
              <a:t>[</a:t>
            </a:r>
            <a:r>
              <a:rPr lang="en-US" altLang="ko-KR" sz="1600" dirty="0" smtClean="0"/>
              <a:t>3, 4, 2</a:t>
            </a:r>
            <a:r>
              <a:rPr lang="ko-KR" altLang="en-US" sz="1600" dirty="0" smtClean="0"/>
              <a:t>]</a:t>
            </a:r>
            <a:r>
              <a:rPr lang="en-US" altLang="ko-KR" sz="1600" dirty="0" smtClean="0"/>
              <a:t>	</a:t>
            </a:r>
            <a:endParaRPr lang="ko-KR" altLang="en-US" sz="1600" dirty="0"/>
          </a:p>
          <a:p>
            <a:pPr>
              <a:lnSpc>
                <a:spcPct val="150000"/>
              </a:lnSpc>
            </a:pPr>
            <a:r>
              <a:rPr lang="ko-KR" altLang="en-US" sz="1600" dirty="0" err="1" smtClean="0"/>
              <a:t>for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x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in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alist</a:t>
            </a:r>
            <a:r>
              <a:rPr lang="ko-KR" altLang="en-US" sz="1600" dirty="0" smtClean="0"/>
              <a:t>:</a:t>
            </a:r>
            <a:r>
              <a:rPr lang="en-US" altLang="ko-KR" sz="1600" dirty="0" smtClean="0"/>
              <a:t>	</a:t>
            </a:r>
            <a:endParaRPr lang="ko-KR" altLang="en-US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    </a:t>
            </a:r>
            <a:r>
              <a:rPr lang="ko-KR" altLang="en-US" sz="1600" dirty="0" err="1" smtClean="0"/>
              <a:t>print</a:t>
            </a:r>
            <a:r>
              <a:rPr lang="ko-KR" altLang="en-US" sz="1600" dirty="0" smtClean="0"/>
              <a:t>(</a:t>
            </a:r>
            <a:r>
              <a:rPr lang="en-US" altLang="ko-KR" sz="1600" dirty="0" smtClean="0"/>
              <a:t>x</a:t>
            </a:r>
            <a:r>
              <a:rPr lang="ko-KR" altLang="en-US" sz="1600" dirty="0" smtClean="0"/>
              <a:t>)</a:t>
            </a:r>
            <a:r>
              <a:rPr lang="en-US" altLang="ko-KR" sz="1600" dirty="0" smtClean="0"/>
              <a:t>	</a:t>
            </a:r>
            <a:endParaRPr lang="ko-KR" altLang="en-US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594" y="2415948"/>
            <a:ext cx="1581371" cy="168616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35596" y="4532927"/>
            <a:ext cx="414046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/>
              <a:t>alist</a:t>
            </a:r>
            <a:r>
              <a:rPr lang="ko-KR" altLang="en-US" sz="1600" dirty="0"/>
              <a:t> = </a:t>
            </a:r>
            <a:r>
              <a:rPr lang="ko-KR" altLang="en-US" sz="1600" dirty="0" smtClean="0"/>
              <a:t>[</a:t>
            </a:r>
            <a:r>
              <a:rPr lang="en-US" altLang="ko-KR" sz="1600" dirty="0" smtClean="0"/>
              <a:t>3, 4, 2</a:t>
            </a:r>
            <a:r>
              <a:rPr lang="ko-KR" altLang="en-US" sz="1600" dirty="0" smtClean="0"/>
              <a:t>]</a:t>
            </a:r>
            <a:r>
              <a:rPr lang="en-US" altLang="ko-KR" sz="1600" dirty="0" smtClean="0"/>
              <a:t>	</a:t>
            </a:r>
            <a:endParaRPr lang="ko-KR" altLang="en-US" sz="1600" dirty="0"/>
          </a:p>
          <a:p>
            <a:pPr>
              <a:lnSpc>
                <a:spcPct val="150000"/>
              </a:lnSpc>
            </a:pPr>
            <a:r>
              <a:rPr lang="ko-KR" altLang="en-US" sz="1600" dirty="0" err="1" smtClean="0"/>
              <a:t>for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x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in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alist</a:t>
            </a:r>
            <a:r>
              <a:rPr lang="en-US" altLang="ko-KR" sz="1600" dirty="0" smtClean="0"/>
              <a:t>[1:3]</a:t>
            </a:r>
            <a:r>
              <a:rPr lang="ko-KR" altLang="en-US" sz="1600" dirty="0" smtClean="0"/>
              <a:t>:</a:t>
            </a:r>
            <a:r>
              <a:rPr lang="en-US" altLang="ko-KR" sz="1600" dirty="0" smtClean="0"/>
              <a:t>	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리스트 </a:t>
            </a:r>
            <a:r>
              <a:rPr lang="ko-KR" alt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슬라이싱</a:t>
            </a:r>
            <a:r>
              <a:rPr lang="en-US" altLang="ko-KR" sz="1600" dirty="0" smtClean="0"/>
              <a:t>	</a:t>
            </a:r>
            <a:endParaRPr lang="ko-KR" altLang="en-US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    </a:t>
            </a:r>
            <a:r>
              <a:rPr lang="ko-KR" altLang="en-US" sz="1600" dirty="0" err="1" smtClean="0"/>
              <a:t>print</a:t>
            </a:r>
            <a:r>
              <a:rPr lang="ko-KR" altLang="en-US" sz="1600" dirty="0" smtClean="0"/>
              <a:t>(</a:t>
            </a:r>
            <a:r>
              <a:rPr lang="en-US" altLang="ko-KR" sz="1600" dirty="0" smtClean="0"/>
              <a:t>x</a:t>
            </a:r>
            <a:r>
              <a:rPr lang="ko-KR" altLang="en-US" sz="1600" dirty="0" smtClean="0"/>
              <a:t>)</a:t>
            </a:r>
            <a:r>
              <a:rPr lang="en-US" altLang="ko-KR" sz="1600" dirty="0" smtClean="0"/>
              <a:t>	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1594" y="4532927"/>
            <a:ext cx="1543265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764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리스트의 개념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08912" cy="5476503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데이터 관리의 중요성</a:t>
            </a:r>
            <a:r>
              <a:rPr lang="en-US" altLang="ko-KR" sz="2000" dirty="0" smtClean="0"/>
              <a:t>]</a:t>
            </a:r>
            <a:r>
              <a:rPr lang="ko-KR" altLang="en-US" sz="2000" dirty="0" smtClean="0"/>
              <a:t> </a:t>
            </a:r>
            <a:endParaRPr lang="en-US" altLang="ko-KR" sz="20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dirty="0"/>
              <a:t>많은 데이터를 </a:t>
            </a:r>
            <a:r>
              <a:rPr lang="ko-KR" altLang="en-US" sz="1600" dirty="0" smtClean="0"/>
              <a:t>간편하게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동일 알고리즘으로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다루기 위한 데이터 구조가 </a:t>
            </a:r>
            <a:r>
              <a:rPr lang="ko-KR" altLang="en-US" sz="1600" dirty="0" smtClean="0"/>
              <a:t>필요하다</a:t>
            </a:r>
            <a:r>
              <a:rPr lang="en-US" altLang="ko-KR" sz="1600" dirty="0" smtClean="0"/>
              <a:t>.</a:t>
            </a:r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dirty="0" err="1" smtClean="0"/>
              <a:t>파이썬에는</a:t>
            </a:r>
            <a:r>
              <a:rPr lang="ko-KR" altLang="en-US" sz="1600" dirty="0" smtClean="0"/>
              <a:t> </a:t>
            </a:r>
            <a:r>
              <a:rPr lang="ko-KR" altLang="en-US" sz="1600" b="1" dirty="0" smtClean="0"/>
              <a:t>리스트</a:t>
            </a:r>
            <a:r>
              <a:rPr lang="en-US" altLang="ko-KR" sz="1600" dirty="0" smtClean="0"/>
              <a:t>(List)</a:t>
            </a:r>
            <a:r>
              <a:rPr lang="ko-KR" altLang="en-US" sz="1600" dirty="0" smtClean="0"/>
              <a:t>와 </a:t>
            </a:r>
            <a:r>
              <a:rPr lang="ko-KR" altLang="en-US" sz="1600" b="1" dirty="0" err="1" smtClean="0"/>
              <a:t>튜플</a:t>
            </a:r>
            <a:r>
              <a:rPr lang="en-US" altLang="ko-KR" sz="1600" dirty="0" smtClean="0"/>
              <a:t>(Tuple)</a:t>
            </a:r>
            <a:r>
              <a:rPr lang="ko-KR" altLang="en-US" sz="1600" dirty="0" smtClean="0"/>
              <a:t>이 있다</a:t>
            </a:r>
            <a:r>
              <a:rPr lang="en-US" altLang="ko-KR" sz="1600" dirty="0" smtClean="0"/>
              <a:t>.</a:t>
            </a:r>
          </a:p>
          <a:p>
            <a:pPr lvl="1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ko-KR" altLang="en-US" sz="1600" dirty="0" smtClean="0"/>
              <a:t>리스트나 </a:t>
            </a:r>
            <a:r>
              <a:rPr lang="ko-KR" altLang="en-US" sz="1600" dirty="0" err="1" smtClean="0"/>
              <a:t>튜플은</a:t>
            </a:r>
            <a:r>
              <a:rPr lang="ko-KR" altLang="en-US" sz="1600" dirty="0" smtClean="0"/>
              <a:t> 데이터 집단에 대한 대표 </a:t>
            </a:r>
            <a:r>
              <a:rPr lang="ko-KR" altLang="en-US" sz="1600" b="1" dirty="0" smtClean="0"/>
              <a:t>변수</a:t>
            </a:r>
            <a:r>
              <a:rPr lang="ko-KR" altLang="en-US" sz="1600" dirty="0" smtClean="0"/>
              <a:t>를 정하고</a:t>
            </a:r>
            <a:endParaRPr lang="en-US" altLang="ko-KR" sz="1600" dirty="0" smtClean="0"/>
          </a:p>
          <a:p>
            <a:pPr lvl="1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ko-KR" altLang="en-US" sz="1600" dirty="0" smtClean="0"/>
              <a:t>각 데이터 항목에는 그 변수의 </a:t>
            </a:r>
            <a:r>
              <a:rPr lang="ko-KR" altLang="en-US" sz="1600" b="1" dirty="0" err="1" smtClean="0"/>
              <a:t>순서번호</a:t>
            </a:r>
            <a:r>
              <a:rPr lang="en-US" altLang="ko-KR" sz="1600" b="1" dirty="0" smtClean="0"/>
              <a:t>(index)</a:t>
            </a:r>
            <a:r>
              <a:rPr lang="ko-KR" altLang="en-US" sz="1600" dirty="0" smtClean="0"/>
              <a:t>로 접근하는 방식 사용</a:t>
            </a:r>
            <a:endParaRPr lang="en-US" altLang="ko-KR" sz="1600" dirty="0" smtClean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4221088"/>
            <a:ext cx="2088232" cy="20857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99592" y="3595991"/>
            <a:ext cx="4824536" cy="310854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eaLnBrk="0" latinLnBrk="0" hangingPunct="0"/>
            <a:r>
              <a:rPr kumimoji="0" lang="ko-KR" altLang="ko-KR" sz="1400" i="1">
                <a:solidFill>
                  <a:srgbClr val="808080"/>
                </a:solidFill>
                <a:latin typeface="Arial Unicode MS"/>
                <a:ea typeface="JetBrains Mono"/>
              </a:rPr>
              <a:t>## </a:t>
            </a:r>
            <a:r>
              <a:rPr kumimoji="0" lang="ko-KR" altLang="ko-KR" sz="1400" i="1">
                <a:solidFill>
                  <a:srgbClr val="808080"/>
                </a:solidFill>
                <a:ea typeface="맑은 고딕" panose="020B0503020000020004" pitchFamily="50" charset="-127"/>
              </a:rPr>
              <a:t>튜플과 리스트의 차이</a:t>
            </a:r>
            <a:r>
              <a:rPr kumimoji="0" lang="ko-KR" altLang="ko-KR" sz="1400" i="1">
                <a:solidFill>
                  <a:srgbClr val="808080"/>
                </a:solidFill>
                <a:latin typeface="Arial Unicode MS"/>
                <a:ea typeface="JetBrains Mono"/>
              </a:rPr>
              <a:t> &gt; update</a:t>
            </a:r>
            <a:br>
              <a:rPr kumimoji="0" lang="ko-KR" altLang="ko-KR" sz="1400" i="1">
                <a:solidFill>
                  <a:srgbClr val="808080"/>
                </a:solidFill>
                <a:latin typeface="Arial Unicode MS"/>
                <a:ea typeface="JetBrains Mono"/>
              </a:rPr>
            </a:br>
            <a:r>
              <a:rPr kumimoji="0" lang="ko-KR" altLang="ko-KR" sz="1400">
                <a:solidFill>
                  <a:srgbClr val="000000"/>
                </a:solidFill>
                <a:latin typeface="Arial Unicode MS"/>
                <a:ea typeface="JetBrains Mono"/>
              </a:rPr>
              <a:t>l_scr = [</a:t>
            </a:r>
            <a:r>
              <a:rPr kumimoji="0" lang="ko-KR" altLang="ko-KR" sz="1400">
                <a:solidFill>
                  <a:srgbClr val="0000FF"/>
                </a:solidFill>
                <a:latin typeface="Arial Unicode MS"/>
                <a:ea typeface="JetBrains Mono"/>
              </a:rPr>
              <a:t>78</a:t>
            </a:r>
            <a:r>
              <a:rPr kumimoji="0" lang="ko-KR" altLang="ko-KR" sz="1400">
                <a:solidFill>
                  <a:srgbClr val="000000"/>
                </a:solidFill>
                <a:latin typeface="Arial Unicode MS"/>
                <a:ea typeface="JetBrains Mono"/>
              </a:rPr>
              <a:t>, </a:t>
            </a:r>
            <a:r>
              <a:rPr kumimoji="0" lang="ko-KR" altLang="ko-KR" sz="1400">
                <a:solidFill>
                  <a:srgbClr val="0000FF"/>
                </a:solidFill>
                <a:latin typeface="Arial Unicode MS"/>
                <a:ea typeface="JetBrains Mono"/>
              </a:rPr>
              <a:t>85</a:t>
            </a:r>
            <a:r>
              <a:rPr kumimoji="0" lang="ko-KR" altLang="ko-KR" sz="1400">
                <a:solidFill>
                  <a:srgbClr val="000000"/>
                </a:solidFill>
                <a:latin typeface="Arial Unicode MS"/>
                <a:ea typeface="JetBrains Mono"/>
              </a:rPr>
              <a:t>, </a:t>
            </a:r>
            <a:r>
              <a:rPr kumimoji="0" lang="ko-KR" altLang="ko-KR" sz="1400">
                <a:solidFill>
                  <a:srgbClr val="0000FF"/>
                </a:solidFill>
                <a:latin typeface="Arial Unicode MS"/>
                <a:ea typeface="JetBrains Mono"/>
              </a:rPr>
              <a:t>68</a:t>
            </a:r>
            <a:r>
              <a:rPr kumimoji="0" lang="ko-KR" altLang="ko-KR" sz="1400">
                <a:solidFill>
                  <a:srgbClr val="000000"/>
                </a:solidFill>
                <a:latin typeface="Arial Unicode MS"/>
                <a:ea typeface="JetBrains Mono"/>
              </a:rPr>
              <a:t>, </a:t>
            </a:r>
            <a:r>
              <a:rPr kumimoji="0" lang="ko-KR" altLang="ko-KR" sz="1400">
                <a:solidFill>
                  <a:srgbClr val="0000FF"/>
                </a:solidFill>
                <a:latin typeface="Arial Unicode MS"/>
                <a:ea typeface="JetBrains Mono"/>
              </a:rPr>
              <a:t>90</a:t>
            </a:r>
            <a:r>
              <a:rPr kumimoji="0" lang="ko-KR" altLang="ko-KR" sz="1400">
                <a:solidFill>
                  <a:srgbClr val="000000"/>
                </a:solidFill>
                <a:latin typeface="Arial Unicode MS"/>
                <a:ea typeface="JetBrains Mono"/>
              </a:rPr>
              <a:t>, </a:t>
            </a:r>
            <a:r>
              <a:rPr kumimoji="0" lang="ko-KR" altLang="ko-KR" sz="1400">
                <a:solidFill>
                  <a:srgbClr val="0000FF"/>
                </a:solidFill>
                <a:latin typeface="Arial Unicode MS"/>
                <a:ea typeface="JetBrains Mono"/>
              </a:rPr>
              <a:t>58</a:t>
            </a:r>
            <a:r>
              <a:rPr kumimoji="0" lang="ko-KR" altLang="ko-KR" sz="1400">
                <a:solidFill>
                  <a:srgbClr val="000000"/>
                </a:solidFill>
                <a:latin typeface="Arial Unicode MS"/>
                <a:ea typeface="JetBrains Mono"/>
              </a:rPr>
              <a:t>]  </a:t>
            </a:r>
            <a:r>
              <a:rPr kumimoji="0" lang="ko-KR" altLang="ko-KR" sz="1400" i="1">
                <a:solidFill>
                  <a:srgbClr val="808080"/>
                </a:solidFill>
                <a:latin typeface="Arial Unicode MS"/>
                <a:ea typeface="JetBrains Mono"/>
              </a:rPr>
              <a:t># </a:t>
            </a:r>
            <a:r>
              <a:rPr kumimoji="0" lang="ko-KR" altLang="ko-KR" sz="1400" i="1">
                <a:solidFill>
                  <a:srgbClr val="808080"/>
                </a:solidFill>
                <a:ea typeface="맑은 고딕" panose="020B0503020000020004" pitchFamily="50" charset="-127"/>
              </a:rPr>
              <a:t>리스트 구조</a:t>
            </a:r>
            <a:br>
              <a:rPr kumimoji="0" lang="ko-KR" altLang="ko-KR" sz="1400" i="1">
                <a:solidFill>
                  <a:srgbClr val="808080"/>
                </a:solidFill>
                <a:ea typeface="맑은 고딕" panose="020B0503020000020004" pitchFamily="50" charset="-127"/>
              </a:rPr>
            </a:br>
            <a:r>
              <a:rPr kumimoji="0" lang="ko-KR" altLang="ko-KR" sz="1400">
                <a:solidFill>
                  <a:srgbClr val="000000"/>
                </a:solidFill>
                <a:latin typeface="Arial Unicode MS"/>
                <a:ea typeface="JetBrains Mono"/>
              </a:rPr>
              <a:t>t_scr = (</a:t>
            </a:r>
            <a:r>
              <a:rPr kumimoji="0" lang="ko-KR" altLang="ko-KR" sz="1400">
                <a:solidFill>
                  <a:srgbClr val="0000FF"/>
                </a:solidFill>
                <a:latin typeface="Arial Unicode MS"/>
                <a:ea typeface="JetBrains Mono"/>
              </a:rPr>
              <a:t>78</a:t>
            </a:r>
            <a:r>
              <a:rPr kumimoji="0" lang="ko-KR" altLang="ko-KR" sz="1400">
                <a:solidFill>
                  <a:srgbClr val="000000"/>
                </a:solidFill>
                <a:latin typeface="Arial Unicode MS"/>
                <a:ea typeface="JetBrains Mono"/>
              </a:rPr>
              <a:t>, </a:t>
            </a:r>
            <a:r>
              <a:rPr kumimoji="0" lang="ko-KR" altLang="ko-KR" sz="1400">
                <a:solidFill>
                  <a:srgbClr val="0000FF"/>
                </a:solidFill>
                <a:latin typeface="Arial Unicode MS"/>
                <a:ea typeface="JetBrains Mono"/>
              </a:rPr>
              <a:t>85</a:t>
            </a:r>
            <a:r>
              <a:rPr kumimoji="0" lang="ko-KR" altLang="ko-KR" sz="1400">
                <a:solidFill>
                  <a:srgbClr val="000000"/>
                </a:solidFill>
                <a:latin typeface="Arial Unicode MS"/>
                <a:ea typeface="JetBrains Mono"/>
              </a:rPr>
              <a:t>, </a:t>
            </a:r>
            <a:r>
              <a:rPr kumimoji="0" lang="ko-KR" altLang="ko-KR" sz="1400">
                <a:solidFill>
                  <a:srgbClr val="0000FF"/>
                </a:solidFill>
                <a:latin typeface="Arial Unicode MS"/>
                <a:ea typeface="JetBrains Mono"/>
              </a:rPr>
              <a:t>68</a:t>
            </a:r>
            <a:r>
              <a:rPr kumimoji="0" lang="ko-KR" altLang="ko-KR" sz="1400">
                <a:solidFill>
                  <a:srgbClr val="000000"/>
                </a:solidFill>
                <a:latin typeface="Arial Unicode MS"/>
                <a:ea typeface="JetBrains Mono"/>
              </a:rPr>
              <a:t>, </a:t>
            </a:r>
            <a:r>
              <a:rPr kumimoji="0" lang="ko-KR" altLang="ko-KR" sz="1400">
                <a:solidFill>
                  <a:srgbClr val="0000FF"/>
                </a:solidFill>
                <a:latin typeface="Arial Unicode MS"/>
                <a:ea typeface="JetBrains Mono"/>
              </a:rPr>
              <a:t>90</a:t>
            </a:r>
            <a:r>
              <a:rPr kumimoji="0" lang="ko-KR" altLang="ko-KR" sz="1400">
                <a:solidFill>
                  <a:srgbClr val="000000"/>
                </a:solidFill>
                <a:latin typeface="Arial Unicode MS"/>
                <a:ea typeface="JetBrains Mono"/>
              </a:rPr>
              <a:t>, </a:t>
            </a:r>
            <a:r>
              <a:rPr kumimoji="0" lang="ko-KR" altLang="ko-KR" sz="1400">
                <a:solidFill>
                  <a:srgbClr val="0000FF"/>
                </a:solidFill>
                <a:latin typeface="Arial Unicode MS"/>
                <a:ea typeface="JetBrains Mono"/>
              </a:rPr>
              <a:t>58</a:t>
            </a:r>
            <a:r>
              <a:rPr kumimoji="0" lang="ko-KR" altLang="ko-KR" sz="1400">
                <a:solidFill>
                  <a:srgbClr val="000000"/>
                </a:solidFill>
                <a:latin typeface="Arial Unicode MS"/>
                <a:ea typeface="JetBrains Mono"/>
              </a:rPr>
              <a:t>)  </a:t>
            </a:r>
            <a:r>
              <a:rPr kumimoji="0" lang="ko-KR" altLang="ko-KR" sz="1400" i="1">
                <a:solidFill>
                  <a:srgbClr val="808080"/>
                </a:solidFill>
                <a:latin typeface="Arial Unicode MS"/>
                <a:ea typeface="JetBrains Mono"/>
              </a:rPr>
              <a:t>#</a:t>
            </a:r>
            <a:r>
              <a:rPr kumimoji="0" lang="ko-KR" altLang="ko-KR" sz="1400" i="1">
                <a:solidFill>
                  <a:srgbClr val="808080"/>
                </a:solidFill>
                <a:ea typeface="맑은 고딕" panose="020B0503020000020004" pitchFamily="50" charset="-127"/>
              </a:rPr>
              <a:t>튜플 구조</a:t>
            </a:r>
            <a:br>
              <a:rPr kumimoji="0" lang="ko-KR" altLang="ko-KR" sz="1400" i="1">
                <a:solidFill>
                  <a:srgbClr val="808080"/>
                </a:solidFill>
                <a:ea typeface="맑은 고딕" panose="020B0503020000020004" pitchFamily="50" charset="-127"/>
              </a:rPr>
            </a:br>
            <a:r>
              <a:rPr kumimoji="0" lang="ko-KR" altLang="ko-KR" sz="1400" i="1">
                <a:solidFill>
                  <a:srgbClr val="808080"/>
                </a:solidFill>
                <a:ea typeface="맑은 고딕" panose="020B0503020000020004" pitchFamily="50" charset="-127"/>
              </a:rPr>
              <a:t/>
            </a:r>
            <a:br>
              <a:rPr kumimoji="0" lang="ko-KR" altLang="ko-KR" sz="1400" i="1">
                <a:solidFill>
                  <a:srgbClr val="808080"/>
                </a:solidFill>
                <a:ea typeface="맑은 고딕" panose="020B0503020000020004" pitchFamily="50" charset="-127"/>
              </a:rPr>
            </a:br>
            <a:r>
              <a:rPr kumimoji="0" lang="ko-KR" altLang="ko-KR" sz="1400">
                <a:solidFill>
                  <a:srgbClr val="000000"/>
                </a:solidFill>
                <a:latin typeface="Arial Unicode MS"/>
                <a:ea typeface="JetBrains Mono"/>
              </a:rPr>
              <a:t>sum = </a:t>
            </a:r>
            <a:r>
              <a:rPr kumimoji="0" lang="ko-KR" altLang="ko-KR" sz="1400">
                <a:solidFill>
                  <a:srgbClr val="0000FF"/>
                </a:solidFill>
                <a:latin typeface="Arial Unicode MS"/>
                <a:ea typeface="JetBrains Mono"/>
              </a:rPr>
              <a:t>0</a:t>
            </a:r>
            <a:br>
              <a:rPr kumimoji="0" lang="ko-KR" altLang="ko-KR" sz="1400">
                <a:solidFill>
                  <a:srgbClr val="0000FF"/>
                </a:solidFill>
                <a:latin typeface="Arial Unicode MS"/>
                <a:ea typeface="JetBrains Mono"/>
              </a:rPr>
            </a:br>
            <a:r>
              <a:rPr kumimoji="0" lang="ko-KR" altLang="ko-KR" sz="1400">
                <a:solidFill>
                  <a:srgbClr val="000000"/>
                </a:solidFill>
                <a:latin typeface="Arial Unicode MS"/>
                <a:ea typeface="JetBrains Mono"/>
              </a:rPr>
              <a:t>len_item = </a:t>
            </a:r>
            <a:r>
              <a:rPr kumimoji="0" lang="ko-KR" altLang="ko-KR" sz="1400">
                <a:solidFill>
                  <a:srgbClr val="000080"/>
                </a:solidFill>
                <a:latin typeface="Arial Unicode MS"/>
                <a:ea typeface="JetBrains Mono"/>
              </a:rPr>
              <a:t>len</a:t>
            </a:r>
            <a:r>
              <a:rPr kumimoji="0" lang="ko-KR" altLang="ko-KR" sz="1400">
                <a:solidFill>
                  <a:srgbClr val="000000"/>
                </a:solidFill>
                <a:latin typeface="Arial Unicode MS"/>
                <a:ea typeface="JetBrains Mono"/>
              </a:rPr>
              <a:t>(l_scr)</a:t>
            </a:r>
            <a:br>
              <a:rPr kumimoji="0" lang="ko-KR" altLang="ko-KR" sz="14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kumimoji="0" lang="ko-KR" altLang="ko-KR" sz="1400" b="1">
                <a:solidFill>
                  <a:srgbClr val="000080"/>
                </a:solidFill>
                <a:latin typeface="Arial Unicode MS"/>
                <a:ea typeface="JetBrains Mono"/>
              </a:rPr>
              <a:t>for </a:t>
            </a:r>
            <a:r>
              <a:rPr kumimoji="0" lang="ko-KR" altLang="ko-KR" sz="1400">
                <a:solidFill>
                  <a:srgbClr val="000000"/>
                </a:solidFill>
                <a:latin typeface="Arial Unicode MS"/>
                <a:ea typeface="JetBrains Mono"/>
              </a:rPr>
              <a:t>i </a:t>
            </a:r>
            <a:r>
              <a:rPr kumimoji="0" lang="ko-KR" altLang="ko-KR" sz="1400" b="1">
                <a:solidFill>
                  <a:srgbClr val="000080"/>
                </a:solidFill>
                <a:latin typeface="Arial Unicode MS"/>
                <a:ea typeface="JetBrains Mono"/>
              </a:rPr>
              <a:t>in </a:t>
            </a:r>
            <a:r>
              <a:rPr kumimoji="0" lang="ko-KR" altLang="ko-KR" sz="1400">
                <a:solidFill>
                  <a:srgbClr val="000080"/>
                </a:solidFill>
                <a:latin typeface="Arial Unicode MS"/>
                <a:ea typeface="JetBrains Mono"/>
              </a:rPr>
              <a:t>range</a:t>
            </a:r>
            <a:r>
              <a:rPr kumimoji="0" lang="ko-KR" altLang="ko-KR" sz="1400">
                <a:solidFill>
                  <a:srgbClr val="000000"/>
                </a:solidFill>
                <a:latin typeface="Arial Unicode MS"/>
                <a:ea typeface="JetBrains Mono"/>
              </a:rPr>
              <a:t>(len_item):</a:t>
            </a:r>
            <a:br>
              <a:rPr kumimoji="0" lang="ko-KR" altLang="ko-KR" sz="14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kumimoji="0" lang="ko-KR" altLang="ko-KR" sz="1400">
                <a:solidFill>
                  <a:srgbClr val="000000"/>
                </a:solidFill>
                <a:latin typeface="Arial Unicode MS"/>
                <a:ea typeface="JetBrains Mono"/>
              </a:rPr>
              <a:t>    l_scr[i] += </a:t>
            </a:r>
            <a:r>
              <a:rPr kumimoji="0" lang="ko-KR" altLang="ko-KR" sz="1400">
                <a:solidFill>
                  <a:srgbClr val="0000FF"/>
                </a:solidFill>
                <a:latin typeface="Arial Unicode MS"/>
                <a:ea typeface="JetBrains Mono"/>
              </a:rPr>
              <a:t>5</a:t>
            </a:r>
            <a:br>
              <a:rPr kumimoji="0" lang="ko-KR" altLang="ko-KR" sz="1400">
                <a:solidFill>
                  <a:srgbClr val="0000FF"/>
                </a:solidFill>
                <a:latin typeface="Arial Unicode MS"/>
                <a:ea typeface="JetBrains Mono"/>
              </a:rPr>
            </a:br>
            <a:r>
              <a:rPr kumimoji="0" lang="ko-KR" altLang="ko-KR" sz="1400">
                <a:solidFill>
                  <a:srgbClr val="0000FF"/>
                </a:solidFill>
                <a:latin typeface="Arial Unicode MS"/>
                <a:ea typeface="JetBrains Mono"/>
              </a:rPr>
              <a:t/>
            </a:r>
            <a:br>
              <a:rPr kumimoji="0" lang="ko-KR" altLang="ko-KR" sz="1400">
                <a:solidFill>
                  <a:srgbClr val="0000FF"/>
                </a:solidFill>
                <a:latin typeface="Arial Unicode MS"/>
                <a:ea typeface="JetBrains Mono"/>
              </a:rPr>
            </a:br>
            <a:r>
              <a:rPr kumimoji="0" lang="ko-KR" altLang="ko-KR" sz="1400" b="1">
                <a:solidFill>
                  <a:srgbClr val="000080"/>
                </a:solidFill>
                <a:latin typeface="Arial Unicode MS"/>
                <a:ea typeface="JetBrains Mono"/>
              </a:rPr>
              <a:t>for </a:t>
            </a:r>
            <a:r>
              <a:rPr kumimoji="0" lang="ko-KR" altLang="ko-KR" sz="1400">
                <a:solidFill>
                  <a:srgbClr val="000000"/>
                </a:solidFill>
                <a:latin typeface="Arial Unicode MS"/>
                <a:ea typeface="JetBrains Mono"/>
              </a:rPr>
              <a:t>x </a:t>
            </a:r>
            <a:r>
              <a:rPr kumimoji="0" lang="ko-KR" altLang="ko-KR" sz="1400" b="1">
                <a:solidFill>
                  <a:srgbClr val="000080"/>
                </a:solidFill>
                <a:latin typeface="Arial Unicode MS"/>
                <a:ea typeface="JetBrains Mono"/>
              </a:rPr>
              <a:t>in </a:t>
            </a:r>
            <a:r>
              <a:rPr kumimoji="0" lang="ko-KR" altLang="ko-KR" sz="1400">
                <a:solidFill>
                  <a:srgbClr val="000000"/>
                </a:solidFill>
                <a:latin typeface="Arial Unicode MS"/>
                <a:ea typeface="JetBrains Mono"/>
              </a:rPr>
              <a:t>l_scr:</a:t>
            </a:r>
            <a:br>
              <a:rPr kumimoji="0" lang="ko-KR" altLang="ko-KR" sz="14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kumimoji="0" lang="ko-KR" altLang="ko-KR" sz="1400">
                <a:solidFill>
                  <a:srgbClr val="000000"/>
                </a:solidFill>
                <a:latin typeface="Arial Unicode MS"/>
                <a:ea typeface="JetBrains Mono"/>
              </a:rPr>
              <a:t>    sum += x</a:t>
            </a:r>
            <a:br>
              <a:rPr kumimoji="0" lang="ko-KR" altLang="ko-KR" sz="14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kumimoji="0" lang="ko-KR" altLang="ko-KR" sz="1400">
                <a:solidFill>
                  <a:srgbClr val="000000"/>
                </a:solidFill>
                <a:latin typeface="Arial Unicode MS"/>
                <a:ea typeface="JetBrains Mono"/>
              </a:rPr>
              <a:t>avg = sum / len_item</a:t>
            </a:r>
            <a:br>
              <a:rPr kumimoji="0" lang="ko-KR" altLang="ko-KR" sz="14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kumimoji="0" lang="ko-KR" altLang="ko-KR" sz="1400">
                <a:solidFill>
                  <a:srgbClr val="000000"/>
                </a:solidFill>
                <a:latin typeface="Arial Unicode MS"/>
                <a:ea typeface="JetBrains Mono"/>
              </a:rPr>
              <a:t/>
            </a:r>
            <a:br>
              <a:rPr kumimoji="0" lang="ko-KR" altLang="ko-KR" sz="1400">
                <a:solidFill>
                  <a:srgbClr val="000000"/>
                </a:solidFill>
                <a:latin typeface="Arial Unicode MS"/>
                <a:ea typeface="JetBrains Mono"/>
              </a:rPr>
            </a:br>
            <a:r>
              <a:rPr kumimoji="0" lang="ko-KR" altLang="ko-KR" sz="1400">
                <a:solidFill>
                  <a:srgbClr val="000080"/>
                </a:solidFill>
                <a:latin typeface="Arial Unicode MS"/>
                <a:ea typeface="JetBrains Mono"/>
              </a:rPr>
              <a:t>print</a:t>
            </a:r>
            <a:r>
              <a:rPr kumimoji="0" lang="ko-KR" altLang="ko-KR" sz="1400">
                <a:solidFill>
                  <a:srgbClr val="000000"/>
                </a:solidFill>
                <a:latin typeface="Arial Unicode MS"/>
                <a:ea typeface="JetBrains Mono"/>
              </a:rPr>
              <a:t>(sum, avg)</a:t>
            </a:r>
            <a:endParaRPr kumimoji="0" lang="ko-KR" altLang="ko-KR" sz="2400">
              <a:latin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18451" y="6306813"/>
            <a:ext cx="2005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t>Ch07_List03</a:t>
            </a:r>
            <a:r>
              <a:rPr lang="en-US" altLang="ko-KR" smtClean="0">
                <a:solidFill>
                  <a:schemeClr val="bg1">
                    <a:lumMod val="50000"/>
                  </a:schemeClr>
                </a:solidFill>
              </a:rPr>
              <a:t>.py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2406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리스트의 사용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5544616"/>
          </a:xfrm>
        </p:spPr>
        <p:txBody>
          <a:bodyPr/>
          <a:lstStyle/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800" b="1" dirty="0" smtClean="0">
                <a:cs typeface="Arial" panose="020B0604020202020204" pitchFamily="34" charset="0"/>
              </a:rPr>
              <a:t>[</a:t>
            </a:r>
            <a:r>
              <a:rPr lang="ko-KR" altLang="en-US" sz="1800" b="1" dirty="0" smtClean="0">
                <a:cs typeface="Arial" panose="020B0604020202020204" pitchFamily="34" charset="0"/>
              </a:rPr>
              <a:t>실습</a:t>
            </a:r>
            <a:r>
              <a:rPr lang="en-US" altLang="ko-KR" sz="1800" b="1" dirty="0" smtClean="0">
                <a:cs typeface="Arial" panose="020B0604020202020204" pitchFamily="34" charset="0"/>
              </a:rPr>
              <a:t>]</a:t>
            </a:r>
            <a:r>
              <a:rPr lang="ko-KR" altLang="en-US" sz="1800" b="1" dirty="0" smtClean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for </a:t>
            </a:r>
            <a:r>
              <a:rPr lang="ko-KR" alt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반복문을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통한 </a:t>
            </a: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차원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리스트 값 </a:t>
            </a: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접근 </a:t>
            </a: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[index </a:t>
            </a: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사용</a:t>
            </a: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]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35596" y="1484784"/>
            <a:ext cx="7596844" cy="792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for </a:t>
            </a:r>
            <a:r>
              <a:rPr lang="en-US" altLang="ko-KR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i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in range(</a:t>
            </a:r>
            <a:r>
              <a:rPr lang="en-US" altLang="ko-KR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len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en-US" altLang="ko-KR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alist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)):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	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#index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생성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print(</a:t>
            </a:r>
            <a:r>
              <a:rPr lang="en-US" altLang="ko-KR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alist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[</a:t>
            </a:r>
            <a:r>
              <a:rPr lang="en-US" altLang="ko-KR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i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])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35596" y="2415948"/>
            <a:ext cx="4356484" cy="10864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 err="1"/>
              <a:t>alist</a:t>
            </a:r>
            <a:r>
              <a:rPr lang="ko-KR" altLang="en-US" sz="1500" dirty="0"/>
              <a:t> = </a:t>
            </a:r>
            <a:r>
              <a:rPr lang="en-US" altLang="ko-KR" sz="1500" dirty="0"/>
              <a:t>[[0, 3, 2], [6, 1, 0], [8, 3, 6], [6, 9, 7]] </a:t>
            </a:r>
            <a:endParaRPr lang="ko-KR" altLang="en-US" sz="1500" dirty="0"/>
          </a:p>
          <a:p>
            <a:pPr>
              <a:lnSpc>
                <a:spcPct val="150000"/>
              </a:lnSpc>
            </a:pPr>
            <a:r>
              <a:rPr lang="ko-KR" altLang="en-US" sz="1500" dirty="0" err="1" smtClean="0"/>
              <a:t>for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i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in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range</a:t>
            </a:r>
            <a:r>
              <a:rPr lang="ko-KR" altLang="en-US" sz="1500" dirty="0" smtClean="0"/>
              <a:t>(</a:t>
            </a:r>
            <a:r>
              <a:rPr lang="ko-KR" altLang="en-US" sz="1500" dirty="0" err="1" smtClean="0"/>
              <a:t>len</a:t>
            </a:r>
            <a:r>
              <a:rPr lang="ko-KR" altLang="en-US" sz="1500" dirty="0" smtClean="0"/>
              <a:t>(</a:t>
            </a:r>
            <a:r>
              <a:rPr lang="ko-KR" altLang="en-US" sz="1500" dirty="0" err="1" smtClean="0"/>
              <a:t>alist</a:t>
            </a:r>
            <a:r>
              <a:rPr lang="ko-KR" altLang="en-US" sz="1500" dirty="0" smtClean="0"/>
              <a:t>)):</a:t>
            </a:r>
            <a:r>
              <a:rPr lang="en-US" altLang="ko-KR" sz="1500" dirty="0" smtClean="0"/>
              <a:t>	</a:t>
            </a:r>
            <a:endParaRPr lang="ko-KR" altLang="en-US" sz="1500" dirty="0" smtClean="0"/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    </a:t>
            </a:r>
            <a:r>
              <a:rPr lang="ko-KR" altLang="en-US" sz="1500" dirty="0" err="1" smtClean="0"/>
              <a:t>print</a:t>
            </a:r>
            <a:r>
              <a:rPr lang="ko-KR" altLang="en-US" sz="1500" dirty="0" smtClean="0"/>
              <a:t>(</a:t>
            </a:r>
            <a:r>
              <a:rPr lang="ko-KR" altLang="en-US" sz="1500" dirty="0" err="1" smtClean="0"/>
              <a:t>alist</a:t>
            </a:r>
            <a:r>
              <a:rPr lang="ko-KR" altLang="en-US" sz="1500" dirty="0" smtClean="0"/>
              <a:t>[</a:t>
            </a:r>
            <a:r>
              <a:rPr lang="ko-KR" altLang="en-US" sz="1500" dirty="0" err="1" smtClean="0"/>
              <a:t>i</a:t>
            </a:r>
            <a:r>
              <a:rPr lang="ko-KR" altLang="en-US" sz="1500" dirty="0" smtClean="0"/>
              <a:t>])</a:t>
            </a:r>
            <a:r>
              <a:rPr lang="en-US" altLang="ko-KR" sz="1500" dirty="0" smtClean="0"/>
              <a:t>	</a:t>
            </a:r>
            <a:endParaRPr lang="ko-KR" altLang="en-US" sz="15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2457736"/>
            <a:ext cx="3315163" cy="194337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35596" y="4557752"/>
            <a:ext cx="4356484" cy="18235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err="1"/>
              <a:t>alist</a:t>
            </a:r>
            <a:r>
              <a:rPr lang="en-US" altLang="ko-KR" sz="1500" dirty="0"/>
              <a:t> = [[0, 3, 2], [6, 1, 0], [8, 3, 6], [6, 9, 7]]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for </a:t>
            </a:r>
            <a:r>
              <a:rPr lang="en-US" altLang="ko-KR" sz="1500" dirty="0" err="1"/>
              <a:t>i</a:t>
            </a:r>
            <a:r>
              <a:rPr lang="en-US" altLang="ko-KR" sz="1500" dirty="0"/>
              <a:t> in range(</a:t>
            </a:r>
            <a:r>
              <a:rPr lang="en-US" altLang="ko-KR" sz="1500" dirty="0" err="1"/>
              <a:t>len</a:t>
            </a:r>
            <a:r>
              <a:rPr lang="en-US" altLang="ko-KR" sz="1500" dirty="0"/>
              <a:t>(</a:t>
            </a:r>
            <a:r>
              <a:rPr lang="en-US" altLang="ko-KR" sz="1500" dirty="0" err="1"/>
              <a:t>alist</a:t>
            </a:r>
            <a:r>
              <a:rPr lang="en-US" altLang="ko-KR" sz="1500" dirty="0" smtClean="0"/>
              <a:t>)):   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행 접근</a:t>
            </a:r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/>
              <a:t>    for </a:t>
            </a:r>
            <a:r>
              <a:rPr lang="en-US" altLang="ko-KR" sz="1500" dirty="0" smtClean="0"/>
              <a:t>j </a:t>
            </a:r>
            <a:r>
              <a:rPr lang="en-US" altLang="ko-KR" sz="1500" dirty="0"/>
              <a:t>in </a:t>
            </a:r>
            <a:r>
              <a:rPr lang="en-US" altLang="ko-KR" sz="1500" dirty="0" smtClean="0"/>
              <a:t>range(</a:t>
            </a:r>
            <a:r>
              <a:rPr lang="en-US" altLang="ko-KR" sz="1500" dirty="0" err="1" smtClean="0"/>
              <a:t>len</a:t>
            </a:r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alist</a:t>
            </a:r>
            <a:r>
              <a:rPr lang="en-US" altLang="ko-KR" sz="1500" dirty="0" smtClean="0"/>
              <a:t>[</a:t>
            </a:r>
            <a:r>
              <a:rPr lang="en-US" altLang="ko-KR" sz="1500" dirty="0" err="1" smtClean="0"/>
              <a:t>i</a:t>
            </a:r>
            <a:r>
              <a:rPr lang="en-US" altLang="ko-KR" sz="1500" dirty="0" smtClean="0"/>
              <a:t>])):   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열 접근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/>
              <a:t>        </a:t>
            </a:r>
            <a:r>
              <a:rPr lang="en-US" altLang="ko-KR" sz="1500" dirty="0" smtClean="0"/>
              <a:t>print(</a:t>
            </a:r>
            <a:r>
              <a:rPr lang="en-US" altLang="ko-KR" sz="1500" dirty="0" err="1" smtClean="0"/>
              <a:t>alist</a:t>
            </a:r>
            <a:r>
              <a:rPr lang="en-US" altLang="ko-KR" sz="1500" dirty="0" smtClean="0"/>
              <a:t>[</a:t>
            </a:r>
            <a:r>
              <a:rPr lang="en-US" altLang="ko-KR" sz="1500" dirty="0" err="1" smtClean="0"/>
              <a:t>i</a:t>
            </a:r>
            <a:r>
              <a:rPr lang="en-US" altLang="ko-KR" sz="1500" dirty="0" smtClean="0"/>
              <a:t>][j], </a:t>
            </a:r>
            <a:r>
              <a:rPr lang="en-US" altLang="ko-KR" sz="1500" dirty="0"/>
              <a:t>end=' ')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    print()</a:t>
            </a:r>
            <a:r>
              <a:rPr lang="en-US" altLang="ko-KR" sz="1500" dirty="0" smtClean="0"/>
              <a:t>	</a:t>
            </a:r>
            <a:endParaRPr lang="ko-KR" altLang="en-US" sz="1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1049" y="5301208"/>
            <a:ext cx="1152686" cy="10288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75386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리스트의 사용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5544616"/>
          </a:xfrm>
        </p:spPr>
        <p:txBody>
          <a:bodyPr/>
          <a:lstStyle/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800" b="1" dirty="0" smtClean="0">
                <a:cs typeface="Arial" panose="020B0604020202020204" pitchFamily="34" charset="0"/>
              </a:rPr>
              <a:t>[</a:t>
            </a:r>
            <a:r>
              <a:rPr lang="ko-KR" altLang="en-US" sz="1800" b="1" dirty="0" smtClean="0">
                <a:cs typeface="Arial" panose="020B0604020202020204" pitchFamily="34" charset="0"/>
              </a:rPr>
              <a:t>실습</a:t>
            </a:r>
            <a:r>
              <a:rPr lang="en-US" altLang="ko-KR" sz="1800" b="1" dirty="0" smtClean="0">
                <a:cs typeface="Arial" panose="020B0604020202020204" pitchFamily="34" charset="0"/>
              </a:rPr>
              <a:t>]</a:t>
            </a:r>
            <a:r>
              <a:rPr lang="ko-KR" altLang="en-US" sz="1800" b="1" dirty="0" smtClean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for </a:t>
            </a:r>
            <a:r>
              <a:rPr lang="ko-KR" alt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반복문을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통한 </a:t>
            </a: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차원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리스트 값 </a:t>
            </a: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접근 </a:t>
            </a: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[</a:t>
            </a: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리스트 직접</a:t>
            </a: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사용</a:t>
            </a: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]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35596" y="1484784"/>
            <a:ext cx="7596844" cy="792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for x in </a:t>
            </a:r>
            <a:r>
              <a:rPr lang="en-US" altLang="ko-KR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alist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:	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#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리스트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항목 값 반환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print(x)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35596" y="2415948"/>
            <a:ext cx="4140460" cy="12926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/>
              <a:t>alist</a:t>
            </a:r>
            <a:r>
              <a:rPr lang="ko-KR" altLang="en-US" sz="1600" dirty="0"/>
              <a:t> = </a:t>
            </a:r>
            <a:r>
              <a:rPr lang="en-US" altLang="ko-KR" sz="1600" dirty="0"/>
              <a:t>[[0, 3, 2], [6, 1, 0], [8, 3, 6], [6, 9, 7]] </a:t>
            </a:r>
            <a:endParaRPr lang="ko-KR" altLang="en-US" sz="1600" dirty="0"/>
          </a:p>
          <a:p>
            <a:pPr>
              <a:lnSpc>
                <a:spcPct val="150000"/>
              </a:lnSpc>
            </a:pPr>
            <a:r>
              <a:rPr lang="ko-KR" altLang="en-US" sz="1600" dirty="0" err="1" smtClean="0"/>
              <a:t>for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x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in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alist</a:t>
            </a:r>
            <a:r>
              <a:rPr lang="ko-KR" altLang="en-US" sz="1600" dirty="0" smtClean="0"/>
              <a:t>:</a:t>
            </a:r>
            <a:r>
              <a:rPr lang="en-US" altLang="ko-KR" sz="2000" dirty="0"/>
              <a:t> : 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#x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는 리스트 </a:t>
            </a:r>
            <a:r>
              <a:rPr lang="en-US" altLang="ko-KR" sz="1600" dirty="0" smtClean="0"/>
              <a:t>	</a:t>
            </a:r>
            <a:endParaRPr lang="ko-KR" altLang="en-US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    </a:t>
            </a:r>
            <a:r>
              <a:rPr lang="ko-KR" altLang="en-US" sz="1600" dirty="0" err="1" smtClean="0"/>
              <a:t>print</a:t>
            </a:r>
            <a:r>
              <a:rPr lang="ko-KR" altLang="en-US" sz="1600" dirty="0" smtClean="0"/>
              <a:t>(</a:t>
            </a:r>
            <a:r>
              <a:rPr lang="en-US" altLang="ko-KR" sz="1600" dirty="0" smtClean="0"/>
              <a:t>x</a:t>
            </a:r>
            <a:r>
              <a:rPr lang="ko-KR" altLang="en-US" sz="1600" dirty="0" smtClean="0"/>
              <a:t>)</a:t>
            </a:r>
            <a:r>
              <a:rPr lang="en-US" altLang="ko-KR" sz="1600" dirty="0" smtClean="0"/>
              <a:t>	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855" y="2429158"/>
            <a:ext cx="3238585" cy="19719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35596" y="4509120"/>
            <a:ext cx="4140460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/>
              <a:t>alist</a:t>
            </a:r>
            <a:r>
              <a:rPr lang="ko-KR" altLang="en-US" sz="1600" dirty="0"/>
              <a:t> = </a:t>
            </a:r>
            <a:r>
              <a:rPr lang="en-US" altLang="ko-KR" sz="1600" dirty="0"/>
              <a:t>[[0, 3, 2], [6, 1, 0], [8, 3, 6], [6, 9, 7]] </a:t>
            </a:r>
            <a:endParaRPr lang="ko-KR" altLang="en-US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for x in </a:t>
            </a:r>
            <a:r>
              <a:rPr lang="en-US" altLang="ko-KR" sz="1600" dirty="0" err="1"/>
              <a:t>alist</a:t>
            </a:r>
            <a:r>
              <a:rPr lang="en-US" altLang="ko-KR" sz="1600" dirty="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for y in x</a:t>
            </a:r>
            <a:r>
              <a:rPr lang="en-US" altLang="ko-KR" sz="1600" dirty="0" smtClean="0"/>
              <a:t>:   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#x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는 리스트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, y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는 값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print(y, end=' ')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print()</a:t>
            </a:r>
            <a:r>
              <a:rPr lang="en-US" altLang="ko-KR" sz="1600" dirty="0" smtClean="0"/>
              <a:t>	</a:t>
            </a:r>
            <a:endParaRPr lang="ko-KR" altLang="en-US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5914" y="4509120"/>
            <a:ext cx="3248478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550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리스트의 사용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5544616"/>
          </a:xfrm>
        </p:spPr>
        <p:txBody>
          <a:bodyPr/>
          <a:lstStyle/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800" b="1" dirty="0" smtClean="0">
                <a:cs typeface="Arial" panose="020B0604020202020204" pitchFamily="34" charset="0"/>
              </a:rPr>
              <a:t>[</a:t>
            </a:r>
            <a:r>
              <a:rPr lang="ko-KR" altLang="en-US" sz="1800" b="1" dirty="0" smtClean="0">
                <a:cs typeface="Arial" panose="020B0604020202020204" pitchFamily="34" charset="0"/>
              </a:rPr>
              <a:t>실습</a:t>
            </a:r>
            <a:r>
              <a:rPr lang="en-US" altLang="ko-KR" sz="1800" b="1" dirty="0" smtClean="0">
                <a:cs typeface="Arial" panose="020B0604020202020204" pitchFamily="34" charset="0"/>
              </a:rPr>
              <a:t>]</a:t>
            </a:r>
            <a:r>
              <a:rPr lang="ko-KR" altLang="en-US" sz="1800" b="1" dirty="0" smtClean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for </a:t>
            </a:r>
            <a:r>
              <a:rPr lang="ko-KR" alt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반복문을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통한 </a:t>
            </a: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차원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리스트 값 </a:t>
            </a: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접근 </a:t>
            </a: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[</a:t>
            </a: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리스트 직접</a:t>
            </a: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사용</a:t>
            </a:r>
            <a:r>
              <a:rPr lang="en-US" altLang="ko-K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]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35596" y="2420888"/>
            <a:ext cx="414046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/>
              <a:t>alist</a:t>
            </a:r>
            <a:r>
              <a:rPr lang="ko-KR" altLang="en-US" sz="1600" dirty="0"/>
              <a:t> = </a:t>
            </a:r>
            <a:r>
              <a:rPr lang="en-US" altLang="ko-KR" sz="1600" dirty="0"/>
              <a:t>[[0, 3, 2], [6, 1, 0], [8, 3, 6], [6, 9, 7]] </a:t>
            </a:r>
            <a:endParaRPr lang="ko-KR" altLang="en-US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for c1, c2, c3 in </a:t>
            </a:r>
            <a:r>
              <a:rPr lang="en-US" altLang="ko-KR" sz="1600" dirty="0" err="1"/>
              <a:t>alist</a:t>
            </a:r>
            <a:r>
              <a:rPr lang="en-US" altLang="ko-KR" sz="1600" dirty="0" smtClean="0"/>
              <a:t>:   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리스트 </a:t>
            </a:r>
            <a:r>
              <a:rPr lang="ko-KR" alt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언팩킹</a:t>
            </a:r>
            <a:r>
              <a:rPr lang="en-US" altLang="ko-KR" sz="1600" dirty="0" smtClean="0"/>
              <a:t>	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print(c1, c2, c3</a:t>
            </a:r>
            <a:r>
              <a:rPr lang="en-US" altLang="ko-KR" sz="1600" dirty="0" smtClean="0"/>
              <a:t>)		</a:t>
            </a:r>
            <a:endParaRPr lang="ko-KR" altLang="en-US" sz="16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325" y="2420888"/>
            <a:ext cx="3371115" cy="188900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935596" y="1484784"/>
            <a:ext cx="7596844" cy="792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Arial" panose="020B0604020202020204" pitchFamily="34" charset="0"/>
              </a:rPr>
              <a:t>for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c1, c2, c3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Arial" panose="020B0604020202020204" pitchFamily="34" charset="0"/>
              </a:rPr>
              <a:t> in </a:t>
            </a:r>
            <a:r>
              <a:rPr lang="en-US" altLang="ko-KR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alist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:  </a:t>
            </a:r>
            <a:r>
              <a:rPr lang="en-US" altLang="ko-KR" sz="1600" dirty="0" smtClean="0"/>
              <a:t> 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#elements unpacking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print(c1, c2, c3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)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35596" y="4437112"/>
            <a:ext cx="4140460" cy="16619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altLang="ko-KR" sz="1600" dirty="0"/>
              <a:t>alist = [[0, 3, 2], [6, 1, 0], [8, 3, 6], [6, 9, 7]]</a:t>
            </a:r>
          </a:p>
          <a:p>
            <a:pPr>
              <a:lnSpc>
                <a:spcPct val="150000"/>
              </a:lnSpc>
            </a:pPr>
            <a:r>
              <a:rPr lang="es-ES" altLang="ko-KR" sz="1600" dirty="0"/>
              <a:t>for x in alist:</a:t>
            </a:r>
          </a:p>
          <a:p>
            <a:pPr>
              <a:lnSpc>
                <a:spcPct val="150000"/>
              </a:lnSpc>
            </a:pPr>
            <a:r>
              <a:rPr lang="es-ES" altLang="ko-KR" sz="1600" dirty="0"/>
              <a:t>    </a:t>
            </a:r>
            <a:r>
              <a:rPr lang="es-ES" altLang="ko-KR" sz="1600" dirty="0" smtClean="0"/>
              <a:t>c1, c2</a:t>
            </a:r>
            <a:r>
              <a:rPr lang="es-ES" altLang="ko-KR" sz="1600" dirty="0"/>
              <a:t>, </a:t>
            </a:r>
            <a:r>
              <a:rPr lang="es-ES" altLang="ko-KR" sz="1600" dirty="0" smtClean="0"/>
              <a:t>c3 </a:t>
            </a:r>
            <a:r>
              <a:rPr lang="es-ES" altLang="ko-KR" sz="1600" dirty="0"/>
              <a:t>= </a:t>
            </a:r>
            <a:r>
              <a:rPr lang="es-ES" altLang="ko-KR" sz="1600" dirty="0" smtClean="0"/>
              <a:t>x   </a:t>
            </a:r>
            <a:r>
              <a:rPr lang="en-US" altLang="ko-KR" sz="2000" dirty="0"/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리스트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언팩킹</a:t>
            </a:r>
            <a:endParaRPr lang="es-E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s-ES" altLang="ko-KR" sz="1600" dirty="0"/>
              <a:t>    </a:t>
            </a:r>
            <a:r>
              <a:rPr lang="es-ES" altLang="ko-KR" sz="1600" dirty="0" smtClean="0"/>
              <a:t>print(c1</a:t>
            </a:r>
            <a:r>
              <a:rPr lang="es-ES" altLang="ko-KR" sz="1600" dirty="0"/>
              <a:t>, </a:t>
            </a:r>
            <a:r>
              <a:rPr lang="es-ES" altLang="ko-KR" sz="1600" dirty="0" smtClean="0"/>
              <a:t>c2</a:t>
            </a:r>
            <a:r>
              <a:rPr lang="es-ES" altLang="ko-KR" sz="1600" dirty="0"/>
              <a:t>, </a:t>
            </a:r>
            <a:r>
              <a:rPr lang="es-ES" altLang="ko-KR" sz="1600" dirty="0" smtClean="0"/>
              <a:t>c3</a:t>
            </a:r>
            <a:r>
              <a:rPr lang="es-ES" altLang="ko-KR" sz="1600" dirty="0"/>
              <a:t>)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1325" y="4421949"/>
            <a:ext cx="3371115" cy="224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809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리스트의 사용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51FBA2-F2F5-4D0C-AB1D-FDBC8A007B97}"/>
              </a:ext>
            </a:extLst>
          </p:cNvPr>
          <p:cNvSpPr/>
          <p:nvPr/>
        </p:nvSpPr>
        <p:spPr>
          <a:xfrm>
            <a:off x="741307" y="1588093"/>
            <a:ext cx="7920000" cy="39291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C3827FC-0F19-4351-86E4-02C2F887D4B9}"/>
              </a:ext>
            </a:extLst>
          </p:cNvPr>
          <p:cNvSpPr txBox="1">
            <a:spLocks/>
          </p:cNvSpPr>
          <p:nvPr/>
        </p:nvSpPr>
        <p:spPr bwMode="auto">
          <a:xfrm>
            <a:off x="770279" y="2166829"/>
            <a:ext cx="7762161" cy="4290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r>
              <a:rPr lang="en-US" altLang="ko-KR" sz="1600" dirty="0"/>
              <a:t>2</a:t>
            </a:r>
            <a:r>
              <a:rPr lang="ko-KR" altLang="en-US" sz="1600" dirty="0"/>
              <a:t>차원 리스트를 </a:t>
            </a:r>
            <a:r>
              <a:rPr lang="en-US" altLang="ko-KR" sz="1600" dirty="0"/>
              <a:t>for </a:t>
            </a:r>
            <a:r>
              <a:rPr lang="ko-KR" altLang="en-US" sz="1600" dirty="0" err="1"/>
              <a:t>반복문으로</a:t>
            </a:r>
            <a:r>
              <a:rPr lang="ko-KR" altLang="en-US" sz="1600" dirty="0"/>
              <a:t> 참조할 때는 다음과 같이 </a:t>
            </a:r>
            <a:r>
              <a:rPr lang="en-US" altLang="ko-KR" sz="1600" dirty="0"/>
              <a:t>2</a:t>
            </a:r>
            <a:r>
              <a:rPr lang="ko-KR" altLang="en-US" sz="1600" dirty="0"/>
              <a:t>개의 변수를 사용할 수 있음</a:t>
            </a:r>
            <a:endParaRPr lang="en-US" altLang="ko-KR" sz="1600" b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1D6DD5-DF6E-41CA-943B-E9A5A5546B70}"/>
              </a:ext>
            </a:extLst>
          </p:cNvPr>
          <p:cNvSpPr/>
          <p:nvPr/>
        </p:nvSpPr>
        <p:spPr>
          <a:xfrm>
            <a:off x="741307" y="1588093"/>
            <a:ext cx="1511728" cy="432048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여기서 잠깐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5F32DA1-76E2-49A4-9D2A-0A78DB834D70}"/>
              </a:ext>
            </a:extLst>
          </p:cNvPr>
          <p:cNvSpPr txBox="1">
            <a:spLocks/>
          </p:cNvSpPr>
          <p:nvPr/>
        </p:nvSpPr>
        <p:spPr bwMode="auto">
          <a:xfrm>
            <a:off x="2325483" y="1588093"/>
            <a:ext cx="352795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  <a:buNone/>
            </a:pPr>
            <a:r>
              <a:rPr lang="en-US" altLang="ko-KR" sz="1800" dirty="0"/>
              <a:t>2</a:t>
            </a:r>
            <a:r>
              <a:rPr lang="ko-KR" altLang="en-US" sz="1800" dirty="0"/>
              <a:t>차원 리스트</a:t>
            </a:r>
            <a:endParaRPr lang="en-US" altLang="ko-KR" sz="1800" b="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974679"/>
            <a:ext cx="6179820" cy="216408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211960" y="1622883"/>
            <a:ext cx="2423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#elements unpacking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72688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리스트의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424936" cy="5877272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5"/>
            </a:pPr>
            <a:r>
              <a:rPr lang="ko-KR" altLang="en-US" sz="2000" dirty="0"/>
              <a:t>리스트 </a:t>
            </a:r>
            <a:r>
              <a:rPr lang="ko-KR" altLang="en-US" sz="2000" dirty="0" smtClean="0"/>
              <a:t>초기화</a:t>
            </a:r>
            <a:endParaRPr lang="en-US" altLang="ko-KR" sz="2000" dirty="0"/>
          </a:p>
          <a:p>
            <a:pPr lvl="2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차원 </a:t>
            </a:r>
            <a:r>
              <a:rPr lang="ko-KR" altLang="en-US" sz="1800" b="1" dirty="0" smtClean="0"/>
              <a:t>리스트 초기화 방법</a:t>
            </a:r>
            <a:r>
              <a:rPr lang="en-US" altLang="ko-KR" sz="1800" b="1" dirty="0" smtClean="0"/>
              <a:t> </a:t>
            </a:r>
            <a:endParaRPr lang="en-US" altLang="ko-KR" sz="1800" b="1" dirty="0"/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800" dirty="0" smtClean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en-US" altLang="ko-KR" sz="1800" smtClean="0">
                <a:solidFill>
                  <a:schemeClr val="accent1">
                    <a:lumMod val="75000"/>
                  </a:schemeClr>
                </a:solidFill>
              </a:rPr>
              <a:t>.   </a:t>
            </a:r>
            <a:r>
              <a:rPr lang="en-US" altLang="ko-KR" sz="1800" dirty="0" err="1" smtClean="0"/>
              <a:t>arr</a:t>
            </a:r>
            <a:r>
              <a:rPr lang="en-US" altLang="ko-KR" sz="1800" dirty="0" smtClean="0"/>
              <a:t> = [0, 0, 0, 0, 0]</a:t>
            </a:r>
          </a:p>
          <a:p>
            <a:pPr marL="1028700" lvl="3" indent="-400050">
              <a:lnSpc>
                <a:spcPct val="150000"/>
              </a:lnSpc>
              <a:buClr>
                <a:srgbClr val="3C479D"/>
              </a:buClr>
              <a:buFont typeface="+mj-lt"/>
              <a:buAutoNum type="romanUcPeriod"/>
            </a:pPr>
            <a:r>
              <a:rPr lang="en-US" altLang="ko-KR" sz="1800" dirty="0" smtClean="0"/>
              <a:t>n = 5;	</a:t>
            </a:r>
            <a:r>
              <a:rPr lang="en-US" altLang="ko-KR" sz="1800" dirty="0" err="1" smtClean="0"/>
              <a:t>arr</a:t>
            </a:r>
            <a:r>
              <a:rPr lang="en-US" altLang="ko-KR" sz="1800" dirty="0" smtClean="0"/>
              <a:t> = [0]*n;     		</a:t>
            </a:r>
          </a:p>
          <a:p>
            <a:pPr marL="1028700" lvl="3" indent="-400050">
              <a:lnSpc>
                <a:spcPct val="150000"/>
              </a:lnSpc>
              <a:buClr>
                <a:srgbClr val="3C479D"/>
              </a:buClr>
              <a:buFont typeface="+mj-lt"/>
              <a:buAutoNum type="romanUcPeriod"/>
            </a:pPr>
            <a:r>
              <a:rPr lang="en-US" altLang="ko-KR" sz="1800" dirty="0"/>
              <a:t>n = 5;	</a:t>
            </a:r>
            <a:r>
              <a:rPr lang="en-US" altLang="ko-KR" sz="1800" dirty="0" err="1"/>
              <a:t>arr</a:t>
            </a:r>
            <a:r>
              <a:rPr lang="en-US" altLang="ko-KR" sz="1800" dirty="0"/>
              <a:t> = [</a:t>
            </a:r>
            <a:r>
              <a:rPr lang="en-US" altLang="ko-KR" sz="1800" dirty="0" smtClean="0"/>
              <a:t>0 for </a:t>
            </a:r>
            <a:r>
              <a:rPr lang="en-US" altLang="ko-KR" sz="1800" dirty="0" err="1" smtClean="0"/>
              <a:t>i</a:t>
            </a:r>
            <a:r>
              <a:rPr lang="en-US" altLang="ko-KR" sz="1800" dirty="0" smtClean="0"/>
              <a:t> in range(n)];			</a:t>
            </a:r>
          </a:p>
          <a:p>
            <a:pPr marL="1028700" lvl="3" indent="-400050">
              <a:lnSpc>
                <a:spcPct val="150000"/>
              </a:lnSpc>
              <a:buClr>
                <a:srgbClr val="3C479D"/>
              </a:buClr>
              <a:buFont typeface="+mj-lt"/>
              <a:buAutoNum type="romanUcPeriod"/>
            </a:pPr>
            <a:r>
              <a:rPr lang="en-US" altLang="ko-KR" sz="1800" dirty="0" smtClean="0"/>
              <a:t>n </a:t>
            </a:r>
            <a:r>
              <a:rPr lang="en-US" altLang="ko-KR" sz="1800" dirty="0"/>
              <a:t>= </a:t>
            </a:r>
            <a:r>
              <a:rPr lang="en-US" altLang="ko-KR" sz="1800" dirty="0" smtClean="0"/>
              <a:t>5;   </a:t>
            </a:r>
            <a:r>
              <a:rPr lang="en-US" altLang="ko-KR" sz="1800" dirty="0" err="1" smtClean="0"/>
              <a:t>arr</a:t>
            </a:r>
            <a:r>
              <a:rPr lang="en-US" altLang="ko-KR" sz="1800" dirty="0" smtClean="0"/>
              <a:t>=[];		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만들고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altLang="ko-KR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628650" lvl="3" indent="0">
              <a:buClr>
                <a:srgbClr val="3C479D"/>
              </a:buClr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  for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 in </a:t>
            </a:r>
            <a:r>
              <a:rPr lang="en-US" altLang="ko-KR" sz="1800" dirty="0" smtClean="0"/>
              <a:t>range(n):</a:t>
            </a:r>
            <a:endParaRPr lang="en-US" altLang="ko-KR" sz="1800" dirty="0"/>
          </a:p>
          <a:p>
            <a:pPr marL="628650" lvl="3" indent="0">
              <a:buClr>
                <a:srgbClr val="3C479D"/>
              </a:buClr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      </a:t>
            </a:r>
            <a:r>
              <a:rPr lang="en-US" altLang="ko-KR" sz="1800" dirty="0" err="1" smtClean="0"/>
              <a:t>arr.append</a:t>
            </a:r>
            <a:r>
              <a:rPr lang="en-US" altLang="ko-KR" sz="1800" dirty="0" smtClean="0"/>
              <a:t>(0</a:t>
            </a:r>
            <a:r>
              <a:rPr lang="en-US" altLang="ko-KR" sz="1800" dirty="0"/>
              <a:t>) </a:t>
            </a:r>
            <a:r>
              <a:rPr lang="en-US" altLang="ko-KR" sz="1800" dirty="0" smtClean="0"/>
              <a:t>	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추가하고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600" dirty="0" smtClean="0"/>
              <a:t>	</a:t>
            </a:r>
          </a:p>
          <a:p>
            <a:pPr marL="628650" lvl="3" indent="0">
              <a:buClr>
                <a:srgbClr val="3C479D"/>
              </a:buClr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  </a:t>
            </a:r>
            <a:endParaRPr lang="en-US" altLang="ko-KR" sz="1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6156176" y="2780928"/>
            <a:ext cx="2429214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9018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리스트의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179512" y="980728"/>
            <a:ext cx="8424936" cy="4536504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5"/>
            </a:pPr>
            <a:r>
              <a:rPr lang="ko-KR" altLang="en-US" sz="2000" dirty="0"/>
              <a:t>리스트 </a:t>
            </a:r>
            <a:r>
              <a:rPr lang="ko-KR" altLang="en-US" sz="2000" dirty="0" smtClean="0"/>
              <a:t>초기화</a:t>
            </a:r>
            <a:endParaRPr lang="en-US" altLang="ko-KR" sz="2000" dirty="0"/>
          </a:p>
          <a:p>
            <a:pPr lvl="2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차원 </a:t>
            </a:r>
            <a:r>
              <a:rPr lang="ko-KR" altLang="en-US" sz="1800" b="1" dirty="0"/>
              <a:t>리스트 </a:t>
            </a:r>
            <a:r>
              <a:rPr lang="ko-KR" altLang="en-US" sz="1800" b="1" dirty="0" smtClean="0"/>
              <a:t>초기화 방법</a:t>
            </a:r>
            <a:endParaRPr lang="en-US" altLang="ko-KR" sz="1800" b="1" dirty="0"/>
          </a:p>
          <a:p>
            <a:pPr marL="628650" lvl="3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0.    </a:t>
            </a:r>
            <a:r>
              <a:rPr lang="en-US" altLang="ko-KR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1400" dirty="0" err="1" smtClean="0"/>
              <a:t>arr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</a:t>
            </a:r>
            <a:r>
              <a:rPr lang="en-US" altLang="ko-KR" sz="1400" dirty="0" smtClean="0"/>
              <a:t>[[0</a:t>
            </a:r>
            <a:r>
              <a:rPr lang="en-US" altLang="ko-KR" sz="1400" dirty="0"/>
              <a:t>, 0, </a:t>
            </a:r>
            <a:r>
              <a:rPr lang="en-US" altLang="ko-KR" sz="1400" dirty="0" smtClean="0"/>
              <a:t>0, 0], [0</a:t>
            </a:r>
            <a:r>
              <a:rPr lang="en-US" altLang="ko-KR" sz="1400" dirty="0"/>
              <a:t>, </a:t>
            </a:r>
            <a:r>
              <a:rPr lang="en-US" altLang="ko-KR" sz="1400" dirty="0" smtClean="0"/>
              <a:t>0, 0, 0], [0, 0, 0, 0]]	</a:t>
            </a:r>
            <a:endParaRPr lang="en-US" altLang="ko-KR" sz="1400" dirty="0"/>
          </a:p>
          <a:p>
            <a:pPr marL="1028700" lvl="3" indent="-400050">
              <a:lnSpc>
                <a:spcPct val="150000"/>
              </a:lnSpc>
              <a:buClr>
                <a:srgbClr val="3C479D"/>
              </a:buClr>
              <a:buFont typeface="+mj-lt"/>
              <a:buAutoNum type="romanUcPeriod"/>
            </a:pPr>
            <a:r>
              <a:rPr lang="en-US" altLang="ko-KR" sz="1500" dirty="0" smtClean="0"/>
              <a:t>row, col = (3, 4);</a:t>
            </a:r>
            <a:r>
              <a:rPr lang="en-US" altLang="ko-KR" sz="1500" dirty="0"/>
              <a:t>	</a:t>
            </a:r>
            <a:r>
              <a:rPr lang="en-US" altLang="ko-KR" sz="1500" dirty="0" err="1"/>
              <a:t>arr</a:t>
            </a:r>
            <a:r>
              <a:rPr lang="en-US" altLang="ko-KR" sz="1500" dirty="0"/>
              <a:t> = </a:t>
            </a:r>
            <a:r>
              <a:rPr lang="en-US" altLang="ko-KR" sz="1500" dirty="0" smtClean="0"/>
              <a:t>[[</a:t>
            </a:r>
            <a:r>
              <a:rPr lang="en-US" altLang="ko-KR" sz="1500" dirty="0"/>
              <a:t>0</a:t>
            </a:r>
            <a:r>
              <a:rPr lang="en-US" altLang="ko-KR" sz="1500" dirty="0" smtClean="0"/>
              <a:t>]*col]*row;	   </a:t>
            </a:r>
            <a:r>
              <a:rPr lang="en-US" altLang="ko-KR" sz="1400" dirty="0" smtClean="0">
                <a:solidFill>
                  <a:srgbClr val="660033"/>
                </a:solidFill>
              </a:rPr>
              <a:t>#</a:t>
            </a:r>
            <a:r>
              <a:rPr lang="ko-KR" altLang="en-US" sz="1400" dirty="0" smtClean="0">
                <a:solidFill>
                  <a:srgbClr val="660033"/>
                </a:solidFill>
              </a:rPr>
              <a:t>가급적 사용하지 말 것</a:t>
            </a:r>
            <a:r>
              <a:rPr lang="en-US" altLang="ko-KR" sz="1500" dirty="0" smtClean="0"/>
              <a:t>	</a:t>
            </a:r>
          </a:p>
          <a:p>
            <a:pPr marL="1028700" lvl="3" indent="-400050">
              <a:lnSpc>
                <a:spcPct val="150000"/>
              </a:lnSpc>
              <a:buClr>
                <a:srgbClr val="3C479D"/>
              </a:buClr>
              <a:buFont typeface="+mj-lt"/>
              <a:buAutoNum type="romanUcPeriod"/>
            </a:pPr>
            <a:r>
              <a:rPr lang="en-US" altLang="ko-KR" sz="1500" dirty="0" smtClean="0"/>
              <a:t>row, col </a:t>
            </a:r>
            <a:r>
              <a:rPr lang="en-US" altLang="ko-KR" sz="1500" dirty="0"/>
              <a:t>= </a:t>
            </a:r>
            <a:r>
              <a:rPr lang="en-US" altLang="ko-KR" sz="1500" dirty="0" smtClean="0"/>
              <a:t>(3, 4); 	</a:t>
            </a:r>
            <a:r>
              <a:rPr lang="en-US" altLang="ko-KR" sz="1500" dirty="0" err="1" smtClean="0"/>
              <a:t>arr</a:t>
            </a:r>
            <a:r>
              <a:rPr lang="en-US" altLang="ko-KR" sz="1500" dirty="0" smtClean="0"/>
              <a:t> </a:t>
            </a:r>
            <a:r>
              <a:rPr lang="en-US" altLang="ko-KR" sz="1500" dirty="0"/>
              <a:t>= </a:t>
            </a:r>
            <a:r>
              <a:rPr lang="en-US" altLang="ko-KR" sz="1500" dirty="0" smtClean="0"/>
              <a:t>[[</a:t>
            </a:r>
            <a:r>
              <a:rPr lang="en-US" altLang="ko-KR" sz="1500" dirty="0"/>
              <a:t>0 for </a:t>
            </a:r>
            <a:r>
              <a:rPr lang="en-US" altLang="ko-KR" sz="1500" dirty="0" smtClean="0"/>
              <a:t>j </a:t>
            </a:r>
            <a:r>
              <a:rPr lang="en-US" altLang="ko-KR" sz="1500" dirty="0"/>
              <a:t>in </a:t>
            </a:r>
            <a:r>
              <a:rPr lang="en-US" altLang="ko-KR" sz="1500" dirty="0" smtClean="0"/>
              <a:t>range(col)] </a:t>
            </a:r>
            <a:r>
              <a:rPr lang="en-US" altLang="ko-KR" sz="1500" dirty="0"/>
              <a:t>for </a:t>
            </a:r>
            <a:r>
              <a:rPr lang="en-US" altLang="ko-KR" sz="1500" dirty="0" err="1" smtClean="0"/>
              <a:t>i</a:t>
            </a:r>
            <a:r>
              <a:rPr lang="en-US" altLang="ko-KR" sz="1500" dirty="0" smtClean="0"/>
              <a:t> </a:t>
            </a:r>
            <a:r>
              <a:rPr lang="en-US" altLang="ko-KR" sz="1500" dirty="0"/>
              <a:t>in </a:t>
            </a:r>
            <a:r>
              <a:rPr lang="en-US" altLang="ko-KR" sz="1500" dirty="0" smtClean="0"/>
              <a:t>range(row)];	</a:t>
            </a:r>
          </a:p>
          <a:p>
            <a:pPr marL="1028700" lvl="3" indent="-400050">
              <a:buClr>
                <a:srgbClr val="3C479D"/>
              </a:buClr>
              <a:buFont typeface="+mj-lt"/>
              <a:buAutoNum type="romanUcPeriod"/>
            </a:pPr>
            <a:r>
              <a:rPr lang="en-US" altLang="ko-KR" sz="1500" dirty="0" smtClean="0"/>
              <a:t>row, col = (3, 4);    </a:t>
            </a:r>
            <a:r>
              <a:rPr lang="en-US" altLang="ko-KR" sz="1500" dirty="0" err="1" smtClean="0"/>
              <a:t>arr</a:t>
            </a:r>
            <a:r>
              <a:rPr lang="en-US" altLang="ko-KR" sz="1500" dirty="0" smtClean="0"/>
              <a:t>=[]; 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#1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차원 리스트 생성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628650" lvl="3" indent="0">
              <a:buClr>
                <a:srgbClr val="3C479D"/>
              </a:buClr>
              <a:buNone/>
            </a:pPr>
            <a:r>
              <a:rPr lang="en-US" altLang="ko-KR" sz="1500" dirty="0" smtClean="0"/>
              <a:t>    	  for </a:t>
            </a:r>
            <a:r>
              <a:rPr lang="en-US" altLang="ko-KR" sz="1500" dirty="0" err="1" smtClean="0"/>
              <a:t>i</a:t>
            </a:r>
            <a:r>
              <a:rPr lang="en-US" altLang="ko-KR" sz="1500" dirty="0" smtClean="0"/>
              <a:t> in range(row):</a:t>
            </a:r>
          </a:p>
          <a:p>
            <a:pPr marL="628650" lvl="3" indent="0">
              <a:buClr>
                <a:srgbClr val="3C479D"/>
              </a:buClr>
              <a:buNone/>
            </a:pPr>
            <a:r>
              <a:rPr lang="en-US" altLang="ko-KR" sz="1500" dirty="0" smtClean="0"/>
              <a:t>           temp = []	</a:t>
            </a:r>
            <a:r>
              <a:rPr lang="en-US" altLang="ko-KR" sz="1500" smtClean="0"/>
              <a:t>   </a:t>
            </a:r>
            <a:r>
              <a:rPr lang="en-US" altLang="ko-KR" sz="1500" smtClean="0"/>
              <a:t>  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열 생성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628650" lvl="3" indent="0">
              <a:buClr>
                <a:srgbClr val="3C479D"/>
              </a:buClr>
              <a:buNone/>
            </a:pPr>
            <a:r>
              <a:rPr lang="en-US" altLang="ko-KR" sz="1500" dirty="0" smtClean="0"/>
              <a:t>           for j in range(col): </a:t>
            </a:r>
          </a:p>
          <a:p>
            <a:pPr marL="628650" lvl="3" indent="0">
              <a:buClr>
                <a:srgbClr val="3C479D"/>
              </a:buClr>
              <a:buNone/>
            </a:pPr>
            <a:r>
              <a:rPr lang="en-US" altLang="ko-KR" sz="1500" dirty="0"/>
              <a:t> </a:t>
            </a:r>
            <a:r>
              <a:rPr lang="en-US" altLang="ko-KR" sz="1500" dirty="0" smtClean="0"/>
              <a:t>              </a:t>
            </a:r>
            <a:r>
              <a:rPr lang="en-US" altLang="ko-KR" sz="1500" dirty="0" err="1" smtClean="0"/>
              <a:t>temp.append</a:t>
            </a:r>
            <a:r>
              <a:rPr lang="en-US" altLang="ko-KR" sz="1500" dirty="0" smtClean="0"/>
              <a:t>(0)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열 값 추가</a:t>
            </a:r>
            <a:endParaRPr lang="en-US" altLang="ko-KR" sz="15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628650" lvl="3" indent="0">
              <a:buClr>
                <a:srgbClr val="3C479D"/>
              </a:buClr>
              <a:buNone/>
            </a:pPr>
            <a:r>
              <a:rPr lang="en-US" altLang="ko-KR" sz="1500" dirty="0"/>
              <a:t> </a:t>
            </a:r>
            <a:r>
              <a:rPr lang="en-US" altLang="ko-KR" sz="1500" dirty="0" smtClean="0"/>
              <a:t>          </a:t>
            </a:r>
            <a:r>
              <a:rPr lang="en-US" altLang="ko-KR" sz="1500" dirty="0" err="1" smtClean="0"/>
              <a:t>arr.append</a:t>
            </a:r>
            <a:r>
              <a:rPr lang="en-US" altLang="ko-KR" sz="1500" dirty="0" smtClean="0"/>
              <a:t>(temp)  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#1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차원 리스트에 열 추가</a:t>
            </a:r>
            <a:endParaRPr lang="en-US" altLang="ko-KR" sz="15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628650" lvl="3" indent="0">
              <a:buClr>
                <a:srgbClr val="3C479D"/>
              </a:buClr>
              <a:buNone/>
            </a:pPr>
            <a:r>
              <a:rPr lang="en-US" altLang="ko-KR" sz="1500" dirty="0" smtClean="0"/>
              <a:t>	   </a:t>
            </a: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092" y="3261118"/>
            <a:ext cx="3745412" cy="353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9573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517050" y="2414208"/>
            <a:ext cx="8033392" cy="4154984"/>
            <a:chOff x="517050" y="2414208"/>
            <a:chExt cx="8033392" cy="4154984"/>
          </a:xfrm>
        </p:grpSpPr>
        <p:sp>
          <p:nvSpPr>
            <p:cNvPr id="7" name="직사각형 6"/>
            <p:cNvSpPr/>
            <p:nvPr/>
          </p:nvSpPr>
          <p:spPr>
            <a:xfrm>
              <a:off x="935596" y="2414208"/>
              <a:ext cx="7614846" cy="41549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/>
                <a:t>col = </a:t>
              </a:r>
              <a:r>
                <a:rPr lang="en-US" altLang="ko-KR" sz="1600" dirty="0" err="1"/>
                <a:t>int</a:t>
              </a:r>
              <a:r>
                <a:rPr lang="en-US" altLang="ko-KR" sz="1600" dirty="0"/>
                <a:t>(input("</a:t>
              </a:r>
              <a:r>
                <a:rPr lang="ko-KR" altLang="en-US" sz="1600" dirty="0" smtClean="0"/>
                <a:t>열 개수는</a:t>
              </a:r>
              <a:r>
                <a:rPr lang="en-US" altLang="ko-KR" sz="1600" dirty="0"/>
                <a:t>? </a:t>
              </a:r>
              <a:r>
                <a:rPr lang="en-US" altLang="ko-KR" sz="1600" dirty="0" smtClean="0"/>
                <a:t>"))		</a:t>
              </a:r>
              <a:endParaRPr lang="en-US" altLang="ko-KR" sz="1600" dirty="0"/>
            </a:p>
            <a:p>
              <a:pPr>
                <a:lnSpc>
                  <a:spcPct val="150000"/>
                </a:lnSpc>
              </a:pPr>
              <a:r>
                <a:rPr lang="en-US" altLang="ko-KR" sz="1600" dirty="0" err="1" smtClean="0"/>
                <a:t>arr</a:t>
              </a:r>
              <a:r>
                <a:rPr lang="en-US" altLang="ko-KR" sz="1600" dirty="0" smtClean="0"/>
                <a:t> = [</a:t>
              </a:r>
              <a:r>
                <a:rPr lang="en-US" altLang="ko-KR" sz="1600" dirty="0"/>
                <a:t>0</a:t>
              </a:r>
              <a:r>
                <a:rPr lang="en-US" altLang="ko-KR" sz="1600" dirty="0" smtClean="0"/>
                <a:t>]*col	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 err="1" smtClean="0"/>
                <a:t>arr</a:t>
              </a:r>
              <a:r>
                <a:rPr lang="en-US" altLang="ko-KR" sz="1600" dirty="0" smtClean="0"/>
                <a:t>	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 err="1" smtClean="0"/>
                <a:t>arr</a:t>
              </a:r>
              <a:r>
                <a:rPr lang="en-US" altLang="ko-KR" sz="1600" dirty="0" smtClean="0"/>
                <a:t>[0], </a:t>
              </a:r>
              <a:r>
                <a:rPr lang="en-US" altLang="ko-KR" sz="1600" dirty="0" err="1" smtClean="0"/>
                <a:t>arr</a:t>
              </a:r>
              <a:r>
                <a:rPr lang="en-US" altLang="ko-KR" sz="1600" dirty="0" smtClean="0"/>
                <a:t>[1] = (1, 2)	</a:t>
              </a:r>
              <a:endParaRPr lang="en-US" altLang="ko-KR" sz="1600" dirty="0"/>
            </a:p>
            <a:p>
              <a:pPr>
                <a:lnSpc>
                  <a:spcPct val="150000"/>
                </a:lnSpc>
              </a:pPr>
              <a:r>
                <a:rPr lang="en-US" altLang="ko-KR" sz="1600" dirty="0" err="1" smtClean="0"/>
                <a:t>arr</a:t>
              </a:r>
              <a:r>
                <a:rPr lang="en-US" altLang="ko-KR" sz="1600" dirty="0" smtClean="0"/>
                <a:t>		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/>
                <a:t>sum = </a:t>
              </a:r>
              <a:r>
                <a:rPr lang="en-US" altLang="ko-KR" sz="1600" dirty="0" err="1"/>
                <a:t>arr</a:t>
              </a:r>
              <a:r>
                <a:rPr lang="en-US" altLang="ko-KR" sz="1600" dirty="0"/>
                <a:t>[0] + </a:t>
              </a:r>
              <a:r>
                <a:rPr lang="en-US" altLang="ko-KR" sz="1600" dirty="0" err="1"/>
                <a:t>arr</a:t>
              </a:r>
              <a:r>
                <a:rPr lang="en-US" altLang="ko-KR" sz="1600" dirty="0"/>
                <a:t>[1] </a:t>
              </a:r>
              <a:r>
                <a:rPr lang="en-US" altLang="ko-KR" sz="1600" dirty="0" smtClean="0"/>
                <a:t>	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 smtClean="0"/>
                <a:t>sum</a:t>
              </a:r>
            </a:p>
            <a:p>
              <a:pPr>
                <a:lnSpc>
                  <a:spcPct val="150000"/>
                </a:lnSpc>
              </a:pPr>
              <a:endParaRPr lang="en-US" altLang="ko-KR" sz="1600" dirty="0" smtClean="0"/>
            </a:p>
            <a:p>
              <a:pPr>
                <a:lnSpc>
                  <a:spcPct val="150000"/>
                </a:lnSpc>
              </a:pPr>
              <a:r>
                <a:rPr lang="en-US" altLang="ko-KR" sz="1600" dirty="0" err="1"/>
                <a:t>arr</a:t>
              </a:r>
              <a:r>
                <a:rPr lang="en-US" altLang="ko-KR" sz="1600" dirty="0"/>
                <a:t> = [</a:t>
              </a:r>
              <a:r>
                <a:rPr lang="en-US" altLang="ko-KR" sz="1600" dirty="0" err="1">
                  <a:solidFill>
                    <a:srgbClr val="660033"/>
                  </a:solidFill>
                </a:rPr>
                <a:t>i</a:t>
              </a:r>
              <a:r>
                <a:rPr lang="en-US" altLang="ko-KR" sz="1600" dirty="0"/>
                <a:t> for </a:t>
              </a:r>
              <a:r>
                <a:rPr lang="en-US" altLang="ko-KR" sz="1600" dirty="0" err="1"/>
                <a:t>i</a:t>
              </a:r>
              <a:r>
                <a:rPr lang="en-US" altLang="ko-KR" sz="1600" dirty="0"/>
                <a:t> in range(n</a:t>
              </a:r>
              <a:r>
                <a:rPr lang="en-US" altLang="ko-KR" sz="1600" dirty="0" smtClean="0"/>
                <a:t>)]	</a:t>
              </a:r>
              <a:endParaRPr lang="en-US" altLang="ko-KR" sz="1600" dirty="0"/>
            </a:p>
            <a:p>
              <a:pPr>
                <a:lnSpc>
                  <a:spcPct val="150000"/>
                </a:lnSpc>
              </a:pPr>
              <a:r>
                <a:rPr lang="en-US" altLang="ko-KR" sz="1600" dirty="0" err="1"/>
                <a:t>arr</a:t>
              </a:r>
              <a:r>
                <a:rPr lang="en-US" altLang="ko-KR" sz="1600" dirty="0"/>
                <a:t>[0], </a:t>
              </a:r>
              <a:r>
                <a:rPr lang="en-US" altLang="ko-KR" sz="1600" dirty="0" err="1"/>
                <a:t>arr</a:t>
              </a:r>
              <a:r>
                <a:rPr lang="en-US" altLang="ko-KR" sz="1600" dirty="0"/>
                <a:t>[1] = (1, 2) </a:t>
              </a:r>
              <a:endParaRPr lang="en-US" altLang="ko-KR" sz="1600" dirty="0" smtClean="0"/>
            </a:p>
            <a:p>
              <a:pPr>
                <a:lnSpc>
                  <a:spcPct val="150000"/>
                </a:lnSpc>
              </a:pPr>
              <a:r>
                <a:rPr lang="en-US" altLang="ko-KR" sz="1600" dirty="0" err="1" smtClean="0"/>
                <a:t>arr</a:t>
              </a:r>
              <a:r>
                <a:rPr lang="en-US" altLang="ko-KR" sz="1600" dirty="0"/>
                <a:t>	</a:t>
              </a:r>
              <a:endParaRPr lang="ko-KR" altLang="en-US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2142" y="2780928"/>
              <a:ext cx="432048" cy="504056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rmAutofit/>
            </a:bodyPr>
            <a:lstStyle/>
            <a:p>
              <a:pPr marL="857250" indent="-857250">
                <a:buFont typeface="+mj-lt"/>
                <a:buAutoNum type="romanUcPeriod"/>
              </a:pPr>
              <a:r>
                <a:rPr lang="en-US" altLang="ko-KR" smtClean="0"/>
                <a:t> </a:t>
              </a:r>
              <a:endParaRPr lang="ko-KR" altLang="en-US" dirty="0" smtClean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17050" y="5373216"/>
              <a:ext cx="432048" cy="504056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rmAutofit/>
            </a:bodyPr>
            <a:lstStyle/>
            <a:p>
              <a:pPr marL="857250" indent="-857250">
                <a:buFont typeface="+mj-lt"/>
                <a:buAutoNum type="romanUcPeriod" startAt="2"/>
              </a:pPr>
              <a:r>
                <a:rPr lang="en-US" altLang="ko-KR" dirty="0" smtClean="0"/>
                <a:t> </a:t>
              </a:r>
              <a:endParaRPr lang="ko-KR" altLang="en-US" dirty="0" smtClean="0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리스트의 사용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648072"/>
          </a:xfrm>
        </p:spPr>
        <p:txBody>
          <a:bodyPr/>
          <a:lstStyle/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800" b="1" dirty="0" smtClean="0">
                <a:cs typeface="Arial" panose="020B0604020202020204" pitchFamily="34" charset="0"/>
              </a:rPr>
              <a:t>[</a:t>
            </a:r>
            <a:r>
              <a:rPr lang="ko-KR" altLang="en-US" sz="1800" b="1" dirty="0" smtClean="0">
                <a:cs typeface="Arial" panose="020B0604020202020204" pitchFamily="34" charset="0"/>
              </a:rPr>
              <a:t>실습</a:t>
            </a:r>
            <a:r>
              <a:rPr lang="en-US" altLang="ko-KR" sz="1800" b="1" dirty="0" smtClean="0">
                <a:cs typeface="Arial" panose="020B0604020202020204" pitchFamily="34" charset="0"/>
              </a:rPr>
              <a:t>]</a:t>
            </a:r>
            <a:r>
              <a:rPr lang="ko-KR" altLang="en-US" sz="1800" b="1" dirty="0" smtClean="0">
                <a:cs typeface="Arial" panose="020B0604020202020204" pitchFamily="34" charset="0"/>
              </a:rPr>
              <a:t> </a:t>
            </a:r>
            <a:r>
              <a:rPr lang="en-US" altLang="ko-KR" sz="1800" b="1" dirty="0" smtClean="0">
                <a:cs typeface="Arial" panose="020B0604020202020204" pitchFamily="34" charset="0"/>
              </a:rPr>
              <a:t>1</a:t>
            </a:r>
            <a:r>
              <a:rPr lang="ko-KR" altLang="en-US" sz="1800" b="1" dirty="0" smtClean="0">
                <a:cs typeface="Arial" panose="020B0604020202020204" pitchFamily="34" charset="0"/>
              </a:rPr>
              <a:t>차원 리스트 초기화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35596" y="1479402"/>
            <a:ext cx="7596844" cy="792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1</a:t>
            </a:r>
            <a:r>
              <a:rPr lang="ko-KR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차원 배열 리스트를 초기화 하시오</a:t>
            </a:r>
            <a:r>
              <a:rPr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.</a:t>
            </a:r>
            <a:endParaRPr lang="en-US" altLang="ko-KR" sz="16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열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(col)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의 크기는 키보드로 입력받아서 사용</a:t>
            </a:r>
            <a:endParaRPr lang="en-US" altLang="ko-KR" sz="120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3263774"/>
            <a:ext cx="2581635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0866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리스트의 사용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5544616"/>
          </a:xfrm>
        </p:spPr>
        <p:txBody>
          <a:bodyPr/>
          <a:lstStyle/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800" b="1" dirty="0" smtClean="0">
                <a:cs typeface="Arial" panose="020B0604020202020204" pitchFamily="34" charset="0"/>
              </a:rPr>
              <a:t>[</a:t>
            </a:r>
            <a:r>
              <a:rPr lang="ko-KR" altLang="en-US" sz="1800" b="1" dirty="0" smtClean="0">
                <a:cs typeface="Arial" panose="020B0604020202020204" pitchFamily="34" charset="0"/>
              </a:rPr>
              <a:t>실습</a:t>
            </a:r>
            <a:r>
              <a:rPr lang="en-US" altLang="ko-KR" sz="1800" b="1" dirty="0" smtClean="0">
                <a:cs typeface="Arial" panose="020B0604020202020204" pitchFamily="34" charset="0"/>
              </a:rPr>
              <a:t>]</a:t>
            </a:r>
            <a:r>
              <a:rPr lang="ko-KR" altLang="en-US" sz="1800" b="1" dirty="0" smtClean="0">
                <a:cs typeface="Arial" panose="020B0604020202020204" pitchFamily="34" charset="0"/>
              </a:rPr>
              <a:t> </a:t>
            </a:r>
            <a:r>
              <a:rPr lang="en-US" altLang="ko-KR" sz="1800" b="1" dirty="0" smtClean="0">
                <a:cs typeface="Arial" panose="020B0604020202020204" pitchFamily="34" charset="0"/>
              </a:rPr>
              <a:t>1</a:t>
            </a:r>
            <a:r>
              <a:rPr lang="ko-KR" altLang="en-US" sz="1800" b="1" dirty="0" smtClean="0">
                <a:cs typeface="Arial" panose="020B0604020202020204" pitchFamily="34" charset="0"/>
              </a:rPr>
              <a:t>차원 리스트 생성</a:t>
            </a:r>
            <a:r>
              <a:rPr lang="en-US" altLang="ko-KR" sz="1800" b="1" dirty="0" smtClean="0">
                <a:cs typeface="Arial" panose="020B0604020202020204" pitchFamily="34" charset="0"/>
              </a:rPr>
              <a:t> </a:t>
            </a:r>
            <a:r>
              <a:rPr lang="ko-KR" altLang="en-US" sz="1800" b="1" dirty="0" smtClean="0">
                <a:cs typeface="Arial" panose="020B0604020202020204" pitchFamily="34" charset="0"/>
              </a:rPr>
              <a:t>방식 </a:t>
            </a:r>
            <a:r>
              <a:rPr lang="en-US" altLang="ko-KR" sz="1800" b="1" dirty="0" smtClean="0">
                <a:cs typeface="Arial" panose="020B0604020202020204" pitchFamily="34" charset="0"/>
              </a:rPr>
              <a:t>(Liked list) 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35596" y="1484784"/>
            <a:ext cx="7596844" cy="792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1</a:t>
            </a:r>
            <a:r>
              <a:rPr lang="ko-KR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차원 배열 리스트를 초기화 하시오</a:t>
            </a:r>
            <a:r>
              <a:rPr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.</a:t>
            </a:r>
            <a:endParaRPr lang="en-US" altLang="ko-KR" sz="16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열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(col)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의 크기는 키보드로 입력받아서 사용</a:t>
            </a:r>
            <a:endParaRPr lang="en-US" altLang="ko-KR" sz="120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6745" y="2492896"/>
            <a:ext cx="7091637" cy="64334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arr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= [0]*5  #</a:t>
            </a:r>
            <a:r>
              <a:rPr lang="en-US" altLang="ko-KR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int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value 0</a:t>
            </a: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인 객체를 만든 후에 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5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개 열이 </a:t>
            </a:r>
            <a:r>
              <a:rPr lang="ko-KR" alt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가르킴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(pointing)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arr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[0] = 1   #</a:t>
            </a: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또 하나의 </a:t>
            </a:r>
            <a:r>
              <a:rPr lang="en-US" altLang="ko-K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int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value 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1</a:t>
            </a: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인 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객체를 </a:t>
            </a: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새롭게 만든 후에 </a:t>
            </a:r>
            <a:r>
              <a:rPr lang="en-US" altLang="ko-KR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arr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[0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열이 </a:t>
            </a:r>
            <a:r>
              <a:rPr lang="ko-KR" alt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가르킴</a:t>
            </a:r>
            <a:endParaRPr lang="ko-KR" alt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504656" y="3356993"/>
            <a:ext cx="6523727" cy="2745608"/>
            <a:chOff x="1504657" y="3730883"/>
            <a:chExt cx="6258476" cy="2371717"/>
          </a:xfrm>
        </p:grpSpPr>
        <p:grpSp>
          <p:nvGrpSpPr>
            <p:cNvPr id="20" name="그룹 19"/>
            <p:cNvGrpSpPr/>
            <p:nvPr/>
          </p:nvGrpSpPr>
          <p:grpSpPr>
            <a:xfrm>
              <a:off x="1504657" y="3989486"/>
              <a:ext cx="2763788" cy="1854510"/>
              <a:chOff x="1019570" y="3550863"/>
              <a:chExt cx="2763788" cy="1854510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1019570" y="3550863"/>
                <a:ext cx="2763788" cy="1854510"/>
                <a:chOff x="2686050" y="2114550"/>
                <a:chExt cx="3771900" cy="2628900"/>
              </a:xfrm>
            </p:grpSpPr>
            <p:pic>
              <p:nvPicPr>
                <p:cNvPr id="9" name="그림 8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686050" y="2114550"/>
                  <a:ext cx="3771900" cy="2628900"/>
                </a:xfrm>
                <a:prstGeom prst="rect">
                  <a:avLst/>
                </a:prstGeom>
              </p:spPr>
            </p:pic>
            <p:sp>
              <p:nvSpPr>
                <p:cNvPr id="10" name="직사각형 9"/>
                <p:cNvSpPr/>
                <p:nvPr/>
              </p:nvSpPr>
              <p:spPr>
                <a:xfrm>
                  <a:off x="3245551" y="4339761"/>
                  <a:ext cx="2840490" cy="30540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ko-KR" altLang="en-US" sz="800" smtClean="0">
                      <a:solidFill>
                        <a:schemeClr val="bg1">
                          <a:lumMod val="85000"/>
                        </a:schemeClr>
                      </a:solidFill>
                    </a:rPr>
                    <a:t>출처</a:t>
                  </a:r>
                  <a:r>
                    <a:rPr lang="en-US" altLang="ko-KR" sz="800" smtClean="0">
                      <a:solidFill>
                        <a:schemeClr val="bg1">
                          <a:lumMod val="85000"/>
                        </a:schemeClr>
                      </a:solidFill>
                    </a:rPr>
                    <a:t>: </a:t>
                  </a:r>
                  <a:r>
                    <a:rPr lang="ko-KR" altLang="en-US" sz="800" smtClean="0">
                      <a:solidFill>
                        <a:schemeClr val="bg1">
                          <a:lumMod val="85000"/>
                        </a:schemeClr>
                      </a:solidFill>
                    </a:rPr>
                    <a:t>https</a:t>
                  </a:r>
                  <a:r>
                    <a:rPr lang="ko-KR" altLang="en-US" sz="800">
                      <a:solidFill>
                        <a:schemeClr val="bg1">
                          <a:lumMod val="85000"/>
                        </a:schemeClr>
                      </a:solidFill>
                    </a:rPr>
                    <a:t>://earthteacher.tistory.com/77</a:t>
                  </a:r>
                </a:p>
              </p:txBody>
            </p:sp>
          </p:grpSp>
          <p:sp>
            <p:nvSpPr>
              <p:cNvPr id="16" name="직사각형 15"/>
              <p:cNvSpPr/>
              <p:nvPr/>
            </p:nvSpPr>
            <p:spPr>
              <a:xfrm>
                <a:off x="2742688" y="4181842"/>
                <a:ext cx="104067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arr = [0]*5</a:t>
                </a:r>
                <a:endParaRPr lang="ko-KR" altLang="en-US" sz="1400"/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5220072" y="3730883"/>
              <a:ext cx="2543061" cy="2371717"/>
              <a:chOff x="5073370" y="3536232"/>
              <a:chExt cx="2543061" cy="2371717"/>
            </a:xfrm>
          </p:grpSpPr>
          <p:grpSp>
            <p:nvGrpSpPr>
              <p:cNvPr id="14" name="그룹 13"/>
              <p:cNvGrpSpPr/>
              <p:nvPr/>
            </p:nvGrpSpPr>
            <p:grpSpPr>
              <a:xfrm>
                <a:off x="5073370" y="3536232"/>
                <a:ext cx="2543061" cy="2371717"/>
                <a:chOff x="5376164" y="2951050"/>
                <a:chExt cx="4095750" cy="3667125"/>
              </a:xfrm>
            </p:grpSpPr>
            <p:pic>
              <p:nvPicPr>
                <p:cNvPr id="12" name="그림 11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376164" y="2951050"/>
                  <a:ext cx="4095750" cy="3667125"/>
                </a:xfrm>
                <a:prstGeom prst="rect">
                  <a:avLst/>
                </a:prstGeom>
              </p:spPr>
            </p:pic>
            <p:sp>
              <p:nvSpPr>
                <p:cNvPr id="13" name="직사각형 12"/>
                <p:cNvSpPr/>
                <p:nvPr/>
              </p:nvSpPr>
              <p:spPr>
                <a:xfrm>
                  <a:off x="6018717" y="6156933"/>
                  <a:ext cx="2053767" cy="21544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800" smtClean="0">
                      <a:solidFill>
                        <a:schemeClr val="bg1">
                          <a:lumMod val="85000"/>
                        </a:schemeClr>
                      </a:solidFill>
                    </a:rPr>
                    <a:t>출처</a:t>
                  </a:r>
                  <a:r>
                    <a:rPr lang="en-US" altLang="ko-KR" sz="800" smtClean="0">
                      <a:solidFill>
                        <a:schemeClr val="bg1">
                          <a:lumMod val="85000"/>
                        </a:schemeClr>
                      </a:solidFill>
                    </a:rPr>
                    <a:t>: </a:t>
                  </a:r>
                  <a:r>
                    <a:rPr lang="ko-KR" altLang="en-US" sz="800" smtClean="0">
                      <a:solidFill>
                        <a:schemeClr val="bg1">
                          <a:lumMod val="85000"/>
                        </a:schemeClr>
                      </a:solidFill>
                    </a:rPr>
                    <a:t>https</a:t>
                  </a:r>
                  <a:r>
                    <a:rPr lang="ko-KR" altLang="en-US" sz="800">
                      <a:solidFill>
                        <a:schemeClr val="bg1">
                          <a:lumMod val="85000"/>
                        </a:schemeClr>
                      </a:solidFill>
                    </a:rPr>
                    <a:t>://earthteacher.tistory.com/77</a:t>
                  </a:r>
                </a:p>
              </p:txBody>
            </p:sp>
          </p:grpSp>
          <p:sp>
            <p:nvSpPr>
              <p:cNvPr id="5" name="TextBox 4"/>
              <p:cNvSpPr txBox="1"/>
              <p:nvPr/>
            </p:nvSpPr>
            <p:spPr>
              <a:xfrm>
                <a:off x="5073370" y="4797152"/>
                <a:ext cx="914400" cy="288032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rmAutofit/>
              </a:bodyPr>
              <a:lstStyle/>
              <a:p>
                <a:r>
                  <a:rPr lang="en-US" altLang="ko-KR" sz="140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arr[0] = 1</a:t>
                </a:r>
                <a:endParaRPr lang="ko-KR" alt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6575761" y="4181842"/>
                <a:ext cx="104067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arr = [0]*5</a:t>
                </a:r>
                <a:endParaRPr lang="ko-KR" altLang="en-US" sz="1400"/>
              </a:p>
            </p:txBody>
          </p:sp>
        </p:grpSp>
        <p:sp>
          <p:nvSpPr>
            <p:cNvPr id="21" name="오른쪽 화살표 20"/>
            <p:cNvSpPr/>
            <p:nvPr/>
          </p:nvSpPr>
          <p:spPr>
            <a:xfrm>
              <a:off x="4582732" y="4562284"/>
              <a:ext cx="288032" cy="243972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434915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리스트의 사용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5544616"/>
          </a:xfrm>
        </p:spPr>
        <p:txBody>
          <a:bodyPr/>
          <a:lstStyle/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800" b="1" dirty="0" smtClean="0">
                <a:cs typeface="Arial" panose="020B0604020202020204" pitchFamily="34" charset="0"/>
              </a:rPr>
              <a:t>[</a:t>
            </a:r>
            <a:r>
              <a:rPr lang="ko-KR" altLang="en-US" sz="1800" b="1" dirty="0" smtClean="0">
                <a:cs typeface="Arial" panose="020B0604020202020204" pitchFamily="34" charset="0"/>
              </a:rPr>
              <a:t>실습</a:t>
            </a:r>
            <a:r>
              <a:rPr lang="en-US" altLang="ko-KR" sz="1800" b="1" dirty="0" smtClean="0">
                <a:cs typeface="Arial" panose="020B0604020202020204" pitchFamily="34" charset="0"/>
              </a:rPr>
              <a:t>]</a:t>
            </a:r>
            <a:r>
              <a:rPr lang="ko-KR" altLang="en-US" sz="1800" b="1" dirty="0" smtClean="0">
                <a:cs typeface="Arial" panose="020B0604020202020204" pitchFamily="34" charset="0"/>
              </a:rPr>
              <a:t> </a:t>
            </a:r>
            <a:r>
              <a:rPr lang="en-US" altLang="ko-KR" sz="1800" b="1" dirty="0" smtClean="0">
                <a:cs typeface="Arial" panose="020B0604020202020204" pitchFamily="34" charset="0"/>
              </a:rPr>
              <a:t>2</a:t>
            </a:r>
            <a:r>
              <a:rPr lang="ko-KR" altLang="en-US" sz="1800" b="1" dirty="0" smtClean="0">
                <a:cs typeface="Arial" panose="020B0604020202020204" pitchFamily="34" charset="0"/>
              </a:rPr>
              <a:t>차원 리스트 초기화 방식</a:t>
            </a:r>
            <a:r>
              <a:rPr lang="en-US" altLang="ko-KR" sz="1800" b="1" dirty="0">
                <a:cs typeface="Arial" panose="020B0604020202020204" pitchFamily="34" charset="0"/>
              </a:rPr>
              <a:t> (Liked </a:t>
            </a:r>
            <a:r>
              <a:rPr lang="en-US" altLang="ko-KR" sz="1800" b="1" dirty="0" smtClean="0">
                <a:cs typeface="Arial" panose="020B0604020202020204" pitchFamily="34" charset="0"/>
              </a:rPr>
              <a:t>list)</a:t>
            </a:r>
            <a:r>
              <a:rPr lang="ko-KR" altLang="en-US" sz="1800" b="1" dirty="0" smtClean="0">
                <a:cs typeface="Arial" panose="020B0604020202020204" pitchFamily="34" charset="0"/>
              </a:rPr>
              <a:t> 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3568" y="1484784"/>
            <a:ext cx="7596844" cy="792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2</a:t>
            </a:r>
            <a:r>
              <a:rPr lang="ko-KR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차원 배열 리스트를 초기화 하시오</a:t>
            </a:r>
            <a:r>
              <a:rPr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.</a:t>
            </a:r>
            <a:endParaRPr lang="en-US" altLang="ko-KR" sz="16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행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(row)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와 열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(col)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의 크기는 키보드로 입력받아서 사용</a:t>
            </a:r>
            <a:endParaRPr lang="en-US" altLang="ko-KR" sz="120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3568" y="2459254"/>
            <a:ext cx="8424936" cy="83065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arr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= [ [0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]*5 ]*5 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# [0]*5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를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만들어서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그것을 각 행이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가르킴</a:t>
            </a:r>
            <a:r>
              <a:rPr lang="en-US" altLang="ko-KR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</a:t>
            </a:r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pointing)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arr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[0][0] = 1     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# [0]*5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객체 안에 또 하나의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int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value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인 객체를 생성하여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arr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[][0]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가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가르키게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함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따라서 </a:t>
            </a:r>
            <a:r>
              <a:rPr lang="ko-KR" altLang="en-US" sz="1400" dirty="0" smtClean="0">
                <a:solidFill>
                  <a:srgbClr val="C00000"/>
                </a:solidFill>
                <a:latin typeface="+mn-ea"/>
                <a:ea typeface="+mn-ea"/>
              </a:rPr>
              <a:t>모든 행의 </a:t>
            </a:r>
            <a:r>
              <a:rPr lang="en-US" altLang="ko-KR" sz="1400" dirty="0" smtClean="0">
                <a:solidFill>
                  <a:srgbClr val="C00000"/>
                </a:solidFill>
                <a:latin typeface="+mn-ea"/>
                <a:ea typeface="+mn-ea"/>
              </a:rPr>
              <a:t>[0]</a:t>
            </a:r>
            <a:r>
              <a:rPr lang="ko-KR" altLang="en-US" sz="1400" dirty="0" smtClean="0">
                <a:solidFill>
                  <a:srgbClr val="C00000"/>
                </a:solidFill>
                <a:latin typeface="+mn-ea"/>
                <a:ea typeface="+mn-ea"/>
              </a:rPr>
              <a:t>열의 값이 동일 해지는 의도하지 않는 일이 발생함</a:t>
            </a:r>
            <a:r>
              <a:rPr lang="en-US" altLang="ko-KR" sz="1400" dirty="0" smtClean="0">
                <a:solidFill>
                  <a:srgbClr val="C00000"/>
                </a:solidFill>
                <a:latin typeface="+mn-ea"/>
                <a:ea typeface="+mn-ea"/>
              </a:rPr>
              <a:t>                         </a:t>
            </a:r>
            <a:endParaRPr lang="ko-KR" altLang="en-US" sz="1400" dirty="0" smtClean="0">
              <a:solidFill>
                <a:srgbClr val="C00000"/>
              </a:solidFill>
              <a:latin typeface="+mn-ea"/>
              <a:ea typeface="+mn-ea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748391" y="3423844"/>
            <a:ext cx="7575209" cy="3317524"/>
            <a:chOff x="683568" y="3207820"/>
            <a:chExt cx="8132037" cy="3561384"/>
          </a:xfrm>
        </p:grpSpPr>
        <p:grpSp>
          <p:nvGrpSpPr>
            <p:cNvPr id="23" name="그룹 22"/>
            <p:cNvGrpSpPr/>
            <p:nvPr/>
          </p:nvGrpSpPr>
          <p:grpSpPr>
            <a:xfrm>
              <a:off x="683568" y="3207820"/>
              <a:ext cx="8132037" cy="3561384"/>
              <a:chOff x="683568" y="3207820"/>
              <a:chExt cx="8132037" cy="3561384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4870329" y="3207820"/>
                <a:ext cx="3945276" cy="3561384"/>
                <a:chOff x="4227124" y="2421435"/>
                <a:chExt cx="4476750" cy="4352925"/>
              </a:xfrm>
            </p:grpSpPr>
            <p:pic>
              <p:nvPicPr>
                <p:cNvPr id="11" name="그림 10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227124" y="2421435"/>
                  <a:ext cx="4476750" cy="43529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2" name="직사각형 11"/>
                <p:cNvSpPr/>
                <p:nvPr/>
              </p:nvSpPr>
              <p:spPr>
                <a:xfrm>
                  <a:off x="5519536" y="6326686"/>
                  <a:ext cx="2081315" cy="21544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ko-KR" altLang="en-US" sz="800" smtClean="0">
                      <a:solidFill>
                        <a:schemeClr val="bg1">
                          <a:lumMod val="85000"/>
                        </a:schemeClr>
                      </a:solidFill>
                    </a:rPr>
                    <a:t>출처</a:t>
                  </a:r>
                  <a:r>
                    <a:rPr lang="en-US" altLang="ko-KR" sz="800" smtClean="0">
                      <a:solidFill>
                        <a:schemeClr val="bg1">
                          <a:lumMod val="85000"/>
                        </a:schemeClr>
                      </a:solidFill>
                    </a:rPr>
                    <a:t>: </a:t>
                  </a:r>
                  <a:r>
                    <a:rPr lang="ko-KR" altLang="en-US" sz="800" smtClean="0">
                      <a:solidFill>
                        <a:schemeClr val="bg1">
                          <a:lumMod val="85000"/>
                        </a:schemeClr>
                      </a:solidFill>
                    </a:rPr>
                    <a:t>https</a:t>
                  </a:r>
                  <a:r>
                    <a:rPr lang="ko-KR" altLang="en-US" sz="800">
                      <a:solidFill>
                        <a:schemeClr val="bg1">
                          <a:lumMod val="85000"/>
                        </a:schemeClr>
                      </a:solidFill>
                    </a:rPr>
                    <a:t>://earthteacher.tistory.com/77</a:t>
                  </a:r>
                </a:p>
              </p:txBody>
            </p:sp>
          </p:grpSp>
          <p:sp>
            <p:nvSpPr>
              <p:cNvPr id="16" name="오른쪽 화살표 15"/>
              <p:cNvSpPr/>
              <p:nvPr/>
            </p:nvSpPr>
            <p:spPr>
              <a:xfrm>
                <a:off x="4391980" y="4746573"/>
                <a:ext cx="288032" cy="243972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9" name="그룹 18"/>
              <p:cNvGrpSpPr/>
              <p:nvPr/>
            </p:nvGrpSpPr>
            <p:grpSpPr>
              <a:xfrm>
                <a:off x="683568" y="3220158"/>
                <a:ext cx="3543556" cy="3536883"/>
                <a:chOff x="683568" y="3274869"/>
                <a:chExt cx="3543556" cy="3536883"/>
              </a:xfrm>
            </p:grpSpPr>
            <p:grpSp>
              <p:nvGrpSpPr>
                <p:cNvPr id="10" name="그룹 9"/>
                <p:cNvGrpSpPr/>
                <p:nvPr/>
              </p:nvGrpSpPr>
              <p:grpSpPr>
                <a:xfrm>
                  <a:off x="683568" y="3274869"/>
                  <a:ext cx="3543556" cy="3536883"/>
                  <a:chOff x="2007109" y="2924943"/>
                  <a:chExt cx="3543556" cy="3536883"/>
                </a:xfrm>
              </p:grpSpPr>
              <p:pic>
                <p:nvPicPr>
                  <p:cNvPr id="3" name="그림 2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007109" y="2924943"/>
                    <a:ext cx="3543556" cy="3536883"/>
                  </a:xfrm>
                  <a:prstGeom prst="rect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8" name="직사각형 7"/>
                  <p:cNvSpPr/>
                  <p:nvPr/>
                </p:nvSpPr>
                <p:spPr>
                  <a:xfrm>
                    <a:off x="3059832" y="6170419"/>
                    <a:ext cx="2081315" cy="21544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ko-KR" altLang="en-US" sz="800" smtClean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출처</a:t>
                    </a:r>
                    <a:r>
                      <a:rPr lang="en-US" altLang="ko-KR" sz="800" smtClean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: </a:t>
                    </a:r>
                    <a:r>
                      <a:rPr lang="ko-KR" altLang="en-US" sz="800" smtClean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https</a:t>
                    </a:r>
                    <a:r>
                      <a:rPr lang="ko-KR" altLang="en-US" sz="80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://earthteacher.tistory.com/77</a:t>
                    </a:r>
                  </a:p>
                </p:txBody>
              </p:sp>
            </p:grpSp>
            <p:sp>
              <p:nvSpPr>
                <p:cNvPr id="17" name="직사각형 16"/>
                <p:cNvSpPr/>
                <p:nvPr/>
              </p:nvSpPr>
              <p:spPr>
                <a:xfrm>
                  <a:off x="2701109" y="3797081"/>
                  <a:ext cx="1451038" cy="3077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4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arr = [ [0]*5 ]*5</a:t>
                  </a:r>
                  <a:endParaRPr lang="ko-KR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8" name="직사각형 17"/>
                <p:cNvSpPr/>
                <p:nvPr/>
              </p:nvSpPr>
              <p:spPr>
                <a:xfrm>
                  <a:off x="2983168" y="5445224"/>
                  <a:ext cx="1084776" cy="35629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4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arr = [0]*5</a:t>
                  </a:r>
                  <a:endParaRPr lang="ko-KR" altLang="en-US" sz="1400"/>
                </a:p>
              </p:txBody>
            </p:sp>
          </p:grpSp>
        </p:grpSp>
        <p:grpSp>
          <p:nvGrpSpPr>
            <p:cNvPr id="24" name="그룹 23"/>
            <p:cNvGrpSpPr/>
            <p:nvPr/>
          </p:nvGrpSpPr>
          <p:grpSpPr>
            <a:xfrm>
              <a:off x="5306425" y="3662181"/>
              <a:ext cx="3349621" cy="2004440"/>
              <a:chOff x="5306425" y="3662181"/>
              <a:chExt cx="3349621" cy="2004440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7205008" y="3662181"/>
                <a:ext cx="14510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arr = [ [0]*5 ]*5</a:t>
                </a:r>
                <a:endParaRPr lang="ko-KR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7380312" y="5310324"/>
                <a:ext cx="1084776" cy="3562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arr = [0]*5</a:t>
                </a:r>
                <a:endParaRPr lang="ko-KR" altLang="en-US" sz="1400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5306425" y="5291335"/>
                <a:ext cx="117211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arr[0][0] </a:t>
                </a:r>
                <a:r>
                  <a:rPr lang="en-US" altLang="ko-KR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= </a:t>
                </a:r>
                <a:r>
                  <a:rPr lang="en-US" altLang="ko-KR" sz="140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  <a:endParaRPr lang="ko-KR" altLang="en-US" sz="1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11697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리스트의 사용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5544616"/>
          </a:xfrm>
        </p:spPr>
        <p:txBody>
          <a:bodyPr/>
          <a:lstStyle/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800" b="1" dirty="0" smtClean="0">
                <a:cs typeface="Arial" panose="020B0604020202020204" pitchFamily="34" charset="0"/>
              </a:rPr>
              <a:t>[</a:t>
            </a:r>
            <a:r>
              <a:rPr lang="ko-KR" altLang="en-US" sz="1800" b="1" dirty="0" smtClean="0">
                <a:cs typeface="Arial" panose="020B0604020202020204" pitchFamily="34" charset="0"/>
              </a:rPr>
              <a:t>실습</a:t>
            </a:r>
            <a:r>
              <a:rPr lang="en-US" altLang="ko-KR" sz="1800" b="1" dirty="0" smtClean="0">
                <a:cs typeface="Arial" panose="020B0604020202020204" pitchFamily="34" charset="0"/>
              </a:rPr>
              <a:t>]</a:t>
            </a:r>
            <a:r>
              <a:rPr lang="ko-KR" altLang="en-US" sz="1800" b="1" dirty="0" smtClean="0">
                <a:cs typeface="Arial" panose="020B0604020202020204" pitchFamily="34" charset="0"/>
              </a:rPr>
              <a:t> </a:t>
            </a:r>
            <a:r>
              <a:rPr lang="en-US" altLang="ko-KR" sz="1800" b="1" dirty="0" smtClean="0">
                <a:cs typeface="Arial" panose="020B0604020202020204" pitchFamily="34" charset="0"/>
              </a:rPr>
              <a:t>2</a:t>
            </a:r>
            <a:r>
              <a:rPr lang="ko-KR" altLang="en-US" sz="1800" b="1" dirty="0" smtClean="0">
                <a:cs typeface="Arial" panose="020B0604020202020204" pitchFamily="34" charset="0"/>
              </a:rPr>
              <a:t>차원 리스트 초기화 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35596" y="1484784"/>
            <a:ext cx="7596844" cy="792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2</a:t>
            </a:r>
            <a:r>
              <a:rPr lang="ko-KR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차원 배열 리스트를 초기화 하시오</a:t>
            </a:r>
            <a:r>
              <a:rPr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.</a:t>
            </a:r>
            <a:endParaRPr lang="en-US" altLang="ko-KR" sz="16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행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(row)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와 열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(col)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의 크기는 키보드로 입력받아서 사용</a:t>
            </a:r>
            <a:endParaRPr lang="en-US" altLang="ko-KR" sz="120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17050" y="2414208"/>
            <a:ext cx="8033392" cy="3785652"/>
            <a:chOff x="517050" y="2414208"/>
            <a:chExt cx="8033392" cy="3785652"/>
          </a:xfrm>
        </p:grpSpPr>
        <p:sp>
          <p:nvSpPr>
            <p:cNvPr id="7" name="직사각형 6"/>
            <p:cNvSpPr/>
            <p:nvPr/>
          </p:nvSpPr>
          <p:spPr>
            <a:xfrm>
              <a:off x="935596" y="2414208"/>
              <a:ext cx="7614846" cy="378565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 smtClean="0"/>
                <a:t>row </a:t>
              </a:r>
              <a:r>
                <a:rPr lang="en-US" altLang="ko-KR" sz="1600" dirty="0"/>
                <a:t>= </a:t>
              </a:r>
              <a:r>
                <a:rPr lang="en-US" altLang="ko-KR" sz="1600" dirty="0" err="1"/>
                <a:t>int</a:t>
              </a:r>
              <a:r>
                <a:rPr lang="en-US" altLang="ko-KR" sz="1600" dirty="0"/>
                <a:t>(input</a:t>
              </a:r>
              <a:r>
                <a:rPr lang="en-US" altLang="ko-KR" sz="1600" dirty="0" smtClean="0"/>
                <a:t>("</a:t>
              </a:r>
              <a:r>
                <a:rPr lang="ko-KR" altLang="en-US" sz="1600" dirty="0" smtClean="0"/>
                <a:t>행 </a:t>
              </a:r>
              <a:r>
                <a:rPr lang="ko-KR" altLang="en-US" sz="1600" dirty="0"/>
                <a:t>개수는</a:t>
              </a:r>
              <a:r>
                <a:rPr lang="en-US" altLang="ko-KR" sz="1600" dirty="0"/>
                <a:t>? "))	</a:t>
              </a:r>
              <a:endParaRPr lang="en-US" altLang="ko-KR" sz="1600" dirty="0" smtClean="0"/>
            </a:p>
            <a:p>
              <a:pPr>
                <a:lnSpc>
                  <a:spcPct val="150000"/>
                </a:lnSpc>
              </a:pPr>
              <a:r>
                <a:rPr lang="en-US" altLang="ko-KR" sz="1600" dirty="0" smtClean="0"/>
                <a:t>col </a:t>
              </a:r>
              <a:r>
                <a:rPr lang="en-US" altLang="ko-KR" sz="1600" dirty="0"/>
                <a:t>= </a:t>
              </a:r>
              <a:r>
                <a:rPr lang="en-US" altLang="ko-KR" sz="1600" dirty="0" err="1"/>
                <a:t>int</a:t>
              </a:r>
              <a:r>
                <a:rPr lang="en-US" altLang="ko-KR" sz="1600" dirty="0"/>
                <a:t>(input("</a:t>
              </a:r>
              <a:r>
                <a:rPr lang="ko-KR" altLang="en-US" sz="1600" dirty="0" smtClean="0"/>
                <a:t>열 개수는</a:t>
              </a:r>
              <a:r>
                <a:rPr lang="en-US" altLang="ko-KR" sz="1600" dirty="0"/>
                <a:t>? </a:t>
              </a:r>
              <a:r>
                <a:rPr lang="en-US" altLang="ko-KR" sz="1600" dirty="0" smtClean="0"/>
                <a:t>"))		</a:t>
              </a:r>
              <a:endParaRPr lang="en-US" altLang="ko-KR" sz="1600" dirty="0"/>
            </a:p>
            <a:p>
              <a:pPr>
                <a:lnSpc>
                  <a:spcPct val="150000"/>
                </a:lnSpc>
              </a:pPr>
              <a:r>
                <a:rPr lang="en-US" altLang="ko-KR" sz="1600" dirty="0" err="1"/>
                <a:t>arr</a:t>
              </a:r>
              <a:r>
                <a:rPr lang="en-US" altLang="ko-KR" sz="1600" dirty="0"/>
                <a:t> = [ [0]*col ]*row	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 err="1" smtClean="0"/>
                <a:t>arr</a:t>
              </a:r>
              <a:r>
                <a:rPr lang="en-US" altLang="ko-KR" sz="1600" dirty="0" smtClean="0"/>
                <a:t>	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 err="1" smtClean="0">
                  <a:solidFill>
                    <a:srgbClr val="C00000"/>
                  </a:solidFill>
                </a:rPr>
                <a:t>arr</a:t>
              </a:r>
              <a:r>
                <a:rPr lang="en-US" altLang="ko-KR" sz="1600" dirty="0" smtClean="0">
                  <a:solidFill>
                    <a:srgbClr val="C00000"/>
                  </a:solidFill>
                </a:rPr>
                <a:t>[0][0], </a:t>
              </a:r>
              <a:r>
                <a:rPr lang="en-US" altLang="ko-KR" sz="1600" dirty="0" err="1" smtClean="0">
                  <a:solidFill>
                    <a:srgbClr val="C00000"/>
                  </a:solidFill>
                </a:rPr>
                <a:t>arr</a:t>
              </a:r>
              <a:r>
                <a:rPr lang="en-US" altLang="ko-KR" sz="1600" dirty="0" smtClean="0">
                  <a:solidFill>
                    <a:srgbClr val="C00000"/>
                  </a:solidFill>
                </a:rPr>
                <a:t>[0][1] = (1, 2)</a:t>
              </a:r>
              <a:r>
                <a:rPr lang="en-US" altLang="ko-KR" sz="1600" dirty="0" smtClean="0"/>
                <a:t>	</a:t>
              </a:r>
              <a:endParaRPr lang="en-US" altLang="ko-KR" sz="1600" dirty="0"/>
            </a:p>
            <a:p>
              <a:pPr>
                <a:lnSpc>
                  <a:spcPct val="150000"/>
                </a:lnSpc>
              </a:pPr>
              <a:r>
                <a:rPr lang="en-US" altLang="ko-KR" sz="1600" dirty="0" err="1" smtClean="0"/>
                <a:t>arr</a:t>
              </a:r>
              <a:r>
                <a:rPr lang="en-US" altLang="ko-KR" sz="1600" dirty="0" smtClean="0"/>
                <a:t>    </a:t>
              </a:r>
              <a:r>
                <a:rPr lang="en-US" altLang="ko-K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# [[</a:t>
              </a:r>
              <a:r>
                <a:rPr lang="en-US" altLang="ko-KR" sz="1600" dirty="0" smtClean="0">
                  <a:solidFill>
                    <a:srgbClr val="0000CC"/>
                  </a:solidFill>
                </a:rPr>
                <a:t>1, 2</a:t>
              </a:r>
              <a:r>
                <a:rPr lang="en-US" altLang="ko-K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0, 0], [</a:t>
              </a:r>
              <a:r>
                <a:rPr lang="en-US" altLang="ko-KR" sz="1600" dirty="0" smtClean="0">
                  <a:solidFill>
                    <a:srgbClr val="EE7D6A"/>
                  </a:solidFill>
                </a:rPr>
                <a:t>1</a:t>
              </a:r>
              <a:r>
                <a:rPr lang="en-US" altLang="ko-K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en-US" altLang="ko-KR" sz="1600" dirty="0" smtClean="0">
                  <a:solidFill>
                    <a:srgbClr val="EE7D6A"/>
                  </a:solidFill>
                </a:rPr>
                <a:t>2</a:t>
              </a:r>
              <a:r>
                <a:rPr lang="en-US" altLang="ko-K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0, 0], [</a:t>
              </a:r>
              <a:r>
                <a:rPr lang="en-US" altLang="ko-KR" sz="1600" dirty="0" smtClean="0">
                  <a:solidFill>
                    <a:srgbClr val="EE7D6A"/>
                  </a:solidFill>
                </a:rPr>
                <a:t>1</a:t>
              </a:r>
              <a:r>
                <a:rPr lang="en-US" altLang="ko-K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en-US" altLang="ko-KR" sz="1600" dirty="0" smtClean="0">
                  <a:solidFill>
                    <a:srgbClr val="EE7D6A"/>
                  </a:solidFill>
                </a:rPr>
                <a:t>2</a:t>
              </a:r>
              <a:r>
                <a:rPr lang="en-US" altLang="ko-K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0, 0]]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 smtClean="0"/>
                <a:t>		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 err="1" smtClean="0"/>
                <a:t>arr</a:t>
              </a:r>
              <a:r>
                <a:rPr lang="en-US" altLang="ko-KR" sz="1600" dirty="0" smtClean="0"/>
                <a:t> </a:t>
              </a:r>
              <a:r>
                <a:rPr lang="en-US" altLang="ko-KR" sz="1600" dirty="0"/>
                <a:t>= [ </a:t>
              </a:r>
              <a:r>
                <a:rPr lang="en-US" altLang="ko-KR" sz="1600" dirty="0" smtClean="0"/>
                <a:t>[0 </a:t>
              </a:r>
              <a:r>
                <a:rPr lang="en-US" altLang="ko-KR" sz="1600" dirty="0"/>
                <a:t>for </a:t>
              </a:r>
              <a:r>
                <a:rPr lang="en-US" altLang="ko-KR" sz="1600" dirty="0" smtClean="0"/>
                <a:t>j </a:t>
              </a:r>
              <a:r>
                <a:rPr lang="en-US" altLang="ko-KR" sz="1600" dirty="0"/>
                <a:t>in range(col)] for </a:t>
              </a:r>
              <a:r>
                <a:rPr lang="en-US" altLang="ko-KR" sz="1600" dirty="0" err="1" smtClean="0"/>
                <a:t>i</a:t>
              </a:r>
              <a:r>
                <a:rPr lang="en-US" altLang="ko-KR" sz="1600" dirty="0" smtClean="0"/>
                <a:t> </a:t>
              </a:r>
              <a:r>
                <a:rPr lang="en-US" altLang="ko-KR" sz="1600" dirty="0"/>
                <a:t>in range(row</a:t>
              </a:r>
              <a:r>
                <a:rPr lang="en-US" altLang="ko-KR" sz="1600" dirty="0" smtClean="0"/>
                <a:t>)]	</a:t>
              </a:r>
              <a:endParaRPr lang="en-US" altLang="ko-KR" sz="1600" dirty="0"/>
            </a:p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solidFill>
                    <a:srgbClr val="0000CC"/>
                  </a:solidFill>
                </a:rPr>
                <a:t>arr</a:t>
              </a:r>
              <a:r>
                <a:rPr lang="en-US" altLang="ko-KR" sz="1600" dirty="0">
                  <a:solidFill>
                    <a:srgbClr val="0000CC"/>
                  </a:solidFill>
                </a:rPr>
                <a:t>[0][0], </a:t>
              </a:r>
              <a:r>
                <a:rPr lang="en-US" altLang="ko-KR" sz="1600" dirty="0" err="1">
                  <a:solidFill>
                    <a:srgbClr val="0000CC"/>
                  </a:solidFill>
                </a:rPr>
                <a:t>arr</a:t>
              </a:r>
              <a:r>
                <a:rPr lang="en-US" altLang="ko-KR" sz="1600" dirty="0">
                  <a:solidFill>
                    <a:srgbClr val="0000CC"/>
                  </a:solidFill>
                </a:rPr>
                <a:t>[0][1] = (1, 2) </a:t>
              </a:r>
              <a:endParaRPr lang="en-US" altLang="ko-KR" sz="1600" dirty="0" smtClean="0">
                <a:solidFill>
                  <a:srgbClr val="0000CC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 err="1" smtClean="0"/>
                <a:t>arr</a:t>
              </a:r>
              <a:r>
                <a:rPr lang="en-US" altLang="ko-KR" sz="1600" dirty="0" smtClean="0"/>
                <a:t>    </a:t>
              </a:r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# [[</a:t>
              </a:r>
              <a:r>
                <a:rPr lang="en-US" altLang="ko-KR" sz="1600" dirty="0">
                  <a:solidFill>
                    <a:srgbClr val="0000CC"/>
                  </a:solidFill>
                </a:rPr>
                <a:t>1</a:t>
              </a:r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en-US" altLang="ko-KR" sz="1600" dirty="0">
                  <a:solidFill>
                    <a:srgbClr val="0000CC"/>
                  </a:solidFill>
                </a:rPr>
                <a:t>2</a:t>
              </a:r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0, 0], </a:t>
              </a:r>
              <a:r>
                <a:rPr lang="en-US" altLang="ko-K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[0, 0, </a:t>
              </a:r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0, 0], </a:t>
              </a:r>
              <a:r>
                <a:rPr lang="en-US" altLang="ko-K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[0, 0, </a:t>
              </a:r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0, 0</a:t>
              </a:r>
              <a:r>
                <a:rPr lang="en-US" altLang="ko-K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]]</a:t>
              </a:r>
              <a:r>
                <a:rPr lang="en-US" altLang="ko-KR" sz="1600" dirty="0" smtClean="0"/>
                <a:t>	</a:t>
              </a:r>
              <a:r>
                <a:rPr lang="en-US" altLang="ko-KR" sz="1600" dirty="0"/>
                <a:t>	</a:t>
              </a:r>
              <a:endParaRPr lang="ko-KR" altLang="en-US" sz="16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2142" y="3140968"/>
              <a:ext cx="432048" cy="504056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rmAutofit/>
            </a:bodyPr>
            <a:lstStyle/>
            <a:p>
              <a:pPr marL="857250" indent="-857250">
                <a:buFont typeface="+mj-lt"/>
                <a:buAutoNum type="romanUcPeriod"/>
              </a:pPr>
              <a:r>
                <a:rPr lang="en-US" altLang="ko-KR" dirty="0" smtClean="0"/>
                <a:t> </a:t>
              </a:r>
              <a:endParaRPr lang="ko-KR" altLang="en-US" dirty="0" smtClean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7050" y="4941168"/>
              <a:ext cx="432048" cy="504056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rmAutofit/>
            </a:bodyPr>
            <a:lstStyle/>
            <a:p>
              <a:pPr marL="857250" indent="-857250">
                <a:buFont typeface="+mj-lt"/>
                <a:buAutoNum type="romanUcPeriod" startAt="2"/>
              </a:pPr>
              <a:r>
                <a:rPr lang="en-US" altLang="ko-KR" dirty="0" smtClean="0"/>
                <a:t> </a:t>
              </a:r>
              <a:endParaRPr lang="ko-KR" altLang="en-US" dirty="0" smtClean="0"/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3126093"/>
            <a:ext cx="3543795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486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리스트의 개념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06489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 dirty="0"/>
              <a:t>리스트의 필요성 </a:t>
            </a:r>
            <a:endParaRPr lang="en-US" altLang="ko-KR" sz="20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dirty="0"/>
              <a:t>학생이 </a:t>
            </a:r>
            <a:r>
              <a:rPr lang="en-US" altLang="ko-KR" sz="1600" dirty="0"/>
              <a:t>10</a:t>
            </a:r>
            <a:r>
              <a:rPr lang="ko-KR" altLang="en-US" sz="1600" dirty="0"/>
              <a:t>명이면 </a:t>
            </a:r>
            <a:r>
              <a:rPr lang="en-US" altLang="ko-KR" sz="1600" dirty="0"/>
              <a:t>10</a:t>
            </a:r>
            <a:r>
              <a:rPr lang="ko-KR" altLang="en-US" sz="1600" dirty="0"/>
              <a:t>개의 변수가 필요하고</a:t>
            </a:r>
            <a:r>
              <a:rPr lang="en-US" altLang="ko-KR" sz="1600" dirty="0"/>
              <a:t>, </a:t>
            </a:r>
            <a:r>
              <a:rPr lang="ko-KR" altLang="en-US" sz="1600" dirty="0"/>
              <a:t>이름도 각각 다르게 만들어야 함</a:t>
            </a: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dirty="0"/>
              <a:t>학생이 </a:t>
            </a:r>
            <a:r>
              <a:rPr lang="en-US" altLang="ko-KR" sz="1600" dirty="0"/>
              <a:t>100</a:t>
            </a:r>
            <a:r>
              <a:rPr lang="ko-KR" altLang="en-US" sz="1600" dirty="0"/>
              <a:t>명이라면</a:t>
            </a:r>
            <a:r>
              <a:rPr lang="en-US" altLang="ko-KR" sz="1600" dirty="0"/>
              <a:t>? </a:t>
            </a:r>
            <a:r>
              <a:rPr lang="ko-KR" altLang="en-US" sz="1600" dirty="0"/>
              <a:t>저장할 값이 많아질수록 이런 방식으로 변수를 늘려가는 방법은 사용하기 </a:t>
            </a:r>
            <a:r>
              <a:rPr lang="ko-KR" altLang="en-US" sz="1600" dirty="0" err="1"/>
              <a:t>어려워짐</a:t>
            </a:r>
            <a:r>
              <a:rPr lang="ko-KR" altLang="en-US" sz="1600" dirty="0"/>
              <a:t> →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변수를 묶어서 관리</a:t>
            </a:r>
            <a:r>
              <a:rPr lang="ko-KR" altLang="en-US" sz="1600" dirty="0"/>
              <a:t>하는 리스트가 필요</a:t>
            </a:r>
            <a:r>
              <a:rPr lang="en-US" altLang="ko-KR" sz="1600" dirty="0" smtClean="0"/>
              <a:t>!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v"/>
            </a:pPr>
            <a:r>
              <a:rPr lang="ko-KR" altLang="en-US" sz="1600" dirty="0" smtClean="0"/>
              <a:t>학생 </a:t>
            </a:r>
            <a:r>
              <a:rPr lang="en-US" altLang="ko-KR" sz="1600" dirty="0" smtClean="0"/>
              <a:t>n</a:t>
            </a:r>
            <a:r>
              <a:rPr lang="ko-KR" altLang="en-US" sz="1600" dirty="0" smtClean="0"/>
              <a:t>명의 성적을 동일 알고리즘으로 처리 하려면</a:t>
            </a:r>
            <a:endParaRPr lang="en-US" altLang="ko-KR" sz="1600" dirty="0" smtClean="0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ko-KR" altLang="en-US" sz="1500" dirty="0" smtClean="0"/>
              <a:t>학생들의 성적 전체를 </a:t>
            </a:r>
            <a:r>
              <a:rPr lang="en-US" altLang="ko-KR" sz="1500" dirty="0" smtClean="0"/>
              <a:t>score </a:t>
            </a:r>
            <a:r>
              <a:rPr lang="ko-KR" altLang="en-US" sz="1500" b="1" dirty="0" smtClean="0"/>
              <a:t>변수</a:t>
            </a:r>
            <a:r>
              <a:rPr lang="ko-KR" altLang="en-US" sz="1500" dirty="0" smtClean="0"/>
              <a:t>로 정하고</a:t>
            </a:r>
            <a:r>
              <a:rPr lang="en-US" altLang="ko-KR" sz="1500" dirty="0" smtClean="0"/>
              <a:t>, 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ko-KR" altLang="en-US" sz="1500" dirty="0" smtClean="0"/>
              <a:t>각 학생의 성적은 </a:t>
            </a:r>
            <a:r>
              <a:rPr lang="en-US" altLang="ko-KR" sz="1500" dirty="0" smtClean="0"/>
              <a:t>score</a:t>
            </a:r>
            <a:r>
              <a:rPr lang="ko-KR" altLang="en-US" sz="1500" dirty="0" smtClean="0"/>
              <a:t>의 </a:t>
            </a:r>
            <a:r>
              <a:rPr lang="ko-KR" altLang="en-US" sz="1500" b="1" dirty="0" err="1" smtClean="0"/>
              <a:t>순서번호</a:t>
            </a:r>
            <a:r>
              <a:rPr lang="en-US" altLang="ko-KR" sz="1500" b="1" dirty="0" smtClean="0"/>
              <a:t>(index)</a:t>
            </a:r>
            <a:r>
              <a:rPr lang="ko-KR" altLang="en-US" sz="1500" dirty="0" smtClean="0"/>
              <a:t>로 접근하면 가능 </a:t>
            </a:r>
            <a:endParaRPr lang="en-US" altLang="ko-KR" sz="15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868" y="4134093"/>
            <a:ext cx="4602264" cy="229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3986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리스트의 사용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395536" y="980728"/>
            <a:ext cx="8568952" cy="5544616"/>
          </a:xfrm>
        </p:spPr>
        <p:txBody>
          <a:bodyPr/>
          <a:lstStyle/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800" b="1" dirty="0" smtClean="0">
                <a:cs typeface="Arial" panose="020B0604020202020204" pitchFamily="34" charset="0"/>
              </a:rPr>
              <a:t>[</a:t>
            </a:r>
            <a:r>
              <a:rPr lang="ko-KR" altLang="en-US" sz="1800" b="1" dirty="0" smtClean="0">
                <a:cs typeface="Arial" panose="020B0604020202020204" pitchFamily="34" charset="0"/>
              </a:rPr>
              <a:t>실습</a:t>
            </a:r>
            <a:r>
              <a:rPr lang="en-US" altLang="ko-KR" sz="1800" b="1" dirty="0" smtClean="0">
                <a:cs typeface="Arial" panose="020B0604020202020204" pitchFamily="34" charset="0"/>
              </a:rPr>
              <a:t>]</a:t>
            </a:r>
            <a:r>
              <a:rPr lang="ko-KR" altLang="en-US" sz="1800" b="1" dirty="0" smtClean="0">
                <a:cs typeface="Arial" panose="020B0604020202020204" pitchFamily="34" charset="0"/>
              </a:rPr>
              <a:t> </a:t>
            </a:r>
            <a:r>
              <a:rPr lang="en-US" altLang="ko-KR" sz="1800" b="1" dirty="0" smtClean="0">
                <a:cs typeface="Arial" panose="020B0604020202020204" pitchFamily="34" charset="0"/>
              </a:rPr>
              <a:t>2</a:t>
            </a:r>
            <a:r>
              <a:rPr lang="ko-KR" altLang="en-US" sz="1800" b="1" dirty="0" smtClean="0">
                <a:cs typeface="Arial" panose="020B0604020202020204" pitchFamily="34" charset="0"/>
              </a:rPr>
              <a:t>차원 리스트 </a:t>
            </a:r>
            <a:r>
              <a:rPr lang="en-US" altLang="ko-KR" sz="1800" b="1" dirty="0" smtClean="0">
                <a:cs typeface="Arial" panose="020B0604020202020204" pitchFamily="34" charset="0"/>
              </a:rPr>
              <a:t>(</a:t>
            </a:r>
            <a:r>
              <a:rPr lang="ko-KR" altLang="en-US" sz="1800" b="1" dirty="0" err="1" smtClean="0">
                <a:cs typeface="Arial" panose="020B0604020202020204" pitchFamily="34" charset="0"/>
              </a:rPr>
              <a:t>순서번호로</a:t>
            </a:r>
            <a:r>
              <a:rPr lang="en-US" altLang="ko-KR" sz="1800" b="1" dirty="0" smtClean="0">
                <a:cs typeface="Arial" panose="020B0604020202020204" pitchFamily="34" charset="0"/>
              </a:rPr>
              <a:t>) </a:t>
            </a:r>
            <a:r>
              <a:rPr lang="ko-KR" altLang="en-US" sz="1800" b="1" dirty="0" smtClean="0">
                <a:cs typeface="Arial" panose="020B0604020202020204" pitchFamily="34" charset="0"/>
              </a:rPr>
              <a:t>초기화  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16981" y="1484784"/>
            <a:ext cx="7596844" cy="792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2</a:t>
            </a:r>
            <a:r>
              <a:rPr lang="ko-KR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차원 배열 리스트를 초기화 하시오</a:t>
            </a:r>
            <a:r>
              <a:rPr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.</a:t>
            </a:r>
            <a:endParaRPr lang="en-US" altLang="ko-KR" sz="16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행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(row)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와 열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(col)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의 크기는 키보드로 입력받아서 사용</a:t>
            </a:r>
            <a:endParaRPr lang="en-US" altLang="ko-KR" sz="120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395536" y="2414208"/>
            <a:ext cx="8036291" cy="3945347"/>
            <a:chOff x="514151" y="2414208"/>
            <a:chExt cx="8036291" cy="3945347"/>
          </a:xfrm>
        </p:grpSpPr>
        <p:sp>
          <p:nvSpPr>
            <p:cNvPr id="7" name="직사각형 6"/>
            <p:cNvSpPr/>
            <p:nvPr/>
          </p:nvSpPr>
          <p:spPr>
            <a:xfrm>
              <a:off x="935596" y="2414208"/>
              <a:ext cx="7614846" cy="143116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400" dirty="0" smtClean="0">
                  <a:latin typeface="+mn-ea"/>
                  <a:ea typeface="+mn-ea"/>
                </a:rPr>
                <a:t>row </a:t>
              </a:r>
              <a:r>
                <a:rPr lang="en-US" altLang="ko-KR" sz="1400" dirty="0">
                  <a:latin typeface="+mn-ea"/>
                  <a:ea typeface="+mn-ea"/>
                </a:rPr>
                <a:t>= </a:t>
              </a:r>
              <a:r>
                <a:rPr lang="en-US" altLang="ko-KR" sz="1400" dirty="0" err="1">
                  <a:latin typeface="+mn-ea"/>
                  <a:ea typeface="+mn-ea"/>
                </a:rPr>
                <a:t>int</a:t>
              </a:r>
              <a:r>
                <a:rPr lang="en-US" altLang="ko-KR" sz="1400" dirty="0">
                  <a:latin typeface="+mn-ea"/>
                  <a:ea typeface="+mn-ea"/>
                </a:rPr>
                <a:t>(input</a:t>
              </a:r>
              <a:r>
                <a:rPr lang="en-US" altLang="ko-KR" sz="1400" dirty="0" smtClean="0">
                  <a:latin typeface="+mn-ea"/>
                  <a:ea typeface="+mn-ea"/>
                </a:rPr>
                <a:t>("</a:t>
              </a:r>
              <a:r>
                <a:rPr lang="ko-KR" altLang="en-US" sz="1400" dirty="0" smtClean="0">
                  <a:latin typeface="+mn-ea"/>
                  <a:ea typeface="+mn-ea"/>
                </a:rPr>
                <a:t>행 </a:t>
              </a:r>
              <a:r>
                <a:rPr lang="ko-KR" altLang="en-US" sz="1400" dirty="0">
                  <a:latin typeface="+mn-ea"/>
                  <a:ea typeface="+mn-ea"/>
                </a:rPr>
                <a:t>개수는</a:t>
              </a:r>
              <a:r>
                <a:rPr lang="en-US" altLang="ko-KR" sz="1400" dirty="0">
                  <a:latin typeface="+mn-ea"/>
                  <a:ea typeface="+mn-ea"/>
                </a:rPr>
                <a:t>? "))	</a:t>
              </a:r>
              <a:endParaRPr lang="en-US" altLang="ko-KR" sz="1400" dirty="0" smtClean="0">
                <a:latin typeface="+mn-ea"/>
                <a:ea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 smtClean="0">
                  <a:latin typeface="+mn-ea"/>
                  <a:ea typeface="+mn-ea"/>
                </a:rPr>
                <a:t>col </a:t>
              </a:r>
              <a:r>
                <a:rPr lang="en-US" altLang="ko-KR" sz="1400" dirty="0">
                  <a:latin typeface="+mn-ea"/>
                  <a:ea typeface="+mn-ea"/>
                </a:rPr>
                <a:t>= </a:t>
              </a:r>
              <a:r>
                <a:rPr lang="en-US" altLang="ko-KR" sz="1400" dirty="0" err="1">
                  <a:latin typeface="+mn-ea"/>
                  <a:ea typeface="+mn-ea"/>
                </a:rPr>
                <a:t>int</a:t>
              </a:r>
              <a:r>
                <a:rPr lang="en-US" altLang="ko-KR" sz="1400" dirty="0">
                  <a:latin typeface="+mn-ea"/>
                  <a:ea typeface="+mn-ea"/>
                </a:rPr>
                <a:t>(input("</a:t>
              </a:r>
              <a:r>
                <a:rPr lang="ko-KR" altLang="en-US" sz="1400" dirty="0" smtClean="0">
                  <a:latin typeface="+mn-ea"/>
                  <a:ea typeface="+mn-ea"/>
                </a:rPr>
                <a:t>열 개수는</a:t>
              </a:r>
              <a:r>
                <a:rPr lang="en-US" altLang="ko-KR" sz="1400" dirty="0">
                  <a:latin typeface="+mn-ea"/>
                  <a:ea typeface="+mn-ea"/>
                </a:rPr>
                <a:t>? </a:t>
              </a:r>
              <a:r>
                <a:rPr lang="en-US" altLang="ko-KR" sz="1400" dirty="0" smtClean="0">
                  <a:latin typeface="+mn-ea"/>
                  <a:ea typeface="+mn-ea"/>
                </a:rPr>
                <a:t>"))		</a:t>
              </a:r>
              <a:endPara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endParaRPr>
            </a:p>
            <a:p>
              <a:r>
                <a:rPr lang="en-US" altLang="ko-KR" sz="1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# 0 </a:t>
              </a:r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대신 순번으로 초기화</a:t>
              </a:r>
              <a:endParaRPr lang="en-US" altLang="ko-KR" sz="1000" dirty="0" smtClean="0">
                <a:latin typeface="+mn-ea"/>
                <a:ea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 err="1">
                  <a:latin typeface="+mn-ea"/>
                  <a:ea typeface="+mn-ea"/>
                </a:rPr>
                <a:t>arr</a:t>
              </a:r>
              <a:r>
                <a:rPr lang="en-US" altLang="ko-KR" sz="1400" dirty="0">
                  <a:latin typeface="+mn-ea"/>
                  <a:ea typeface="+mn-ea"/>
                </a:rPr>
                <a:t> = </a:t>
              </a:r>
              <a:r>
                <a:rPr lang="en-US" altLang="ko-KR" sz="1400" dirty="0" smtClean="0">
                  <a:latin typeface="+mn-ea"/>
                  <a:ea typeface="+mn-ea"/>
                </a:rPr>
                <a:t>[[</a:t>
              </a:r>
              <a:r>
                <a:rPr lang="en-US" altLang="ko-KR" sz="1400" dirty="0" smtClean="0">
                  <a:solidFill>
                    <a:srgbClr val="0000CC"/>
                  </a:solidFill>
                  <a:latin typeface="+mn-ea"/>
                  <a:ea typeface="+mn-ea"/>
                </a:rPr>
                <a:t>col*</a:t>
              </a:r>
              <a:r>
                <a:rPr lang="en-US" altLang="ko-KR" sz="1400" dirty="0" err="1" smtClean="0">
                  <a:solidFill>
                    <a:srgbClr val="0000CC"/>
                  </a:solidFill>
                  <a:latin typeface="+mn-ea"/>
                  <a:ea typeface="+mn-ea"/>
                </a:rPr>
                <a:t>i+j</a:t>
              </a:r>
              <a:r>
                <a:rPr lang="en-US" altLang="ko-KR" sz="1400" dirty="0" smtClean="0">
                  <a:latin typeface="+mn-ea"/>
                  <a:ea typeface="+mn-ea"/>
                </a:rPr>
                <a:t> </a:t>
              </a:r>
              <a:r>
                <a:rPr lang="en-US" altLang="ko-KR" sz="1400" dirty="0">
                  <a:latin typeface="+mn-ea"/>
                  <a:ea typeface="+mn-ea"/>
                </a:rPr>
                <a:t>for j</a:t>
              </a:r>
              <a:r>
                <a:rPr lang="en-US" altLang="ko-KR" sz="1400" dirty="0" smtClean="0">
                  <a:latin typeface="+mn-ea"/>
                  <a:ea typeface="+mn-ea"/>
                </a:rPr>
                <a:t> </a:t>
              </a:r>
              <a:r>
                <a:rPr lang="en-US" altLang="ko-KR" sz="1400" dirty="0">
                  <a:latin typeface="+mn-ea"/>
                  <a:ea typeface="+mn-ea"/>
                </a:rPr>
                <a:t>in range(col)] for </a:t>
              </a:r>
              <a:r>
                <a:rPr lang="en-US" altLang="ko-KR" sz="1400" dirty="0" err="1" smtClean="0">
                  <a:latin typeface="+mn-ea"/>
                  <a:ea typeface="+mn-ea"/>
                </a:rPr>
                <a:t>i</a:t>
              </a:r>
              <a:r>
                <a:rPr lang="en-US" altLang="ko-KR" sz="1400" dirty="0" smtClean="0">
                  <a:latin typeface="+mn-ea"/>
                  <a:ea typeface="+mn-ea"/>
                </a:rPr>
                <a:t> </a:t>
              </a:r>
              <a:r>
                <a:rPr lang="en-US" altLang="ko-KR" sz="1400" dirty="0">
                  <a:latin typeface="+mn-ea"/>
                  <a:ea typeface="+mn-ea"/>
                </a:rPr>
                <a:t>in range(row</a:t>
              </a:r>
              <a:r>
                <a:rPr lang="en-US" altLang="ko-KR" sz="1400" dirty="0" smtClean="0">
                  <a:latin typeface="+mn-ea"/>
                  <a:ea typeface="+mn-ea"/>
                </a:rPr>
                <a:t>)]</a:t>
              </a:r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ko-KR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 </a:t>
              </a:r>
              <a:r>
                <a:rPr lang="en-US" altLang="ko-KR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# </a:t>
              </a:r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 </a:t>
              </a:r>
              <a:r>
                <a:rPr lang="ko-KR" alt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대신 순번으로 초기화 </a:t>
              </a:r>
              <a:r>
                <a:rPr lang="en-US" altLang="ko-KR" sz="1400" dirty="0"/>
                <a:t>	</a:t>
              </a:r>
              <a:r>
                <a:rPr lang="en-US" altLang="ko-KR" sz="1400" dirty="0" smtClean="0">
                  <a:latin typeface="+mn-ea"/>
                  <a:ea typeface="+mn-ea"/>
                </a:rPr>
                <a:t>	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 err="1" smtClean="0">
                  <a:latin typeface="+mn-ea"/>
                  <a:ea typeface="+mn-ea"/>
                </a:rPr>
                <a:t>arr</a:t>
              </a:r>
              <a:r>
                <a:rPr lang="en-US" altLang="ko-KR" sz="1400" dirty="0">
                  <a:latin typeface="+mn-ea"/>
                  <a:ea typeface="+mn-ea"/>
                </a:rPr>
                <a:t>	</a:t>
              </a:r>
              <a:endParaRPr lang="ko-KR" altLang="en-US" sz="1400" dirty="0">
                <a:latin typeface="+mn-ea"/>
                <a:ea typeface="+mn-ea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926595" y="4005064"/>
              <a:ext cx="7614846" cy="23544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 err="1"/>
                <a:t>arr</a:t>
              </a:r>
              <a:r>
                <a:rPr lang="en-US" altLang="ko-KR" sz="1400" dirty="0"/>
                <a:t> = </a:t>
              </a:r>
              <a:r>
                <a:rPr lang="en-US" altLang="ko-KR" sz="1400" dirty="0" smtClean="0"/>
                <a:t>[]	</a:t>
              </a:r>
              <a:endParaRPr lang="en-US" altLang="ko-KR" sz="1400" dirty="0"/>
            </a:p>
            <a:p>
              <a:pPr>
                <a:lnSpc>
                  <a:spcPct val="150000"/>
                </a:lnSpc>
              </a:pPr>
              <a:r>
                <a:rPr lang="en-US" altLang="ko-KR" sz="1400" dirty="0"/>
                <a:t>for </a:t>
              </a:r>
              <a:r>
                <a:rPr lang="en-US" altLang="ko-KR" sz="1400" dirty="0" err="1"/>
                <a:t>i</a:t>
              </a:r>
              <a:r>
                <a:rPr lang="en-US" altLang="ko-KR" sz="1400" dirty="0"/>
                <a:t> in range(row) </a:t>
              </a:r>
              <a:r>
                <a:rPr lang="en-US" altLang="ko-KR" sz="1400" dirty="0" smtClean="0"/>
                <a:t>:	</a:t>
              </a:r>
              <a:endParaRPr lang="en-US" altLang="ko-KR" sz="1400" dirty="0"/>
            </a:p>
            <a:p>
              <a:pPr>
                <a:lnSpc>
                  <a:spcPct val="150000"/>
                </a:lnSpc>
              </a:pPr>
              <a:r>
                <a:rPr lang="en-US" altLang="ko-KR" sz="1400" dirty="0"/>
                <a:t>    temp = </a:t>
              </a:r>
              <a:r>
                <a:rPr lang="en-US" altLang="ko-KR" sz="1400" dirty="0" smtClean="0"/>
                <a:t>[] 	</a:t>
              </a:r>
              <a:endParaRPr lang="en-US" altLang="ko-KR" sz="1400" dirty="0"/>
            </a:p>
            <a:p>
              <a:pPr>
                <a:lnSpc>
                  <a:spcPct val="150000"/>
                </a:lnSpc>
              </a:pPr>
              <a:r>
                <a:rPr lang="en-US" altLang="ko-KR" sz="1400" dirty="0"/>
                <a:t>    for j in range(col) </a:t>
              </a:r>
              <a:r>
                <a:rPr lang="en-US" altLang="ko-KR" sz="1400" dirty="0" smtClean="0"/>
                <a:t>:		</a:t>
              </a:r>
              <a:endParaRPr lang="en-US" altLang="ko-KR" sz="1400" dirty="0"/>
            </a:p>
            <a:p>
              <a:pPr>
                <a:lnSpc>
                  <a:spcPct val="150000"/>
                </a:lnSpc>
              </a:pPr>
              <a:r>
                <a:rPr lang="en-US" altLang="ko-KR" sz="1400" dirty="0"/>
                <a:t>        </a:t>
              </a:r>
              <a:r>
                <a:rPr lang="en-US" altLang="ko-KR" sz="1400" dirty="0" err="1" smtClean="0"/>
                <a:t>temp.append</a:t>
              </a:r>
              <a:r>
                <a:rPr lang="en-US" altLang="ko-KR" sz="1400" dirty="0" smtClean="0"/>
                <a:t>(</a:t>
              </a:r>
              <a:r>
                <a:rPr lang="en-US" altLang="ko-KR" sz="1400" dirty="0" smtClean="0">
                  <a:solidFill>
                    <a:srgbClr val="0000CC"/>
                  </a:solidFill>
                </a:rPr>
                <a:t>col*</a:t>
              </a:r>
              <a:r>
                <a:rPr lang="en-US" altLang="ko-KR" sz="1400" dirty="0" err="1" smtClean="0">
                  <a:solidFill>
                    <a:srgbClr val="0000CC"/>
                  </a:solidFill>
                </a:rPr>
                <a:t>i+j</a:t>
              </a:r>
              <a:r>
                <a:rPr lang="en-US" altLang="ko-KR" sz="1400" dirty="0" smtClean="0"/>
                <a:t>)</a:t>
              </a:r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endPara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ko-KR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 </a:t>
              </a:r>
              <a:r>
                <a:rPr lang="en-US" altLang="ko-KR" sz="1400" dirty="0" err="1" smtClean="0"/>
                <a:t>arr.append</a:t>
              </a:r>
              <a:r>
                <a:rPr lang="en-US" altLang="ko-KR" sz="1400" dirty="0" smtClean="0"/>
                <a:t>(temp)	</a:t>
              </a:r>
              <a:endParaRPr lang="en-US" altLang="ko-KR" sz="1400" dirty="0"/>
            </a:p>
            <a:p>
              <a:pPr>
                <a:lnSpc>
                  <a:spcPct val="150000"/>
                </a:lnSpc>
              </a:pPr>
              <a:r>
                <a:rPr lang="en-US" altLang="ko-KR" sz="1400" dirty="0" err="1" smtClean="0"/>
                <a:t>arr</a:t>
              </a:r>
              <a:r>
                <a:rPr lang="en-US" altLang="ko-KR" sz="1400" dirty="0" smtClean="0"/>
                <a:t>	</a:t>
              </a:r>
              <a:endParaRPr lang="ko-KR" altLang="en-US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7050" y="4005064"/>
              <a:ext cx="432048" cy="504056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rmAutofit/>
            </a:bodyPr>
            <a:lstStyle/>
            <a:p>
              <a:pPr marL="400050" indent="-400050">
                <a:buFont typeface="+mj-lt"/>
                <a:buAutoNum type="romanUcPeriod" startAt="3"/>
              </a:pPr>
              <a:r>
                <a:rPr lang="en-US" altLang="ko-KR" dirty="0" smtClean="0"/>
                <a:t> </a:t>
              </a:r>
              <a:endParaRPr lang="ko-KR" altLang="en-US" dirty="0" smtClean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4151" y="3140968"/>
              <a:ext cx="432048" cy="504056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rmAutofit/>
            </a:bodyPr>
            <a:lstStyle/>
            <a:p>
              <a:pPr marL="857250" indent="-857250">
                <a:buFont typeface="+mj-lt"/>
                <a:buAutoNum type="romanUcPeriod" startAt="2"/>
              </a:pPr>
              <a:r>
                <a:rPr lang="en-US" altLang="ko-KR" dirty="0" smtClean="0"/>
                <a:t> </a:t>
              </a:r>
              <a:endParaRPr lang="ko-KR" altLang="en-US" dirty="0" smtClean="0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726" y="3517261"/>
            <a:ext cx="4048690" cy="84784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60" name="그룹 59"/>
          <p:cNvGrpSpPr/>
          <p:nvPr/>
        </p:nvGrpSpPr>
        <p:grpSpPr>
          <a:xfrm>
            <a:off x="3419872" y="4557305"/>
            <a:ext cx="4896544" cy="1702663"/>
            <a:chOff x="4067944" y="4365104"/>
            <a:chExt cx="4896544" cy="1702663"/>
          </a:xfrm>
        </p:grpSpPr>
        <p:sp>
          <p:nvSpPr>
            <p:cNvPr id="5" name="직사각형 4"/>
            <p:cNvSpPr/>
            <p:nvPr/>
          </p:nvSpPr>
          <p:spPr>
            <a:xfrm>
              <a:off x="4067944" y="4365104"/>
              <a:ext cx="4896544" cy="170266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4124715" y="5639260"/>
              <a:ext cx="2101705" cy="382028"/>
              <a:chOff x="4317059" y="4688326"/>
              <a:chExt cx="2101705" cy="382028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5004048" y="4710314"/>
                <a:ext cx="360040" cy="3600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[0]</a:t>
                </a:r>
                <a:endParaRPr lang="ko-KR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5364088" y="4710314"/>
                <a:ext cx="360040" cy="3600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[1]</a:t>
                </a:r>
                <a:endParaRPr lang="ko-KR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5710384" y="4704267"/>
                <a:ext cx="360040" cy="3600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[2]</a:t>
                </a:r>
                <a:endParaRPr lang="ko-KR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6058724" y="4704267"/>
                <a:ext cx="360040" cy="3600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[3]</a:t>
                </a:r>
                <a:endParaRPr lang="ko-KR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4317059" y="4688326"/>
                <a:ext cx="71699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40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temp[]</a:t>
                </a:r>
                <a:endParaRPr lang="ko-KR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4520537" y="4453703"/>
              <a:ext cx="2000652" cy="382028"/>
              <a:chOff x="4418112" y="4688326"/>
              <a:chExt cx="2000652" cy="382028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5004048" y="4710314"/>
                <a:ext cx="360040" cy="3600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[0]</a:t>
                </a:r>
                <a:endPara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5364088" y="4710314"/>
                <a:ext cx="360040" cy="3600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[1]</a:t>
                </a:r>
                <a:endPara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5710384" y="4704267"/>
                <a:ext cx="360040" cy="3600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[2]</a:t>
                </a:r>
                <a:endParaRPr lang="ko-KR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058724" y="4704267"/>
                <a:ext cx="360040" cy="3600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[3]</a:t>
                </a:r>
                <a:endParaRPr lang="ko-KR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4418112" y="4688326"/>
                <a:ext cx="5148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4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arr</a:t>
                </a:r>
                <a:r>
                  <a:rPr lang="en-US" altLang="ko-KR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[]</a:t>
                </a:r>
                <a:endPara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cxnSp>
          <p:nvCxnSpPr>
            <p:cNvPr id="49" name="직선 화살표 연결선 48"/>
            <p:cNvCxnSpPr/>
            <p:nvPr/>
          </p:nvCxnSpPr>
          <p:spPr>
            <a:xfrm flipH="1">
              <a:off x="4811704" y="4745721"/>
              <a:ext cx="409848" cy="90948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  <a:alpha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그룹 49"/>
            <p:cNvGrpSpPr/>
            <p:nvPr/>
          </p:nvGrpSpPr>
          <p:grpSpPr>
            <a:xfrm>
              <a:off x="6604385" y="5639260"/>
              <a:ext cx="2216087" cy="382028"/>
              <a:chOff x="4202677" y="4688326"/>
              <a:chExt cx="2216087" cy="382028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5004048" y="4710314"/>
                <a:ext cx="360040" cy="3600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[0]</a:t>
                </a:r>
                <a:endParaRPr lang="ko-KR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5364088" y="4710314"/>
                <a:ext cx="360040" cy="3600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[1]</a:t>
                </a:r>
                <a:endParaRPr lang="ko-KR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5710384" y="4704267"/>
                <a:ext cx="360040" cy="3600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[2]</a:t>
                </a:r>
                <a:endParaRPr lang="ko-KR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6058724" y="4704267"/>
                <a:ext cx="360040" cy="3600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[3]</a:t>
                </a:r>
                <a:endParaRPr lang="ko-KR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4202677" y="4688326"/>
                <a:ext cx="99568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40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temp[]</a:t>
                </a:r>
                <a:endParaRPr lang="ko-KR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cxnSp>
          <p:nvCxnSpPr>
            <p:cNvPr id="56" name="직선 화살표 연결선 55"/>
            <p:cNvCxnSpPr/>
            <p:nvPr/>
          </p:nvCxnSpPr>
          <p:spPr>
            <a:xfrm>
              <a:off x="6410056" y="4745721"/>
              <a:ext cx="995700" cy="90948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  <a:alpha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/>
            <p:nvPr/>
          </p:nvCxnSpPr>
          <p:spPr>
            <a:xfrm>
              <a:off x="5729183" y="4745721"/>
              <a:ext cx="680889" cy="903433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  <a:alpha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/>
            <p:nvPr/>
          </p:nvCxnSpPr>
          <p:spPr>
            <a:xfrm>
              <a:off x="6065237" y="4730570"/>
              <a:ext cx="580489" cy="918584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  <a:alpha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직사각형 58"/>
            <p:cNvSpPr/>
            <p:nvPr/>
          </p:nvSpPr>
          <p:spPr>
            <a:xfrm>
              <a:off x="6316821" y="5553266"/>
              <a:ext cx="5325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 </a:t>
              </a:r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 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34222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리스트의 사용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5544616"/>
          </a:xfrm>
        </p:spPr>
        <p:txBody>
          <a:bodyPr/>
          <a:lstStyle/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800" b="1" dirty="0" smtClean="0">
                <a:cs typeface="Arial" panose="020B0604020202020204" pitchFamily="34" charset="0"/>
              </a:rPr>
              <a:t>[</a:t>
            </a:r>
            <a:r>
              <a:rPr lang="ko-KR" altLang="en-US" sz="1800" b="1" dirty="0" smtClean="0">
                <a:cs typeface="Arial" panose="020B0604020202020204" pitchFamily="34" charset="0"/>
              </a:rPr>
              <a:t>실습</a:t>
            </a:r>
            <a:r>
              <a:rPr lang="en-US" altLang="ko-KR" sz="1800" b="1" dirty="0" smtClean="0">
                <a:cs typeface="Arial" panose="020B0604020202020204" pitchFamily="34" charset="0"/>
              </a:rPr>
              <a:t>]</a:t>
            </a:r>
            <a:r>
              <a:rPr lang="ko-KR" altLang="en-US" sz="1800" dirty="0" smtClean="0">
                <a:cs typeface="Arial" panose="020B0604020202020204" pitchFamily="34" charset="0"/>
              </a:rPr>
              <a:t> </a:t>
            </a:r>
            <a:r>
              <a:rPr lang="en-US" altLang="ko-KR" sz="1800" dirty="0" smtClean="0">
                <a:cs typeface="Arial" panose="020B0604020202020204" pitchFamily="34" charset="0"/>
              </a:rPr>
              <a:t>1</a:t>
            </a:r>
            <a:r>
              <a:rPr lang="ko-KR" altLang="en-US" sz="1800" dirty="0" smtClean="0">
                <a:cs typeface="Arial" panose="020B0604020202020204" pitchFamily="34" charset="0"/>
              </a:rPr>
              <a:t>차원 리스트에서 가장 작은 값 찾기  </a:t>
            </a:r>
            <a:r>
              <a:rPr lang="en-US" altLang="ko-KR" sz="1800" dirty="0" smtClean="0">
                <a:cs typeface="Arial" panose="020B0604020202020204" pitchFamily="34" charset="0"/>
              </a:rPr>
              <a:t>	</a:t>
            </a:r>
            <a:r>
              <a:rPr lang="en-US" altLang="ko-KR" sz="1800" smtClean="0">
                <a:cs typeface="Arial" panose="020B0604020202020204" pitchFamily="34" charset="0"/>
              </a:rPr>
              <a:t>	</a:t>
            </a:r>
            <a:r>
              <a:rPr lang="en-US" altLang="ko-KR" sz="2000" smtClean="0">
                <a:cs typeface="Arial" panose="020B0604020202020204" pitchFamily="34" charset="0"/>
              </a:rPr>
              <a:t>  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Selection Sort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35596" y="1484784"/>
            <a:ext cx="7596844" cy="7643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1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차원 리스트 항목 중에 가장 작은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값을 찾아 그 항목의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index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와 값을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출력 하시오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.</a:t>
            </a:r>
            <a:endParaRPr lang="en-US" altLang="ko-KR" sz="1500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fi-FI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alist = </a:t>
            </a:r>
            <a:r>
              <a:rPr lang="fi-FI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[4, </a:t>
            </a:r>
            <a:r>
              <a:rPr lang="fi-FI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3, 2, 6, 1, 0, 8, 3, 6, 6, 9, 7]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596" y="2348880"/>
            <a:ext cx="7596844" cy="2677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err="1">
                <a:latin typeface="+mn-ea"/>
                <a:ea typeface="+mn-ea"/>
              </a:rPr>
              <a:t>alist</a:t>
            </a:r>
            <a:r>
              <a:rPr lang="en-US" altLang="ko-KR" sz="1400" dirty="0">
                <a:latin typeface="+mn-ea"/>
                <a:ea typeface="+mn-ea"/>
              </a:rPr>
              <a:t> = [4, 3, 2, 6, 1, 0, 8, 3, 6, 6, 9, 7</a:t>
            </a:r>
            <a:r>
              <a:rPr lang="en-US" altLang="ko-KR" sz="1400" dirty="0" smtClean="0">
                <a:latin typeface="+mn-ea"/>
                <a:ea typeface="+mn-ea"/>
              </a:rPr>
              <a:t>]	</a:t>
            </a:r>
            <a:endParaRPr lang="en-US" altLang="ko-KR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print(</a:t>
            </a:r>
            <a:r>
              <a:rPr lang="en-US" altLang="ko-KR" sz="1400" dirty="0" err="1">
                <a:latin typeface="+mn-ea"/>
                <a:ea typeface="+mn-ea"/>
              </a:rPr>
              <a:t>alist</a:t>
            </a:r>
            <a:r>
              <a:rPr lang="en-US" altLang="ko-KR" sz="1400" dirty="0" smtClean="0">
                <a:latin typeface="+mn-ea"/>
                <a:ea typeface="+mn-ea"/>
              </a:rPr>
              <a:t>)	</a:t>
            </a:r>
            <a:endParaRPr lang="en-US" altLang="ko-KR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minx = </a:t>
            </a:r>
            <a:r>
              <a:rPr lang="en-US" altLang="ko-KR" sz="1400" dirty="0" smtClean="0">
                <a:latin typeface="+mn-ea"/>
                <a:ea typeface="+mn-ea"/>
              </a:rPr>
              <a:t>0	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#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최소값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항목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index</a:t>
            </a:r>
            <a:r>
              <a:rPr lang="en-US" altLang="ko-KR" sz="1400" dirty="0" smtClean="0">
                <a:latin typeface="+mn-ea"/>
                <a:ea typeface="+mn-ea"/>
              </a:rPr>
              <a:t>	</a:t>
            </a:r>
            <a:endParaRPr lang="en-US" altLang="ko-KR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for </a:t>
            </a:r>
            <a:r>
              <a:rPr lang="en-US" altLang="ko-KR" sz="1400" dirty="0" err="1">
                <a:latin typeface="+mn-ea"/>
                <a:ea typeface="+mn-ea"/>
              </a:rPr>
              <a:t>i</a:t>
            </a:r>
            <a:r>
              <a:rPr lang="en-US" altLang="ko-KR" sz="1400" dirty="0">
                <a:latin typeface="+mn-ea"/>
                <a:ea typeface="+mn-ea"/>
              </a:rPr>
              <a:t> in range(1, </a:t>
            </a:r>
            <a:r>
              <a:rPr lang="en-US" altLang="ko-KR" sz="1400" dirty="0" err="1">
                <a:latin typeface="+mn-ea"/>
                <a:ea typeface="+mn-ea"/>
              </a:rPr>
              <a:t>len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en-US" altLang="ko-KR" sz="1400" dirty="0" err="1">
                <a:latin typeface="+mn-ea"/>
                <a:ea typeface="+mn-ea"/>
              </a:rPr>
              <a:t>alist</a:t>
            </a:r>
            <a:r>
              <a:rPr lang="en-US" altLang="ko-KR" sz="1400" dirty="0" smtClean="0">
                <a:latin typeface="+mn-ea"/>
                <a:ea typeface="+mn-ea"/>
              </a:rPr>
              <a:t>)):	</a:t>
            </a:r>
            <a:endParaRPr lang="en-US" altLang="ko-KR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    if </a:t>
            </a:r>
            <a:r>
              <a:rPr lang="en-US" altLang="ko-KR" sz="1400" dirty="0" err="1">
                <a:latin typeface="+mn-ea"/>
                <a:ea typeface="+mn-ea"/>
              </a:rPr>
              <a:t>alist</a:t>
            </a:r>
            <a:r>
              <a:rPr lang="en-US" altLang="ko-KR" sz="1400" dirty="0">
                <a:latin typeface="+mn-ea"/>
                <a:ea typeface="+mn-ea"/>
              </a:rPr>
              <a:t>[</a:t>
            </a:r>
            <a:r>
              <a:rPr lang="en-US" altLang="ko-KR" sz="1400" dirty="0" err="1">
                <a:latin typeface="+mn-ea"/>
                <a:ea typeface="+mn-ea"/>
              </a:rPr>
              <a:t>i</a:t>
            </a:r>
            <a:r>
              <a:rPr lang="en-US" altLang="ko-KR" sz="1400" dirty="0">
                <a:latin typeface="+mn-ea"/>
                <a:ea typeface="+mn-ea"/>
              </a:rPr>
              <a:t>] </a:t>
            </a:r>
            <a:r>
              <a:rPr lang="en-US" altLang="ko-KR" sz="1400" dirty="0" smtClean="0">
                <a:latin typeface="+mn-ea"/>
                <a:ea typeface="+mn-ea"/>
              </a:rPr>
              <a:t>&lt; </a:t>
            </a:r>
            <a:r>
              <a:rPr lang="en-US" altLang="ko-KR" sz="1400" dirty="0" err="1">
                <a:latin typeface="+mn-ea"/>
                <a:ea typeface="+mn-ea"/>
              </a:rPr>
              <a:t>alist</a:t>
            </a:r>
            <a:r>
              <a:rPr lang="en-US" altLang="ko-KR" sz="1400" dirty="0">
                <a:latin typeface="+mn-ea"/>
                <a:ea typeface="+mn-ea"/>
              </a:rPr>
              <a:t>[minx</a:t>
            </a:r>
            <a:r>
              <a:rPr lang="en-US" altLang="ko-KR" sz="1400" dirty="0" smtClean="0">
                <a:latin typeface="+mn-ea"/>
                <a:ea typeface="+mn-ea"/>
              </a:rPr>
              <a:t>]:	</a:t>
            </a:r>
            <a:endParaRPr lang="en-US" altLang="ko-KR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        minx = </a:t>
            </a:r>
            <a:r>
              <a:rPr lang="en-US" altLang="ko-KR" sz="1400" dirty="0" err="1" smtClean="0">
                <a:latin typeface="+mn-ea"/>
                <a:ea typeface="+mn-ea"/>
              </a:rPr>
              <a:t>i</a:t>
            </a:r>
            <a:r>
              <a:rPr lang="en-US" altLang="ko-KR" sz="1400" dirty="0" smtClean="0">
                <a:latin typeface="+mn-ea"/>
                <a:ea typeface="+mn-ea"/>
              </a:rPr>
              <a:t>	</a:t>
            </a:r>
            <a:endParaRPr lang="en-US" altLang="ko-KR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print("[%d] %d" %(minx, </a:t>
            </a:r>
            <a:r>
              <a:rPr lang="en-US" altLang="ko-KR" sz="1400" dirty="0" err="1">
                <a:latin typeface="+mn-ea"/>
                <a:ea typeface="+mn-ea"/>
              </a:rPr>
              <a:t>alist</a:t>
            </a:r>
            <a:r>
              <a:rPr lang="en-US" altLang="ko-KR" sz="1400" dirty="0">
                <a:latin typeface="+mn-ea"/>
                <a:ea typeface="+mn-ea"/>
              </a:rPr>
              <a:t>[minx])) </a:t>
            </a:r>
            <a:r>
              <a:rPr lang="en-US" altLang="ko-KR" sz="1400" dirty="0" smtClean="0">
                <a:latin typeface="+mn-ea"/>
                <a:ea typeface="+mn-ea"/>
              </a:rPr>
              <a:t>		</a:t>
            </a:r>
            <a:endParaRPr lang="ko-KR" altLang="en-US" sz="1400" dirty="0">
              <a:latin typeface="+mn-ea"/>
              <a:ea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4293096"/>
            <a:ext cx="3334215" cy="6001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직사각형 2"/>
          <p:cNvSpPr/>
          <p:nvPr/>
        </p:nvSpPr>
        <p:spPr>
          <a:xfrm>
            <a:off x="6339211" y="2433188"/>
            <a:ext cx="21932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Ch07_SelSort00</a:t>
            </a:r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.py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9008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리스트의 사용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5544616"/>
          </a:xfrm>
        </p:spPr>
        <p:txBody>
          <a:bodyPr/>
          <a:lstStyle/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800" b="1" dirty="0" smtClean="0">
                <a:cs typeface="Arial" panose="020B0604020202020204" pitchFamily="34" charset="0"/>
              </a:rPr>
              <a:t>[</a:t>
            </a:r>
            <a:r>
              <a:rPr lang="ko-KR" altLang="en-US" sz="1800" b="1" dirty="0" smtClean="0">
                <a:cs typeface="Arial" panose="020B0604020202020204" pitchFamily="34" charset="0"/>
              </a:rPr>
              <a:t>실습</a:t>
            </a:r>
            <a:r>
              <a:rPr lang="en-US" altLang="ko-KR" sz="1800" b="1" dirty="0" smtClean="0">
                <a:cs typeface="Arial" panose="020B0604020202020204" pitchFamily="34" charset="0"/>
              </a:rPr>
              <a:t>]</a:t>
            </a:r>
            <a:r>
              <a:rPr lang="ko-KR" altLang="en-US" sz="1800" dirty="0" smtClean="0">
                <a:cs typeface="Arial" panose="020B0604020202020204" pitchFamily="34" charset="0"/>
              </a:rPr>
              <a:t> </a:t>
            </a:r>
            <a:r>
              <a:rPr lang="en-US" altLang="ko-KR" sz="1800" dirty="0" smtClean="0">
                <a:cs typeface="Arial" panose="020B0604020202020204" pitchFamily="34" charset="0"/>
              </a:rPr>
              <a:t>1</a:t>
            </a:r>
            <a:r>
              <a:rPr lang="ko-KR" altLang="en-US" sz="1800" dirty="0" smtClean="0">
                <a:cs typeface="Arial" panose="020B0604020202020204" pitchFamily="34" charset="0"/>
              </a:rPr>
              <a:t>차원 리스트에서 가장 작은 값을 찾아 위치 바꾸기 </a:t>
            </a:r>
            <a:r>
              <a:rPr lang="en-US" altLang="ko-KR" sz="1800" dirty="0" smtClean="0">
                <a:cs typeface="Arial" panose="020B0604020202020204" pitchFamily="34" charset="0"/>
              </a:rPr>
              <a:t>(1)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ko-KR" sz="18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Selection Sort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35596" y="1484784"/>
            <a:ext cx="7596844" cy="7643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5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가장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작은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값을 찾아 그 항목과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0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번째 값을 교환 하시오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.</a:t>
            </a:r>
            <a:endParaRPr lang="en-US" altLang="ko-KR" sz="1500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fi-FI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alist = </a:t>
            </a:r>
            <a:r>
              <a:rPr lang="fi-FI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[4, </a:t>
            </a:r>
            <a:r>
              <a:rPr lang="fi-FI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3, 2, 6, 1, 0, 8, 3, 6, 6, 9, 7]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596" y="2348880"/>
            <a:ext cx="7596844" cy="30008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err="1"/>
              <a:t>alist</a:t>
            </a:r>
            <a:r>
              <a:rPr lang="en-US" altLang="ko-KR" sz="1400" dirty="0"/>
              <a:t> = [4, 3, 2, 6, 1, 0, 8, 3, 6, 6, 9, 7</a:t>
            </a:r>
            <a:r>
              <a:rPr lang="en-US" altLang="ko-KR" sz="1400" dirty="0" smtClean="0"/>
              <a:t>]	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print(</a:t>
            </a:r>
            <a:r>
              <a:rPr lang="en-US" altLang="ko-KR" sz="1400" dirty="0" err="1"/>
              <a:t>alist</a:t>
            </a:r>
            <a:r>
              <a:rPr lang="en-US" altLang="ko-KR" sz="1400" dirty="0" smtClean="0"/>
              <a:t>)	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minx = </a:t>
            </a:r>
            <a:r>
              <a:rPr lang="en-US" altLang="ko-KR" sz="1400" dirty="0" smtClean="0"/>
              <a:t>0</a:t>
            </a:r>
            <a:r>
              <a:rPr lang="en-US" altLang="ko-KR" sz="1400" dirty="0"/>
              <a:t>	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최소값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항목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index</a:t>
            </a:r>
            <a:r>
              <a:rPr lang="en-US" altLang="ko-KR" sz="1400" dirty="0" smtClean="0"/>
              <a:t>	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for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in range(1, </a:t>
            </a:r>
            <a:r>
              <a:rPr lang="en-US" altLang="ko-KR" sz="1400" dirty="0" err="1"/>
              <a:t>len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alist</a:t>
            </a:r>
            <a:r>
              <a:rPr lang="en-US" altLang="ko-KR" sz="1400" dirty="0" smtClean="0"/>
              <a:t>)):	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if </a:t>
            </a:r>
            <a:r>
              <a:rPr lang="en-US" altLang="ko-KR" sz="1400" dirty="0" err="1"/>
              <a:t>alist</a:t>
            </a:r>
            <a:r>
              <a:rPr lang="en-US" altLang="ko-KR" sz="1400" dirty="0"/>
              <a:t>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 &lt; </a:t>
            </a:r>
            <a:r>
              <a:rPr lang="en-US" altLang="ko-KR" sz="1400" dirty="0" err="1"/>
              <a:t>alist</a:t>
            </a:r>
            <a:r>
              <a:rPr lang="en-US" altLang="ko-KR" sz="1400" dirty="0"/>
              <a:t>[minx</a:t>
            </a:r>
            <a:r>
              <a:rPr lang="en-US" altLang="ko-KR" sz="1400" dirty="0" smtClean="0"/>
              <a:t>]:	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minx =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	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 err="1">
                <a:solidFill>
                  <a:srgbClr val="0000CC"/>
                </a:solidFill>
              </a:rPr>
              <a:t>alist</a:t>
            </a:r>
            <a:r>
              <a:rPr lang="en-US" altLang="ko-KR" sz="1400" dirty="0">
                <a:solidFill>
                  <a:srgbClr val="0000CC"/>
                </a:solidFill>
              </a:rPr>
              <a:t>[0], </a:t>
            </a:r>
            <a:r>
              <a:rPr lang="en-US" altLang="ko-KR" sz="1400" dirty="0" err="1">
                <a:solidFill>
                  <a:srgbClr val="0000CC"/>
                </a:solidFill>
              </a:rPr>
              <a:t>alist</a:t>
            </a:r>
            <a:r>
              <a:rPr lang="en-US" altLang="ko-KR" sz="1400" dirty="0">
                <a:solidFill>
                  <a:srgbClr val="0000CC"/>
                </a:solidFill>
              </a:rPr>
              <a:t>[minx] = </a:t>
            </a:r>
            <a:r>
              <a:rPr lang="en-US" altLang="ko-KR" sz="1400" dirty="0" err="1">
                <a:solidFill>
                  <a:srgbClr val="0000CC"/>
                </a:solidFill>
              </a:rPr>
              <a:t>alist</a:t>
            </a:r>
            <a:r>
              <a:rPr lang="en-US" altLang="ko-KR" sz="1400" dirty="0">
                <a:solidFill>
                  <a:srgbClr val="0000CC"/>
                </a:solidFill>
              </a:rPr>
              <a:t>[minx], </a:t>
            </a:r>
            <a:r>
              <a:rPr lang="en-US" altLang="ko-KR" sz="1400" dirty="0" err="1">
                <a:solidFill>
                  <a:srgbClr val="0000CC"/>
                </a:solidFill>
              </a:rPr>
              <a:t>alist</a:t>
            </a:r>
            <a:r>
              <a:rPr lang="en-US" altLang="ko-KR" sz="1400" dirty="0">
                <a:solidFill>
                  <a:srgbClr val="0000CC"/>
                </a:solidFill>
              </a:rPr>
              <a:t>[0</a:t>
            </a:r>
            <a:r>
              <a:rPr lang="en-US" altLang="ko-KR" sz="1400" dirty="0" smtClean="0">
                <a:solidFill>
                  <a:srgbClr val="0000CC"/>
                </a:solidFill>
              </a:rPr>
              <a:t>]   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항목 교환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	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/>
              <a:t>print(</a:t>
            </a:r>
            <a:r>
              <a:rPr lang="en-US" altLang="ko-KR" sz="1400" dirty="0" err="1"/>
              <a:t>alist</a:t>
            </a:r>
            <a:r>
              <a:rPr lang="en-US" altLang="ko-KR" sz="1400" dirty="0" smtClean="0"/>
              <a:t>)			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5030569"/>
            <a:ext cx="3372321" cy="6382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직사각형 7"/>
          <p:cNvSpPr/>
          <p:nvPr/>
        </p:nvSpPr>
        <p:spPr>
          <a:xfrm>
            <a:off x="6339211" y="2433188"/>
            <a:ext cx="21932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Ch07_SelSort0</a:t>
            </a:r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1.py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9761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리스트의 사용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5544616"/>
          </a:xfrm>
        </p:spPr>
        <p:txBody>
          <a:bodyPr/>
          <a:lstStyle/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800" b="1" dirty="0" smtClean="0">
                <a:cs typeface="Arial" panose="020B0604020202020204" pitchFamily="34" charset="0"/>
              </a:rPr>
              <a:t>[</a:t>
            </a:r>
            <a:r>
              <a:rPr lang="ko-KR" altLang="en-US" sz="1800" b="1" dirty="0" smtClean="0">
                <a:cs typeface="Arial" panose="020B0604020202020204" pitchFamily="34" charset="0"/>
              </a:rPr>
              <a:t>실습</a:t>
            </a:r>
            <a:r>
              <a:rPr lang="en-US" altLang="ko-KR" sz="1800" b="1" dirty="0" smtClean="0">
                <a:cs typeface="Arial" panose="020B0604020202020204" pitchFamily="34" charset="0"/>
              </a:rPr>
              <a:t>]</a:t>
            </a:r>
            <a:r>
              <a:rPr lang="ko-KR" altLang="en-US" sz="1800" dirty="0" smtClean="0">
                <a:cs typeface="Arial" panose="020B0604020202020204" pitchFamily="34" charset="0"/>
              </a:rPr>
              <a:t> </a:t>
            </a:r>
            <a:r>
              <a:rPr lang="en-US" altLang="ko-KR" sz="1800" dirty="0" smtClean="0">
                <a:cs typeface="Arial" panose="020B0604020202020204" pitchFamily="34" charset="0"/>
              </a:rPr>
              <a:t>1</a:t>
            </a:r>
            <a:r>
              <a:rPr lang="ko-KR" altLang="en-US" sz="1800" dirty="0" smtClean="0">
                <a:cs typeface="Arial" panose="020B0604020202020204" pitchFamily="34" charset="0"/>
              </a:rPr>
              <a:t>차원 리스트에서 가장 작은 값을 찾아 위치 바꾸기 </a:t>
            </a:r>
            <a:r>
              <a:rPr lang="en-US" altLang="ko-KR" sz="1800" dirty="0" smtClean="0">
                <a:cs typeface="Arial" panose="020B0604020202020204" pitchFamily="34" charset="0"/>
              </a:rPr>
              <a:t>(2) 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Selection Sort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35596" y="1484784"/>
            <a:ext cx="7596844" cy="13252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5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가장 </a:t>
            </a:r>
            <a:r>
              <a:rPr lang="ko-KR" altLang="en-US" sz="15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작은</a:t>
            </a:r>
            <a:r>
              <a:rPr lang="en-US" altLang="ko-KR" sz="15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5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값 </a:t>
            </a:r>
            <a:r>
              <a:rPr lang="ko-KR" altLang="en-US" sz="15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순으로 리스트 항목을 재배치</a:t>
            </a:r>
            <a:r>
              <a:rPr lang="ko-KR" altLang="en-US" sz="15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하시오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.</a:t>
            </a:r>
            <a:endParaRPr lang="en-US" altLang="ko-KR" sz="1500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fi-FI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alist = </a:t>
            </a:r>
            <a:r>
              <a:rPr lang="fi-FI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[4, </a:t>
            </a:r>
            <a:r>
              <a:rPr lang="fi-FI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3, 2, 6, 1, 0, 8, 3, 6, 6, 9, 7</a:t>
            </a:r>
            <a:r>
              <a:rPr lang="fi-FI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]</a:t>
            </a:r>
          </a:p>
          <a:p>
            <a:pPr lvl="1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계속해서 </a:t>
            </a:r>
            <a:r>
              <a:rPr lang="en-US" altLang="ko-K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i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=1, 2, …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순으로 옮겨가며 그 이하 항목에서 가장 작은 값을 찾아 </a:t>
            </a:r>
            <a:r>
              <a:rPr lang="en-US" altLang="ko-K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i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번째와 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교환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이러한 정렬 방식을 </a:t>
            </a:r>
            <a:r>
              <a:rPr lang="en-US" altLang="ko-KR" sz="1400" b="1" dirty="0" smtClean="0">
                <a:solidFill>
                  <a:srgbClr val="0000CC"/>
                </a:solidFill>
                <a:latin typeface="+mn-ea"/>
                <a:cs typeface="Arial" panose="020B0604020202020204" pitchFamily="34" charset="0"/>
              </a:rPr>
              <a:t>Selection Sort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라고 한다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.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596" y="2924944"/>
            <a:ext cx="7596844" cy="33239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err="1">
                <a:latin typeface="+mn-ea"/>
                <a:ea typeface="+mn-ea"/>
              </a:rPr>
              <a:t>alist</a:t>
            </a:r>
            <a:r>
              <a:rPr lang="en-US" altLang="ko-KR" sz="1400" dirty="0">
                <a:latin typeface="+mn-ea"/>
                <a:ea typeface="+mn-ea"/>
              </a:rPr>
              <a:t> = [4, 3, 2, 6, 1, 0, 8, 3, 6, 6, 9, 7</a:t>
            </a:r>
            <a:r>
              <a:rPr lang="en-US" altLang="ko-KR" sz="1400" dirty="0" smtClean="0">
                <a:latin typeface="+mn-ea"/>
                <a:ea typeface="+mn-ea"/>
              </a:rPr>
              <a:t>]	</a:t>
            </a:r>
            <a:endParaRPr lang="en-US" altLang="ko-KR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print(</a:t>
            </a:r>
            <a:r>
              <a:rPr lang="en-US" altLang="ko-KR" sz="1400" dirty="0" err="1">
                <a:latin typeface="+mn-ea"/>
                <a:ea typeface="+mn-ea"/>
              </a:rPr>
              <a:t>alist</a:t>
            </a:r>
            <a:r>
              <a:rPr lang="en-US" altLang="ko-KR" sz="1400" dirty="0" smtClean="0">
                <a:latin typeface="+mn-ea"/>
                <a:ea typeface="+mn-ea"/>
              </a:rPr>
              <a:t>)	</a:t>
            </a:r>
            <a:endParaRPr lang="en-US" altLang="ko-KR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#Selection Sort (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오름차 순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)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C00000"/>
                </a:solidFill>
                <a:latin typeface="+mn-ea"/>
                <a:ea typeface="+mn-ea"/>
              </a:rPr>
              <a:t>for s in range(</a:t>
            </a:r>
            <a:r>
              <a:rPr lang="en-US" altLang="ko-KR" sz="1400" dirty="0" err="1">
                <a:solidFill>
                  <a:srgbClr val="C00000"/>
                </a:solidFill>
                <a:latin typeface="+mn-ea"/>
                <a:ea typeface="+mn-ea"/>
              </a:rPr>
              <a:t>len</a:t>
            </a:r>
            <a:r>
              <a:rPr lang="en-US" altLang="ko-KR" sz="1400" dirty="0">
                <a:solidFill>
                  <a:srgbClr val="C00000"/>
                </a:solidFill>
                <a:latin typeface="+mn-ea"/>
                <a:ea typeface="+mn-ea"/>
              </a:rPr>
              <a:t>(</a:t>
            </a:r>
            <a:r>
              <a:rPr lang="en-US" altLang="ko-KR" sz="1400" dirty="0" err="1">
                <a:solidFill>
                  <a:srgbClr val="C00000"/>
                </a:solidFill>
                <a:latin typeface="+mn-ea"/>
                <a:ea typeface="+mn-ea"/>
              </a:rPr>
              <a:t>alist</a:t>
            </a:r>
            <a:r>
              <a:rPr lang="en-US" altLang="ko-KR" sz="1400" dirty="0" smtClean="0">
                <a:solidFill>
                  <a:srgbClr val="C00000"/>
                </a:solidFill>
                <a:latin typeface="+mn-ea"/>
                <a:ea typeface="+mn-ea"/>
              </a:rPr>
              <a:t>)):</a:t>
            </a:r>
            <a:r>
              <a:rPr lang="en-US" altLang="ko-KR" sz="1400" dirty="0" smtClean="0">
                <a:latin typeface="+mn-ea"/>
                <a:ea typeface="+mn-ea"/>
              </a:rPr>
              <a:t>	</a:t>
            </a:r>
            <a:endParaRPr lang="en-US" altLang="ko-KR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    minx = </a:t>
            </a:r>
            <a:r>
              <a:rPr lang="en-US" altLang="ko-KR" sz="1400" dirty="0" smtClean="0">
                <a:solidFill>
                  <a:srgbClr val="C00000"/>
                </a:solidFill>
                <a:latin typeface="+mn-ea"/>
                <a:ea typeface="+mn-ea"/>
              </a:rPr>
              <a:t>s</a:t>
            </a:r>
            <a:r>
              <a:rPr lang="en-US" altLang="ko-KR" sz="1400" dirty="0" smtClean="0">
                <a:latin typeface="+mn-ea"/>
                <a:ea typeface="+mn-ea"/>
              </a:rPr>
              <a:t>	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#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최소값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항목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index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를 교환 </a:t>
            </a: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기준값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index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로 시작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    for </a:t>
            </a:r>
            <a:r>
              <a:rPr lang="en-US" altLang="ko-KR" sz="1400" dirty="0" err="1">
                <a:latin typeface="+mn-ea"/>
                <a:ea typeface="+mn-ea"/>
              </a:rPr>
              <a:t>i</a:t>
            </a:r>
            <a:r>
              <a:rPr lang="en-US" altLang="ko-KR" sz="1400" dirty="0">
                <a:latin typeface="+mn-ea"/>
                <a:ea typeface="+mn-ea"/>
              </a:rPr>
              <a:t> in range(</a:t>
            </a:r>
            <a:r>
              <a:rPr lang="en-US" altLang="ko-KR" sz="1400" dirty="0">
                <a:solidFill>
                  <a:srgbClr val="C00000"/>
                </a:solidFill>
                <a:latin typeface="+mn-ea"/>
                <a:ea typeface="+mn-ea"/>
              </a:rPr>
              <a:t>s+1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en-US" altLang="ko-KR" sz="1400" dirty="0" err="1">
                <a:latin typeface="+mn-ea"/>
                <a:ea typeface="+mn-ea"/>
              </a:rPr>
              <a:t>len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en-US" altLang="ko-KR" sz="1400" dirty="0" err="1">
                <a:latin typeface="+mn-ea"/>
                <a:ea typeface="+mn-ea"/>
              </a:rPr>
              <a:t>alist</a:t>
            </a:r>
            <a:r>
              <a:rPr lang="en-US" altLang="ko-KR" sz="1400" dirty="0" smtClean="0">
                <a:latin typeface="+mn-ea"/>
                <a:ea typeface="+mn-ea"/>
              </a:rPr>
              <a:t>)):	</a:t>
            </a:r>
            <a:endParaRPr lang="en-US" altLang="ko-KR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        if </a:t>
            </a:r>
            <a:r>
              <a:rPr lang="en-US" altLang="ko-KR" sz="1400" dirty="0" err="1">
                <a:latin typeface="+mn-ea"/>
                <a:ea typeface="+mn-ea"/>
              </a:rPr>
              <a:t>alist</a:t>
            </a:r>
            <a:r>
              <a:rPr lang="en-US" altLang="ko-KR" sz="1400" dirty="0">
                <a:latin typeface="+mn-ea"/>
                <a:ea typeface="+mn-ea"/>
              </a:rPr>
              <a:t>[</a:t>
            </a:r>
            <a:r>
              <a:rPr lang="en-US" altLang="ko-KR" sz="1400" dirty="0" err="1">
                <a:latin typeface="+mn-ea"/>
                <a:ea typeface="+mn-ea"/>
              </a:rPr>
              <a:t>i</a:t>
            </a:r>
            <a:r>
              <a:rPr lang="en-US" altLang="ko-KR" sz="1400" dirty="0">
                <a:latin typeface="+mn-ea"/>
                <a:ea typeface="+mn-ea"/>
              </a:rPr>
              <a:t>] &lt; </a:t>
            </a:r>
            <a:r>
              <a:rPr lang="en-US" altLang="ko-KR" sz="1400" dirty="0" err="1">
                <a:latin typeface="+mn-ea"/>
                <a:ea typeface="+mn-ea"/>
              </a:rPr>
              <a:t>alist</a:t>
            </a:r>
            <a:r>
              <a:rPr lang="en-US" altLang="ko-KR" sz="1400" dirty="0">
                <a:latin typeface="+mn-ea"/>
                <a:ea typeface="+mn-ea"/>
              </a:rPr>
              <a:t>[minx</a:t>
            </a:r>
            <a:r>
              <a:rPr lang="en-US" altLang="ko-KR" sz="1400" dirty="0" smtClean="0">
                <a:latin typeface="+mn-ea"/>
                <a:ea typeface="+mn-ea"/>
              </a:rPr>
              <a:t>]:	</a:t>
            </a:r>
            <a:endParaRPr lang="en-US" altLang="ko-KR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            minx = </a:t>
            </a:r>
            <a:r>
              <a:rPr lang="en-US" altLang="ko-KR" sz="1400" dirty="0" err="1" smtClean="0">
                <a:latin typeface="+mn-ea"/>
                <a:ea typeface="+mn-ea"/>
              </a:rPr>
              <a:t>i</a:t>
            </a:r>
            <a:r>
              <a:rPr lang="en-US" altLang="ko-KR" sz="1400" dirty="0" smtClean="0">
                <a:latin typeface="+mn-ea"/>
                <a:ea typeface="+mn-ea"/>
              </a:rPr>
              <a:t>	</a:t>
            </a:r>
            <a:endParaRPr lang="en-US" altLang="ko-KR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    </a:t>
            </a:r>
            <a:r>
              <a:rPr lang="en-US" altLang="ko-KR" sz="1400" dirty="0" err="1">
                <a:latin typeface="+mn-ea"/>
                <a:ea typeface="+mn-ea"/>
              </a:rPr>
              <a:t>alist</a:t>
            </a:r>
            <a:r>
              <a:rPr lang="en-US" altLang="ko-KR" sz="1400" dirty="0">
                <a:latin typeface="+mn-ea"/>
                <a:ea typeface="+mn-ea"/>
              </a:rPr>
              <a:t>[</a:t>
            </a:r>
            <a:r>
              <a:rPr lang="en-US" altLang="ko-KR" sz="1400" dirty="0">
                <a:solidFill>
                  <a:srgbClr val="C00000"/>
                </a:solidFill>
                <a:latin typeface="+mn-ea"/>
                <a:ea typeface="+mn-ea"/>
              </a:rPr>
              <a:t>s</a:t>
            </a:r>
            <a:r>
              <a:rPr lang="en-US" altLang="ko-KR" sz="1400" dirty="0">
                <a:latin typeface="+mn-ea"/>
                <a:ea typeface="+mn-ea"/>
              </a:rPr>
              <a:t>], </a:t>
            </a:r>
            <a:r>
              <a:rPr lang="en-US" altLang="ko-KR" sz="1400" dirty="0" err="1">
                <a:latin typeface="+mn-ea"/>
                <a:ea typeface="+mn-ea"/>
              </a:rPr>
              <a:t>alist</a:t>
            </a:r>
            <a:r>
              <a:rPr lang="en-US" altLang="ko-KR" sz="1400" dirty="0">
                <a:latin typeface="+mn-ea"/>
                <a:ea typeface="+mn-ea"/>
              </a:rPr>
              <a:t>[minx] = </a:t>
            </a:r>
            <a:r>
              <a:rPr lang="en-US" altLang="ko-KR" sz="1400" dirty="0" err="1">
                <a:latin typeface="+mn-ea"/>
                <a:ea typeface="+mn-ea"/>
              </a:rPr>
              <a:t>alist</a:t>
            </a:r>
            <a:r>
              <a:rPr lang="en-US" altLang="ko-KR" sz="1400" dirty="0">
                <a:latin typeface="+mn-ea"/>
                <a:ea typeface="+mn-ea"/>
              </a:rPr>
              <a:t>[minx], </a:t>
            </a:r>
            <a:r>
              <a:rPr lang="en-US" altLang="ko-KR" sz="1400" dirty="0" err="1">
                <a:latin typeface="+mn-ea"/>
                <a:ea typeface="+mn-ea"/>
              </a:rPr>
              <a:t>alist</a:t>
            </a:r>
            <a:r>
              <a:rPr lang="en-US" altLang="ko-KR" sz="1400" dirty="0">
                <a:latin typeface="+mn-ea"/>
                <a:ea typeface="+mn-ea"/>
              </a:rPr>
              <a:t>[</a:t>
            </a:r>
            <a:r>
              <a:rPr lang="en-US" altLang="ko-KR" sz="1400" dirty="0">
                <a:solidFill>
                  <a:srgbClr val="C00000"/>
                </a:solidFill>
                <a:latin typeface="+mn-ea"/>
                <a:ea typeface="+mn-ea"/>
              </a:rPr>
              <a:t>s</a:t>
            </a:r>
            <a:r>
              <a:rPr lang="en-US" altLang="ko-KR" sz="1400" dirty="0" smtClean="0">
                <a:latin typeface="+mn-ea"/>
                <a:ea typeface="+mn-ea"/>
              </a:rPr>
              <a:t>]	</a:t>
            </a:r>
            <a:endParaRPr lang="en-US" altLang="ko-KR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print(</a:t>
            </a:r>
            <a:r>
              <a:rPr lang="en-US" altLang="ko-KR" sz="1400" dirty="0" err="1">
                <a:latin typeface="+mn-ea"/>
                <a:ea typeface="+mn-ea"/>
              </a:rPr>
              <a:t>alist</a:t>
            </a:r>
            <a:r>
              <a:rPr lang="en-US" altLang="ko-KR" sz="1400" dirty="0" smtClean="0">
                <a:latin typeface="+mn-ea"/>
                <a:ea typeface="+mn-ea"/>
              </a:rPr>
              <a:t>)			</a:t>
            </a:r>
            <a:endParaRPr lang="ko-KR" altLang="en-US" sz="1400" dirty="0"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5474085"/>
            <a:ext cx="3353268" cy="6192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직사각형 7"/>
          <p:cNvSpPr/>
          <p:nvPr/>
        </p:nvSpPr>
        <p:spPr>
          <a:xfrm>
            <a:off x="6339211" y="2946430"/>
            <a:ext cx="21932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Ch07_SelSort0</a:t>
            </a:r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2.py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4542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리스트의 사용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5544616"/>
          </a:xfrm>
        </p:spPr>
        <p:txBody>
          <a:bodyPr/>
          <a:lstStyle/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800" b="1" dirty="0" smtClean="0">
                <a:cs typeface="Arial" panose="020B0604020202020204" pitchFamily="34" charset="0"/>
              </a:rPr>
              <a:t>[</a:t>
            </a:r>
            <a:r>
              <a:rPr lang="ko-KR" altLang="en-US" sz="1800" b="1" dirty="0" smtClean="0">
                <a:cs typeface="Arial" panose="020B0604020202020204" pitchFamily="34" charset="0"/>
              </a:rPr>
              <a:t>실습</a:t>
            </a:r>
            <a:r>
              <a:rPr lang="en-US" altLang="ko-KR" sz="1800" b="1" dirty="0" smtClean="0">
                <a:cs typeface="Arial" panose="020B0604020202020204" pitchFamily="34" charset="0"/>
              </a:rPr>
              <a:t>]</a:t>
            </a:r>
            <a:r>
              <a:rPr lang="ko-KR" altLang="en-US" sz="1800" dirty="0" smtClean="0">
                <a:cs typeface="Arial" panose="020B0604020202020204" pitchFamily="34" charset="0"/>
              </a:rPr>
              <a:t> </a:t>
            </a:r>
            <a:r>
              <a:rPr lang="en-US" altLang="ko-KR" sz="1600" dirty="0" smtClean="0">
                <a:cs typeface="Arial" panose="020B0604020202020204" pitchFamily="34" charset="0"/>
              </a:rPr>
              <a:t>1</a:t>
            </a:r>
            <a:r>
              <a:rPr lang="ko-KR" altLang="en-US" sz="1600" dirty="0" smtClean="0">
                <a:cs typeface="Arial" panose="020B0604020202020204" pitchFamily="34" charset="0"/>
              </a:rPr>
              <a:t>차원 리스트에서 가장 작은 값을 오른쪽 끝에 위치 시키기       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Bubble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Sort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35596" y="1484784"/>
            <a:ext cx="7596844" cy="11928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en-US" altLang="ko-KR" sz="1500" b="1" dirty="0" smtClean="0">
                <a:solidFill>
                  <a:srgbClr val="0000CC"/>
                </a:solidFill>
                <a:latin typeface="+mn-ea"/>
                <a:cs typeface="Arial" panose="020B0604020202020204" pitchFamily="34" charset="0"/>
              </a:rPr>
              <a:t>Bubble Sort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내림차 순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</a:t>
            </a:r>
            <a:endParaRPr lang="en-US" altLang="ko-KR" sz="1500" b="1" dirty="0">
              <a:solidFill>
                <a:srgbClr val="0000CC"/>
              </a:solidFill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인접한</a:t>
            </a:r>
            <a:r>
              <a:rPr lang="fi-FI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항목과 값을 비교하여 작은 값이 우측으로 가도록 교환하는 방법을 반복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한 차례를 반복하면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가장 우측 끝 항목부터 가장 작은 값이 자리를 잡는다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이러한 과정을 좌측으로 하나씩 이동하면서 정렬 완성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596" y="2780928"/>
            <a:ext cx="7596844" cy="30008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err="1">
                <a:latin typeface="+mn-ea"/>
                <a:ea typeface="+mn-ea"/>
              </a:rPr>
              <a:t>alist</a:t>
            </a:r>
            <a:r>
              <a:rPr lang="en-US" altLang="ko-KR" sz="1400" dirty="0">
                <a:latin typeface="+mn-ea"/>
                <a:ea typeface="+mn-ea"/>
              </a:rPr>
              <a:t> = [4, 3, 2, 6, 1, 0, 8, 3, 6, 6, 9, 7]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print(</a:t>
            </a:r>
            <a:r>
              <a:rPr lang="en-US" altLang="ko-KR" sz="1400" dirty="0" err="1">
                <a:latin typeface="+mn-ea"/>
                <a:ea typeface="+mn-ea"/>
              </a:rPr>
              <a:t>alist</a:t>
            </a:r>
            <a:r>
              <a:rPr lang="en-US" altLang="ko-KR" sz="1400" dirty="0">
                <a:latin typeface="+mn-ea"/>
                <a:ea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#Bubble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Sort (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내림차 순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)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for s in range(</a:t>
            </a:r>
            <a:r>
              <a:rPr lang="en-US" altLang="ko-KR" sz="1400" dirty="0" err="1">
                <a:latin typeface="+mn-ea"/>
                <a:ea typeface="+mn-ea"/>
              </a:rPr>
              <a:t>len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en-US" altLang="ko-KR" sz="1400" dirty="0" err="1">
                <a:latin typeface="+mn-ea"/>
                <a:ea typeface="+mn-ea"/>
              </a:rPr>
              <a:t>alist</a:t>
            </a:r>
            <a:r>
              <a:rPr lang="en-US" altLang="ko-KR" sz="1400" dirty="0">
                <a:latin typeface="+mn-ea"/>
                <a:ea typeface="+mn-ea"/>
              </a:rPr>
              <a:t>), 0, -1):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가장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작은 값부터 오른쪽 끝에 배치하고자 하는 오른쪽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제어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    </a:t>
            </a:r>
            <a:r>
              <a:rPr lang="en-US" altLang="ko-KR" sz="1400" dirty="0">
                <a:latin typeface="+mn-ea"/>
                <a:ea typeface="+mn-ea"/>
              </a:rPr>
              <a:t>for </a:t>
            </a:r>
            <a:r>
              <a:rPr lang="en-US" altLang="ko-KR" sz="1400" dirty="0" err="1">
                <a:latin typeface="+mn-ea"/>
                <a:ea typeface="+mn-ea"/>
              </a:rPr>
              <a:t>i</a:t>
            </a:r>
            <a:r>
              <a:rPr lang="en-US" altLang="ko-KR" sz="1400" dirty="0">
                <a:latin typeface="+mn-ea"/>
                <a:ea typeface="+mn-ea"/>
              </a:rPr>
              <a:t> in range(s-1):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        if </a:t>
            </a:r>
            <a:r>
              <a:rPr lang="en-US" altLang="ko-KR" sz="1400" dirty="0" err="1">
                <a:latin typeface="+mn-ea"/>
                <a:ea typeface="+mn-ea"/>
              </a:rPr>
              <a:t>alist</a:t>
            </a:r>
            <a:r>
              <a:rPr lang="en-US" altLang="ko-KR" sz="1400" dirty="0">
                <a:latin typeface="+mn-ea"/>
                <a:ea typeface="+mn-ea"/>
              </a:rPr>
              <a:t>[</a:t>
            </a:r>
            <a:r>
              <a:rPr lang="en-US" altLang="ko-KR" sz="1400" dirty="0" err="1">
                <a:latin typeface="+mn-ea"/>
                <a:ea typeface="+mn-ea"/>
              </a:rPr>
              <a:t>i</a:t>
            </a:r>
            <a:r>
              <a:rPr lang="en-US" altLang="ko-KR" sz="1400" dirty="0">
                <a:latin typeface="+mn-ea"/>
                <a:ea typeface="+mn-ea"/>
              </a:rPr>
              <a:t>] </a:t>
            </a:r>
            <a:r>
              <a:rPr lang="en-US" altLang="ko-KR" sz="1400" dirty="0" smtClean="0">
                <a:latin typeface="+mn-ea"/>
                <a:ea typeface="+mn-ea"/>
              </a:rPr>
              <a:t>&lt; </a:t>
            </a:r>
            <a:r>
              <a:rPr lang="en-US" altLang="ko-KR" sz="1400" dirty="0" err="1">
                <a:latin typeface="+mn-ea"/>
                <a:ea typeface="+mn-ea"/>
              </a:rPr>
              <a:t>alist</a:t>
            </a:r>
            <a:r>
              <a:rPr lang="en-US" altLang="ko-KR" sz="1400" dirty="0">
                <a:latin typeface="+mn-ea"/>
                <a:ea typeface="+mn-ea"/>
              </a:rPr>
              <a:t>[i+1]: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맨 왼쪽부터 다음과 값 비교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            </a:t>
            </a:r>
            <a:r>
              <a:rPr lang="en-US" altLang="ko-KR" sz="1400" dirty="0" err="1">
                <a:latin typeface="+mn-ea"/>
                <a:ea typeface="+mn-ea"/>
              </a:rPr>
              <a:t>alist</a:t>
            </a:r>
            <a:r>
              <a:rPr lang="en-US" altLang="ko-KR" sz="1400" dirty="0">
                <a:latin typeface="+mn-ea"/>
                <a:ea typeface="+mn-ea"/>
              </a:rPr>
              <a:t>[</a:t>
            </a:r>
            <a:r>
              <a:rPr lang="en-US" altLang="ko-KR" sz="1400" dirty="0" err="1">
                <a:latin typeface="+mn-ea"/>
                <a:ea typeface="+mn-ea"/>
              </a:rPr>
              <a:t>i</a:t>
            </a:r>
            <a:r>
              <a:rPr lang="en-US" altLang="ko-KR" sz="1400" dirty="0">
                <a:latin typeface="+mn-ea"/>
                <a:ea typeface="+mn-ea"/>
              </a:rPr>
              <a:t>], </a:t>
            </a:r>
            <a:r>
              <a:rPr lang="en-US" altLang="ko-KR" sz="1400" dirty="0" err="1">
                <a:latin typeface="+mn-ea"/>
                <a:ea typeface="+mn-ea"/>
              </a:rPr>
              <a:t>alist</a:t>
            </a:r>
            <a:r>
              <a:rPr lang="en-US" altLang="ko-KR" sz="1400" dirty="0">
                <a:latin typeface="+mn-ea"/>
                <a:ea typeface="+mn-ea"/>
              </a:rPr>
              <a:t>[i+1] = </a:t>
            </a:r>
            <a:r>
              <a:rPr lang="en-US" altLang="ko-KR" sz="1400" dirty="0" err="1">
                <a:latin typeface="+mn-ea"/>
                <a:ea typeface="+mn-ea"/>
              </a:rPr>
              <a:t>alist</a:t>
            </a:r>
            <a:r>
              <a:rPr lang="en-US" altLang="ko-KR" sz="1400" dirty="0">
                <a:latin typeface="+mn-ea"/>
                <a:ea typeface="+mn-ea"/>
              </a:rPr>
              <a:t>[i+1], </a:t>
            </a:r>
            <a:r>
              <a:rPr lang="en-US" altLang="ko-KR" sz="1400" dirty="0" err="1">
                <a:latin typeface="+mn-ea"/>
                <a:ea typeface="+mn-ea"/>
              </a:rPr>
              <a:t>alist</a:t>
            </a:r>
            <a:r>
              <a:rPr lang="en-US" altLang="ko-KR" sz="1400" dirty="0">
                <a:latin typeface="+mn-ea"/>
                <a:ea typeface="+mn-ea"/>
              </a:rPr>
              <a:t>[</a:t>
            </a:r>
            <a:r>
              <a:rPr lang="en-US" altLang="ko-KR" sz="1400" dirty="0" err="1">
                <a:latin typeface="+mn-ea"/>
                <a:ea typeface="+mn-ea"/>
              </a:rPr>
              <a:t>i</a:t>
            </a:r>
            <a:r>
              <a:rPr lang="en-US" altLang="ko-KR" sz="1400" dirty="0">
                <a:latin typeface="+mn-ea"/>
                <a:ea typeface="+mn-ea"/>
              </a:rPr>
              <a:t>]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위치 교환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        </a:t>
            </a:r>
            <a:r>
              <a:rPr lang="en-US" altLang="ko-KR" sz="1400" dirty="0" smtClean="0">
                <a:latin typeface="+mn-ea"/>
                <a:ea typeface="+mn-ea"/>
              </a:rPr>
              <a:t>print(</a:t>
            </a:r>
            <a:r>
              <a:rPr lang="en-US" altLang="ko-KR" sz="1400" dirty="0" err="1" smtClean="0">
                <a:latin typeface="+mn-ea"/>
                <a:ea typeface="+mn-ea"/>
              </a:rPr>
              <a:t>alist</a:t>
            </a:r>
            <a:r>
              <a:rPr lang="en-US" altLang="ko-KR" sz="1400" dirty="0">
                <a:latin typeface="+mn-ea"/>
                <a:ea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print(</a:t>
            </a:r>
            <a:r>
              <a:rPr lang="en-US" altLang="ko-KR" sz="1400" dirty="0" err="1">
                <a:latin typeface="+mn-ea"/>
                <a:ea typeface="+mn-ea"/>
              </a:rPr>
              <a:t>alist</a:t>
            </a:r>
            <a:r>
              <a:rPr lang="en-US" altLang="ko-KR" sz="1400" dirty="0">
                <a:latin typeface="+mn-ea"/>
                <a:ea typeface="+mn-ea"/>
              </a:rPr>
              <a:t>)</a:t>
            </a:r>
            <a:r>
              <a:rPr lang="en-US" altLang="ko-KR" sz="1400" dirty="0" smtClean="0">
                <a:latin typeface="+mn-ea"/>
                <a:ea typeface="+mn-ea"/>
              </a:rPr>
              <a:t>		</a:t>
            </a:r>
            <a:endParaRPr lang="ko-KR" altLang="en-US" sz="1400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4488802"/>
            <a:ext cx="3172268" cy="20100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06670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리스트의 사용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5688632"/>
          </a:xfrm>
        </p:spPr>
        <p:txBody>
          <a:bodyPr/>
          <a:lstStyle/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800" b="1" dirty="0" smtClean="0">
                <a:cs typeface="Arial" panose="020B0604020202020204" pitchFamily="34" charset="0"/>
              </a:rPr>
              <a:t>[</a:t>
            </a:r>
            <a:r>
              <a:rPr lang="ko-KR" altLang="en-US" sz="1800" b="1" dirty="0" smtClean="0">
                <a:cs typeface="Arial" panose="020B0604020202020204" pitchFamily="34" charset="0"/>
              </a:rPr>
              <a:t>실습</a:t>
            </a:r>
            <a:r>
              <a:rPr lang="en-US" altLang="ko-KR" sz="1800" b="1" dirty="0" smtClean="0">
                <a:cs typeface="Arial" panose="020B0604020202020204" pitchFamily="34" charset="0"/>
              </a:rPr>
              <a:t>]</a:t>
            </a:r>
            <a:r>
              <a:rPr lang="ko-KR" altLang="en-US" sz="1800" dirty="0" smtClean="0">
                <a:cs typeface="Arial" panose="020B0604020202020204" pitchFamily="34" charset="0"/>
              </a:rPr>
              <a:t> </a:t>
            </a:r>
            <a:r>
              <a:rPr lang="en-US" altLang="ko-KR" sz="1600" dirty="0" smtClean="0">
                <a:cs typeface="Arial" panose="020B0604020202020204" pitchFamily="34" charset="0"/>
              </a:rPr>
              <a:t>1</a:t>
            </a:r>
            <a:r>
              <a:rPr lang="ko-KR" altLang="en-US" sz="1600" smtClean="0">
                <a:cs typeface="Arial" panose="020B0604020202020204" pitchFamily="34" charset="0"/>
              </a:rPr>
              <a:t>차원 </a:t>
            </a:r>
            <a:r>
              <a:rPr lang="ko-KR" altLang="en-US" sz="1600" smtClean="0">
                <a:cs typeface="Arial" panose="020B0604020202020204" pitchFamily="34" charset="0"/>
              </a:rPr>
              <a:t>리스트 출력 함수 </a:t>
            </a:r>
            <a:r>
              <a:rPr lang="en-US" altLang="ko-KR" sz="1600" smtClean="0">
                <a:cs typeface="Arial" panose="020B0604020202020204" pitchFamily="34" charset="0"/>
              </a:rPr>
              <a:t>prt_list() </a:t>
            </a:r>
            <a:r>
              <a:rPr lang="ko-KR" altLang="en-US" sz="1600" smtClean="0">
                <a:cs typeface="Arial" panose="020B0604020202020204" pitchFamily="34" charset="0"/>
              </a:rPr>
              <a:t>만들기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35596" y="1484784"/>
            <a:ext cx="7596844" cy="12648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en-US" altLang="ko-KR" sz="1400" b="1" smtClean="0">
                <a:solidFill>
                  <a:srgbClr val="0000CC"/>
                </a:solidFill>
                <a:latin typeface="+mn-ea"/>
                <a:cs typeface="Arial" panose="020B0604020202020204" pitchFamily="34" charset="0"/>
              </a:rPr>
              <a:t>prt_list() </a:t>
            </a:r>
            <a:r>
              <a:rPr lang="ko-KR" altLang="en-US" sz="1400" b="1" smtClean="0">
                <a:solidFill>
                  <a:srgbClr val="0000CC"/>
                </a:solidFill>
                <a:latin typeface="+mn-ea"/>
                <a:cs typeface="Arial" panose="020B0604020202020204" pitchFamily="34" charset="0"/>
              </a:rPr>
              <a:t>함수</a:t>
            </a:r>
            <a:endParaRPr lang="en-US" altLang="ko-KR" sz="1400" b="1" dirty="0">
              <a:solidFill>
                <a:srgbClr val="0000CC"/>
              </a:solidFill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전달하는 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차원 리스트를 오름차순 또는 내림차순으로 출력</a:t>
            </a:r>
            <a:endParaRPr lang="en-US" altLang="ko-KR" sz="1400" smtClean="0">
              <a:solidFill>
                <a:schemeClr val="tx1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오름차순은 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reverse=False </a:t>
            </a:r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매개변수로 호출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prt_list(alist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) </a:t>
            </a:r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처럼 생략 가능</a:t>
            </a:r>
            <a:endParaRPr lang="en-US" altLang="ko-KR" sz="1400" smtClean="0">
              <a:solidFill>
                <a:schemeClr val="tx1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내림차순은 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reverse=True</a:t>
            </a:r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로 </a:t>
            </a:r>
            <a:r>
              <a:rPr lang="ko-KR" altLang="en-US" sz="1400">
                <a:solidFill>
                  <a:schemeClr val="tx1"/>
                </a:solidFill>
                <a:latin typeface="+mn-ea"/>
              </a:rPr>
              <a:t>매개변수로 </a:t>
            </a:r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호출 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&gt; prt_list(alist</a:t>
            </a:r>
            <a:r>
              <a:rPr lang="en-US" altLang="ko-KR" sz="1400">
                <a:solidFill>
                  <a:schemeClr val="tx1"/>
                </a:solidFill>
                <a:latin typeface="+mn-ea"/>
              </a:rPr>
              <a:t>, reverse=True)</a:t>
            </a:r>
            <a:endParaRPr lang="en-US" altLang="ko-KR" sz="1400" dirty="0" smtClean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596" y="2876358"/>
            <a:ext cx="7596844" cy="39547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smtClean="0">
                <a:latin typeface="+mn-ea"/>
                <a:ea typeface="+mn-ea"/>
              </a:rPr>
              <a:t>alist </a:t>
            </a:r>
            <a:r>
              <a:rPr lang="en-US" altLang="ko-KR" sz="1300">
                <a:latin typeface="+mn-ea"/>
                <a:ea typeface="+mn-ea"/>
              </a:rPr>
              <a:t>= [4, 3, 2, 6, 1, 0, 8, 3, 6, 6, 9, 7]</a:t>
            </a:r>
          </a:p>
          <a:p>
            <a:pPr>
              <a:lnSpc>
                <a:spcPct val="150000"/>
              </a:lnSpc>
            </a:pPr>
            <a:endParaRPr lang="en-US" altLang="ko-KR" sz="10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300" b="1">
                <a:latin typeface="+mn-ea"/>
                <a:ea typeface="+mn-ea"/>
              </a:rPr>
              <a:t>def prt_list(alist, </a:t>
            </a:r>
            <a:r>
              <a:rPr lang="en-US" altLang="ko-KR" sz="1300" b="1">
                <a:solidFill>
                  <a:srgbClr val="0000CC"/>
                </a:solidFill>
                <a:latin typeface="+mn-ea"/>
                <a:ea typeface="+mn-ea"/>
              </a:rPr>
              <a:t>reverse=False</a:t>
            </a:r>
            <a:r>
              <a:rPr lang="en-US" altLang="ko-KR" sz="1300" b="1">
                <a:latin typeface="+mn-ea"/>
                <a:ea typeface="+mn-ea"/>
              </a:rPr>
              <a:t>):  </a:t>
            </a:r>
            <a:r>
              <a:rPr lang="en-US" altLang="ko-KR" sz="1300">
                <a:latin typeface="+mn-ea"/>
                <a:ea typeface="+mn-ea"/>
              </a:rPr>
              <a:t>#</a:t>
            </a:r>
            <a:r>
              <a:rPr lang="ko-KR" altLang="en-US" sz="1300">
                <a:latin typeface="+mn-ea"/>
                <a:ea typeface="+mn-ea"/>
              </a:rPr>
              <a:t>출력 순서 기본값은 오름차순</a:t>
            </a:r>
          </a:p>
          <a:p>
            <a:pPr>
              <a:lnSpc>
                <a:spcPct val="150000"/>
              </a:lnSpc>
            </a:pPr>
            <a:r>
              <a:rPr lang="ko-KR" altLang="en-US" sz="1300">
                <a:latin typeface="+mn-ea"/>
                <a:ea typeface="+mn-ea"/>
              </a:rPr>
              <a:t>    </a:t>
            </a:r>
            <a:r>
              <a:rPr lang="en-US" altLang="ko-KR" sz="1300">
                <a:latin typeface="+mn-ea"/>
                <a:ea typeface="+mn-ea"/>
              </a:rPr>
              <a:t>if reverse == </a:t>
            </a:r>
            <a:r>
              <a:rPr lang="en-US" altLang="ko-KR" sz="1300">
                <a:latin typeface="+mn-ea"/>
                <a:ea typeface="+mn-ea"/>
              </a:rPr>
              <a:t>False</a:t>
            </a:r>
            <a:r>
              <a:rPr lang="en-US" altLang="ko-KR" sz="1300" smtClean="0">
                <a:latin typeface="+mn-ea"/>
                <a:ea typeface="+mn-ea"/>
              </a:rPr>
              <a:t>:</a:t>
            </a:r>
            <a:endParaRPr lang="en-US" altLang="ko-KR" sz="13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300">
                <a:latin typeface="+mn-ea"/>
                <a:ea typeface="+mn-ea"/>
              </a:rPr>
              <a:t>        for i in </a:t>
            </a:r>
            <a:r>
              <a:rPr lang="en-US" altLang="ko-KR" sz="1300">
                <a:latin typeface="+mn-ea"/>
                <a:ea typeface="+mn-ea"/>
              </a:rPr>
              <a:t>range(len(alist</a:t>
            </a:r>
            <a:r>
              <a:rPr lang="en-US" altLang="ko-KR" sz="1300" smtClean="0">
                <a:latin typeface="+mn-ea"/>
                <a:ea typeface="+mn-ea"/>
              </a:rPr>
              <a:t>)):               </a:t>
            </a:r>
            <a:r>
              <a:rPr lang="en-US" altLang="ko-KR" sz="13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#</a:t>
            </a: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순방향 제어</a:t>
            </a:r>
            <a:endParaRPr lang="en-US" altLang="ko-KR" sz="130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300">
                <a:latin typeface="+mn-ea"/>
                <a:ea typeface="+mn-ea"/>
              </a:rPr>
              <a:t>            print(alist[i], end=' ')</a:t>
            </a:r>
          </a:p>
          <a:p>
            <a:pPr>
              <a:lnSpc>
                <a:spcPct val="150000"/>
              </a:lnSpc>
            </a:pPr>
            <a:r>
              <a:rPr lang="en-US" altLang="ko-KR" sz="1300">
                <a:latin typeface="+mn-ea"/>
                <a:ea typeface="+mn-ea"/>
              </a:rPr>
              <a:t>    </a:t>
            </a:r>
            <a:r>
              <a:rPr lang="en-US" altLang="ko-KR" sz="1300">
                <a:latin typeface="+mn-ea"/>
                <a:ea typeface="+mn-ea"/>
              </a:rPr>
              <a:t>else</a:t>
            </a:r>
            <a:r>
              <a:rPr lang="en-US" altLang="ko-KR" sz="1300" smtClean="0">
                <a:latin typeface="+mn-ea"/>
                <a:ea typeface="+mn-ea"/>
              </a:rPr>
              <a:t>:</a:t>
            </a:r>
            <a:endParaRPr lang="en-US" altLang="ko-KR" sz="13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300">
                <a:latin typeface="+mn-ea"/>
                <a:ea typeface="+mn-ea"/>
              </a:rPr>
              <a:t>        for i in range(len(alist)-1, 0-1, -</a:t>
            </a:r>
            <a:r>
              <a:rPr lang="en-US" altLang="ko-KR" sz="1300">
                <a:latin typeface="+mn-ea"/>
                <a:ea typeface="+mn-ea"/>
              </a:rPr>
              <a:t>1</a:t>
            </a:r>
            <a:r>
              <a:rPr lang="en-US" altLang="ko-KR" sz="1300" smtClean="0">
                <a:latin typeface="+mn-ea"/>
                <a:ea typeface="+mn-ea"/>
              </a:rPr>
              <a:t>): 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#</a:t>
            </a:r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역방향 제어</a:t>
            </a:r>
            <a:endParaRPr lang="en-US" altLang="ko-KR" sz="130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300">
                <a:latin typeface="+mn-ea"/>
                <a:ea typeface="+mn-ea"/>
              </a:rPr>
              <a:t>            print(alist[i], end=' ')</a:t>
            </a:r>
          </a:p>
          <a:p>
            <a:pPr>
              <a:lnSpc>
                <a:spcPct val="150000"/>
              </a:lnSpc>
            </a:pPr>
            <a:r>
              <a:rPr lang="en-US" altLang="ko-KR" sz="1300">
                <a:latin typeface="+mn-ea"/>
                <a:ea typeface="+mn-ea"/>
              </a:rPr>
              <a:t>    print()</a:t>
            </a:r>
          </a:p>
          <a:p>
            <a:pPr>
              <a:lnSpc>
                <a:spcPct val="150000"/>
              </a:lnSpc>
            </a:pPr>
            <a:endParaRPr lang="en-US" altLang="ko-KR" sz="9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300">
                <a:latin typeface="+mn-ea"/>
                <a:ea typeface="+mn-ea"/>
              </a:rPr>
              <a:t>prt_list(alist</a:t>
            </a:r>
            <a:r>
              <a:rPr lang="en-US" altLang="ko-KR" sz="1300" smtClean="0">
                <a:latin typeface="+mn-ea"/>
                <a:ea typeface="+mn-ea"/>
              </a:rPr>
              <a:t>)   </a:t>
            </a:r>
            <a:r>
              <a:rPr lang="en-US" altLang="ko-KR" sz="13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# reverse</a:t>
            </a:r>
            <a:r>
              <a:rPr lang="ko-KR" altLang="en-US" sz="13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의 기본값은 </a:t>
            </a:r>
            <a:r>
              <a:rPr lang="en-US" altLang="ko-KR" sz="13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False</a:t>
            </a:r>
            <a:endParaRPr lang="en-US" altLang="ko-KR" sz="130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300">
                <a:latin typeface="+mn-ea"/>
                <a:ea typeface="+mn-ea"/>
              </a:rPr>
              <a:t>prt_list(alist, reverse=True</a:t>
            </a:r>
            <a:r>
              <a:rPr lang="en-US" altLang="ko-KR" sz="1300">
                <a:latin typeface="+mn-ea"/>
                <a:ea typeface="+mn-ea"/>
              </a:rPr>
              <a:t>) </a:t>
            </a:r>
            <a:endParaRPr lang="ko-KR" altLang="en-US" sz="1300" dirty="0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39211" y="2946430"/>
            <a:ext cx="21595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Ch07_</a:t>
            </a:r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PrtList</a:t>
            </a:r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0.py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4385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리스트의 사용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5544616"/>
          </a:xfrm>
        </p:spPr>
        <p:txBody>
          <a:bodyPr/>
          <a:lstStyle/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800" b="1" dirty="0" smtClean="0">
                <a:cs typeface="Arial" panose="020B0604020202020204" pitchFamily="34" charset="0"/>
              </a:rPr>
              <a:t>[</a:t>
            </a:r>
            <a:r>
              <a:rPr lang="ko-KR" altLang="en-US" sz="1800" b="1" dirty="0" smtClean="0">
                <a:cs typeface="Arial" panose="020B0604020202020204" pitchFamily="34" charset="0"/>
              </a:rPr>
              <a:t>과제</a:t>
            </a:r>
            <a:r>
              <a:rPr lang="en-US" altLang="ko-KR" sz="1800" b="1" dirty="0" smtClean="0">
                <a:cs typeface="Arial" panose="020B0604020202020204" pitchFamily="34" charset="0"/>
              </a:rPr>
              <a:t>-1</a:t>
            </a:r>
            <a:r>
              <a:rPr lang="en-US" altLang="ko-KR" sz="1800" b="1" smtClean="0">
                <a:cs typeface="Arial" panose="020B0604020202020204" pitchFamily="34" charset="0"/>
              </a:rPr>
              <a:t>]</a:t>
            </a:r>
            <a:r>
              <a:rPr lang="ko-KR" altLang="en-US" sz="1800" smtClean="0">
                <a:cs typeface="Arial" panose="020B0604020202020204" pitchFamily="34" charset="0"/>
              </a:rPr>
              <a:t> </a:t>
            </a:r>
            <a:r>
              <a:rPr lang="en-US" altLang="ko-KR" sz="1600" smtClean="0">
                <a:cs typeface="Arial" panose="020B0604020202020204" pitchFamily="34" charset="0"/>
              </a:rPr>
              <a:t>1</a:t>
            </a:r>
            <a:r>
              <a:rPr lang="ko-KR" altLang="en-US" sz="1600" smtClean="0">
                <a:cs typeface="Arial" panose="020B0604020202020204" pitchFamily="34" charset="0"/>
              </a:rPr>
              <a:t>차원 리스트의 항목 값들을 </a:t>
            </a:r>
            <a:r>
              <a:rPr lang="ko-KR" altLang="en-US" sz="1600" smtClean="0">
                <a:cs typeface="Arial" panose="020B0604020202020204" pitchFamily="34" charset="0"/>
              </a:rPr>
              <a:t>정렬해서 출력해주는 </a:t>
            </a:r>
            <a:r>
              <a:rPr lang="en-US" altLang="ko-KR" sz="1600" b="1" smtClean="0">
                <a:cs typeface="Arial" panose="020B0604020202020204" pitchFamily="34" charset="0"/>
              </a:rPr>
              <a:t>bub_sort() </a:t>
            </a:r>
            <a:r>
              <a:rPr lang="ko-KR" altLang="en-US" sz="1600" b="1" smtClean="0">
                <a:cs typeface="Arial" panose="020B0604020202020204" pitchFamily="34" charset="0"/>
              </a:rPr>
              <a:t>함수 완성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35596" y="1484784"/>
            <a:ext cx="7596844" cy="1509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lvl="1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en-US" altLang="ko-KR" sz="150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Bubble sort </a:t>
            </a:r>
            <a:r>
              <a:rPr lang="ko-KR" altLang="en-US" sz="150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알고리즘을 활용하여 다음과 같은 함수를 완성하시오</a:t>
            </a:r>
            <a:r>
              <a:rPr lang="en-US" altLang="ko-KR" sz="150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.</a:t>
            </a:r>
            <a:endParaRPr lang="en-US" altLang="ko-KR" sz="1500" dirty="0">
              <a:solidFill>
                <a:srgbClr val="C00000"/>
              </a:solidFill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함수명은 </a:t>
            </a:r>
            <a:r>
              <a:rPr lang="en-US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bub_sort()</a:t>
            </a:r>
            <a:r>
              <a:rPr lang="ko-KR" altLang="en-US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로 한다</a:t>
            </a:r>
            <a:r>
              <a:rPr lang="en-US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.</a:t>
            </a:r>
            <a:endParaRPr lang="en-US" altLang="ko-KR" sz="13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함수 호출은</a:t>
            </a:r>
            <a:endParaRPr lang="en-US" altLang="ko-KR" sz="130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[</a:t>
            </a:r>
            <a:r>
              <a:rPr lang="ko-KR" altLang="en-US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오름차순 정렬</a:t>
            </a:r>
            <a:r>
              <a:rPr lang="en-US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] pub_sort(alist) </a:t>
            </a:r>
            <a:r>
              <a:rPr lang="ko-KR" altLang="en-US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또는 </a:t>
            </a:r>
            <a:r>
              <a:rPr lang="en-US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pub_sort(alist, reverse=False) </a:t>
            </a:r>
            <a:r>
              <a:rPr lang="ko-KR" altLang="en-US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로 호출</a:t>
            </a:r>
            <a:endParaRPr lang="en-US" altLang="ko-KR" sz="13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[</a:t>
            </a:r>
            <a:r>
              <a:rPr lang="ko-KR" altLang="en-US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내림차순 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정렬</a:t>
            </a: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] </a:t>
            </a:r>
            <a:r>
              <a:rPr lang="en-US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pub_sort(alist, reverse=True) 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로 </a:t>
            </a:r>
            <a:r>
              <a:rPr lang="ko-KR" altLang="en-US" sz="13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호출</a:t>
            </a:r>
            <a:endParaRPr lang="fi-FI" altLang="ko-KR" sz="13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596" y="3068960"/>
            <a:ext cx="7596844" cy="3600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smtClean="0">
                <a:latin typeface="+mn-ea"/>
                <a:ea typeface="+mn-ea"/>
              </a:rPr>
              <a:t>alist </a:t>
            </a:r>
            <a:r>
              <a:rPr lang="en-US" altLang="ko-KR" sz="1300">
                <a:latin typeface="+mn-ea"/>
                <a:ea typeface="+mn-ea"/>
              </a:rPr>
              <a:t>= [4, 3, 2, 6, 1, 0, 8, 3, 6, 6, 9, 7]</a:t>
            </a:r>
          </a:p>
          <a:p>
            <a:pPr>
              <a:lnSpc>
                <a:spcPct val="150000"/>
              </a:lnSpc>
            </a:pPr>
            <a:endParaRPr lang="en-US" altLang="ko-KR" sz="10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300" b="1" smtClean="0">
                <a:latin typeface="+mn-ea"/>
                <a:ea typeface="+mn-ea"/>
              </a:rPr>
              <a:t>def bub_sort(alist</a:t>
            </a:r>
            <a:r>
              <a:rPr lang="en-US" altLang="ko-KR" sz="1300" b="1">
                <a:latin typeface="+mn-ea"/>
                <a:ea typeface="+mn-ea"/>
              </a:rPr>
              <a:t>, </a:t>
            </a:r>
            <a:r>
              <a:rPr lang="en-US" altLang="ko-KR" sz="1300" b="1">
                <a:solidFill>
                  <a:srgbClr val="0000CC"/>
                </a:solidFill>
                <a:latin typeface="+mn-ea"/>
                <a:ea typeface="+mn-ea"/>
              </a:rPr>
              <a:t>reverse=False</a:t>
            </a:r>
            <a:r>
              <a:rPr lang="en-US" altLang="ko-KR" sz="1300" b="1">
                <a:latin typeface="+mn-ea"/>
                <a:ea typeface="+mn-ea"/>
              </a:rPr>
              <a:t>):  </a:t>
            </a:r>
            <a:r>
              <a:rPr lang="en-US" altLang="ko-KR" sz="1300">
                <a:latin typeface="+mn-ea"/>
                <a:ea typeface="+mn-ea"/>
              </a:rPr>
              <a:t>#</a:t>
            </a:r>
            <a:r>
              <a:rPr lang="ko-KR" altLang="en-US" sz="1300">
                <a:latin typeface="+mn-ea"/>
                <a:ea typeface="+mn-ea"/>
              </a:rPr>
              <a:t>출력 순서 기본값은 오름차순</a:t>
            </a:r>
          </a:p>
          <a:p>
            <a:pPr>
              <a:lnSpc>
                <a:spcPct val="150000"/>
              </a:lnSpc>
            </a:pPr>
            <a:r>
              <a:rPr lang="ko-KR" altLang="en-US" sz="1300">
                <a:latin typeface="+mn-ea"/>
                <a:ea typeface="+mn-ea"/>
              </a:rPr>
              <a:t>    </a:t>
            </a:r>
            <a:r>
              <a:rPr lang="en-US" altLang="ko-KR" sz="1300" smtClean="0">
                <a:latin typeface="+mn-ea"/>
                <a:ea typeface="+mn-ea"/>
              </a:rPr>
              <a:t>## </a:t>
            </a:r>
            <a:r>
              <a:rPr lang="ko-KR" altLang="en-US" sz="1300" smtClean="0">
                <a:latin typeface="+mn-ea"/>
                <a:ea typeface="+mn-ea"/>
              </a:rPr>
              <a:t>완성해야 할 부분 </a:t>
            </a:r>
            <a:endParaRPr lang="en-US" altLang="ko-KR" sz="130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30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3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30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3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3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#</a:t>
            </a:r>
            <a:r>
              <a:rPr lang="ko-KR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함수 호출</a:t>
            </a:r>
            <a:endParaRPr lang="en-US" altLang="ko-KR" sz="120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300" smtClean="0">
                <a:latin typeface="+mn-ea"/>
                <a:ea typeface="+mn-ea"/>
              </a:rPr>
              <a:t>bub_sort(alist)   </a:t>
            </a:r>
            <a:r>
              <a:rPr lang="en-US" altLang="ko-KR" sz="13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# reverse</a:t>
            </a:r>
            <a:r>
              <a:rPr lang="ko-KR" altLang="en-US" sz="13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의 기본값은 </a:t>
            </a:r>
            <a:r>
              <a:rPr lang="en-US" altLang="ko-KR" sz="13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False</a:t>
            </a:r>
            <a:endParaRPr lang="en-US" altLang="ko-KR" sz="130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300">
                <a:latin typeface="+mn-ea"/>
              </a:rPr>
              <a:t>bub_sort</a:t>
            </a:r>
            <a:r>
              <a:rPr lang="en-US" altLang="ko-KR" sz="1300" smtClean="0">
                <a:latin typeface="+mn-ea"/>
                <a:ea typeface="+mn-ea"/>
              </a:rPr>
              <a:t>(alist</a:t>
            </a:r>
            <a:r>
              <a:rPr lang="en-US" altLang="ko-KR" sz="1300">
                <a:latin typeface="+mn-ea"/>
                <a:ea typeface="+mn-ea"/>
              </a:rPr>
              <a:t>, reverse=True</a:t>
            </a:r>
            <a:r>
              <a:rPr lang="en-US" altLang="ko-KR" sz="1300">
                <a:latin typeface="+mn-ea"/>
                <a:ea typeface="+mn-ea"/>
              </a:rPr>
              <a:t>) </a:t>
            </a:r>
            <a:endParaRPr lang="ko-KR" altLang="en-US" sz="13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315226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리스트의 사용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5544616"/>
          </a:xfrm>
        </p:spPr>
        <p:txBody>
          <a:bodyPr/>
          <a:lstStyle/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800" b="1" dirty="0" smtClean="0">
                <a:cs typeface="Arial" panose="020B0604020202020204" pitchFamily="34" charset="0"/>
              </a:rPr>
              <a:t>[</a:t>
            </a:r>
            <a:r>
              <a:rPr lang="ko-KR" altLang="en-US" sz="1800" b="1" dirty="0" smtClean="0">
                <a:cs typeface="Arial" panose="020B0604020202020204" pitchFamily="34" charset="0"/>
              </a:rPr>
              <a:t>실습</a:t>
            </a:r>
            <a:r>
              <a:rPr lang="en-US" altLang="ko-KR" sz="1800" b="1" dirty="0" smtClean="0">
                <a:cs typeface="Arial" panose="020B0604020202020204" pitchFamily="34" charset="0"/>
              </a:rPr>
              <a:t>]</a:t>
            </a:r>
            <a:r>
              <a:rPr lang="ko-KR" altLang="en-US" sz="1800" dirty="0" smtClean="0">
                <a:cs typeface="Arial" panose="020B0604020202020204" pitchFamily="34" charset="0"/>
              </a:rPr>
              <a:t> </a:t>
            </a:r>
            <a:r>
              <a:rPr lang="en-US" altLang="ko-KR" sz="1800" dirty="0" smtClean="0">
                <a:cs typeface="Arial" panose="020B0604020202020204" pitchFamily="34" charset="0"/>
              </a:rPr>
              <a:t>1</a:t>
            </a:r>
            <a:r>
              <a:rPr lang="ko-KR" altLang="en-US" sz="1800" dirty="0" smtClean="0">
                <a:cs typeface="Arial" panose="020B0604020202020204" pitchFamily="34" charset="0"/>
              </a:rPr>
              <a:t>차원 리스트 정렬하기</a:t>
            </a:r>
            <a:r>
              <a:rPr lang="en-US" altLang="ko-KR" sz="1800" dirty="0" smtClean="0">
                <a:cs typeface="Arial" panose="020B0604020202020204" pitchFamily="34" charset="0"/>
              </a:rPr>
              <a:t> (</a:t>
            </a:r>
            <a:r>
              <a:rPr lang="ko-KR" altLang="en-US" sz="1800" dirty="0" smtClean="0">
                <a:cs typeface="Arial" panose="020B0604020202020204" pitchFamily="34" charset="0"/>
              </a:rPr>
              <a:t>제공 함수 사용</a:t>
            </a:r>
            <a:r>
              <a:rPr lang="en-US" altLang="ko-KR" sz="1800" dirty="0" smtClean="0">
                <a:cs typeface="Arial" panose="020B0604020202020204" pitchFamily="34" charset="0"/>
              </a:rPr>
              <a:t>)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35596" y="1484784"/>
            <a:ext cx="7596844" cy="9361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1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차원 리스트 항목들을 함수를 제공되는 함수나 메서드를 사용하여 정렬</a:t>
            </a:r>
            <a:endParaRPr lang="en-US" altLang="ko-KR" sz="1500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fi-FI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alist = </a:t>
            </a:r>
            <a:r>
              <a:rPr lang="fi-FI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[4, </a:t>
            </a:r>
            <a:r>
              <a:rPr lang="fi-FI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3, 2, 6, 1, 0, 8, 3, 6, 6, 9, 7</a:t>
            </a:r>
            <a:r>
              <a:rPr lang="fi-FI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]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max(</a:t>
            </a:r>
            <a:r>
              <a:rPr lang="en-US" altLang="ko-KR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alist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); min(</a:t>
            </a:r>
            <a:r>
              <a:rPr lang="en-US" altLang="ko-KR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alist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), </a:t>
            </a:r>
            <a:r>
              <a:rPr lang="en-US" altLang="ko-KR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alist.sort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()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활용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596" y="2492896"/>
            <a:ext cx="7596844" cy="30008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err="1">
                <a:latin typeface="+mn-ea"/>
                <a:ea typeface="+mn-ea"/>
              </a:rPr>
              <a:t>alist</a:t>
            </a:r>
            <a:r>
              <a:rPr lang="en-US" altLang="ko-KR" sz="1400" dirty="0">
                <a:latin typeface="+mn-ea"/>
                <a:ea typeface="+mn-ea"/>
              </a:rPr>
              <a:t> = [4, 3, 2, 6, 1, 0, 8, 3, 6, 6, 9, 7</a:t>
            </a:r>
            <a:r>
              <a:rPr lang="en-US" altLang="ko-KR" sz="1400" dirty="0" smtClean="0">
                <a:latin typeface="+mn-ea"/>
                <a:ea typeface="+mn-ea"/>
              </a:rPr>
              <a:t>]	</a:t>
            </a:r>
            <a:endParaRPr lang="en-US" altLang="ko-KR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print(</a:t>
            </a:r>
            <a:r>
              <a:rPr lang="en-US" altLang="ko-KR" sz="1400" dirty="0" err="1">
                <a:latin typeface="+mn-ea"/>
                <a:ea typeface="+mn-ea"/>
              </a:rPr>
              <a:t>alist</a:t>
            </a:r>
            <a:r>
              <a:rPr lang="en-US" altLang="ko-KR" sz="1400" dirty="0" smtClean="0">
                <a:latin typeface="+mn-ea"/>
                <a:ea typeface="+mn-ea"/>
              </a:rPr>
              <a:t>)	</a:t>
            </a:r>
            <a:endParaRPr lang="en-US" altLang="ko-KR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#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max(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alist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); min(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alist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)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사용</a:t>
            </a:r>
            <a:endParaRPr lang="en-US" altLang="ko-KR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temp </a:t>
            </a:r>
            <a:r>
              <a:rPr lang="en-US" altLang="ko-KR" sz="1400" dirty="0">
                <a:latin typeface="+mn-ea"/>
                <a:ea typeface="+mn-ea"/>
              </a:rPr>
              <a:t>= </a:t>
            </a:r>
            <a:r>
              <a:rPr lang="en-US" altLang="ko-KR" sz="1400" dirty="0" smtClean="0">
                <a:latin typeface="+mn-ea"/>
                <a:ea typeface="+mn-ea"/>
              </a:rPr>
              <a:t>[]	</a:t>
            </a:r>
            <a:endParaRPr lang="en-US" altLang="ko-KR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for </a:t>
            </a:r>
            <a:r>
              <a:rPr lang="en-US" altLang="ko-KR" sz="1400" dirty="0" err="1">
                <a:latin typeface="+mn-ea"/>
                <a:ea typeface="+mn-ea"/>
              </a:rPr>
              <a:t>i</a:t>
            </a:r>
            <a:r>
              <a:rPr lang="en-US" altLang="ko-KR" sz="1400" dirty="0">
                <a:latin typeface="+mn-ea"/>
                <a:ea typeface="+mn-ea"/>
              </a:rPr>
              <a:t> in range(</a:t>
            </a:r>
            <a:r>
              <a:rPr lang="en-US" altLang="ko-KR" sz="1400" dirty="0" err="1">
                <a:latin typeface="+mn-ea"/>
                <a:ea typeface="+mn-ea"/>
              </a:rPr>
              <a:t>len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en-US" altLang="ko-KR" sz="1400" dirty="0" err="1">
                <a:latin typeface="+mn-ea"/>
                <a:ea typeface="+mn-ea"/>
              </a:rPr>
              <a:t>alist</a:t>
            </a:r>
            <a:r>
              <a:rPr lang="en-US" altLang="ko-KR" sz="1400" dirty="0" smtClean="0">
                <a:latin typeface="+mn-ea"/>
                <a:ea typeface="+mn-ea"/>
              </a:rPr>
              <a:t>)):	</a:t>
            </a:r>
            <a:endParaRPr lang="en-US" altLang="ko-KR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    </a:t>
            </a:r>
            <a:r>
              <a:rPr lang="en-US" altLang="ko-KR" sz="1400" dirty="0" err="1" smtClean="0">
                <a:latin typeface="+mn-ea"/>
                <a:ea typeface="+mn-ea"/>
              </a:rPr>
              <a:t>temp.append</a:t>
            </a:r>
            <a:r>
              <a:rPr lang="en-US" altLang="ko-KR" sz="1400" dirty="0" smtClean="0">
                <a:latin typeface="+mn-ea"/>
                <a:ea typeface="+mn-ea"/>
              </a:rPr>
              <a:t>(</a:t>
            </a:r>
            <a:r>
              <a:rPr lang="en-US" altLang="ko-KR" sz="1400" dirty="0" smtClean="0">
                <a:solidFill>
                  <a:srgbClr val="0000CC"/>
                </a:solidFill>
                <a:latin typeface="+mn-ea"/>
                <a:ea typeface="+mn-ea"/>
              </a:rPr>
              <a:t>max(</a:t>
            </a:r>
            <a:r>
              <a:rPr lang="en-US" altLang="ko-KR" sz="1400" dirty="0" err="1" smtClean="0">
                <a:solidFill>
                  <a:srgbClr val="0000CC"/>
                </a:solidFill>
                <a:latin typeface="+mn-ea"/>
                <a:ea typeface="+mn-ea"/>
              </a:rPr>
              <a:t>alist</a:t>
            </a:r>
            <a:r>
              <a:rPr lang="en-US" altLang="ko-KR" sz="1400" dirty="0" smtClean="0">
                <a:solidFill>
                  <a:srgbClr val="0000CC"/>
                </a:solidFill>
                <a:latin typeface="+mn-ea"/>
                <a:ea typeface="+mn-ea"/>
              </a:rPr>
              <a:t>)</a:t>
            </a:r>
            <a:r>
              <a:rPr lang="en-US" altLang="ko-KR" sz="1400" dirty="0" smtClean="0">
                <a:latin typeface="+mn-ea"/>
                <a:ea typeface="+mn-ea"/>
              </a:rPr>
              <a:t>)  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리스트에서 가장 큰 값 찾기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    </a:t>
            </a:r>
            <a:r>
              <a:rPr lang="en-US" altLang="ko-KR" sz="1400" dirty="0" err="1" smtClean="0">
                <a:latin typeface="+mn-ea"/>
                <a:ea typeface="+mn-ea"/>
              </a:rPr>
              <a:t>alist.remove</a:t>
            </a:r>
            <a:r>
              <a:rPr lang="en-US" altLang="ko-KR" sz="1400" dirty="0" smtClean="0">
                <a:latin typeface="+mn-ea"/>
                <a:ea typeface="+mn-ea"/>
              </a:rPr>
              <a:t>(</a:t>
            </a:r>
            <a:r>
              <a:rPr lang="en-US" altLang="ko-KR" sz="1400" dirty="0" smtClean="0">
                <a:solidFill>
                  <a:srgbClr val="0000CC"/>
                </a:solidFill>
                <a:latin typeface="+mn-ea"/>
                <a:ea typeface="+mn-ea"/>
              </a:rPr>
              <a:t>max(</a:t>
            </a:r>
            <a:r>
              <a:rPr lang="en-US" altLang="ko-KR" sz="1400" dirty="0" err="1" smtClean="0">
                <a:solidFill>
                  <a:srgbClr val="0000CC"/>
                </a:solidFill>
                <a:latin typeface="+mn-ea"/>
                <a:ea typeface="+mn-ea"/>
              </a:rPr>
              <a:t>alist</a:t>
            </a:r>
            <a:r>
              <a:rPr lang="en-US" altLang="ko-KR" sz="1400" dirty="0" smtClean="0">
                <a:solidFill>
                  <a:srgbClr val="0000CC"/>
                </a:solidFill>
                <a:latin typeface="+mn-ea"/>
                <a:ea typeface="+mn-ea"/>
              </a:rPr>
              <a:t>)</a:t>
            </a:r>
            <a:r>
              <a:rPr lang="en-US" altLang="ko-KR" sz="1400" dirty="0" smtClean="0">
                <a:latin typeface="+mn-ea"/>
                <a:ea typeface="+mn-ea"/>
              </a:rPr>
              <a:t>) 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리스트에서 가장 큰 값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제거하기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err="1">
                <a:latin typeface="+mn-ea"/>
              </a:rPr>
              <a:t>alist</a:t>
            </a:r>
            <a:r>
              <a:rPr lang="en-US" altLang="ko-KR" sz="1400" dirty="0">
                <a:latin typeface="+mn-ea"/>
              </a:rPr>
              <a:t> = temp	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리스트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복사</a:t>
            </a:r>
            <a:endParaRPr lang="en-US" altLang="ko-KR" sz="1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print(</a:t>
            </a:r>
            <a:r>
              <a:rPr lang="en-US" altLang="ko-KR" sz="1400" dirty="0" err="1" smtClean="0">
                <a:latin typeface="+mn-ea"/>
                <a:ea typeface="+mn-ea"/>
              </a:rPr>
              <a:t>alist</a:t>
            </a:r>
            <a:r>
              <a:rPr lang="en-US" altLang="ko-KR" sz="1400" dirty="0">
                <a:latin typeface="+mn-ea"/>
                <a:ea typeface="+mn-ea"/>
              </a:rPr>
              <a:t>)</a:t>
            </a:r>
            <a:r>
              <a:rPr lang="en-US" altLang="ko-KR" sz="1400" dirty="0" smtClean="0">
                <a:latin typeface="+mn-ea"/>
                <a:ea typeface="+mn-ea"/>
              </a:rPr>
              <a:t>			</a:t>
            </a:r>
            <a:endParaRPr lang="ko-KR" altLang="en-US" sz="1400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863" y="4825796"/>
            <a:ext cx="3334215" cy="6477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직사각형 7"/>
          <p:cNvSpPr/>
          <p:nvPr/>
        </p:nvSpPr>
        <p:spPr>
          <a:xfrm>
            <a:off x="935596" y="5659114"/>
            <a:ext cx="7596844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err="1"/>
              <a:t>alist.</a:t>
            </a:r>
            <a:r>
              <a:rPr lang="en-US" altLang="ko-KR" sz="1400" dirty="0" err="1">
                <a:solidFill>
                  <a:srgbClr val="C00000"/>
                </a:solidFill>
              </a:rPr>
              <a:t>sort</a:t>
            </a:r>
            <a:r>
              <a:rPr lang="en-US" altLang="ko-KR" sz="1400" dirty="0" smtClean="0">
                <a:solidFill>
                  <a:srgbClr val="C00000"/>
                </a:solidFill>
              </a:rPr>
              <a:t>()</a:t>
            </a:r>
            <a:r>
              <a:rPr lang="en-US" altLang="ko-KR" sz="1400" dirty="0" smtClean="0"/>
              <a:t>;	  print(</a:t>
            </a:r>
            <a:r>
              <a:rPr lang="en-US" altLang="ko-KR" sz="1400" dirty="0" err="1" smtClean="0"/>
              <a:t>alist</a:t>
            </a:r>
            <a:r>
              <a:rPr lang="en-US" altLang="ko-KR" sz="14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/>
              <a:t>alist.</a:t>
            </a:r>
            <a:r>
              <a:rPr lang="en-US" altLang="ko-KR" sz="1400" dirty="0" err="1">
                <a:solidFill>
                  <a:srgbClr val="C00000"/>
                </a:solidFill>
              </a:rPr>
              <a:t>sort</a:t>
            </a:r>
            <a:r>
              <a:rPr lang="en-US" altLang="ko-KR" sz="1400" dirty="0">
                <a:solidFill>
                  <a:srgbClr val="C00000"/>
                </a:solidFill>
              </a:rPr>
              <a:t>(reverse=True</a:t>
            </a:r>
            <a:r>
              <a:rPr lang="en-US" altLang="ko-KR" sz="1400" dirty="0" smtClean="0">
                <a:solidFill>
                  <a:srgbClr val="C00000"/>
                </a:solidFill>
              </a:rPr>
              <a:t>)</a:t>
            </a:r>
            <a:r>
              <a:rPr lang="en-US" altLang="ko-KR" sz="1400" dirty="0" smtClean="0"/>
              <a:t>;    print(</a:t>
            </a:r>
            <a:r>
              <a:rPr lang="en-US" altLang="ko-KR" sz="1400" dirty="0" err="1" smtClean="0"/>
              <a:t>alist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7863" y="5714077"/>
            <a:ext cx="3286584" cy="62873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45915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리스트의 사용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5544616"/>
          </a:xfrm>
        </p:spPr>
        <p:txBody>
          <a:bodyPr/>
          <a:lstStyle/>
          <a:p>
            <a:pPr marL="666750" lvl="1" indent="-400050">
              <a:lnSpc>
                <a:spcPct val="150000"/>
              </a:lnSpc>
              <a:buClr>
                <a:srgbClr val="3C479D"/>
              </a:buClr>
              <a:buFont typeface="+mj-lt"/>
              <a:buAutoNum type="romanUcPeriod" startAt="6"/>
            </a:pPr>
            <a:r>
              <a:rPr lang="ko-KR" altLang="en-US" sz="1800" b="1" dirty="0" smtClean="0">
                <a:cs typeface="Arial" panose="020B0604020202020204" pitchFamily="34" charset="0"/>
              </a:rPr>
              <a:t>리스트 복사</a:t>
            </a:r>
            <a:endParaRPr lang="en-US" altLang="ko-KR" sz="1800" b="1" dirty="0" smtClean="0">
              <a:cs typeface="Arial" panose="020B0604020202020204" pitchFamily="34" charset="0"/>
            </a:endParaRPr>
          </a:p>
          <a:p>
            <a:pPr lvl="1">
              <a:buClr>
                <a:srgbClr val="3C479D"/>
              </a:buClr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얕은 복사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(shallow copy)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와 깊은 복사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(deep copy)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가 있다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.</a:t>
            </a:r>
          </a:p>
          <a:p>
            <a:pPr lvl="1">
              <a:buClr>
                <a:srgbClr val="3C479D"/>
              </a:buClr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얕은 복사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는 복사 대상 리스트를 공유하는 형태로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참조 방식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lvl="1">
              <a:buClr>
                <a:srgbClr val="3C479D"/>
              </a:buClr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깊은 복사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는 복사 대상 리스트와 똑같은 리스트를 생성하여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항목을 복사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하는 방식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596" y="2564904"/>
            <a:ext cx="7596844" cy="17081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err="1">
                <a:latin typeface="+mn-ea"/>
                <a:ea typeface="+mn-ea"/>
              </a:rPr>
              <a:t>alist</a:t>
            </a:r>
            <a:r>
              <a:rPr lang="en-US" altLang="ko-KR" sz="1400" dirty="0">
                <a:latin typeface="+mn-ea"/>
                <a:ea typeface="+mn-ea"/>
              </a:rPr>
              <a:t> = </a:t>
            </a:r>
            <a:r>
              <a:rPr lang="en-US" altLang="ko-KR" sz="1400" dirty="0" smtClean="0">
                <a:latin typeface="+mn-ea"/>
                <a:ea typeface="+mn-ea"/>
              </a:rPr>
              <a:t>[1, 2, 3, 4]	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 smtClean="0">
                <a:latin typeface="+mn-ea"/>
                <a:ea typeface="+mn-ea"/>
              </a:rPr>
              <a:t>blist</a:t>
            </a:r>
            <a:r>
              <a:rPr lang="en-US" altLang="ko-KR" sz="1400" dirty="0" smtClean="0">
                <a:latin typeface="+mn-ea"/>
                <a:ea typeface="+mn-ea"/>
              </a:rPr>
              <a:t> = </a:t>
            </a:r>
            <a:r>
              <a:rPr lang="en-US" altLang="ko-KR" sz="1400" dirty="0" err="1" smtClean="0">
                <a:latin typeface="+mn-ea"/>
                <a:ea typeface="+mn-ea"/>
              </a:rPr>
              <a:t>alist</a:t>
            </a:r>
            <a:r>
              <a:rPr lang="en-US" altLang="ko-KR" sz="1400" dirty="0" smtClean="0">
                <a:latin typeface="+mn-ea"/>
                <a:ea typeface="+mn-ea"/>
              </a:rPr>
              <a:t>	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  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#</a:t>
            </a:r>
            <a:r>
              <a:rPr lang="ko-KR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얕은 </a:t>
            </a:r>
            <a:r>
              <a:rPr lang="ko-KR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복사 </a:t>
            </a:r>
            <a:r>
              <a:rPr lang="en-US" altLang="ko-KR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리스트 참조</a:t>
            </a:r>
            <a:r>
              <a:rPr lang="en-US" altLang="ko-KR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)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	</a:t>
            </a:r>
            <a:r>
              <a:rPr lang="en-US" altLang="ko-KR" sz="1400" dirty="0" smtClean="0">
                <a:latin typeface="+mn-ea"/>
                <a:ea typeface="+mn-ea"/>
              </a:rPr>
              <a:t>	</a:t>
            </a:r>
            <a:endParaRPr lang="en-US" altLang="ko-KR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err="1" smtClean="0">
                <a:latin typeface="+mn-ea"/>
                <a:ea typeface="+mn-ea"/>
              </a:rPr>
              <a:t>blist</a:t>
            </a:r>
            <a:r>
              <a:rPr lang="en-US" altLang="ko-KR" sz="1400" smtClean="0">
                <a:latin typeface="+mn-ea"/>
                <a:ea typeface="+mn-ea"/>
              </a:rPr>
              <a:t>	</a:t>
            </a:r>
            <a:r>
              <a:rPr lang="en-US" altLang="ko-KR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#alist</a:t>
            </a:r>
            <a:r>
              <a:rPr lang="ko-KR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를 참조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err="1" smtClean="0">
                <a:latin typeface="+mn-ea"/>
                <a:ea typeface="+mn-ea"/>
              </a:rPr>
              <a:t>alist</a:t>
            </a:r>
            <a:r>
              <a:rPr lang="en-US" altLang="ko-KR" sz="1400" dirty="0" smtClean="0">
                <a:latin typeface="+mn-ea"/>
                <a:ea typeface="+mn-ea"/>
              </a:rPr>
              <a:t>[1] = 20	</a:t>
            </a:r>
            <a:endParaRPr lang="en-US" altLang="ko-KR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err="1" smtClean="0">
                <a:latin typeface="+mn-ea"/>
                <a:ea typeface="+mn-ea"/>
              </a:rPr>
              <a:t>alist</a:t>
            </a:r>
            <a:r>
              <a:rPr lang="en-US" altLang="ko-KR" sz="1400" dirty="0" smtClean="0">
                <a:latin typeface="+mn-ea"/>
                <a:ea typeface="+mn-ea"/>
              </a:rPr>
              <a:t>;    </a:t>
            </a:r>
            <a:r>
              <a:rPr lang="en-US" altLang="ko-KR" sz="1400" dirty="0" err="1" smtClean="0">
                <a:latin typeface="+mn-ea"/>
                <a:ea typeface="+mn-ea"/>
              </a:rPr>
              <a:t>blist</a:t>
            </a:r>
            <a:r>
              <a:rPr lang="en-US" altLang="ko-KR" sz="1400" dirty="0" smtClean="0">
                <a:latin typeface="+mn-ea"/>
                <a:ea typeface="+mn-ea"/>
              </a:rPr>
              <a:t>	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35596" y="4673168"/>
            <a:ext cx="7596844" cy="17081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err="1">
                <a:latin typeface="+mn-ea"/>
                <a:ea typeface="+mn-ea"/>
              </a:rPr>
              <a:t>alist</a:t>
            </a:r>
            <a:r>
              <a:rPr lang="en-US" altLang="ko-KR" sz="1400" dirty="0">
                <a:latin typeface="+mn-ea"/>
                <a:ea typeface="+mn-ea"/>
              </a:rPr>
              <a:t> = </a:t>
            </a:r>
            <a:r>
              <a:rPr lang="en-US" altLang="ko-KR" sz="1400" dirty="0" smtClean="0">
                <a:latin typeface="+mn-ea"/>
                <a:ea typeface="+mn-ea"/>
              </a:rPr>
              <a:t>[1, 2, 3, 4]	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 smtClean="0">
                <a:latin typeface="+mn-ea"/>
                <a:ea typeface="+mn-ea"/>
              </a:rPr>
              <a:t>blist</a:t>
            </a:r>
            <a:r>
              <a:rPr lang="en-US" altLang="ko-KR" sz="1400" dirty="0" smtClean="0">
                <a:latin typeface="+mn-ea"/>
                <a:ea typeface="+mn-ea"/>
              </a:rPr>
              <a:t> = </a:t>
            </a:r>
            <a:r>
              <a:rPr lang="en-US" altLang="ko-KR" sz="1400" dirty="0" err="1" smtClean="0">
                <a:latin typeface="+mn-ea"/>
                <a:ea typeface="+mn-ea"/>
              </a:rPr>
              <a:t>alist</a:t>
            </a:r>
            <a:r>
              <a:rPr lang="en-US" altLang="ko-KR" sz="1400" dirty="0" smtClean="0">
                <a:latin typeface="+mn-ea"/>
                <a:ea typeface="+mn-ea"/>
              </a:rPr>
              <a:t>[:]   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#</a:t>
            </a:r>
            <a:r>
              <a:rPr lang="ko-KR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깊은 </a:t>
            </a:r>
            <a:r>
              <a:rPr lang="ko-KR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복사 </a:t>
            </a:r>
            <a:r>
              <a:rPr lang="en-US" altLang="ko-KR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스라이싱된 리스트 값들을 복사</a:t>
            </a:r>
            <a:r>
              <a:rPr lang="en-US" altLang="ko-KR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)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	</a:t>
            </a:r>
            <a:r>
              <a:rPr lang="en-US" altLang="ko-KR" sz="1400" dirty="0" smtClean="0">
                <a:latin typeface="+mn-ea"/>
                <a:ea typeface="+mn-ea"/>
              </a:rPr>
              <a:t>	</a:t>
            </a:r>
            <a:endParaRPr lang="en-US" altLang="ko-KR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err="1" smtClean="0">
                <a:latin typeface="+mn-ea"/>
                <a:ea typeface="+mn-ea"/>
              </a:rPr>
              <a:t>blist</a:t>
            </a:r>
            <a:r>
              <a:rPr lang="en-US" altLang="ko-KR" sz="1400" smtClean="0">
                <a:latin typeface="+mn-ea"/>
                <a:ea typeface="+mn-ea"/>
              </a:rPr>
              <a:t>	</a:t>
            </a:r>
            <a:r>
              <a:rPr lang="en-US" altLang="ko-KR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#alist</a:t>
            </a:r>
            <a:r>
              <a:rPr lang="ko-KR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와 독립적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err="1" smtClean="0">
                <a:latin typeface="+mn-ea"/>
                <a:ea typeface="+mn-ea"/>
              </a:rPr>
              <a:t>alist</a:t>
            </a:r>
            <a:r>
              <a:rPr lang="en-US" altLang="ko-KR" sz="1400" dirty="0" smtClean="0">
                <a:latin typeface="+mn-ea"/>
                <a:ea typeface="+mn-ea"/>
              </a:rPr>
              <a:t>[1] = 20	</a:t>
            </a:r>
            <a:endParaRPr lang="en-US" altLang="ko-KR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err="1" smtClean="0">
                <a:latin typeface="+mn-ea"/>
                <a:ea typeface="+mn-ea"/>
              </a:rPr>
              <a:t>alist</a:t>
            </a:r>
            <a:r>
              <a:rPr lang="en-US" altLang="ko-KR" sz="1400" dirty="0" smtClean="0">
                <a:latin typeface="+mn-ea"/>
                <a:ea typeface="+mn-ea"/>
              </a:rPr>
              <a:t>;    </a:t>
            </a:r>
            <a:r>
              <a:rPr lang="en-US" altLang="ko-KR" sz="1400" dirty="0" err="1" smtClean="0">
                <a:latin typeface="+mn-ea"/>
                <a:ea typeface="+mn-ea"/>
              </a:rPr>
              <a:t>blist</a:t>
            </a:r>
            <a:r>
              <a:rPr lang="en-US" altLang="ko-KR" sz="1400" dirty="0" smtClean="0">
                <a:latin typeface="+mn-ea"/>
                <a:ea typeface="+mn-ea"/>
              </a:rPr>
              <a:t>	</a:t>
            </a:r>
            <a:endParaRPr lang="ko-KR" altLang="en-US" sz="1400" dirty="0"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2564904"/>
            <a:ext cx="2534004" cy="187668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144" y="3875550"/>
            <a:ext cx="2162477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3150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리스트의 사용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5544616"/>
          </a:xfrm>
        </p:spPr>
        <p:txBody>
          <a:bodyPr/>
          <a:lstStyle/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800" b="1" dirty="0" smtClean="0">
                <a:cs typeface="Arial" panose="020B0604020202020204" pitchFamily="34" charset="0"/>
              </a:rPr>
              <a:t>[</a:t>
            </a:r>
            <a:r>
              <a:rPr lang="ko-KR" altLang="en-US" sz="1800" b="1" dirty="0" smtClean="0">
                <a:cs typeface="Arial" panose="020B0604020202020204" pitchFamily="34" charset="0"/>
              </a:rPr>
              <a:t>실습</a:t>
            </a:r>
            <a:r>
              <a:rPr lang="en-US" altLang="ko-KR" sz="1800" b="1" dirty="0" smtClean="0">
                <a:cs typeface="Arial" panose="020B0604020202020204" pitchFamily="34" charset="0"/>
              </a:rPr>
              <a:t>]</a:t>
            </a:r>
            <a:r>
              <a:rPr lang="ko-KR" altLang="en-US" sz="1800" dirty="0" smtClean="0">
                <a:cs typeface="Arial" panose="020B0604020202020204" pitchFamily="34" charset="0"/>
              </a:rPr>
              <a:t> </a:t>
            </a:r>
            <a:r>
              <a:rPr lang="en-US" altLang="ko-KR" sz="1800" b="1" dirty="0" smtClean="0">
                <a:cs typeface="Arial" panose="020B0604020202020204" pitchFamily="34" charset="0"/>
              </a:rPr>
              <a:t>2</a:t>
            </a:r>
            <a:r>
              <a:rPr lang="ko-KR" altLang="en-US" sz="1800" dirty="0" smtClean="0">
                <a:cs typeface="Arial" panose="020B0604020202020204" pitchFamily="34" charset="0"/>
              </a:rPr>
              <a:t>차원 리스트를</a:t>
            </a:r>
            <a:r>
              <a:rPr lang="en-US" altLang="ko-KR" sz="1800" dirty="0" smtClean="0">
                <a:cs typeface="Arial" panose="020B0604020202020204" pitchFamily="34" charset="0"/>
              </a:rPr>
              <a:t> </a:t>
            </a:r>
            <a:r>
              <a:rPr lang="en-US" altLang="ko-KR" sz="1800" b="1" dirty="0" smtClean="0">
                <a:cs typeface="Arial" panose="020B0604020202020204" pitchFamily="34" charset="0"/>
              </a:rPr>
              <a:t>1</a:t>
            </a:r>
            <a:r>
              <a:rPr lang="ko-KR" altLang="en-US" sz="1800" dirty="0" smtClean="0">
                <a:cs typeface="Arial" panose="020B0604020202020204" pitchFamily="34" charset="0"/>
              </a:rPr>
              <a:t>차원</a:t>
            </a:r>
            <a:r>
              <a:rPr lang="en-US" altLang="ko-KR" sz="1800" dirty="0" smtClean="0">
                <a:cs typeface="Arial" panose="020B0604020202020204" pitchFamily="34" charset="0"/>
              </a:rPr>
              <a:t> </a:t>
            </a:r>
            <a:r>
              <a:rPr lang="ko-KR" altLang="en-US" sz="1800" dirty="0" smtClean="0">
                <a:cs typeface="Arial" panose="020B0604020202020204" pitchFamily="34" charset="0"/>
              </a:rPr>
              <a:t>리스트로</a:t>
            </a:r>
            <a:r>
              <a:rPr lang="en-US" altLang="ko-KR" sz="1800" dirty="0" smtClean="0">
                <a:cs typeface="Arial" panose="020B0604020202020204" pitchFamily="34" charset="0"/>
              </a:rPr>
              <a:t> </a:t>
            </a:r>
            <a:r>
              <a:rPr lang="ko-KR" altLang="en-US" sz="1800" dirty="0" smtClean="0">
                <a:cs typeface="Arial" panose="020B0604020202020204" pitchFamily="34" charset="0"/>
              </a:rPr>
              <a:t>복사하기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35596" y="1484784"/>
            <a:ext cx="7596844" cy="7643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2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차원 리스트 </a:t>
            </a:r>
            <a:r>
              <a:rPr lang="en-US" altLang="ko-KR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alist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값을 순서대로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1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차원 리스트 </a:t>
            </a:r>
            <a:r>
              <a:rPr lang="en-US" altLang="ko-KR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arr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로 복사를 하시오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.</a:t>
            </a:r>
            <a:endParaRPr lang="en-US" altLang="ko-KR" sz="1500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fi-FI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alist = [[0, 3, 2], [6, 1, 0], [8, 3, 6], [6, 9, 7</a:t>
            </a:r>
            <a:r>
              <a:rPr lang="fi-FI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]]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596" y="2348880"/>
            <a:ext cx="7596844" cy="2677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err="1"/>
              <a:t>alist</a:t>
            </a:r>
            <a:r>
              <a:rPr lang="en-US" altLang="ko-KR" sz="1400" dirty="0"/>
              <a:t> = [[0, 3, 2], [6, 1, 0], [8, 3, 6], [6, 9, 7</a:t>
            </a:r>
            <a:r>
              <a:rPr lang="en-US" altLang="ko-KR" sz="1400" dirty="0" smtClean="0"/>
              <a:t>]]	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print(</a:t>
            </a:r>
            <a:r>
              <a:rPr lang="en-US" altLang="ko-KR" sz="1400" dirty="0" err="1" smtClean="0"/>
              <a:t>alist</a:t>
            </a:r>
            <a:r>
              <a:rPr lang="en-US" altLang="ko-KR" sz="1400" dirty="0" smtClean="0"/>
              <a:t>)</a:t>
            </a:r>
            <a:endParaRPr lang="ko-KR" altLang="en-US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 err="1"/>
              <a:t>arr</a:t>
            </a:r>
            <a:r>
              <a:rPr lang="en-US" altLang="ko-KR" sz="1400" dirty="0"/>
              <a:t> = []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for x in </a:t>
            </a:r>
            <a:r>
              <a:rPr lang="en-US" altLang="ko-KR" sz="1400" dirty="0" err="1"/>
              <a:t>alist</a:t>
            </a:r>
            <a:r>
              <a:rPr lang="en-US" altLang="ko-KR" sz="1400" dirty="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for y in x: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en-US" altLang="ko-KR" sz="1400" dirty="0" err="1"/>
              <a:t>arr.append</a:t>
            </a:r>
            <a:r>
              <a:rPr lang="en-US" altLang="ko-KR" sz="1400" dirty="0"/>
              <a:t>(y)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print(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880" y="5273839"/>
            <a:ext cx="4058216" cy="5906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169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리스트의 개념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352928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ko-KR" altLang="en-US" sz="2000" dirty="0"/>
              <a:t>리스트의 구조</a:t>
            </a:r>
            <a:endParaRPr lang="en-US" altLang="ko-KR" sz="20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b="1" dirty="0" smtClean="0"/>
              <a:t>컬렉션</a:t>
            </a:r>
            <a:r>
              <a:rPr lang="en-US" altLang="ko-KR" sz="1600" b="1" dirty="0" smtClean="0"/>
              <a:t>(collection)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많은 데이터를 처리할 때 변수처럼 개별 요소로 처리하는 대신</a:t>
            </a:r>
            <a:r>
              <a:rPr lang="en-US" altLang="ko-KR" sz="1600" dirty="0"/>
              <a:t>, </a:t>
            </a:r>
            <a:r>
              <a:rPr lang="ko-KR" altLang="en-US" sz="1600" dirty="0"/>
              <a:t>그룹으로 묶어서 처리하기 위한 데이터 구조를 지원</a:t>
            </a:r>
            <a:endParaRPr lang="en-US" altLang="ko-KR" sz="1600" dirty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리스트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튜플</a:t>
            </a: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딕셔너리</a:t>
            </a:r>
            <a:r>
              <a:rPr lang="ko-KR" altLang="en-US" sz="1500" b="1" dirty="0"/>
              <a:t> </a:t>
            </a:r>
            <a:r>
              <a:rPr lang="ko-KR" altLang="en-US" sz="1500" dirty="0"/>
              <a:t>등이 있음</a:t>
            </a:r>
            <a:endParaRPr lang="en-US" altLang="ko-KR" sz="15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b="1" dirty="0" smtClean="0"/>
              <a:t>리스트</a:t>
            </a:r>
            <a:r>
              <a:rPr lang="en-US" altLang="ko-KR" sz="1600" b="1" dirty="0" smtClean="0"/>
              <a:t>(list)</a:t>
            </a:r>
            <a:r>
              <a:rPr lang="ko-KR" altLang="en-US" sz="1600" dirty="0" smtClean="0"/>
              <a:t>는 </a:t>
            </a:r>
            <a:r>
              <a:rPr lang="ko-KR" altLang="en-US" sz="1600" dirty="0"/>
              <a:t>여러 개의 데이터를 하나의 이름으로 저장하는 가장 일반적인 형태</a:t>
            </a: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dirty="0"/>
              <a:t>리스트에 저장되는 각각의 데이터를 </a:t>
            </a:r>
            <a:r>
              <a:rPr lang="ko-KR" altLang="en-US" sz="1600" b="1" dirty="0" smtClean="0"/>
              <a:t>항목</a:t>
            </a:r>
            <a:r>
              <a:rPr lang="en-US" altLang="ko-KR" sz="1600" b="1" dirty="0" smtClean="0"/>
              <a:t>(item) </a:t>
            </a:r>
            <a:r>
              <a:rPr lang="ko-KR" altLang="en-US" sz="1600" dirty="0"/>
              <a:t>또는 </a:t>
            </a:r>
            <a:r>
              <a:rPr lang="ko-KR" altLang="en-US" sz="1600" b="1" dirty="0" smtClean="0"/>
              <a:t>원소</a:t>
            </a:r>
            <a:r>
              <a:rPr lang="en-US" altLang="ko-KR" sz="1600" b="1" dirty="0" smtClean="0"/>
              <a:t>(element)</a:t>
            </a:r>
            <a:r>
              <a:rPr lang="ko-KR" altLang="en-US" sz="1600" dirty="0" smtClean="0"/>
              <a:t>라고 </a:t>
            </a:r>
            <a:r>
              <a:rPr lang="ko-KR" altLang="en-US" sz="1600" dirty="0"/>
              <a:t>하며</a:t>
            </a:r>
            <a:r>
              <a:rPr lang="en-US" altLang="ko-KR" sz="1600" dirty="0"/>
              <a:t>, </a:t>
            </a:r>
            <a:r>
              <a:rPr lang="ko-KR" altLang="en-US" sz="1600" dirty="0"/>
              <a:t>항목은 숫자나 문자</a:t>
            </a:r>
            <a:r>
              <a:rPr lang="en-US" altLang="ko-KR" sz="1600" dirty="0"/>
              <a:t>, </a:t>
            </a:r>
            <a:r>
              <a:rPr lang="ko-KR" altLang="en-US" sz="1600" dirty="0"/>
              <a:t>다른 리스트 등 다양한 종류로 구성</a:t>
            </a: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dirty="0"/>
              <a:t>리스트를 만드는 방법은 </a:t>
            </a:r>
            <a:r>
              <a:rPr lang="ko-KR" altLang="en-US" sz="1600" b="1" dirty="0"/>
              <a:t>대괄호</a:t>
            </a:r>
            <a:r>
              <a:rPr lang="en-US" altLang="ko-KR" sz="1600" b="1" dirty="0"/>
              <a:t>([ ])</a:t>
            </a:r>
            <a:r>
              <a:rPr lang="ko-KR" altLang="en-US" sz="1600" dirty="0"/>
              <a:t>를 붙이고 항목 간에는 쉼표</a:t>
            </a:r>
            <a:r>
              <a:rPr lang="en-US" altLang="ko-KR" sz="1600" dirty="0"/>
              <a:t>(,)</a:t>
            </a:r>
            <a:r>
              <a:rPr lang="ko-KR" altLang="en-US" sz="1600" dirty="0"/>
              <a:t>로 구분해서 나열</a:t>
            </a: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dirty="0"/>
              <a:t>각 항목은 순서대로 </a:t>
            </a:r>
            <a:r>
              <a:rPr lang="ko-KR" altLang="en-US" sz="1600" b="1" dirty="0" smtClean="0"/>
              <a:t>인덱스</a:t>
            </a:r>
            <a:r>
              <a:rPr lang="en-US" altLang="ko-KR" sz="1600" b="1" dirty="0" smtClean="0"/>
              <a:t>(index)</a:t>
            </a:r>
            <a:r>
              <a:rPr lang="ko-KR" altLang="en-US" sz="1600" dirty="0" smtClean="0"/>
              <a:t>라고 </a:t>
            </a:r>
            <a:r>
              <a:rPr lang="ko-KR" altLang="en-US" sz="1600" dirty="0"/>
              <a:t>하는 번호가 정해지며 </a:t>
            </a:r>
            <a:r>
              <a:rPr lang="en-US" altLang="ko-KR" sz="1600" dirty="0"/>
              <a:t>0</a:t>
            </a:r>
            <a:r>
              <a:rPr lang="ko-KR" altLang="en-US" sz="1600" dirty="0"/>
              <a:t>부터 시작</a:t>
            </a: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4992569"/>
            <a:ext cx="736282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16201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리스트의 사용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5544616"/>
          </a:xfrm>
        </p:spPr>
        <p:txBody>
          <a:bodyPr/>
          <a:lstStyle/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800" b="1" dirty="0" smtClean="0">
                <a:cs typeface="Arial" panose="020B0604020202020204" pitchFamily="34" charset="0"/>
              </a:rPr>
              <a:t>[</a:t>
            </a:r>
            <a:r>
              <a:rPr lang="ko-KR" altLang="en-US" sz="1800" b="1" dirty="0" smtClean="0">
                <a:cs typeface="Arial" panose="020B0604020202020204" pitchFamily="34" charset="0"/>
              </a:rPr>
              <a:t>실습</a:t>
            </a:r>
            <a:r>
              <a:rPr lang="en-US" altLang="ko-KR" sz="1800" b="1" dirty="0" smtClean="0">
                <a:cs typeface="Arial" panose="020B0604020202020204" pitchFamily="34" charset="0"/>
              </a:rPr>
              <a:t>]</a:t>
            </a:r>
            <a:r>
              <a:rPr lang="ko-KR" altLang="en-US" sz="1800" dirty="0" smtClean="0">
                <a:cs typeface="Arial" panose="020B0604020202020204" pitchFamily="34" charset="0"/>
              </a:rPr>
              <a:t> </a:t>
            </a:r>
            <a:r>
              <a:rPr lang="en-US" altLang="ko-KR" sz="2000" b="1" dirty="0" smtClean="0">
                <a:cs typeface="Arial" panose="020B0604020202020204" pitchFamily="34" charset="0"/>
              </a:rPr>
              <a:t>1</a:t>
            </a:r>
            <a:r>
              <a:rPr lang="ko-KR" altLang="en-US" sz="1800" dirty="0" smtClean="0">
                <a:cs typeface="Arial" panose="020B0604020202020204" pitchFamily="34" charset="0"/>
              </a:rPr>
              <a:t>차원 리스트를</a:t>
            </a:r>
            <a:r>
              <a:rPr lang="en-US" altLang="ko-KR" sz="1800" dirty="0" smtClean="0">
                <a:cs typeface="Arial" panose="020B0604020202020204" pitchFamily="34" charset="0"/>
              </a:rPr>
              <a:t> </a:t>
            </a:r>
            <a:r>
              <a:rPr lang="en-US" altLang="ko-KR" sz="2000" b="1" dirty="0" smtClean="0">
                <a:cs typeface="Arial" panose="020B0604020202020204" pitchFamily="34" charset="0"/>
              </a:rPr>
              <a:t>2</a:t>
            </a:r>
            <a:r>
              <a:rPr lang="ko-KR" altLang="en-US" sz="1800" dirty="0" smtClean="0">
                <a:cs typeface="Arial" panose="020B0604020202020204" pitchFamily="34" charset="0"/>
              </a:rPr>
              <a:t>차원</a:t>
            </a:r>
            <a:r>
              <a:rPr lang="en-US" altLang="ko-KR" sz="1800" dirty="0" smtClean="0">
                <a:cs typeface="Arial" panose="020B0604020202020204" pitchFamily="34" charset="0"/>
              </a:rPr>
              <a:t> </a:t>
            </a:r>
            <a:r>
              <a:rPr lang="ko-KR" altLang="en-US" sz="1800" dirty="0" smtClean="0">
                <a:cs typeface="Arial" panose="020B0604020202020204" pitchFamily="34" charset="0"/>
              </a:rPr>
              <a:t>리스트로</a:t>
            </a:r>
            <a:r>
              <a:rPr lang="en-US" altLang="ko-KR" sz="1800" dirty="0" smtClean="0">
                <a:cs typeface="Arial" panose="020B0604020202020204" pitchFamily="34" charset="0"/>
              </a:rPr>
              <a:t> </a:t>
            </a:r>
            <a:r>
              <a:rPr lang="ko-KR" altLang="en-US" sz="1800" dirty="0" smtClean="0">
                <a:cs typeface="Arial" panose="020B0604020202020204" pitchFamily="34" charset="0"/>
              </a:rPr>
              <a:t>복사하기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35596" y="1484784"/>
            <a:ext cx="7596844" cy="7643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1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차원 리스트 </a:t>
            </a:r>
            <a:r>
              <a:rPr lang="en-US" altLang="ko-KR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alist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값을 순서대로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2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차원 리스트 </a:t>
            </a:r>
            <a:r>
              <a:rPr lang="en-US" altLang="ko-KR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arr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로 복사를 하시오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.</a:t>
            </a:r>
            <a:endParaRPr lang="en-US" altLang="ko-KR" sz="1500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fi-FI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alist = [1, 2, 3, 4, 5, 6, 7, 8, 9, 10, 11, 12]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596" y="2348880"/>
            <a:ext cx="7596844" cy="2677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err="1">
                <a:latin typeface="+mn-ea"/>
                <a:ea typeface="+mn-ea"/>
              </a:rPr>
              <a:t>alist</a:t>
            </a:r>
            <a:r>
              <a:rPr lang="en-US" altLang="ko-KR" sz="1400" dirty="0">
                <a:latin typeface="+mn-ea"/>
                <a:ea typeface="+mn-ea"/>
              </a:rPr>
              <a:t> = [1, 2, 3, 4, 5, 6, 7, 8, 9, 10, 11, 12]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print(</a:t>
            </a:r>
            <a:r>
              <a:rPr lang="en-US" altLang="ko-KR" sz="1400" dirty="0" err="1">
                <a:latin typeface="+mn-ea"/>
                <a:ea typeface="+mn-ea"/>
              </a:rPr>
              <a:t>alist</a:t>
            </a:r>
            <a:r>
              <a:rPr lang="en-US" altLang="ko-KR" sz="1400" dirty="0">
                <a:latin typeface="+mn-ea"/>
                <a:ea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row = 4;   col = 3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err="1">
                <a:latin typeface="+mn-ea"/>
                <a:ea typeface="+mn-ea"/>
              </a:rPr>
              <a:t>arr</a:t>
            </a:r>
            <a:r>
              <a:rPr lang="en-US" altLang="ko-KR" sz="1400" dirty="0">
                <a:latin typeface="+mn-ea"/>
                <a:ea typeface="+mn-ea"/>
              </a:rPr>
              <a:t> = []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for </a:t>
            </a:r>
            <a:r>
              <a:rPr lang="en-US" altLang="ko-KR" sz="1400" dirty="0" err="1">
                <a:latin typeface="+mn-ea"/>
                <a:ea typeface="+mn-ea"/>
              </a:rPr>
              <a:t>i</a:t>
            </a:r>
            <a:r>
              <a:rPr lang="en-US" altLang="ko-KR" sz="1400" dirty="0">
                <a:latin typeface="+mn-ea"/>
                <a:ea typeface="+mn-ea"/>
              </a:rPr>
              <a:t> in range(0, </a:t>
            </a:r>
            <a:r>
              <a:rPr lang="en-US" altLang="ko-KR" sz="1400" dirty="0" err="1">
                <a:latin typeface="+mn-ea"/>
                <a:ea typeface="+mn-ea"/>
              </a:rPr>
              <a:t>len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en-US" altLang="ko-KR" sz="1400" dirty="0" err="1">
                <a:latin typeface="+mn-ea"/>
                <a:ea typeface="+mn-ea"/>
              </a:rPr>
              <a:t>alist</a:t>
            </a:r>
            <a:r>
              <a:rPr lang="en-US" altLang="ko-KR" sz="1400" dirty="0">
                <a:latin typeface="+mn-ea"/>
                <a:ea typeface="+mn-ea"/>
              </a:rPr>
              <a:t>), </a:t>
            </a:r>
            <a:r>
              <a:rPr lang="en-US" altLang="ko-KR" sz="1400" dirty="0" smtClean="0">
                <a:latin typeface="+mn-ea"/>
                <a:ea typeface="+mn-ea"/>
              </a:rPr>
              <a:t>col):</a:t>
            </a:r>
            <a:endParaRPr lang="en-US" altLang="ko-KR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    </a:t>
            </a:r>
            <a:r>
              <a:rPr lang="en-US" altLang="ko-KR" sz="1400" dirty="0" err="1">
                <a:solidFill>
                  <a:srgbClr val="0000CC"/>
                </a:solidFill>
                <a:latin typeface="+mn-ea"/>
                <a:ea typeface="+mn-ea"/>
              </a:rPr>
              <a:t>arr.append</a:t>
            </a:r>
            <a:r>
              <a:rPr lang="en-US" altLang="ko-KR" sz="1400" dirty="0">
                <a:solidFill>
                  <a:srgbClr val="0000CC"/>
                </a:solidFill>
                <a:latin typeface="+mn-ea"/>
                <a:ea typeface="+mn-ea"/>
              </a:rPr>
              <a:t>(</a:t>
            </a:r>
            <a:r>
              <a:rPr lang="en-US" altLang="ko-KR" sz="1400" dirty="0" err="1">
                <a:solidFill>
                  <a:srgbClr val="0000CC"/>
                </a:solidFill>
                <a:latin typeface="+mn-ea"/>
                <a:ea typeface="+mn-ea"/>
              </a:rPr>
              <a:t>alist</a:t>
            </a:r>
            <a:r>
              <a:rPr lang="en-US" altLang="ko-KR" sz="1400" dirty="0">
                <a:solidFill>
                  <a:srgbClr val="0000CC"/>
                </a:solidFill>
                <a:latin typeface="+mn-ea"/>
                <a:ea typeface="+mn-ea"/>
              </a:rPr>
              <a:t>[</a:t>
            </a:r>
            <a:r>
              <a:rPr lang="en-US" altLang="ko-KR" sz="1400" dirty="0" err="1">
                <a:solidFill>
                  <a:srgbClr val="0000CC"/>
                </a:solidFill>
                <a:latin typeface="+mn-ea"/>
                <a:ea typeface="+mn-ea"/>
              </a:rPr>
              <a:t>i:i+col</a:t>
            </a:r>
            <a:r>
              <a:rPr lang="en-US" altLang="ko-KR" sz="1400" dirty="0">
                <a:solidFill>
                  <a:srgbClr val="0000CC"/>
                </a:solidFill>
                <a:latin typeface="+mn-ea"/>
                <a:ea typeface="+mn-ea"/>
              </a:rPr>
              <a:t>])  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#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범위 리스트를 추가하기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print(</a:t>
            </a:r>
            <a:r>
              <a:rPr lang="en-US" altLang="ko-KR" sz="1400" dirty="0" err="1">
                <a:latin typeface="+mn-ea"/>
                <a:ea typeface="+mn-ea"/>
              </a:rPr>
              <a:t>arr</a:t>
            </a:r>
            <a:r>
              <a:rPr lang="en-US" altLang="ko-KR" sz="1400" dirty="0">
                <a:latin typeface="+mn-ea"/>
                <a:ea typeface="+mn-ea"/>
              </a:rPr>
              <a:t>)</a:t>
            </a:r>
            <a:endParaRPr lang="ko-KR" altLang="en-US" sz="1400" dirty="0"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596" y="5273839"/>
            <a:ext cx="4363059" cy="65731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38665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리스트의 사용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5544616"/>
          </a:xfrm>
        </p:spPr>
        <p:txBody>
          <a:bodyPr/>
          <a:lstStyle/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800" b="1" dirty="0" smtClean="0">
                <a:cs typeface="Arial" panose="020B0604020202020204" pitchFamily="34" charset="0"/>
              </a:rPr>
              <a:t>[</a:t>
            </a:r>
            <a:r>
              <a:rPr lang="ko-KR" altLang="en-US" sz="1800" b="1" dirty="0" smtClean="0">
                <a:cs typeface="Arial" panose="020B0604020202020204" pitchFamily="34" charset="0"/>
              </a:rPr>
              <a:t>실습</a:t>
            </a:r>
            <a:r>
              <a:rPr lang="en-US" altLang="ko-KR" sz="1800" b="1" dirty="0" smtClean="0">
                <a:cs typeface="Arial" panose="020B0604020202020204" pitchFamily="34" charset="0"/>
              </a:rPr>
              <a:t>]</a:t>
            </a:r>
            <a:r>
              <a:rPr lang="ko-KR" altLang="en-US" sz="1800" dirty="0" smtClean="0">
                <a:cs typeface="Arial" panose="020B0604020202020204" pitchFamily="34" charset="0"/>
              </a:rPr>
              <a:t> </a:t>
            </a:r>
            <a:r>
              <a:rPr lang="en-US" altLang="ko-KR" sz="1800" dirty="0" smtClean="0">
                <a:cs typeface="Arial" panose="020B0604020202020204" pitchFamily="34" charset="0"/>
              </a:rPr>
              <a:t>1</a:t>
            </a:r>
            <a:r>
              <a:rPr lang="ko-KR" altLang="en-US" sz="1800" dirty="0" smtClean="0">
                <a:cs typeface="Arial" panose="020B0604020202020204" pitchFamily="34" charset="0"/>
              </a:rPr>
              <a:t>차원 리스트 초기화 후 값 저장 순서 반대로 바꾸기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35596" y="1484784"/>
            <a:ext cx="7596844" cy="12241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en-US" altLang="ko-KR" sz="1600">
                <a:solidFill>
                  <a:schemeClr val="tx1"/>
                </a:solidFill>
                <a:cs typeface="Arial" panose="020B0604020202020204" pitchFamily="34" charset="0"/>
              </a:rPr>
              <a:t>1</a:t>
            </a:r>
            <a:r>
              <a:rPr lang="ko-KR" altLang="en-US" sz="1600">
                <a:solidFill>
                  <a:schemeClr val="tx1"/>
                </a:solidFill>
                <a:cs typeface="Arial" panose="020B0604020202020204" pitchFamily="34" charset="0"/>
              </a:rPr>
              <a:t>차원 리스트 초기화 후 값 저장 순서 </a:t>
            </a:r>
            <a:r>
              <a:rPr lang="ko-KR" altLang="en-US" sz="1600">
                <a:solidFill>
                  <a:schemeClr val="tx1"/>
                </a:solidFill>
                <a:cs typeface="Arial" panose="020B0604020202020204" pitchFamily="34" charset="0"/>
              </a:rPr>
              <a:t>반대로 </a:t>
            </a:r>
            <a:r>
              <a:rPr lang="ko-KR" altLang="en-US" sz="1600" smtClean="0">
                <a:solidFill>
                  <a:schemeClr val="tx1"/>
                </a:solidFill>
                <a:cs typeface="Arial" panose="020B0604020202020204" pitchFamily="34" charset="0"/>
              </a:rPr>
              <a:t>바꾸</a:t>
            </a:r>
            <a:r>
              <a:rPr lang="ko-KR" altLang="en-US" sz="1600" smtClean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시오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.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열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(col)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의 크기를 키보드로 입력 받아서 사용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초기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값은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0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부터 시작하여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1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씩 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증가하는 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수 사용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i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-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열 값과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(col-i-1)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열 값을 상호 교환하여 순서를 반대로 바꿈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596" y="2780928"/>
            <a:ext cx="7596844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col = </a:t>
            </a:r>
            <a:r>
              <a:rPr lang="en-US" altLang="ko-KR" sz="1400" dirty="0" err="1">
                <a:latin typeface="+mn-ea"/>
                <a:ea typeface="+mn-ea"/>
              </a:rPr>
              <a:t>int</a:t>
            </a:r>
            <a:r>
              <a:rPr lang="en-US" altLang="ko-KR" sz="1400" dirty="0">
                <a:latin typeface="+mn-ea"/>
                <a:ea typeface="+mn-ea"/>
              </a:rPr>
              <a:t>(input("</a:t>
            </a:r>
            <a:r>
              <a:rPr lang="ko-KR" altLang="en-US" sz="1400" dirty="0">
                <a:latin typeface="+mn-ea"/>
                <a:ea typeface="+mn-ea"/>
              </a:rPr>
              <a:t>열 개수는</a:t>
            </a:r>
            <a:r>
              <a:rPr lang="en-US" altLang="ko-KR" sz="1400" dirty="0">
                <a:latin typeface="+mn-ea"/>
                <a:ea typeface="+mn-ea"/>
              </a:rPr>
              <a:t>? "))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>
                <a:latin typeface="+mn-ea"/>
                <a:ea typeface="+mn-ea"/>
              </a:rPr>
              <a:t>arr</a:t>
            </a:r>
            <a:r>
              <a:rPr lang="en-US" altLang="ko-KR" sz="1400" dirty="0">
                <a:latin typeface="+mn-ea"/>
                <a:ea typeface="+mn-ea"/>
              </a:rPr>
              <a:t> = [</a:t>
            </a:r>
            <a:r>
              <a:rPr lang="en-US" altLang="ko-KR" sz="1400" dirty="0" err="1">
                <a:latin typeface="+mn-ea"/>
                <a:ea typeface="+mn-ea"/>
              </a:rPr>
              <a:t>i</a:t>
            </a:r>
            <a:r>
              <a:rPr lang="en-US" altLang="ko-KR" sz="1400" dirty="0">
                <a:latin typeface="+mn-ea"/>
                <a:ea typeface="+mn-ea"/>
              </a:rPr>
              <a:t> for </a:t>
            </a:r>
            <a:r>
              <a:rPr lang="en-US" altLang="ko-KR" sz="1400" dirty="0" err="1">
                <a:latin typeface="+mn-ea"/>
                <a:ea typeface="+mn-ea"/>
              </a:rPr>
              <a:t>i</a:t>
            </a:r>
            <a:r>
              <a:rPr lang="en-US" altLang="ko-KR" sz="1400" dirty="0">
                <a:latin typeface="+mn-ea"/>
                <a:ea typeface="+mn-ea"/>
              </a:rPr>
              <a:t> in range(col)]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#1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차원배열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초기화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오름차순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print(</a:t>
            </a:r>
            <a:r>
              <a:rPr lang="en-US" altLang="ko-KR" sz="1400" dirty="0" err="1">
                <a:latin typeface="+mn-ea"/>
                <a:ea typeface="+mn-ea"/>
              </a:rPr>
              <a:t>arr</a:t>
            </a:r>
            <a:r>
              <a:rPr lang="en-US" altLang="ko-KR" sz="1400" dirty="0">
                <a:latin typeface="+mn-ea"/>
                <a:ea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for </a:t>
            </a:r>
            <a:r>
              <a:rPr lang="en-US" altLang="ko-KR" sz="1400" dirty="0" err="1">
                <a:latin typeface="+mn-ea"/>
                <a:ea typeface="+mn-ea"/>
              </a:rPr>
              <a:t>i</a:t>
            </a:r>
            <a:r>
              <a:rPr lang="en-US" altLang="ko-KR" sz="1400" dirty="0">
                <a:latin typeface="+mn-ea"/>
                <a:ea typeface="+mn-ea"/>
              </a:rPr>
              <a:t> in </a:t>
            </a:r>
            <a:r>
              <a:rPr lang="en-US" altLang="ko-KR" sz="1400" dirty="0">
                <a:solidFill>
                  <a:srgbClr val="0000CC"/>
                </a:solidFill>
                <a:latin typeface="+mn-ea"/>
                <a:ea typeface="+mn-ea"/>
              </a:rPr>
              <a:t>range(</a:t>
            </a:r>
            <a:r>
              <a:rPr lang="en-US" altLang="ko-KR" sz="1400" dirty="0" err="1">
                <a:solidFill>
                  <a:srgbClr val="0000CC"/>
                </a:solidFill>
                <a:latin typeface="+mn-ea"/>
                <a:ea typeface="+mn-ea"/>
              </a:rPr>
              <a:t>len</a:t>
            </a:r>
            <a:r>
              <a:rPr lang="en-US" altLang="ko-KR" sz="1400" dirty="0">
                <a:solidFill>
                  <a:srgbClr val="0000CC"/>
                </a:solidFill>
                <a:latin typeface="+mn-ea"/>
                <a:ea typeface="+mn-ea"/>
              </a:rPr>
              <a:t>(</a:t>
            </a:r>
            <a:r>
              <a:rPr lang="en-US" altLang="ko-KR" sz="1400" dirty="0" err="1">
                <a:solidFill>
                  <a:srgbClr val="0000CC"/>
                </a:solidFill>
                <a:latin typeface="+mn-ea"/>
                <a:ea typeface="+mn-ea"/>
              </a:rPr>
              <a:t>arr</a:t>
            </a:r>
            <a:r>
              <a:rPr lang="en-US" altLang="ko-KR" sz="1400" dirty="0">
                <a:solidFill>
                  <a:srgbClr val="0000CC"/>
                </a:solidFill>
                <a:latin typeface="+mn-ea"/>
                <a:ea typeface="+mn-ea"/>
              </a:rPr>
              <a:t>)//2</a:t>
            </a:r>
            <a:r>
              <a:rPr lang="en-US" altLang="ko-KR" sz="1400" dirty="0" smtClean="0">
                <a:solidFill>
                  <a:srgbClr val="0000CC"/>
                </a:solidFill>
                <a:latin typeface="+mn-ea"/>
                <a:ea typeface="+mn-ea"/>
              </a:rPr>
              <a:t>):   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교환할 위치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index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생성</a:t>
            </a:r>
            <a:r>
              <a:rPr lang="en-US" altLang="ko-KR" sz="1400" dirty="0" smtClean="0">
                <a:latin typeface="+mn-ea"/>
                <a:ea typeface="+mn-ea"/>
              </a:rPr>
              <a:t>	</a:t>
            </a:r>
            <a:endParaRPr lang="en-US" altLang="ko-KR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    </a:t>
            </a:r>
            <a:r>
              <a:rPr lang="en-US" altLang="ko-KR" sz="1400" dirty="0" err="1">
                <a:latin typeface="+mn-ea"/>
                <a:ea typeface="+mn-ea"/>
              </a:rPr>
              <a:t>arr</a:t>
            </a:r>
            <a:r>
              <a:rPr lang="en-US" altLang="ko-KR" sz="1400" dirty="0">
                <a:latin typeface="+mn-ea"/>
                <a:ea typeface="+mn-ea"/>
              </a:rPr>
              <a:t>[</a:t>
            </a:r>
            <a:r>
              <a:rPr lang="en-US" altLang="ko-KR" sz="1400" dirty="0" err="1">
                <a:latin typeface="+mn-ea"/>
                <a:ea typeface="+mn-ea"/>
              </a:rPr>
              <a:t>i</a:t>
            </a:r>
            <a:r>
              <a:rPr lang="en-US" altLang="ko-KR" sz="1400" dirty="0">
                <a:latin typeface="+mn-ea"/>
                <a:ea typeface="+mn-ea"/>
              </a:rPr>
              <a:t>], </a:t>
            </a:r>
            <a:r>
              <a:rPr lang="en-US" altLang="ko-KR" sz="1400" dirty="0" err="1">
                <a:latin typeface="+mn-ea"/>
                <a:ea typeface="+mn-ea"/>
              </a:rPr>
              <a:t>arr</a:t>
            </a:r>
            <a:r>
              <a:rPr lang="en-US" altLang="ko-KR" sz="1400" dirty="0">
                <a:latin typeface="+mn-ea"/>
                <a:ea typeface="+mn-ea"/>
              </a:rPr>
              <a:t>[-i-1] = </a:t>
            </a:r>
            <a:r>
              <a:rPr lang="en-US" altLang="ko-KR" sz="1400" dirty="0" err="1">
                <a:latin typeface="+mn-ea"/>
                <a:ea typeface="+mn-ea"/>
              </a:rPr>
              <a:t>arr</a:t>
            </a:r>
            <a:r>
              <a:rPr lang="en-US" altLang="ko-KR" sz="1400" dirty="0">
                <a:latin typeface="+mn-ea"/>
                <a:ea typeface="+mn-ea"/>
              </a:rPr>
              <a:t>[-i-1], </a:t>
            </a:r>
            <a:r>
              <a:rPr lang="en-US" altLang="ko-KR" sz="1400" dirty="0" err="1">
                <a:latin typeface="+mn-ea"/>
                <a:ea typeface="+mn-ea"/>
              </a:rPr>
              <a:t>arr</a:t>
            </a:r>
            <a:r>
              <a:rPr lang="en-US" altLang="ko-KR" sz="1400" dirty="0">
                <a:latin typeface="+mn-ea"/>
                <a:ea typeface="+mn-ea"/>
              </a:rPr>
              <a:t>[</a:t>
            </a:r>
            <a:r>
              <a:rPr lang="en-US" altLang="ko-KR" sz="1400" dirty="0" err="1">
                <a:latin typeface="+mn-ea"/>
                <a:ea typeface="+mn-ea"/>
              </a:rPr>
              <a:t>i</a:t>
            </a:r>
            <a:r>
              <a:rPr lang="en-US" altLang="ko-KR" sz="1400" dirty="0">
                <a:latin typeface="+mn-ea"/>
                <a:ea typeface="+mn-ea"/>
              </a:rPr>
              <a:t>]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위치 교환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print(</a:t>
            </a:r>
            <a:r>
              <a:rPr lang="en-US" altLang="ko-KR" sz="1400" dirty="0" err="1">
                <a:latin typeface="+mn-ea"/>
                <a:ea typeface="+mn-ea"/>
              </a:rPr>
              <a:t>arr</a:t>
            </a:r>
            <a:r>
              <a:rPr lang="en-US" altLang="ko-KR" sz="1400" dirty="0">
                <a:latin typeface="+mn-ea"/>
                <a:ea typeface="+mn-ea"/>
              </a:rPr>
              <a:t>)</a:t>
            </a:r>
            <a:r>
              <a:rPr lang="en-US" altLang="ko-KR" sz="1400" dirty="0" smtClean="0">
                <a:latin typeface="+mn-ea"/>
                <a:ea typeface="+mn-ea"/>
              </a:rPr>
              <a:t>	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35596" y="4895672"/>
            <a:ext cx="7596844" cy="13849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+mn-ea"/>
                <a:ea typeface="+mn-ea"/>
              </a:rPr>
              <a:t>for </a:t>
            </a:r>
            <a:r>
              <a:rPr lang="en-US" altLang="ko-KR" sz="1400" dirty="0">
                <a:latin typeface="+mn-ea"/>
                <a:ea typeface="+mn-ea"/>
              </a:rPr>
              <a:t>x in </a:t>
            </a:r>
            <a:r>
              <a:rPr lang="en-US" altLang="ko-KR" sz="1400" dirty="0" err="1">
                <a:solidFill>
                  <a:srgbClr val="0000CC"/>
                </a:solidFill>
                <a:latin typeface="+mn-ea"/>
                <a:ea typeface="+mn-ea"/>
              </a:rPr>
              <a:t>arr</a:t>
            </a:r>
            <a:r>
              <a:rPr lang="en-US" altLang="ko-KR" sz="1400" dirty="0">
                <a:solidFill>
                  <a:srgbClr val="0000CC"/>
                </a:solidFill>
                <a:latin typeface="+mn-ea"/>
                <a:ea typeface="+mn-ea"/>
              </a:rPr>
              <a:t>:</a:t>
            </a:r>
          </a:p>
          <a:p>
            <a:r>
              <a:rPr lang="en-US" altLang="ko-KR" sz="1400" dirty="0">
                <a:latin typeface="+mn-ea"/>
                <a:ea typeface="+mn-ea"/>
              </a:rPr>
              <a:t>    </a:t>
            </a:r>
            <a:r>
              <a:rPr lang="en-US" altLang="ko-KR" sz="1400" dirty="0" err="1">
                <a:latin typeface="+mn-ea"/>
                <a:ea typeface="+mn-ea"/>
              </a:rPr>
              <a:t>i</a:t>
            </a:r>
            <a:r>
              <a:rPr lang="en-US" altLang="ko-KR" sz="1400" dirty="0">
                <a:latin typeface="+mn-ea"/>
                <a:ea typeface="+mn-ea"/>
              </a:rPr>
              <a:t> = </a:t>
            </a:r>
            <a:r>
              <a:rPr lang="en-US" altLang="ko-KR" sz="1400" dirty="0" err="1">
                <a:latin typeface="+mn-ea"/>
                <a:ea typeface="+mn-ea"/>
              </a:rPr>
              <a:t>arr.index</a:t>
            </a:r>
            <a:r>
              <a:rPr lang="en-US" altLang="ko-KR" sz="1400" dirty="0">
                <a:latin typeface="+mn-ea"/>
                <a:ea typeface="+mn-ea"/>
              </a:rPr>
              <a:t>(x</a:t>
            </a:r>
            <a:r>
              <a:rPr lang="en-US" altLang="ko-KR" sz="1400" dirty="0" smtClean="0">
                <a:latin typeface="+mn-ea"/>
                <a:ea typeface="+mn-ea"/>
              </a:rPr>
              <a:t>)  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교환할 위치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index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찾기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    if </a:t>
            </a:r>
            <a:r>
              <a:rPr lang="en-US" altLang="ko-KR" sz="1400" dirty="0" err="1">
                <a:latin typeface="+mn-ea"/>
                <a:ea typeface="+mn-ea"/>
              </a:rPr>
              <a:t>i</a:t>
            </a:r>
            <a:r>
              <a:rPr lang="en-US" altLang="ko-KR" sz="1400" dirty="0">
                <a:latin typeface="+mn-ea"/>
                <a:ea typeface="+mn-ea"/>
              </a:rPr>
              <a:t> &gt;= col//2:</a:t>
            </a:r>
          </a:p>
          <a:p>
            <a:r>
              <a:rPr lang="en-US" altLang="ko-KR" sz="1400" dirty="0">
                <a:latin typeface="+mn-ea"/>
                <a:ea typeface="+mn-ea"/>
              </a:rPr>
              <a:t>        break</a:t>
            </a:r>
          </a:p>
          <a:p>
            <a:r>
              <a:rPr lang="en-US" altLang="ko-KR" sz="1400" dirty="0">
                <a:latin typeface="+mn-ea"/>
                <a:ea typeface="+mn-ea"/>
              </a:rPr>
              <a:t>    </a:t>
            </a:r>
            <a:r>
              <a:rPr lang="en-US" altLang="ko-KR" sz="1400" dirty="0" err="1">
                <a:latin typeface="+mn-ea"/>
                <a:ea typeface="+mn-ea"/>
              </a:rPr>
              <a:t>arr</a:t>
            </a:r>
            <a:r>
              <a:rPr lang="en-US" altLang="ko-KR" sz="1400" dirty="0">
                <a:latin typeface="+mn-ea"/>
                <a:ea typeface="+mn-ea"/>
              </a:rPr>
              <a:t>[</a:t>
            </a:r>
            <a:r>
              <a:rPr lang="en-US" altLang="ko-KR" sz="1400" dirty="0" err="1">
                <a:latin typeface="+mn-ea"/>
                <a:ea typeface="+mn-ea"/>
              </a:rPr>
              <a:t>i</a:t>
            </a:r>
            <a:r>
              <a:rPr lang="en-US" altLang="ko-KR" sz="1400" dirty="0">
                <a:latin typeface="+mn-ea"/>
                <a:ea typeface="+mn-ea"/>
              </a:rPr>
              <a:t>], </a:t>
            </a:r>
            <a:r>
              <a:rPr lang="en-US" altLang="ko-KR" sz="1400" dirty="0" err="1">
                <a:latin typeface="+mn-ea"/>
                <a:ea typeface="+mn-ea"/>
              </a:rPr>
              <a:t>arr</a:t>
            </a:r>
            <a:r>
              <a:rPr lang="en-US" altLang="ko-KR" sz="1400" dirty="0">
                <a:latin typeface="+mn-ea"/>
                <a:ea typeface="+mn-ea"/>
              </a:rPr>
              <a:t>[-i-1] = </a:t>
            </a:r>
            <a:r>
              <a:rPr lang="en-US" altLang="ko-KR" sz="1400" dirty="0" err="1">
                <a:latin typeface="+mn-ea"/>
                <a:ea typeface="+mn-ea"/>
              </a:rPr>
              <a:t>arr</a:t>
            </a:r>
            <a:r>
              <a:rPr lang="en-US" altLang="ko-KR" sz="1400" dirty="0">
                <a:latin typeface="+mn-ea"/>
                <a:ea typeface="+mn-ea"/>
              </a:rPr>
              <a:t>[-i-1], </a:t>
            </a:r>
            <a:r>
              <a:rPr lang="en-US" altLang="ko-KR" sz="1400" dirty="0" err="1">
                <a:latin typeface="+mn-ea"/>
                <a:ea typeface="+mn-ea"/>
              </a:rPr>
              <a:t>arr</a:t>
            </a:r>
            <a:r>
              <a:rPr lang="en-US" altLang="ko-KR" sz="1400" dirty="0">
                <a:latin typeface="+mn-ea"/>
                <a:ea typeface="+mn-ea"/>
              </a:rPr>
              <a:t>[</a:t>
            </a:r>
            <a:r>
              <a:rPr lang="en-US" altLang="ko-KR" sz="1400" dirty="0" err="1">
                <a:latin typeface="+mn-ea"/>
                <a:ea typeface="+mn-ea"/>
              </a:rPr>
              <a:t>i</a:t>
            </a:r>
            <a:r>
              <a:rPr lang="en-US" altLang="ko-KR" sz="1400" dirty="0">
                <a:latin typeface="+mn-ea"/>
                <a:ea typeface="+mn-ea"/>
              </a:rPr>
              <a:t>]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위치 교환</a:t>
            </a:r>
          </a:p>
          <a:p>
            <a:r>
              <a:rPr lang="en-US" altLang="ko-KR" sz="1400" dirty="0">
                <a:latin typeface="+mn-ea"/>
                <a:ea typeface="+mn-ea"/>
              </a:rPr>
              <a:t>print(</a:t>
            </a:r>
            <a:r>
              <a:rPr lang="en-US" altLang="ko-KR" sz="1400" dirty="0" err="1">
                <a:latin typeface="+mn-ea"/>
                <a:ea typeface="+mn-ea"/>
              </a:rPr>
              <a:t>arr</a:t>
            </a:r>
            <a:r>
              <a:rPr lang="en-US" altLang="ko-KR" sz="1400" dirty="0">
                <a:latin typeface="+mn-ea"/>
                <a:ea typeface="+mn-ea"/>
              </a:rPr>
              <a:t>)</a:t>
            </a:r>
            <a:endParaRPr lang="ko-KR" altLang="en-US" sz="1400" dirty="0"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4296672"/>
            <a:ext cx="2924583" cy="11145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8962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리스트의 사용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5544616"/>
          </a:xfrm>
        </p:spPr>
        <p:txBody>
          <a:bodyPr/>
          <a:lstStyle/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800" b="1" dirty="0" smtClean="0">
                <a:cs typeface="Arial" panose="020B0604020202020204" pitchFamily="34" charset="0"/>
              </a:rPr>
              <a:t>[</a:t>
            </a:r>
            <a:r>
              <a:rPr lang="ko-KR" altLang="en-US" sz="1800" b="1" dirty="0" smtClean="0">
                <a:cs typeface="Arial" panose="020B0604020202020204" pitchFamily="34" charset="0"/>
              </a:rPr>
              <a:t>실습</a:t>
            </a:r>
            <a:r>
              <a:rPr lang="en-US" altLang="ko-KR" sz="1800" b="1" dirty="0" smtClean="0">
                <a:cs typeface="Arial" panose="020B0604020202020204" pitchFamily="34" charset="0"/>
              </a:rPr>
              <a:t>]</a:t>
            </a:r>
            <a:r>
              <a:rPr lang="ko-KR" altLang="en-US" sz="1800" b="1" dirty="0" smtClean="0">
                <a:cs typeface="Arial" panose="020B0604020202020204" pitchFamily="34" charset="0"/>
              </a:rPr>
              <a:t> </a:t>
            </a:r>
            <a:r>
              <a:rPr lang="en-US" altLang="ko-KR" sz="1800" b="1" dirty="0" smtClean="0">
                <a:cs typeface="Arial" panose="020B0604020202020204" pitchFamily="34" charset="0"/>
              </a:rPr>
              <a:t>(</a:t>
            </a:r>
            <a:r>
              <a:rPr lang="ko-KR" altLang="en-US" sz="1800" b="1" dirty="0" smtClean="0">
                <a:cs typeface="Arial" panose="020B0604020202020204" pitchFamily="34" charset="0"/>
              </a:rPr>
              <a:t>중복없이</a:t>
            </a:r>
            <a:r>
              <a:rPr lang="en-US" altLang="ko-KR" sz="1800" b="1" dirty="0" smtClean="0">
                <a:cs typeface="Arial" panose="020B0604020202020204" pitchFamily="34" charset="0"/>
              </a:rPr>
              <a:t>) </a:t>
            </a:r>
            <a:r>
              <a:rPr lang="ko-KR" altLang="en-US" sz="1800" b="1" dirty="0" err="1" smtClean="0">
                <a:cs typeface="Arial" panose="020B0604020202020204" pitchFamily="34" charset="0"/>
              </a:rPr>
              <a:t>랜덤한</a:t>
            </a:r>
            <a:r>
              <a:rPr lang="ko-KR" altLang="en-US" sz="1800" b="1" dirty="0" smtClean="0">
                <a:cs typeface="Arial" panose="020B0604020202020204" pitchFamily="34" charset="0"/>
              </a:rPr>
              <a:t> 값으로 </a:t>
            </a:r>
            <a:r>
              <a:rPr lang="en-US" altLang="ko-KR" sz="1800" b="1" dirty="0" smtClean="0">
                <a:cs typeface="Arial" panose="020B0604020202020204" pitchFamily="34" charset="0"/>
              </a:rPr>
              <a:t>1</a:t>
            </a:r>
            <a:r>
              <a:rPr lang="ko-KR" altLang="en-US" sz="1800" b="1" dirty="0" smtClean="0">
                <a:cs typeface="Arial" panose="020B0604020202020204" pitchFamily="34" charset="0"/>
              </a:rPr>
              <a:t>차원 리스트 초기화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35596" y="1484784"/>
            <a:ext cx="7596844" cy="9854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1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차원 배열 리스트를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중복 없는 </a:t>
            </a:r>
            <a:r>
              <a:rPr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랜덤한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값으로 초기화 하시오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.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Arial" panose="020B0604020202020204" pitchFamily="34" charset="0"/>
              </a:rPr>
              <a:t>선택된 랜덤 수를 저장할 리스트의 크기는 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Arial" panose="020B0604020202020204" pitchFamily="34" charset="0"/>
              </a:rPr>
              <a:t>3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선택되는 </a:t>
            </a:r>
            <a:r>
              <a:rPr lang="ko-KR" alt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중복없는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랜덤 수는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0~9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중에 선택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47434" y="2647359"/>
            <a:ext cx="7614846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import random	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 smtClean="0"/>
              <a:t>arr</a:t>
            </a:r>
            <a:r>
              <a:rPr lang="en-US" altLang="ko-KR" sz="1600" dirty="0" smtClean="0"/>
              <a:t> = [0, 1, 2, 3, 4, 5, 6, 7, 8, 9]  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</a:t>
            </a:r>
            <a:r>
              <a:rPr lang="ko-KR" alt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씨드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리스트</a:t>
            </a:r>
            <a:r>
              <a:rPr lang="en-US" altLang="ko-KR" sz="1600" dirty="0" smtClean="0"/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n = 3	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 smtClean="0"/>
              <a:t>randarr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= </a:t>
            </a:r>
            <a:r>
              <a:rPr lang="en-US" altLang="ko-KR" sz="1600" dirty="0" err="1">
                <a:solidFill>
                  <a:srgbClr val="C00000"/>
                </a:solidFill>
              </a:rPr>
              <a:t>random.sample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arr</a:t>
            </a:r>
            <a:r>
              <a:rPr lang="en-US" altLang="ko-KR" sz="1600" dirty="0"/>
              <a:t>, </a:t>
            </a:r>
            <a:r>
              <a:rPr lang="en-US" altLang="ko-KR" sz="1600" dirty="0" smtClean="0"/>
              <a:t>n)   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</a:t>
            </a:r>
            <a:r>
              <a:rPr lang="ko-KR" alt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씨드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리스트에서 중복없이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3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개 선택</a:t>
            </a:r>
            <a:endParaRPr lang="en-US" altLang="ko-KR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print(</a:t>
            </a:r>
            <a:r>
              <a:rPr lang="en-US" altLang="ko-KR" sz="1600" dirty="0" err="1" smtClean="0"/>
              <a:t>randarr</a:t>
            </a:r>
            <a:r>
              <a:rPr lang="en-US" altLang="ko-KR" sz="1600" dirty="0" smtClean="0"/>
              <a:t>)	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4833654"/>
            <a:ext cx="1771897" cy="50489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69297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리스트의 사용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5544616"/>
          </a:xfrm>
        </p:spPr>
        <p:txBody>
          <a:bodyPr/>
          <a:lstStyle/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800" b="1" dirty="0" smtClean="0">
                <a:cs typeface="Arial" panose="020B0604020202020204" pitchFamily="34" charset="0"/>
              </a:rPr>
              <a:t>[</a:t>
            </a:r>
            <a:r>
              <a:rPr lang="ko-KR" altLang="en-US" sz="1800" b="1" dirty="0" smtClean="0">
                <a:cs typeface="Arial" panose="020B0604020202020204" pitchFamily="34" charset="0"/>
              </a:rPr>
              <a:t>실습</a:t>
            </a:r>
            <a:r>
              <a:rPr lang="en-US" altLang="ko-KR" sz="1800" b="1" dirty="0" smtClean="0">
                <a:cs typeface="Arial" panose="020B0604020202020204" pitchFamily="34" charset="0"/>
              </a:rPr>
              <a:t>]</a:t>
            </a:r>
            <a:r>
              <a:rPr lang="ko-KR" altLang="en-US" sz="1800" b="1" dirty="0" smtClean="0">
                <a:cs typeface="Arial" panose="020B0604020202020204" pitchFamily="34" charset="0"/>
              </a:rPr>
              <a:t> </a:t>
            </a:r>
            <a:r>
              <a:rPr lang="en-US" altLang="ko-KR" sz="1800" b="1" dirty="0" smtClean="0">
                <a:cs typeface="Arial" panose="020B0604020202020204" pitchFamily="34" charset="0"/>
              </a:rPr>
              <a:t>(</a:t>
            </a:r>
            <a:r>
              <a:rPr lang="ko-KR" altLang="en-US" sz="1800" b="1" dirty="0" smtClean="0">
                <a:cs typeface="Arial" panose="020B0604020202020204" pitchFamily="34" charset="0"/>
              </a:rPr>
              <a:t>중복없이</a:t>
            </a:r>
            <a:r>
              <a:rPr lang="en-US" altLang="ko-KR" sz="1800" b="1" dirty="0" smtClean="0">
                <a:cs typeface="Arial" panose="020B0604020202020204" pitchFamily="34" charset="0"/>
              </a:rPr>
              <a:t>) </a:t>
            </a:r>
            <a:r>
              <a:rPr lang="ko-KR" altLang="en-US" sz="1800" b="1" dirty="0" err="1" smtClean="0">
                <a:cs typeface="Arial" panose="020B0604020202020204" pitchFamily="34" charset="0"/>
              </a:rPr>
              <a:t>랜덤한</a:t>
            </a:r>
            <a:r>
              <a:rPr lang="ko-KR" altLang="en-US" sz="1800" b="1" dirty="0" smtClean="0">
                <a:cs typeface="Arial" panose="020B0604020202020204" pitchFamily="34" charset="0"/>
              </a:rPr>
              <a:t> 값으로 </a:t>
            </a:r>
            <a:r>
              <a:rPr lang="en-US" altLang="ko-KR" sz="1800" b="1" dirty="0" smtClean="0">
                <a:cs typeface="Arial" panose="020B0604020202020204" pitchFamily="34" charset="0"/>
              </a:rPr>
              <a:t>2</a:t>
            </a:r>
            <a:r>
              <a:rPr lang="ko-KR" altLang="en-US" sz="1800" b="1" dirty="0" smtClean="0">
                <a:cs typeface="Arial" panose="020B0604020202020204" pitchFamily="34" charset="0"/>
              </a:rPr>
              <a:t>차원 리스트 초기화</a:t>
            </a:r>
            <a:endParaRPr lang="en-US" altLang="ko-KR" sz="1800" b="1" dirty="0" smtClean="0">
              <a:cs typeface="Arial" panose="020B0604020202020204" pitchFamily="34" charset="0"/>
            </a:endParaRPr>
          </a:p>
          <a:p>
            <a:pPr marL="266700" lvl="1" indent="0">
              <a:buClr>
                <a:srgbClr val="3C479D"/>
              </a:buClr>
              <a:buNone/>
            </a:pPr>
            <a:r>
              <a:rPr lang="en-US" altLang="ko-KR" sz="1800" b="1" dirty="0" smtClean="0">
                <a:cs typeface="Arial" panose="020B0604020202020204" pitchFamily="34" charset="0"/>
              </a:rPr>
              <a:t>(1) 1</a:t>
            </a:r>
            <a:r>
              <a:rPr lang="ko-KR" altLang="en-US" sz="1800" b="1" dirty="0" smtClean="0">
                <a:cs typeface="Arial" panose="020B0604020202020204" pitchFamily="34" charset="0"/>
              </a:rPr>
              <a:t>차원 랜덤 </a:t>
            </a:r>
            <a:r>
              <a:rPr lang="ko-KR" altLang="en-US" sz="1800" b="1" dirty="0" err="1" smtClean="0">
                <a:cs typeface="Arial" panose="020B0604020202020204" pitchFamily="34" charset="0"/>
              </a:rPr>
              <a:t>씨드</a:t>
            </a:r>
            <a:r>
              <a:rPr lang="ko-KR" altLang="en-US" sz="1800" b="1" dirty="0" smtClean="0">
                <a:cs typeface="Arial" panose="020B0604020202020204" pitchFamily="34" charset="0"/>
              </a:rPr>
              <a:t> 리스트 생성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35596" y="1954133"/>
            <a:ext cx="7596844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2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차원 배열 리스트를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중복 없는 </a:t>
            </a: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랜덤한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값으로 초기화 하시오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.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행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(row)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과 열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(col)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의 크기는 키보드로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입력 받아서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사용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초기화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값은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0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부터 시작하는 랜덤 수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중복 없이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)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사용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arr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[row*col]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을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랜덤하게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만들어놓고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arr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[]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을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randarr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[][]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에 복사하는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방법 사용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596" y="3470508"/>
            <a:ext cx="7596844" cy="31624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+mn-ea"/>
                <a:ea typeface="+mn-ea"/>
              </a:rPr>
              <a:t>import random</a:t>
            </a:r>
          </a:p>
          <a:p>
            <a:pPr>
              <a:lnSpc>
                <a:spcPct val="150000"/>
              </a:lnSpc>
            </a:pPr>
            <a:r>
              <a:rPr lang="en-US" altLang="ko-KR" sz="1500" smtClean="0">
                <a:latin typeface="+mn-ea"/>
                <a:ea typeface="+mn-ea"/>
              </a:rPr>
              <a:t>row </a:t>
            </a:r>
            <a:r>
              <a:rPr lang="en-US" altLang="ko-KR" sz="1500" dirty="0">
                <a:latin typeface="+mn-ea"/>
                <a:ea typeface="+mn-ea"/>
              </a:rPr>
              <a:t>= </a:t>
            </a:r>
            <a:r>
              <a:rPr lang="en-US" altLang="ko-KR" sz="1500" dirty="0" err="1">
                <a:latin typeface="+mn-ea"/>
                <a:ea typeface="+mn-ea"/>
              </a:rPr>
              <a:t>int</a:t>
            </a:r>
            <a:r>
              <a:rPr lang="en-US" altLang="ko-KR" sz="1500" dirty="0">
                <a:latin typeface="+mn-ea"/>
                <a:ea typeface="+mn-ea"/>
              </a:rPr>
              <a:t>(input("</a:t>
            </a:r>
            <a:r>
              <a:rPr lang="ko-KR" altLang="en-US" sz="1500" dirty="0">
                <a:latin typeface="+mn-ea"/>
                <a:ea typeface="+mn-ea"/>
              </a:rPr>
              <a:t>행 개수는</a:t>
            </a:r>
            <a:r>
              <a:rPr lang="en-US" altLang="ko-KR" sz="1500" dirty="0">
                <a:latin typeface="+mn-ea"/>
                <a:ea typeface="+mn-ea"/>
              </a:rPr>
              <a:t>? </a:t>
            </a:r>
            <a:r>
              <a:rPr lang="en-US" altLang="ko-KR" sz="1500" dirty="0" smtClean="0">
                <a:latin typeface="+mn-ea"/>
                <a:ea typeface="+mn-ea"/>
              </a:rPr>
              <a:t>"))	</a:t>
            </a:r>
            <a:endParaRPr lang="en-US" altLang="ko-KR" sz="15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n-ea"/>
                <a:ea typeface="+mn-ea"/>
              </a:rPr>
              <a:t>col = </a:t>
            </a:r>
            <a:r>
              <a:rPr lang="en-US" altLang="ko-KR" sz="1500" dirty="0" err="1">
                <a:latin typeface="+mn-ea"/>
                <a:ea typeface="+mn-ea"/>
              </a:rPr>
              <a:t>int</a:t>
            </a:r>
            <a:r>
              <a:rPr lang="en-US" altLang="ko-KR" sz="1500" dirty="0">
                <a:latin typeface="+mn-ea"/>
                <a:ea typeface="+mn-ea"/>
              </a:rPr>
              <a:t>(input("</a:t>
            </a:r>
            <a:r>
              <a:rPr lang="ko-KR" altLang="en-US" sz="1500" dirty="0">
                <a:latin typeface="+mn-ea"/>
                <a:ea typeface="+mn-ea"/>
              </a:rPr>
              <a:t>열 개수는</a:t>
            </a:r>
            <a:r>
              <a:rPr lang="en-US" altLang="ko-KR" sz="1500" dirty="0">
                <a:latin typeface="+mn-ea"/>
                <a:ea typeface="+mn-ea"/>
              </a:rPr>
              <a:t>? </a:t>
            </a:r>
            <a:r>
              <a:rPr lang="en-US" altLang="ko-KR" sz="1500" dirty="0" smtClean="0">
                <a:latin typeface="+mn-ea"/>
                <a:ea typeface="+mn-ea"/>
              </a:rPr>
              <a:t>"))	</a:t>
            </a:r>
            <a:endParaRPr lang="en-US" altLang="ko-KR" sz="15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4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## 1</a:t>
            </a:r>
            <a:r>
              <a:rPr lang="ko-KR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차원 씨드</a:t>
            </a:r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(seed) </a:t>
            </a:r>
            <a:r>
              <a:rPr lang="ko-KR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리스트 생성</a:t>
            </a:r>
            <a:endParaRPr lang="en-US" altLang="ko-KR" sz="140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smtClean="0">
                <a:latin typeface="+mn-ea"/>
                <a:ea typeface="+mn-ea"/>
              </a:rPr>
              <a:t>arr </a:t>
            </a:r>
            <a:r>
              <a:rPr lang="en-US" altLang="ko-KR" sz="1500" dirty="0">
                <a:latin typeface="+mn-ea"/>
                <a:ea typeface="+mn-ea"/>
              </a:rPr>
              <a:t>= [</a:t>
            </a:r>
            <a:r>
              <a:rPr lang="en-US" altLang="ko-KR" sz="1500" dirty="0" err="1">
                <a:latin typeface="+mn-ea"/>
                <a:ea typeface="+mn-ea"/>
              </a:rPr>
              <a:t>i</a:t>
            </a:r>
            <a:r>
              <a:rPr lang="en-US" altLang="ko-KR" sz="1500" dirty="0">
                <a:latin typeface="+mn-ea"/>
                <a:ea typeface="+mn-ea"/>
              </a:rPr>
              <a:t> for </a:t>
            </a:r>
            <a:r>
              <a:rPr lang="en-US" altLang="ko-KR" sz="1500" dirty="0" err="1">
                <a:latin typeface="+mn-ea"/>
                <a:ea typeface="+mn-ea"/>
              </a:rPr>
              <a:t>i</a:t>
            </a:r>
            <a:r>
              <a:rPr lang="en-US" altLang="ko-KR" sz="1500" dirty="0">
                <a:latin typeface="+mn-ea"/>
                <a:ea typeface="+mn-ea"/>
              </a:rPr>
              <a:t> in range(row*col)]    </a:t>
            </a:r>
            <a:r>
              <a:rPr lang="en-US" altLang="ko-KR" sz="1500" dirty="0" smtClean="0">
                <a:latin typeface="+mn-ea"/>
                <a:ea typeface="+mn-ea"/>
              </a:rPr>
              <a:t>   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</a:t>
            </a:r>
            <a:r>
              <a:rPr lang="ko-KR" alt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씨드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리스트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초기화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오름차순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)</a:t>
            </a:r>
            <a:r>
              <a:rPr lang="en-US" altLang="ko-KR" sz="1500" dirty="0" smtClean="0">
                <a:latin typeface="+mn-ea"/>
                <a:ea typeface="+mn-ea"/>
              </a:rPr>
              <a:t>	</a:t>
            </a:r>
            <a:endParaRPr lang="en-US" altLang="ko-KR" sz="15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 err="1">
                <a:latin typeface="+mn-ea"/>
                <a:ea typeface="+mn-ea"/>
              </a:rPr>
              <a:t>arr</a:t>
            </a:r>
            <a:r>
              <a:rPr lang="en-US" altLang="ko-KR" sz="1500" dirty="0">
                <a:latin typeface="+mn-ea"/>
                <a:ea typeface="+mn-ea"/>
              </a:rPr>
              <a:t> = </a:t>
            </a:r>
            <a:r>
              <a:rPr lang="en-US" altLang="ko-KR" sz="1500" dirty="0" err="1">
                <a:solidFill>
                  <a:srgbClr val="0000CC"/>
                </a:solidFill>
                <a:latin typeface="+mn-ea"/>
                <a:ea typeface="+mn-ea"/>
              </a:rPr>
              <a:t>random.sample</a:t>
            </a:r>
            <a:r>
              <a:rPr lang="en-US" altLang="ko-KR" sz="1500" dirty="0">
                <a:latin typeface="+mn-ea"/>
                <a:ea typeface="+mn-ea"/>
              </a:rPr>
              <a:t>(</a:t>
            </a:r>
            <a:r>
              <a:rPr lang="en-US" altLang="ko-KR" sz="1500" dirty="0" err="1">
                <a:latin typeface="+mn-ea"/>
                <a:ea typeface="+mn-ea"/>
              </a:rPr>
              <a:t>arr</a:t>
            </a:r>
            <a:r>
              <a:rPr lang="en-US" altLang="ko-KR" sz="1500" dirty="0">
                <a:latin typeface="+mn-ea"/>
                <a:ea typeface="+mn-ea"/>
              </a:rPr>
              <a:t>, row*col)  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</a:t>
            </a:r>
            <a:r>
              <a:rPr lang="ko-KR" alt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씨드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리스트 재정렬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랜덤순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)</a:t>
            </a:r>
            <a:r>
              <a:rPr lang="en-US" altLang="ko-KR" sz="1500" dirty="0" smtClean="0">
                <a:latin typeface="+mn-ea"/>
                <a:ea typeface="+mn-ea"/>
              </a:rPr>
              <a:t>	</a:t>
            </a:r>
            <a:endParaRPr lang="en-US" altLang="ko-KR" sz="15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latin typeface="+mn-ea"/>
                <a:ea typeface="+mn-ea"/>
              </a:rPr>
              <a:t># </a:t>
            </a:r>
            <a:r>
              <a:rPr lang="en-US" altLang="ko-KR" sz="1500" dirty="0" err="1" smtClean="0">
                <a:solidFill>
                  <a:srgbClr val="660033"/>
                </a:solidFill>
                <a:latin typeface="+mn-ea"/>
                <a:ea typeface="+mn-ea"/>
              </a:rPr>
              <a:t>random.shuffle</a:t>
            </a:r>
            <a:r>
              <a:rPr lang="en-US" altLang="ko-KR" sz="1500" dirty="0" smtClean="0">
                <a:solidFill>
                  <a:srgbClr val="660033"/>
                </a:solidFill>
                <a:latin typeface="+mn-ea"/>
                <a:ea typeface="+mn-ea"/>
              </a:rPr>
              <a:t>(</a:t>
            </a:r>
            <a:r>
              <a:rPr lang="en-US" altLang="ko-KR" sz="1500" dirty="0" err="1" smtClean="0">
                <a:solidFill>
                  <a:srgbClr val="660033"/>
                </a:solidFill>
                <a:latin typeface="+mn-ea"/>
                <a:ea typeface="+mn-ea"/>
              </a:rPr>
              <a:t>arr</a:t>
            </a:r>
            <a:r>
              <a:rPr lang="en-US" altLang="ko-KR" sz="1500" dirty="0" smtClean="0">
                <a:solidFill>
                  <a:srgbClr val="660033"/>
                </a:solidFill>
                <a:latin typeface="+mn-ea"/>
                <a:ea typeface="+mn-ea"/>
              </a:rPr>
              <a:t>)	</a:t>
            </a:r>
            <a:r>
              <a:rPr lang="en-US" altLang="ko-KR" sz="1500" dirty="0" smtClean="0">
                <a:latin typeface="+mn-ea"/>
                <a:ea typeface="+mn-ea"/>
              </a:rPr>
              <a:t>	  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씨드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리스트 재정렬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랜덤순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)</a:t>
            </a:r>
            <a:endParaRPr lang="en-US" altLang="ko-KR" sz="15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latin typeface="+mn-ea"/>
                <a:ea typeface="+mn-ea"/>
              </a:rPr>
              <a:t>print(</a:t>
            </a:r>
            <a:r>
              <a:rPr lang="en-US" altLang="ko-KR" sz="1500" dirty="0" err="1" smtClean="0">
                <a:latin typeface="+mn-ea"/>
                <a:ea typeface="+mn-ea"/>
              </a:rPr>
              <a:t>arr</a:t>
            </a:r>
            <a:r>
              <a:rPr lang="en-US" altLang="ko-KR" sz="1500" dirty="0">
                <a:latin typeface="+mn-ea"/>
                <a:ea typeface="+mn-ea"/>
              </a:rPr>
              <a:t>)</a:t>
            </a:r>
            <a:r>
              <a:rPr lang="en-US" altLang="ko-KR" sz="1500" dirty="0" smtClean="0">
                <a:latin typeface="+mn-ea"/>
                <a:ea typeface="+mn-ea"/>
              </a:rPr>
              <a:t>	</a:t>
            </a:r>
            <a:endParaRPr lang="ko-KR" altLang="en-US" sz="1500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5893525"/>
            <a:ext cx="3448531" cy="84784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67005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리스트의 사용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5544616"/>
          </a:xfrm>
        </p:spPr>
        <p:txBody>
          <a:bodyPr/>
          <a:lstStyle/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800" b="1" smtClean="0">
                <a:cs typeface="Arial" panose="020B0604020202020204" pitchFamily="34" charset="0"/>
              </a:rPr>
              <a:t>[</a:t>
            </a:r>
            <a:r>
              <a:rPr lang="ko-KR" altLang="en-US" sz="1800" b="1" smtClean="0">
                <a:cs typeface="Arial" panose="020B0604020202020204" pitchFamily="34" charset="0"/>
              </a:rPr>
              <a:t>실습</a:t>
            </a:r>
            <a:r>
              <a:rPr lang="en-US" altLang="ko-KR" sz="1800" b="1" smtClean="0">
                <a:cs typeface="Arial" panose="020B0604020202020204" pitchFamily="34" charset="0"/>
              </a:rPr>
              <a:t>]</a:t>
            </a:r>
            <a:r>
              <a:rPr lang="ko-KR" altLang="en-US" sz="1800" b="1" smtClean="0">
                <a:cs typeface="Arial" panose="020B0604020202020204" pitchFamily="34" charset="0"/>
              </a:rPr>
              <a:t> </a:t>
            </a:r>
            <a:r>
              <a:rPr lang="en-US" altLang="ko-KR" sz="1800" b="1" dirty="0" smtClean="0">
                <a:cs typeface="Arial" panose="020B0604020202020204" pitchFamily="34" charset="0"/>
              </a:rPr>
              <a:t>(</a:t>
            </a:r>
            <a:r>
              <a:rPr lang="ko-KR" altLang="en-US" sz="1800" b="1" dirty="0" smtClean="0">
                <a:cs typeface="Arial" panose="020B0604020202020204" pitchFamily="34" charset="0"/>
              </a:rPr>
              <a:t>중복없이</a:t>
            </a:r>
            <a:r>
              <a:rPr lang="en-US" altLang="ko-KR" sz="1800" b="1" dirty="0" smtClean="0">
                <a:cs typeface="Arial" panose="020B0604020202020204" pitchFamily="34" charset="0"/>
              </a:rPr>
              <a:t>) </a:t>
            </a:r>
            <a:r>
              <a:rPr lang="ko-KR" altLang="en-US" sz="1800" b="1" dirty="0" err="1" smtClean="0">
                <a:cs typeface="Arial" panose="020B0604020202020204" pitchFamily="34" charset="0"/>
              </a:rPr>
              <a:t>랜덤한</a:t>
            </a:r>
            <a:r>
              <a:rPr lang="ko-KR" altLang="en-US" sz="1800" b="1" dirty="0" smtClean="0">
                <a:cs typeface="Arial" panose="020B0604020202020204" pitchFamily="34" charset="0"/>
              </a:rPr>
              <a:t> 값으로 </a:t>
            </a:r>
            <a:r>
              <a:rPr lang="en-US" altLang="ko-KR" sz="1800" b="1" dirty="0" smtClean="0">
                <a:cs typeface="Arial" panose="020B0604020202020204" pitchFamily="34" charset="0"/>
              </a:rPr>
              <a:t>2</a:t>
            </a:r>
            <a:r>
              <a:rPr lang="ko-KR" altLang="en-US" sz="1800" b="1" dirty="0" smtClean="0">
                <a:cs typeface="Arial" panose="020B0604020202020204" pitchFamily="34" charset="0"/>
              </a:rPr>
              <a:t>차원 리스트 초기화</a:t>
            </a:r>
            <a:endParaRPr lang="en-US" altLang="ko-KR" sz="1800" b="1" dirty="0">
              <a:cs typeface="Arial" panose="020B0604020202020204" pitchFamily="34" charset="0"/>
            </a:endParaRPr>
          </a:p>
          <a:p>
            <a:pPr marL="266700" lvl="1" indent="0">
              <a:buClr>
                <a:srgbClr val="3C479D"/>
              </a:buClr>
              <a:buNone/>
            </a:pPr>
            <a:r>
              <a:rPr lang="en-US" altLang="ko-KR" sz="1800" b="1" dirty="0" smtClean="0">
                <a:cs typeface="Arial" panose="020B0604020202020204" pitchFamily="34" charset="0"/>
              </a:rPr>
              <a:t>(2) </a:t>
            </a:r>
            <a:r>
              <a:rPr lang="ko-KR" altLang="en-US" sz="1800" b="1" dirty="0">
                <a:cs typeface="Arial" panose="020B0604020202020204" pitchFamily="34" charset="0"/>
              </a:rPr>
              <a:t>랜덤 </a:t>
            </a:r>
            <a:r>
              <a:rPr lang="ko-KR" altLang="en-US" sz="1800" b="1" dirty="0" err="1">
                <a:cs typeface="Arial" panose="020B0604020202020204" pitchFamily="34" charset="0"/>
              </a:rPr>
              <a:t>씨드</a:t>
            </a:r>
            <a:r>
              <a:rPr lang="ko-KR" altLang="en-US" sz="1800" b="1" dirty="0">
                <a:cs typeface="Arial" panose="020B0604020202020204" pitchFamily="34" charset="0"/>
              </a:rPr>
              <a:t> </a:t>
            </a:r>
            <a:r>
              <a:rPr lang="ko-KR" altLang="en-US" sz="1800" b="1" dirty="0" smtClean="0">
                <a:cs typeface="Arial" panose="020B0604020202020204" pitchFamily="34" charset="0"/>
              </a:rPr>
              <a:t>리스트로 </a:t>
            </a:r>
            <a:r>
              <a:rPr lang="en-US" altLang="ko-KR" sz="1800" b="1" dirty="0" smtClean="0">
                <a:cs typeface="Arial" panose="020B0604020202020204" pitchFamily="34" charset="0"/>
              </a:rPr>
              <a:t>2</a:t>
            </a:r>
            <a:r>
              <a:rPr lang="ko-KR" altLang="en-US" sz="1800" b="1" dirty="0" smtClean="0">
                <a:cs typeface="Arial" panose="020B0604020202020204" pitchFamily="34" charset="0"/>
              </a:rPr>
              <a:t>차원 리스트 생성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35596" y="1934830"/>
            <a:ext cx="7596844" cy="12961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2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차원 배열 리스트를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중복 없는 </a:t>
            </a: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랜덤한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값으로 초기화 하시오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.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행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(row)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과 열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(col)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의 크기는 키보드로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입력 받아서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사용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초기화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값은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0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부터 시작하는 랜덤 수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중복 없이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)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사용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arr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[row*col]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을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랜덤하게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만들어놓고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arr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[]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을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randarr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[][]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에 복사하는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방법 사용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596" y="3374990"/>
            <a:ext cx="7596844" cy="18004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# </a:t>
            </a:r>
            <a:r>
              <a:rPr lang="en-US" altLang="ko-KR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1</a:t>
            </a:r>
            <a:r>
              <a:rPr lang="ko-KR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차원 씨드 리스트로 </a:t>
            </a:r>
            <a:r>
              <a:rPr lang="en-US" altLang="ko-KR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2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차원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리스트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생성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랜덤한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1</a:t>
            </a:r>
            <a:r>
              <a:rPr lang="ko-KR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차원 </a:t>
            </a:r>
            <a:r>
              <a:rPr lang="ko-KR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씨드 리스트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사용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 err="1" smtClean="0">
                <a:latin typeface="+mn-ea"/>
                <a:ea typeface="+mn-ea"/>
              </a:rPr>
              <a:t>randarr</a:t>
            </a:r>
            <a:r>
              <a:rPr lang="en-US" altLang="ko-KR" sz="1500" dirty="0" smtClean="0">
                <a:latin typeface="+mn-ea"/>
                <a:ea typeface="+mn-ea"/>
              </a:rPr>
              <a:t> </a:t>
            </a:r>
            <a:r>
              <a:rPr lang="en-US" altLang="ko-KR" sz="1500" dirty="0">
                <a:latin typeface="+mn-ea"/>
                <a:ea typeface="+mn-ea"/>
              </a:rPr>
              <a:t>= </a:t>
            </a:r>
            <a:r>
              <a:rPr lang="en-US" altLang="ko-KR" sz="1500" dirty="0" smtClean="0">
                <a:latin typeface="+mn-ea"/>
                <a:ea typeface="+mn-ea"/>
              </a:rPr>
              <a:t>[]	</a:t>
            </a:r>
            <a:endParaRPr lang="en-US" altLang="ko-KR" sz="15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n-ea"/>
                <a:ea typeface="+mn-ea"/>
              </a:rPr>
              <a:t>for </a:t>
            </a:r>
            <a:r>
              <a:rPr lang="en-US" altLang="ko-KR" sz="1500" dirty="0" err="1">
                <a:latin typeface="+mn-ea"/>
                <a:ea typeface="+mn-ea"/>
              </a:rPr>
              <a:t>i</a:t>
            </a:r>
            <a:r>
              <a:rPr lang="en-US" altLang="ko-KR" sz="1500" dirty="0">
                <a:latin typeface="+mn-ea"/>
                <a:ea typeface="+mn-ea"/>
              </a:rPr>
              <a:t> in range(0, </a:t>
            </a:r>
            <a:r>
              <a:rPr lang="en-US" altLang="ko-KR" sz="1500" dirty="0" err="1" smtClean="0">
                <a:latin typeface="+mn-ea"/>
                <a:ea typeface="+mn-ea"/>
              </a:rPr>
              <a:t>len</a:t>
            </a:r>
            <a:r>
              <a:rPr lang="en-US" altLang="ko-KR" sz="1500" dirty="0" smtClean="0">
                <a:latin typeface="+mn-ea"/>
                <a:ea typeface="+mn-ea"/>
              </a:rPr>
              <a:t>(</a:t>
            </a:r>
            <a:r>
              <a:rPr lang="en-US" altLang="ko-KR" sz="1500" dirty="0" err="1" smtClean="0">
                <a:latin typeface="+mn-ea"/>
                <a:ea typeface="+mn-ea"/>
              </a:rPr>
              <a:t>arr</a:t>
            </a:r>
            <a:r>
              <a:rPr lang="en-US" altLang="ko-KR" sz="1500" dirty="0">
                <a:latin typeface="+mn-ea"/>
                <a:ea typeface="+mn-ea"/>
              </a:rPr>
              <a:t>), </a:t>
            </a:r>
            <a:r>
              <a:rPr lang="en-US" altLang="ko-KR" sz="1500" dirty="0" smtClean="0">
                <a:latin typeface="+mn-ea"/>
                <a:ea typeface="+mn-ea"/>
              </a:rPr>
              <a:t>col):</a:t>
            </a:r>
            <a:endParaRPr lang="en-US" altLang="ko-KR" sz="15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n-ea"/>
                <a:ea typeface="+mn-ea"/>
              </a:rPr>
              <a:t>    </a:t>
            </a:r>
            <a:r>
              <a:rPr lang="en-US" altLang="ko-KR" sz="1500" dirty="0" err="1">
                <a:solidFill>
                  <a:srgbClr val="0000CC"/>
                </a:solidFill>
                <a:latin typeface="+mn-ea"/>
                <a:ea typeface="+mn-ea"/>
              </a:rPr>
              <a:t>randarr.append</a:t>
            </a:r>
            <a:r>
              <a:rPr lang="en-US" altLang="ko-KR" sz="1500" dirty="0">
                <a:solidFill>
                  <a:srgbClr val="0000CC"/>
                </a:solidFill>
                <a:latin typeface="+mn-ea"/>
                <a:ea typeface="+mn-ea"/>
              </a:rPr>
              <a:t>(</a:t>
            </a:r>
            <a:r>
              <a:rPr lang="en-US" altLang="ko-KR" sz="1500" dirty="0" err="1">
                <a:solidFill>
                  <a:srgbClr val="0000CC"/>
                </a:solidFill>
                <a:latin typeface="+mn-ea"/>
                <a:ea typeface="+mn-ea"/>
              </a:rPr>
              <a:t>arr</a:t>
            </a:r>
            <a:r>
              <a:rPr lang="en-US" altLang="ko-KR" sz="1500" dirty="0">
                <a:solidFill>
                  <a:srgbClr val="0000CC"/>
                </a:solidFill>
                <a:latin typeface="+mn-ea"/>
                <a:ea typeface="+mn-ea"/>
              </a:rPr>
              <a:t>[</a:t>
            </a:r>
            <a:r>
              <a:rPr lang="en-US" altLang="ko-KR" sz="1500" dirty="0" err="1">
                <a:solidFill>
                  <a:srgbClr val="0000CC"/>
                </a:solidFill>
                <a:latin typeface="+mn-ea"/>
                <a:ea typeface="+mn-ea"/>
              </a:rPr>
              <a:t>i:i+col</a:t>
            </a:r>
            <a:r>
              <a:rPr lang="en-US" altLang="ko-KR" sz="1500" dirty="0">
                <a:solidFill>
                  <a:srgbClr val="0000CC"/>
                </a:solidFill>
                <a:latin typeface="+mn-ea"/>
                <a:ea typeface="+mn-ea"/>
              </a:rPr>
              <a:t>])</a:t>
            </a:r>
            <a:r>
              <a:rPr lang="en-US" altLang="ko-KR" sz="1500" dirty="0" smtClean="0">
                <a:latin typeface="+mn-ea"/>
                <a:ea typeface="+mn-ea"/>
              </a:rPr>
              <a:t>	</a:t>
            </a:r>
            <a:endParaRPr lang="en-US" altLang="ko-KR" sz="15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n-ea"/>
                <a:ea typeface="+mn-ea"/>
              </a:rPr>
              <a:t>print(</a:t>
            </a:r>
            <a:r>
              <a:rPr lang="en-US" altLang="ko-KR" sz="1500" dirty="0" err="1">
                <a:latin typeface="+mn-ea"/>
                <a:ea typeface="+mn-ea"/>
              </a:rPr>
              <a:t>randarr</a:t>
            </a:r>
            <a:r>
              <a:rPr lang="en-US" altLang="ko-KR" sz="1500" dirty="0" smtClean="0">
                <a:latin typeface="+mn-ea"/>
                <a:ea typeface="+mn-ea"/>
              </a:rPr>
              <a:t>)</a:t>
            </a:r>
            <a:endParaRPr lang="ko-KR" altLang="en-US" sz="1500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4653136"/>
            <a:ext cx="4001058" cy="11145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26452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190" y="3206452"/>
            <a:ext cx="3143250" cy="33909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402" y="4911427"/>
            <a:ext cx="3143250" cy="16859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03. </a:t>
            </a:r>
            <a:r>
              <a:rPr lang="ko-KR" altLang="en-US"/>
              <a:t>리스트의 활용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5544616"/>
          </a:xfrm>
        </p:spPr>
        <p:txBody>
          <a:bodyPr/>
          <a:lstStyle/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800" b="1" dirty="0" smtClean="0">
                <a:cs typeface="Arial" panose="020B0604020202020204" pitchFamily="34" charset="0"/>
              </a:rPr>
              <a:t>[</a:t>
            </a:r>
            <a:r>
              <a:rPr lang="ko-KR" altLang="en-US" sz="1800" b="1" smtClean="0">
                <a:cs typeface="Arial" panose="020B0604020202020204" pitchFamily="34" charset="0"/>
              </a:rPr>
              <a:t>과제</a:t>
            </a:r>
            <a:r>
              <a:rPr lang="en-US" altLang="ko-KR" sz="1800" b="1" smtClean="0">
                <a:cs typeface="Arial" panose="020B0604020202020204" pitchFamily="34" charset="0"/>
              </a:rPr>
              <a:t>-2]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숫자 야구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게임 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35596" y="1484784"/>
            <a:ext cx="7596844" cy="1800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500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랜덤한</a:t>
            </a:r>
            <a:r>
              <a:rPr lang="ko-KR" altLang="en-US" sz="15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ko-KR" sz="15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3</a:t>
            </a:r>
            <a:r>
              <a:rPr lang="ko-KR" altLang="en-US" sz="15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자리 숫자 맞추기 게임을 </a:t>
            </a:r>
            <a:r>
              <a:rPr lang="ko-KR" altLang="en-US" sz="1500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완성하시오</a:t>
            </a:r>
            <a:r>
              <a:rPr lang="en-US" altLang="ko-KR" sz="15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.</a:t>
            </a:r>
            <a:endParaRPr lang="en-US" altLang="ko-KR" sz="1500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랜덤한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3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자리 정수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(1~999)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발생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단 각 자리 수의 값은 같으면 안됨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게이머는 추측하는 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3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자리 값을 키보드로 입력 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(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맞출 </a:t>
            </a:r>
            <a:r>
              <a:rPr lang="ko-KR" altLang="en-US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떄까지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각 위치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(digit)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에서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값이 같으면 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Strike,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값은 존재하나 위치가 다르면 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Ball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로 처리</a:t>
            </a:r>
            <a:endParaRPr lang="en-US" altLang="ko-KR" sz="1200" dirty="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매회 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“&gt;&gt;%d Strike, %d Ball”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로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결과 제공</a:t>
            </a:r>
            <a:endParaRPr lang="en-US" altLang="ko-KR" sz="1200" dirty="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게임 종료 조건 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: 3 Strike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또는 입력 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값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00</a:t>
            </a:r>
            <a:endParaRPr lang="en-US" altLang="ko-KR" sz="12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596" y="3428517"/>
            <a:ext cx="4356484" cy="13619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300" dirty="0" smtClean="0">
                <a:latin typeface="+mn-ea"/>
                <a:ea typeface="+mn-ea"/>
              </a:rPr>
              <a:t>리스트는 정수형과 문자형 중에</a:t>
            </a:r>
            <a:r>
              <a:rPr lang="en-US" altLang="ko-KR" sz="1300" dirty="0" smtClean="0">
                <a:latin typeface="+mn-ea"/>
                <a:ea typeface="+mn-ea"/>
              </a:rPr>
              <a:t> </a:t>
            </a:r>
            <a:r>
              <a:rPr lang="ko-KR" altLang="en-US" sz="1300" dirty="0" smtClean="0">
                <a:latin typeface="+mn-ea"/>
                <a:ea typeface="+mn-ea"/>
              </a:rPr>
              <a:t>한 방식 선택 필요</a:t>
            </a:r>
            <a:endParaRPr lang="en-US" altLang="ko-KR" sz="13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fr-FR" altLang="ko-KR" sz="1400" dirty="0" smtClean="0"/>
              <a:t>    arr </a:t>
            </a:r>
            <a:r>
              <a:rPr lang="fr-FR" altLang="ko-KR" sz="1400" dirty="0"/>
              <a:t>= [0, 1, 2, 3, 4, 5, 6, 7, 8, 9</a:t>
            </a:r>
            <a:r>
              <a:rPr lang="fr-FR" altLang="ko-KR" sz="1400" dirty="0" smtClean="0"/>
              <a:t>]   </a:t>
            </a:r>
            <a:r>
              <a:rPr lang="fr-FR" altLang="ko-KR" sz="1200" dirty="0" smtClean="0">
                <a:latin typeface="+mn-ea"/>
                <a:ea typeface="+mn-ea"/>
              </a:rPr>
              <a:t>#</a:t>
            </a:r>
            <a:r>
              <a:rPr lang="ko-KR" altLang="en-US" sz="1200" dirty="0" smtClean="0">
                <a:latin typeface="+mn-ea"/>
                <a:ea typeface="+mn-ea"/>
              </a:rPr>
              <a:t>정수형 리스트</a:t>
            </a:r>
            <a:endParaRPr lang="fr-FR" altLang="ko-KR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fr-FR" altLang="ko-KR" sz="1400" dirty="0" smtClean="0"/>
              <a:t>    randarr </a:t>
            </a:r>
            <a:r>
              <a:rPr lang="fr-FR" altLang="ko-KR" sz="1400" dirty="0"/>
              <a:t>= </a:t>
            </a:r>
            <a:r>
              <a:rPr lang="fr-FR" altLang="ko-KR" sz="1400" dirty="0">
                <a:solidFill>
                  <a:srgbClr val="0000CC"/>
                </a:solidFill>
              </a:rPr>
              <a:t>random.sample(arr, 3)</a:t>
            </a:r>
          </a:p>
          <a:p>
            <a:pPr>
              <a:lnSpc>
                <a:spcPct val="150000"/>
              </a:lnSpc>
            </a:pPr>
            <a:r>
              <a:rPr lang="fr-FR" altLang="ko-KR" sz="1400" dirty="0" smtClean="0"/>
              <a:t>    print(randarr</a:t>
            </a:r>
            <a:r>
              <a:rPr lang="fr-FR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632538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03. </a:t>
            </a:r>
            <a:r>
              <a:rPr lang="ko-KR" altLang="en-US"/>
              <a:t>리스트의 활용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5544616"/>
          </a:xfrm>
        </p:spPr>
        <p:txBody>
          <a:bodyPr/>
          <a:lstStyle/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800" b="1" dirty="0" smtClean="0">
                <a:cs typeface="Arial" panose="020B0604020202020204" pitchFamily="34" charset="0"/>
              </a:rPr>
              <a:t>[</a:t>
            </a:r>
            <a:r>
              <a:rPr lang="ko-KR" altLang="en-US" sz="1800" b="1" smtClean="0">
                <a:cs typeface="Arial" panose="020B0604020202020204" pitchFamily="34" charset="0"/>
              </a:rPr>
              <a:t>과제</a:t>
            </a:r>
            <a:r>
              <a:rPr lang="en-US" altLang="ko-KR" sz="1800" b="1" smtClean="0">
                <a:cs typeface="Arial" panose="020B0604020202020204" pitchFamily="34" charset="0"/>
              </a:rPr>
              <a:t>-2]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숫자 야구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게임 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35596" y="1484784"/>
            <a:ext cx="7596844" cy="792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500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랜덤한</a:t>
            </a:r>
            <a:r>
              <a:rPr lang="ko-KR" altLang="en-US" sz="15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ko-KR" sz="15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3</a:t>
            </a:r>
            <a:r>
              <a:rPr lang="ko-KR" altLang="en-US" sz="15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자리 숫자 맞추기 게임을 </a:t>
            </a:r>
            <a:r>
              <a:rPr lang="ko-KR" altLang="en-US" sz="1500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완성하시오</a:t>
            </a:r>
            <a:r>
              <a:rPr lang="en-US" altLang="ko-KR" sz="15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.</a:t>
            </a:r>
            <a:endParaRPr lang="en-US" altLang="ko-KR" sz="1500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각 위치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(digit)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에서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값이 같으면 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Strike,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값은 존재하나 위치가 다르면 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Ball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로 처리</a:t>
            </a:r>
            <a:endParaRPr lang="en-US" altLang="ko-KR" sz="12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596" y="2420888"/>
            <a:ext cx="6372708" cy="42934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400" b="1" dirty="0" err="1" smtClean="0">
                <a:latin typeface="+mn-ea"/>
                <a:ea typeface="+mn-ea"/>
              </a:rPr>
              <a:t>숫자형</a:t>
            </a:r>
            <a:r>
              <a:rPr lang="ko-KR" altLang="en-US" sz="1400" dirty="0" smtClean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리스트 </a:t>
            </a:r>
            <a:r>
              <a:rPr lang="ko-KR" altLang="en-US" sz="1400" dirty="0" smtClean="0">
                <a:latin typeface="+mn-ea"/>
                <a:ea typeface="+mn-ea"/>
              </a:rPr>
              <a:t>사용 </a:t>
            </a:r>
            <a:r>
              <a:rPr lang="en-US" altLang="ko-KR" sz="1400" dirty="0" smtClean="0">
                <a:latin typeface="+mn-ea"/>
                <a:ea typeface="+mn-ea"/>
              </a:rPr>
              <a:t>(</a:t>
            </a:r>
            <a:r>
              <a:rPr lang="ko-KR" altLang="en-US" sz="1400" dirty="0" smtClean="0">
                <a:latin typeface="+mn-ea"/>
                <a:ea typeface="+mn-ea"/>
              </a:rPr>
              <a:t>예시</a:t>
            </a:r>
            <a:r>
              <a:rPr lang="en-US" altLang="ko-KR" sz="1400" dirty="0" smtClean="0">
                <a:latin typeface="+mn-ea"/>
                <a:ea typeface="+mn-ea"/>
              </a:rPr>
              <a:t>)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#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입력된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3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자리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숫자값들을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분리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(split)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하는 과정 필요</a:t>
            </a:r>
            <a:endParaRPr lang="fr-FR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fr-FR" altLang="ko-KR" sz="1200" dirty="0" smtClean="0">
                <a:latin typeface="+mn-ea"/>
                <a:ea typeface="+mn-ea"/>
              </a:rPr>
              <a:t>import </a:t>
            </a:r>
            <a:r>
              <a:rPr lang="fr-FR" altLang="ko-KR" sz="1200" dirty="0">
                <a:latin typeface="+mn-ea"/>
                <a:ea typeface="+mn-ea"/>
              </a:rPr>
              <a:t>random</a:t>
            </a:r>
          </a:p>
          <a:p>
            <a:pPr>
              <a:lnSpc>
                <a:spcPct val="150000"/>
              </a:lnSpc>
            </a:pPr>
            <a:r>
              <a:rPr lang="fr-FR" altLang="ko-KR" sz="1200" dirty="0" smtClean="0">
                <a:latin typeface="+mn-ea"/>
                <a:ea typeface="+mn-ea"/>
              </a:rPr>
              <a:t>arr </a:t>
            </a:r>
            <a:r>
              <a:rPr lang="fr-FR" altLang="ko-KR" sz="1200" dirty="0">
                <a:latin typeface="+mn-ea"/>
                <a:ea typeface="+mn-ea"/>
              </a:rPr>
              <a:t>= [0, 1, 2, 3, 4, 5, 6, 7, 8, 9</a:t>
            </a:r>
            <a:r>
              <a:rPr lang="fr-FR" altLang="ko-KR" sz="1200" dirty="0" smtClean="0">
                <a:latin typeface="+mn-ea"/>
                <a:ea typeface="+mn-ea"/>
              </a:rPr>
              <a:t>]     </a:t>
            </a:r>
            <a:r>
              <a:rPr lang="fr-FR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</a:t>
            </a:r>
            <a:r>
              <a:rPr lang="ko-KR" alt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중복방지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난수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발생용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씨드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fr-FR" altLang="ko-KR" sz="1200" dirty="0">
                <a:latin typeface="+mn-ea"/>
                <a:ea typeface="+mn-ea"/>
              </a:rPr>
              <a:t>strike = 0; ball = 0</a:t>
            </a:r>
          </a:p>
          <a:p>
            <a:pPr>
              <a:lnSpc>
                <a:spcPct val="150000"/>
              </a:lnSpc>
            </a:pPr>
            <a:r>
              <a:rPr lang="fr-FR" altLang="ko-KR" sz="1200" dirty="0">
                <a:latin typeface="+mn-ea"/>
                <a:ea typeface="+mn-ea"/>
              </a:rPr>
              <a:t>randarr = </a:t>
            </a:r>
            <a:r>
              <a:rPr lang="fr-FR" altLang="ko-KR" sz="1200" dirty="0" smtClean="0">
                <a:latin typeface="+mn-ea"/>
                <a:ea typeface="+mn-ea"/>
              </a:rPr>
              <a:t>[]           </a:t>
            </a:r>
            <a:r>
              <a:rPr lang="fr-FR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</a:t>
            </a:r>
            <a:r>
              <a:rPr lang="fr-FR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3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자리 </a:t>
            </a:r>
            <a:r>
              <a:rPr lang="ko-KR" alt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난수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리스트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fr-FR" altLang="ko-KR" sz="1200" dirty="0" smtClean="0">
                <a:latin typeface="+mn-ea"/>
                <a:ea typeface="+mn-ea"/>
              </a:rPr>
              <a:t>guessarr </a:t>
            </a:r>
            <a:r>
              <a:rPr lang="fr-FR" altLang="ko-KR" sz="1200" dirty="0">
                <a:latin typeface="+mn-ea"/>
                <a:ea typeface="+mn-ea"/>
              </a:rPr>
              <a:t>= </a:t>
            </a:r>
            <a:r>
              <a:rPr lang="fr-FR" altLang="ko-KR" sz="1200" dirty="0" smtClean="0">
                <a:latin typeface="+mn-ea"/>
                <a:ea typeface="+mn-ea"/>
              </a:rPr>
              <a:t>[0, 0, 0] </a:t>
            </a:r>
            <a:r>
              <a:rPr lang="fr-FR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#3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자리 추측 리스트</a:t>
            </a:r>
          </a:p>
          <a:p>
            <a:pPr>
              <a:lnSpc>
                <a:spcPct val="150000"/>
              </a:lnSpc>
            </a:pPr>
            <a:r>
              <a:rPr lang="fr-FR" altLang="ko-KR" sz="1200" dirty="0" smtClean="0">
                <a:latin typeface="+mn-ea"/>
                <a:ea typeface="+mn-ea"/>
              </a:rPr>
              <a:t>bcnt </a:t>
            </a:r>
            <a:r>
              <a:rPr lang="fr-FR" altLang="ko-KR" sz="1200" dirty="0">
                <a:latin typeface="+mn-ea"/>
                <a:ea typeface="+mn-ea"/>
              </a:rPr>
              <a:t>= 0    </a:t>
            </a:r>
            <a:r>
              <a:rPr lang="fr-FR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시도 횟수</a:t>
            </a:r>
          </a:p>
          <a:p>
            <a:pPr>
              <a:lnSpc>
                <a:spcPct val="150000"/>
              </a:lnSpc>
            </a:pPr>
            <a:r>
              <a:rPr lang="fr-FR" altLang="ko-KR" sz="1200" dirty="0" smtClean="0">
                <a:latin typeface="+mn-ea"/>
                <a:ea typeface="+mn-ea"/>
              </a:rPr>
              <a:t>randarr </a:t>
            </a:r>
            <a:r>
              <a:rPr lang="fr-FR" altLang="ko-KR" sz="1200" dirty="0">
                <a:latin typeface="+mn-ea"/>
                <a:ea typeface="+mn-ea"/>
              </a:rPr>
              <a:t>= random.sample(arr, </a:t>
            </a:r>
            <a:r>
              <a:rPr lang="fr-FR" altLang="ko-KR" sz="1200">
                <a:latin typeface="+mn-ea"/>
                <a:ea typeface="+mn-ea"/>
              </a:rPr>
              <a:t>3</a:t>
            </a:r>
            <a:r>
              <a:rPr lang="fr-FR" altLang="ko-KR" sz="1200" smtClean="0">
                <a:latin typeface="+mn-ea"/>
                <a:ea typeface="+mn-ea"/>
              </a:rPr>
              <a:t>)  </a:t>
            </a:r>
            <a:r>
              <a:rPr lang="en-US" altLang="ko-KR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#</a:t>
            </a:r>
            <a:r>
              <a:rPr lang="ko-KR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랜덤 샘플링</a:t>
            </a:r>
            <a:endParaRPr lang="fr-FR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fr-FR" altLang="ko-KR" sz="1200" dirty="0" smtClean="0">
                <a:latin typeface="+mn-ea"/>
                <a:ea typeface="+mn-ea"/>
              </a:rPr>
              <a:t>while </a:t>
            </a:r>
            <a:r>
              <a:rPr lang="fr-FR" altLang="ko-KR" sz="1200" dirty="0">
                <a:latin typeface="+mn-ea"/>
                <a:ea typeface="+mn-ea"/>
              </a:rPr>
              <a:t>True </a:t>
            </a:r>
            <a:r>
              <a:rPr lang="fr-FR" altLang="ko-KR" sz="1200" dirty="0" smtClean="0">
                <a:latin typeface="+mn-ea"/>
                <a:ea typeface="+mn-ea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fr-FR" altLang="ko-KR" sz="1200" dirty="0">
                <a:latin typeface="+mn-ea"/>
                <a:ea typeface="+mn-ea"/>
              </a:rPr>
              <a:t> </a:t>
            </a:r>
            <a:r>
              <a:rPr lang="fr-FR" altLang="ko-KR" sz="1200" dirty="0" smtClean="0">
                <a:latin typeface="+mn-ea"/>
                <a:ea typeface="+mn-ea"/>
              </a:rPr>
              <a:t>   …</a:t>
            </a:r>
          </a:p>
          <a:p>
            <a:pPr>
              <a:lnSpc>
                <a:spcPct val="150000"/>
              </a:lnSpc>
            </a:pPr>
            <a:r>
              <a:rPr lang="fr-FR" altLang="ko-KR" sz="1200" dirty="0">
                <a:latin typeface="+mn-ea"/>
                <a:ea typeface="+mn-ea"/>
              </a:rPr>
              <a:t>    </a:t>
            </a:r>
            <a:r>
              <a:rPr lang="fr-FR" altLang="ko-KR" sz="1200" dirty="0">
                <a:solidFill>
                  <a:srgbClr val="0000CC"/>
                </a:solidFill>
                <a:latin typeface="+mn-ea"/>
                <a:ea typeface="+mn-ea"/>
              </a:rPr>
              <a:t>innum = int(input("&gt;&gt;</a:t>
            </a:r>
            <a:r>
              <a:rPr lang="ko-KR" altLang="en-US" sz="1200" dirty="0">
                <a:solidFill>
                  <a:srgbClr val="0000CC"/>
                </a:solidFill>
                <a:latin typeface="+mn-ea"/>
                <a:ea typeface="+mn-ea"/>
              </a:rPr>
              <a:t>정수</a:t>
            </a:r>
            <a:r>
              <a:rPr lang="en-US" altLang="ko-KR" sz="1200" dirty="0">
                <a:solidFill>
                  <a:srgbClr val="0000CC"/>
                </a:solidFill>
                <a:latin typeface="+mn-ea"/>
                <a:ea typeface="+mn-ea"/>
              </a:rPr>
              <a:t>(1~999; </a:t>
            </a:r>
            <a:r>
              <a:rPr lang="fr-FR" altLang="ko-KR" sz="1200" dirty="0">
                <a:solidFill>
                  <a:srgbClr val="0000CC"/>
                </a:solidFill>
                <a:latin typeface="+mn-ea"/>
                <a:ea typeface="+mn-ea"/>
              </a:rPr>
              <a:t>esc 00) </a:t>
            </a:r>
            <a:r>
              <a:rPr lang="ko-KR" altLang="en-US" sz="1200" dirty="0">
                <a:solidFill>
                  <a:srgbClr val="0000CC"/>
                </a:solidFill>
                <a:latin typeface="+mn-ea"/>
                <a:ea typeface="+mn-ea"/>
              </a:rPr>
              <a:t>입력</a:t>
            </a:r>
            <a:r>
              <a:rPr lang="en-US" altLang="ko-KR" sz="1200" dirty="0">
                <a:solidFill>
                  <a:srgbClr val="0000CC"/>
                </a:solidFill>
                <a:latin typeface="+mn-ea"/>
                <a:ea typeface="+mn-ea"/>
              </a:rPr>
              <a:t>: </a:t>
            </a:r>
            <a:r>
              <a:rPr lang="en-US" altLang="ko-KR" sz="1200" dirty="0" smtClean="0">
                <a:solidFill>
                  <a:srgbClr val="0000CC"/>
                </a:solidFill>
                <a:latin typeface="+mn-ea"/>
                <a:ea typeface="+mn-ea"/>
              </a:rPr>
              <a:t>"))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rgbClr val="0000CC"/>
                </a:solidFill>
                <a:latin typeface="+mn-ea"/>
                <a:ea typeface="+mn-ea"/>
              </a:rPr>
              <a:t>  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#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입력된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3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자리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숫자에서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각 단위 </a:t>
            </a:r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자리수를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추출하는 </a:t>
            </a:r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스플릿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과정 필요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rgbClr val="0000CC"/>
                </a:solidFill>
                <a:latin typeface="+mn-ea"/>
                <a:ea typeface="+mn-ea"/>
              </a:rPr>
              <a:t>    </a:t>
            </a:r>
            <a:r>
              <a:rPr lang="en-US" altLang="ko-KR" sz="1200" dirty="0" err="1" smtClean="0">
                <a:solidFill>
                  <a:srgbClr val="0000CC"/>
                </a:solidFill>
                <a:latin typeface="+mn-ea"/>
                <a:ea typeface="+mn-ea"/>
              </a:rPr>
              <a:t>guessarr</a:t>
            </a:r>
            <a:r>
              <a:rPr lang="en-US" altLang="ko-KR" sz="1200" dirty="0" smtClean="0">
                <a:solidFill>
                  <a:srgbClr val="0000CC"/>
                </a:solidFill>
                <a:latin typeface="+mn-ea"/>
                <a:ea typeface="+mn-ea"/>
              </a:rPr>
              <a:t>[0] </a:t>
            </a:r>
            <a:r>
              <a:rPr lang="en-US" altLang="ko-KR" sz="1200" dirty="0">
                <a:solidFill>
                  <a:srgbClr val="0000CC"/>
                </a:solidFill>
                <a:latin typeface="+mn-ea"/>
                <a:ea typeface="+mn-ea"/>
              </a:rPr>
              <a:t>= </a:t>
            </a:r>
            <a:r>
              <a:rPr lang="en-US" altLang="ko-KR" sz="1200" dirty="0" err="1" smtClean="0">
                <a:solidFill>
                  <a:srgbClr val="0000CC"/>
                </a:solidFill>
                <a:latin typeface="+mn-ea"/>
                <a:ea typeface="+mn-ea"/>
              </a:rPr>
              <a:t>innum</a:t>
            </a:r>
            <a:r>
              <a:rPr lang="en-US" altLang="ko-KR" sz="1200" dirty="0" smtClean="0">
                <a:solidFill>
                  <a:srgbClr val="0000CC"/>
                </a:solidFill>
                <a:latin typeface="+mn-ea"/>
                <a:ea typeface="+mn-ea"/>
              </a:rPr>
              <a:t> // 100	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#100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자리</a:t>
            </a:r>
            <a:r>
              <a:rPr lang="pt-BR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</a:t>
            </a:r>
            <a:r>
              <a:rPr lang="pt-BR" altLang="ko-KR" sz="1200" dirty="0" smtClean="0">
                <a:solidFill>
                  <a:srgbClr val="0000CC"/>
                </a:solidFill>
                <a:latin typeface="+mn-ea"/>
                <a:ea typeface="+mn-ea"/>
              </a:rPr>
              <a:t>		</a:t>
            </a:r>
            <a:endParaRPr lang="pt-BR" altLang="ko-KR" sz="1200" dirty="0">
              <a:solidFill>
                <a:srgbClr val="0000CC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pt-BR" altLang="ko-KR" sz="1200" dirty="0">
                <a:solidFill>
                  <a:srgbClr val="0000CC"/>
                </a:solidFill>
                <a:latin typeface="+mn-ea"/>
                <a:ea typeface="+mn-ea"/>
              </a:rPr>
              <a:t>    </a:t>
            </a:r>
            <a:r>
              <a:rPr lang="pt-BR" altLang="ko-KR" sz="1200" dirty="0" smtClean="0">
                <a:solidFill>
                  <a:srgbClr val="0000CC"/>
                </a:solidFill>
                <a:latin typeface="+mn-ea"/>
                <a:ea typeface="+mn-ea"/>
              </a:rPr>
              <a:t>guessarr[1</a:t>
            </a:r>
            <a:r>
              <a:rPr lang="pt-BR" altLang="ko-KR" sz="1200" dirty="0">
                <a:solidFill>
                  <a:srgbClr val="0000CC"/>
                </a:solidFill>
                <a:latin typeface="+mn-ea"/>
                <a:ea typeface="+mn-ea"/>
              </a:rPr>
              <a:t>] = </a:t>
            </a:r>
            <a:r>
              <a:rPr lang="pt-BR" altLang="ko-KR" sz="1200" dirty="0" smtClean="0">
                <a:solidFill>
                  <a:srgbClr val="0000CC"/>
                </a:solidFill>
                <a:latin typeface="+mn-ea"/>
                <a:ea typeface="+mn-ea"/>
              </a:rPr>
              <a:t>		</a:t>
            </a:r>
            <a:r>
              <a:rPr lang="pt-BR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#10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자리</a:t>
            </a:r>
            <a:endParaRPr lang="pt-BR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pt-BR" altLang="ko-KR" sz="1200" dirty="0">
                <a:solidFill>
                  <a:srgbClr val="0000CC"/>
                </a:solidFill>
                <a:latin typeface="+mn-ea"/>
                <a:ea typeface="+mn-ea"/>
              </a:rPr>
              <a:t>    </a:t>
            </a:r>
            <a:r>
              <a:rPr lang="pt-BR" altLang="ko-KR" sz="1200" dirty="0" smtClean="0">
                <a:solidFill>
                  <a:srgbClr val="0000CC"/>
                </a:solidFill>
                <a:latin typeface="+mn-ea"/>
                <a:ea typeface="+mn-ea"/>
              </a:rPr>
              <a:t>guessarr[2</a:t>
            </a:r>
            <a:r>
              <a:rPr lang="pt-BR" altLang="ko-KR" sz="1200" dirty="0">
                <a:solidFill>
                  <a:srgbClr val="0000CC"/>
                </a:solidFill>
                <a:latin typeface="+mn-ea"/>
                <a:ea typeface="+mn-ea"/>
              </a:rPr>
              <a:t>] = </a:t>
            </a:r>
            <a:r>
              <a:rPr lang="en-US" altLang="ko-KR" sz="1200" dirty="0" smtClean="0">
                <a:solidFill>
                  <a:srgbClr val="0000CC"/>
                </a:solidFill>
                <a:latin typeface="+mn-ea"/>
                <a:ea typeface="+mn-ea"/>
              </a:rPr>
              <a:t>		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#1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자리</a:t>
            </a:r>
            <a:endParaRPr lang="fr-FR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84" y="2924944"/>
            <a:ext cx="2659440" cy="286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21803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03. </a:t>
            </a:r>
            <a:r>
              <a:rPr lang="ko-KR" altLang="en-US"/>
              <a:t>리스트의 활용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568952" cy="5544616"/>
          </a:xfrm>
        </p:spPr>
        <p:txBody>
          <a:bodyPr/>
          <a:lstStyle/>
          <a:p>
            <a:pPr marL="266700" lvl="1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en-US" altLang="ko-KR" sz="1800" b="1" dirty="0" smtClean="0">
                <a:cs typeface="Arial" panose="020B0604020202020204" pitchFamily="34" charset="0"/>
              </a:rPr>
              <a:t>[</a:t>
            </a:r>
            <a:r>
              <a:rPr lang="ko-KR" altLang="en-US" sz="1800" b="1" smtClean="0">
                <a:cs typeface="Arial" panose="020B0604020202020204" pitchFamily="34" charset="0"/>
              </a:rPr>
              <a:t>과제</a:t>
            </a:r>
            <a:r>
              <a:rPr lang="en-US" altLang="ko-KR" sz="1800" b="1" smtClean="0">
                <a:cs typeface="Arial" panose="020B0604020202020204" pitchFamily="34" charset="0"/>
              </a:rPr>
              <a:t>-2]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숫자 야구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게임 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35596" y="1484784"/>
            <a:ext cx="7596844" cy="792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500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랜덤한</a:t>
            </a:r>
            <a:r>
              <a:rPr lang="ko-KR" altLang="en-US" sz="15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ko-KR" sz="15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3</a:t>
            </a:r>
            <a:r>
              <a:rPr lang="ko-KR" altLang="en-US" sz="15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자리 숫자 맞추기 게임을 </a:t>
            </a:r>
            <a:r>
              <a:rPr lang="ko-KR" altLang="en-US" sz="1500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완성하시오</a:t>
            </a:r>
            <a:r>
              <a:rPr lang="en-US" altLang="ko-KR" sz="15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.</a:t>
            </a:r>
            <a:endParaRPr lang="en-US" altLang="ko-KR" sz="1500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각 위치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(digit)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에서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값이 같으면 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Strike,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값은 존재하나 위치가 다르면 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Ball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로 처리</a:t>
            </a:r>
            <a:endParaRPr lang="en-US" altLang="ko-KR" sz="12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596" y="2420888"/>
            <a:ext cx="5508612" cy="4247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400" b="1" dirty="0" smtClean="0">
                <a:latin typeface="+mn-ea"/>
                <a:ea typeface="+mn-ea"/>
              </a:rPr>
              <a:t>문자형</a:t>
            </a:r>
            <a:r>
              <a:rPr lang="ko-KR" altLang="en-US" sz="1400" dirty="0" smtClean="0">
                <a:latin typeface="+mn-ea"/>
                <a:ea typeface="+mn-ea"/>
              </a:rPr>
              <a:t> 리스트 사용 </a:t>
            </a:r>
            <a:r>
              <a:rPr lang="en-US" altLang="ko-KR" sz="1400" dirty="0" smtClean="0">
                <a:latin typeface="+mn-ea"/>
                <a:ea typeface="+mn-ea"/>
              </a:rPr>
              <a:t>(</a:t>
            </a:r>
            <a:r>
              <a:rPr lang="ko-KR" altLang="en-US" sz="1400" dirty="0" smtClean="0">
                <a:latin typeface="+mn-ea"/>
                <a:ea typeface="+mn-ea"/>
              </a:rPr>
              <a:t>예시</a:t>
            </a:r>
            <a:r>
              <a:rPr lang="en-US" altLang="ko-KR" sz="1400" dirty="0" smtClean="0">
                <a:latin typeface="+mn-ea"/>
                <a:ea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fr-FR" altLang="ko-KR" sz="1400" dirty="0">
                <a:latin typeface="+mn-ea"/>
                <a:ea typeface="+mn-ea"/>
              </a:rPr>
              <a:t>import random</a:t>
            </a:r>
          </a:p>
          <a:p>
            <a:pPr>
              <a:lnSpc>
                <a:spcPct val="150000"/>
              </a:lnSpc>
            </a:pPr>
            <a:r>
              <a:rPr lang="fr-FR" altLang="ko-KR" sz="1400" dirty="0" smtClean="0">
                <a:latin typeface="+mn-ea"/>
                <a:ea typeface="+mn-ea"/>
              </a:rPr>
              <a:t>arr </a:t>
            </a:r>
            <a:r>
              <a:rPr lang="fr-FR" altLang="ko-KR" sz="1400" dirty="0">
                <a:latin typeface="+mn-ea"/>
                <a:ea typeface="+mn-ea"/>
              </a:rPr>
              <a:t>= ['0', '1', '2', '3', '4', '5', '6', '7', '8', '9'] </a:t>
            </a:r>
            <a:r>
              <a:rPr lang="fr-FR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중복방지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난수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발생용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씨드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fr-FR" altLang="ko-KR" sz="1400" dirty="0">
                <a:latin typeface="+mn-ea"/>
                <a:ea typeface="+mn-ea"/>
              </a:rPr>
              <a:t>strike = 0; ball = 0</a:t>
            </a:r>
          </a:p>
          <a:p>
            <a:pPr>
              <a:lnSpc>
                <a:spcPct val="150000"/>
              </a:lnSpc>
            </a:pPr>
            <a:r>
              <a:rPr lang="fr-FR" altLang="ko-KR" sz="1400" dirty="0">
                <a:latin typeface="+mn-ea"/>
                <a:ea typeface="+mn-ea"/>
              </a:rPr>
              <a:t>randarr = ['0', '0', '0'] </a:t>
            </a:r>
            <a:r>
              <a:rPr lang="fr-FR" altLang="ko-KR" sz="1400" dirty="0" smtClean="0">
                <a:latin typeface="+mn-ea"/>
                <a:ea typeface="+mn-ea"/>
              </a:rPr>
              <a:t> </a:t>
            </a:r>
            <a:r>
              <a:rPr lang="fr-FR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</a:t>
            </a:r>
            <a:r>
              <a:rPr lang="fr-FR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3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자리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난수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리스트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fr-FR" altLang="ko-KR" sz="1400" dirty="0" smtClean="0">
                <a:latin typeface="+mn-ea"/>
                <a:ea typeface="+mn-ea"/>
              </a:rPr>
              <a:t>guessarr </a:t>
            </a:r>
            <a:r>
              <a:rPr lang="fr-FR" altLang="ko-KR" sz="1400" dirty="0">
                <a:latin typeface="+mn-ea"/>
                <a:ea typeface="+mn-ea"/>
              </a:rPr>
              <a:t>= </a:t>
            </a:r>
            <a:r>
              <a:rPr lang="fr-FR" altLang="ko-KR" sz="1400" dirty="0" smtClean="0">
                <a:latin typeface="+mn-ea"/>
                <a:ea typeface="+mn-ea"/>
              </a:rPr>
              <a:t>[‘0’, ‘0’, ‘0’] </a:t>
            </a:r>
            <a:r>
              <a:rPr lang="fr-FR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#3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자리 추측 리스트</a:t>
            </a:r>
          </a:p>
          <a:p>
            <a:pPr>
              <a:lnSpc>
                <a:spcPct val="150000"/>
              </a:lnSpc>
            </a:pPr>
            <a:r>
              <a:rPr lang="fr-FR" altLang="ko-KR" sz="1400" dirty="0" smtClean="0">
                <a:latin typeface="+mn-ea"/>
                <a:ea typeface="+mn-ea"/>
              </a:rPr>
              <a:t>bcnt </a:t>
            </a:r>
            <a:r>
              <a:rPr lang="fr-FR" altLang="ko-KR" sz="1400" dirty="0">
                <a:latin typeface="+mn-ea"/>
                <a:ea typeface="+mn-ea"/>
              </a:rPr>
              <a:t>= 0    </a:t>
            </a:r>
            <a:r>
              <a:rPr lang="fr-FR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시도 횟수</a:t>
            </a:r>
          </a:p>
          <a:p>
            <a:pPr>
              <a:lnSpc>
                <a:spcPct val="150000"/>
              </a:lnSpc>
            </a:pPr>
            <a:r>
              <a:rPr lang="fr-FR" altLang="ko-KR" sz="1400" dirty="0" smtClean="0">
                <a:latin typeface="+mn-ea"/>
                <a:ea typeface="+mn-ea"/>
              </a:rPr>
              <a:t>randarr </a:t>
            </a:r>
            <a:r>
              <a:rPr lang="fr-FR" altLang="ko-KR" sz="1400" dirty="0">
                <a:latin typeface="+mn-ea"/>
                <a:ea typeface="+mn-ea"/>
              </a:rPr>
              <a:t>= random.sample(arr, 3)</a:t>
            </a:r>
          </a:p>
          <a:p>
            <a:pPr>
              <a:lnSpc>
                <a:spcPct val="150000"/>
              </a:lnSpc>
            </a:pPr>
            <a:r>
              <a:rPr lang="fr-FR" altLang="ko-KR" sz="1400" dirty="0" smtClean="0">
                <a:latin typeface="+mn-ea"/>
                <a:ea typeface="+mn-ea"/>
              </a:rPr>
              <a:t>print(randarr</a:t>
            </a:r>
            <a:r>
              <a:rPr lang="fr-FR" altLang="ko-KR" sz="1400" dirty="0">
                <a:latin typeface="+mn-ea"/>
                <a:ea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fr-FR" altLang="ko-KR" sz="1400" dirty="0" smtClean="0">
                <a:latin typeface="+mn-ea"/>
                <a:ea typeface="+mn-ea"/>
              </a:rPr>
              <a:t>while </a:t>
            </a:r>
            <a:r>
              <a:rPr lang="fr-FR" altLang="ko-KR" sz="1400" dirty="0">
                <a:latin typeface="+mn-ea"/>
                <a:ea typeface="+mn-ea"/>
              </a:rPr>
              <a:t>True </a:t>
            </a:r>
            <a:r>
              <a:rPr lang="fr-FR" altLang="ko-KR" sz="1400" dirty="0" smtClean="0">
                <a:latin typeface="+mn-ea"/>
                <a:ea typeface="+mn-ea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fr-FR" altLang="ko-KR" sz="1400" dirty="0">
                <a:latin typeface="+mn-ea"/>
                <a:ea typeface="+mn-ea"/>
              </a:rPr>
              <a:t> </a:t>
            </a:r>
            <a:r>
              <a:rPr lang="fr-FR" altLang="ko-KR" sz="1400" dirty="0" smtClean="0">
                <a:latin typeface="+mn-ea"/>
                <a:ea typeface="+mn-ea"/>
              </a:rPr>
              <a:t>   …</a:t>
            </a:r>
          </a:p>
          <a:p>
            <a:pPr>
              <a:lnSpc>
                <a:spcPct val="150000"/>
              </a:lnSpc>
            </a:pPr>
            <a:r>
              <a:rPr lang="fr-FR" altLang="ko-KR" sz="1400" dirty="0">
                <a:latin typeface="+mn-ea"/>
                <a:ea typeface="+mn-ea"/>
              </a:rPr>
              <a:t> </a:t>
            </a:r>
            <a:r>
              <a:rPr lang="fr-FR" altLang="ko-KR" sz="1400" dirty="0" smtClean="0">
                <a:latin typeface="+mn-ea"/>
                <a:ea typeface="+mn-ea"/>
              </a:rPr>
              <a:t>   </a:t>
            </a:r>
            <a:r>
              <a:rPr lang="en-US" altLang="ko-KR" sz="1400" dirty="0" err="1">
                <a:solidFill>
                  <a:srgbClr val="C00000"/>
                </a:solidFill>
                <a:latin typeface="+mn-ea"/>
                <a:ea typeface="+mn-ea"/>
              </a:rPr>
              <a:t>guessarr</a:t>
            </a:r>
            <a:r>
              <a:rPr lang="en-US" altLang="ko-KR" sz="1400" dirty="0">
                <a:solidFill>
                  <a:srgbClr val="C00000"/>
                </a:solidFill>
                <a:latin typeface="+mn-ea"/>
                <a:ea typeface="+mn-ea"/>
              </a:rPr>
              <a:t> = list(input("&gt;&gt;3</a:t>
            </a:r>
            <a:r>
              <a:rPr lang="ko-KR" altLang="en-US" sz="1400" dirty="0">
                <a:solidFill>
                  <a:srgbClr val="C00000"/>
                </a:solidFill>
                <a:latin typeface="+mn-ea"/>
                <a:ea typeface="+mn-ea"/>
              </a:rPr>
              <a:t>자리 수</a:t>
            </a:r>
            <a:r>
              <a:rPr lang="en-US" altLang="ko-KR" sz="1400" dirty="0">
                <a:solidFill>
                  <a:srgbClr val="C00000"/>
                </a:solidFill>
                <a:latin typeface="+mn-ea"/>
                <a:ea typeface="+mn-ea"/>
              </a:rPr>
              <a:t>(001~999; esc </a:t>
            </a:r>
            <a:r>
              <a:rPr lang="en-US" altLang="ko-KR" sz="1400" dirty="0" smtClean="0">
                <a:solidFill>
                  <a:srgbClr val="C00000"/>
                </a:solidFill>
                <a:latin typeface="+mn-ea"/>
                <a:ea typeface="+mn-ea"/>
              </a:rPr>
              <a:t>00) </a:t>
            </a:r>
            <a:r>
              <a:rPr lang="ko-KR" altLang="en-US" sz="1400" dirty="0">
                <a:solidFill>
                  <a:srgbClr val="C00000"/>
                </a:solidFill>
                <a:latin typeface="+mn-ea"/>
                <a:ea typeface="+mn-ea"/>
              </a:rPr>
              <a:t>입력</a:t>
            </a:r>
            <a:r>
              <a:rPr lang="en-US" altLang="ko-KR" sz="1400" dirty="0">
                <a:solidFill>
                  <a:srgbClr val="C00000"/>
                </a:solidFill>
                <a:latin typeface="+mn-ea"/>
                <a:ea typeface="+mn-ea"/>
              </a:rPr>
              <a:t>: </a:t>
            </a:r>
            <a:r>
              <a:rPr lang="en-US" altLang="ko-KR" sz="1400" dirty="0" smtClean="0">
                <a:solidFill>
                  <a:srgbClr val="C00000"/>
                </a:solidFill>
                <a:latin typeface="+mn-ea"/>
                <a:ea typeface="+mn-ea"/>
              </a:rPr>
              <a:t>"))</a:t>
            </a:r>
            <a:r>
              <a:rPr lang="en-US" altLang="ko-KR" sz="1200" dirty="0" smtClean="0">
                <a:latin typeface="+mn-ea"/>
                <a:ea typeface="+mn-ea"/>
              </a:rPr>
              <a:t>      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en-US" altLang="ko-KR" sz="1200" dirty="0" smtClean="0">
                <a:latin typeface="+mn-ea"/>
                <a:ea typeface="+mn-ea"/>
              </a:rPr>
              <a:t>   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입력된 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3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자리 </a:t>
            </a:r>
            <a:r>
              <a:rPr lang="ko-KR" alt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문자값들이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한 </a:t>
            </a:r>
            <a:r>
              <a:rPr lang="ko-KR" alt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문자씩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분리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(split)</a:t>
            </a:r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되어 리스트 항목으로 저장</a:t>
            </a:r>
            <a:endParaRPr lang="ko-KR" altLang="en-US" sz="1100" dirty="0">
              <a:latin typeface="+mn-ea"/>
              <a:ea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624" y="3545317"/>
            <a:ext cx="2659440" cy="286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80431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</a:t>
            </a:r>
            <a:r>
              <a:rPr lang="en-US" altLang="ko-KR">
                <a:solidFill>
                  <a:srgbClr val="3C479D"/>
                </a:solidFill>
              </a:rPr>
              <a:t>. </a:t>
            </a:r>
            <a:r>
              <a:rPr lang="ko-KR" altLang="en-US" smtClean="0"/>
              <a:t>숫자 퍼즐 초기화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064896" cy="5476503"/>
          </a:xfrm>
        </p:spPr>
        <p:txBody>
          <a:bodyPr/>
          <a:lstStyle/>
          <a:p>
            <a:pPr>
              <a:buClr>
                <a:srgbClr val="3C479D"/>
              </a:buClr>
              <a:buFont typeface="Wingdings" panose="05000000000000000000" pitchFamily="2" charset="2"/>
              <a:buChar char="l"/>
            </a:pPr>
            <a:r>
              <a:rPr lang="en-US" altLang="ko-KR" sz="1800" dirty="0" smtClean="0"/>
              <a:t>[</a:t>
            </a:r>
            <a:r>
              <a:rPr lang="ko-KR" altLang="en-US" sz="1800" smtClean="0"/>
              <a:t>과제</a:t>
            </a:r>
            <a:r>
              <a:rPr lang="en-US" altLang="ko-KR" sz="1800" smtClean="0"/>
              <a:t>-3] </a:t>
            </a:r>
            <a:r>
              <a:rPr lang="en-US" altLang="ko-KR" sz="1800" dirty="0" err="1" smtClean="0"/>
              <a:t>nxn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숫자 퍼즐 게임 만들기</a:t>
            </a:r>
            <a:endParaRPr lang="en-US" altLang="ko-KR" sz="1800" dirty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</p:txBody>
      </p:sp>
      <p:sp>
        <p:nvSpPr>
          <p:cNvPr id="5" name="직사각형 4"/>
          <p:cNvSpPr/>
          <p:nvPr/>
        </p:nvSpPr>
        <p:spPr>
          <a:xfrm>
            <a:off x="912983" y="1484783"/>
            <a:ext cx="7596844" cy="21530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다음과 같은 숫자 퍼즐 정렬하기 게임을 완성 하시오</a:t>
            </a:r>
            <a:r>
              <a:rPr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.</a:t>
            </a:r>
            <a:endParaRPr lang="en-US" altLang="ko-KR" sz="16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퍼즐의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크기는 키보드로 입력 받음</a:t>
            </a:r>
            <a:endParaRPr lang="en-US" altLang="ko-KR" sz="120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잘 못된 키 값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('a', 'w', 's', 'd' 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이외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)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이 입력되면 </a:t>
            </a:r>
            <a:r>
              <a:rPr lang="en-US" altLang="ko-KR" sz="1200" b="1">
                <a:solidFill>
                  <a:srgbClr val="0000CC"/>
                </a:solidFill>
                <a:latin typeface="+mn-ea"/>
                <a:cs typeface="Arial" panose="020B0604020202020204" pitchFamily="34" charset="0"/>
              </a:rPr>
              <a:t>"??</a:t>
            </a:r>
            <a:r>
              <a:rPr lang="ko-KR" altLang="en-US" sz="1200" b="1">
                <a:solidFill>
                  <a:srgbClr val="0000CC"/>
                </a:solidFill>
                <a:latin typeface="+mn-ea"/>
                <a:cs typeface="Arial" panose="020B0604020202020204" pitchFamily="34" charset="0"/>
              </a:rPr>
              <a:t>잘못된 키 값입니다</a:t>
            </a:r>
            <a:r>
              <a:rPr lang="en-US" altLang="ko-KR" sz="1200" b="1">
                <a:solidFill>
                  <a:srgbClr val="0000CC"/>
                </a:solidFill>
                <a:latin typeface="+mn-ea"/>
                <a:cs typeface="Arial" panose="020B0604020202020204" pitchFamily="34" charset="0"/>
              </a:rPr>
              <a:t>!"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를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출력</a:t>
            </a:r>
            <a:endParaRPr lang="en-US" altLang="ko-KR" sz="11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이동할 수 없는 방향 값이 입력되면 </a:t>
            </a:r>
            <a:r>
              <a:rPr lang="en-US" altLang="ko-KR" sz="1200" b="1">
                <a:solidFill>
                  <a:srgbClr val="0000CC"/>
                </a:solidFill>
                <a:latin typeface="+mn-ea"/>
                <a:cs typeface="Arial" panose="020B0604020202020204" pitchFamily="34" charset="0"/>
              </a:rPr>
              <a:t>＂!!</a:t>
            </a:r>
            <a:r>
              <a:rPr lang="ko-KR" altLang="en-US" sz="1200" b="1">
                <a:solidFill>
                  <a:srgbClr val="0000CC"/>
                </a:solidFill>
                <a:latin typeface="+mn-ea"/>
                <a:cs typeface="Arial" panose="020B0604020202020204" pitchFamily="34" charset="0"/>
              </a:rPr>
              <a:t>잘못된 이동입니다</a:t>
            </a:r>
            <a:r>
              <a:rPr lang="en-US" altLang="ko-KR" sz="1200" b="1">
                <a:solidFill>
                  <a:srgbClr val="0000CC"/>
                </a:solidFill>
                <a:latin typeface="+mn-ea"/>
                <a:cs typeface="Arial" panose="020B0604020202020204" pitchFamily="34" charset="0"/>
              </a:rPr>
              <a:t>!"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를</a:t>
            </a:r>
            <a:r>
              <a:rPr lang="en-US" altLang="ko-KR" sz="11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출력</a:t>
            </a:r>
            <a:endParaRPr lang="en-US" altLang="ko-KR" sz="11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퍼즐 정렬이 완성되면 </a:t>
            </a:r>
            <a:r>
              <a:rPr lang="en-US" altLang="ko-KR" sz="1200" b="1">
                <a:solidFill>
                  <a:srgbClr val="0000CC"/>
                </a:solidFill>
                <a:latin typeface="+mn-ea"/>
                <a:cs typeface="Arial" panose="020B0604020202020204" pitchFamily="34" charset="0"/>
              </a:rPr>
              <a:t>"%d</a:t>
            </a:r>
            <a:r>
              <a:rPr lang="ko-KR" altLang="en-US" sz="1200" b="1">
                <a:solidFill>
                  <a:srgbClr val="0000CC"/>
                </a:solidFill>
                <a:latin typeface="+mn-ea"/>
                <a:cs typeface="Arial" panose="020B0604020202020204" pitchFamily="34" charset="0"/>
              </a:rPr>
              <a:t>번만에 성공하였습니다</a:t>
            </a:r>
            <a:r>
              <a:rPr lang="en-US" altLang="ko-KR" sz="1200" b="1">
                <a:solidFill>
                  <a:srgbClr val="0000CC"/>
                </a:solidFill>
                <a:latin typeface="+mn-ea"/>
                <a:cs typeface="Arial" panose="020B0604020202020204" pitchFamily="34" charset="0"/>
              </a:rPr>
              <a:t>."</a:t>
            </a:r>
            <a:r>
              <a:rPr lang="ko-KR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를 출력하고 종료</a:t>
            </a:r>
            <a:endParaRPr lang="en-US" altLang="ko-KR" sz="11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100" b="1">
                <a:solidFill>
                  <a:srgbClr val="0000CC"/>
                </a:solidFill>
                <a:latin typeface="+mn-ea"/>
                <a:cs typeface="Arial" panose="020B0604020202020204" pitchFamily="34" charset="0"/>
              </a:rPr>
              <a:t>현제 시도 횟 수를 아래와 같이 좌측 하단에 표시 </a:t>
            </a:r>
            <a:endParaRPr lang="en-US" altLang="ko-KR" sz="1100" b="1">
              <a:solidFill>
                <a:srgbClr val="0000CC"/>
              </a:solidFill>
              <a:latin typeface="+mn-ea"/>
              <a:cs typeface="Arial" panose="020B0604020202020204" pitchFamily="34" charset="0"/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100" b="1">
                <a:solidFill>
                  <a:srgbClr val="0000CC"/>
                </a:solidFill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1100" b="1">
                <a:solidFill>
                  <a:srgbClr val="0000CC"/>
                </a:solidFill>
                <a:latin typeface="+mn-ea"/>
                <a:cs typeface="Arial" panose="020B0604020202020204" pitchFamily="34" charset="0"/>
              </a:rPr>
              <a:t>잘 못된 키 값이거나 이동할 수 없는 방향 값일 경우는 회 수에서 제외</a:t>
            </a:r>
            <a:r>
              <a:rPr lang="en-US" altLang="ko-KR" sz="1200" b="1">
                <a:solidFill>
                  <a:srgbClr val="0000CC"/>
                </a:solidFill>
                <a:latin typeface="+mn-ea"/>
                <a:cs typeface="Arial" panose="020B0604020202020204" pitchFamily="34" charset="0"/>
              </a:rPr>
              <a:t> </a:t>
            </a:r>
            <a:endParaRPr lang="en-US" altLang="ko-KR" sz="1200" b="1">
              <a:solidFill>
                <a:srgbClr val="0000CC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580" y="3718979"/>
            <a:ext cx="329565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07068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000" dirty="0"/>
              <a:t>리스트의 활용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1869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리스트의 개념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136904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ko-KR" altLang="en-US" sz="2000" dirty="0"/>
              <a:t>리스트의 구조</a:t>
            </a:r>
            <a:endParaRPr lang="en-US" altLang="ko-KR" sz="20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 dirty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dirty="0"/>
              <a:t>베스트셀러 도서 </a:t>
            </a:r>
            <a:r>
              <a:rPr lang="en-US" altLang="ko-KR" sz="1600" dirty="0"/>
              <a:t>5</a:t>
            </a:r>
            <a:r>
              <a:rPr lang="ko-KR" altLang="en-US" sz="1600" dirty="0"/>
              <a:t>권의 판매 수량 합계와 평균을 계산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en-US" altLang="ko-KR" sz="1600" dirty="0" smtClean="0"/>
              <a:t>[</a:t>
            </a:r>
            <a:r>
              <a:rPr lang="ko-KR" altLang="en-US" sz="1600" b="1" dirty="0" smtClean="0"/>
              <a:t>리스트를 사용하지 않는 경우</a:t>
            </a:r>
            <a:r>
              <a:rPr lang="en-US" altLang="ko-KR" sz="1600" dirty="0" smtClean="0"/>
              <a:t>] </a:t>
            </a:r>
            <a:r>
              <a:rPr lang="ko-KR" altLang="en-US" sz="1600" dirty="0" smtClean="0"/>
              <a:t>데이터 수에 </a:t>
            </a:r>
            <a:r>
              <a:rPr lang="ko-KR" altLang="en-US" sz="1600" dirty="0"/>
              <a:t>따라 알고리즘이 가변적 </a:t>
            </a:r>
            <a:r>
              <a:rPr lang="ko-KR" altLang="en-US" sz="1600" dirty="0" smtClean="0"/>
              <a:t>변화</a:t>
            </a:r>
            <a:endParaRPr lang="en-US" altLang="ko-KR" sz="1600" dirty="0" smtClean="0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ko-KR" altLang="en-US" sz="1500" dirty="0" smtClean="0"/>
              <a:t>변수 </a:t>
            </a:r>
            <a:r>
              <a:rPr lang="ko-KR" altLang="en-US" sz="1500" dirty="0"/>
              <a:t>이름을 각각 다르게 </a:t>
            </a:r>
            <a:r>
              <a:rPr lang="ko-KR" altLang="en-US" sz="1500" dirty="0" smtClean="0"/>
              <a:t>정의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합계를 </a:t>
            </a:r>
            <a:r>
              <a:rPr lang="ko-KR" altLang="en-US" sz="1500" dirty="0"/>
              <a:t>구할 때는 모든 변수를 덧셈 연산자로 </a:t>
            </a:r>
            <a:r>
              <a:rPr lang="ko-KR" altLang="en-US" sz="1500" dirty="0" smtClean="0"/>
              <a:t>연결</a:t>
            </a:r>
            <a:endParaRPr lang="en-US" altLang="ko-KR" sz="1500" dirty="0" smtClean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 smtClean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 smtClean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lvl="2">
              <a:buClr>
                <a:srgbClr val="3C479D"/>
              </a:buClr>
              <a:buFont typeface="Wingdings" panose="05000000000000000000" pitchFamily="2" charset="2"/>
              <a:buChar char="v"/>
            </a:pPr>
            <a:endParaRPr lang="en-US" altLang="ko-KR" dirty="0" smtClean="0"/>
          </a:p>
          <a:p>
            <a:pPr lvl="2">
              <a:buClr>
                <a:srgbClr val="3C479D"/>
              </a:buClr>
              <a:buFont typeface="Wingdings" panose="05000000000000000000" pitchFamily="2" charset="2"/>
              <a:buChar char="v"/>
            </a:pPr>
            <a:r>
              <a:rPr lang="ko-KR" altLang="en-US" sz="1800" dirty="0" smtClean="0"/>
              <a:t> </a:t>
            </a:r>
            <a:r>
              <a:rPr lang="ko-KR" altLang="en-US" sz="1600" b="1" dirty="0" smtClean="0">
                <a:solidFill>
                  <a:srgbClr val="660033"/>
                </a:solidFill>
                <a:sym typeface="Wingdings" panose="05000000000000000000" pitchFamily="2" charset="2"/>
              </a:rPr>
              <a:t>데이터 </a:t>
            </a:r>
            <a:r>
              <a:rPr lang="ko-KR" altLang="en-US" sz="1600" b="1" dirty="0">
                <a:solidFill>
                  <a:srgbClr val="660033"/>
                </a:solidFill>
                <a:sym typeface="Wingdings" panose="05000000000000000000" pitchFamily="2" charset="2"/>
              </a:rPr>
              <a:t>수가 </a:t>
            </a:r>
            <a:r>
              <a:rPr lang="ko-KR" altLang="en-US" sz="1600" b="1" dirty="0" smtClean="0">
                <a:solidFill>
                  <a:srgbClr val="660033"/>
                </a:solidFill>
                <a:sym typeface="Wingdings" panose="05000000000000000000" pitchFamily="2" charset="2"/>
              </a:rPr>
              <a:t>바뀌면 알고리즘도 바뀜</a:t>
            </a:r>
            <a:endParaRPr lang="en-US" altLang="ko-KR" sz="1600" b="1" dirty="0">
              <a:solidFill>
                <a:srgbClr val="660033"/>
              </a:solidFill>
              <a:sym typeface="Wingdings" panose="05000000000000000000" pitchFamily="2" charset="2"/>
            </a:endParaRPr>
          </a:p>
          <a:p>
            <a:pPr marL="447675" lvl="2" indent="0">
              <a:buClr>
                <a:srgbClr val="3C479D"/>
              </a:buClr>
              <a:buNone/>
            </a:pPr>
            <a:r>
              <a:rPr lang="en-US" altLang="ko-KR" sz="1600" b="1" dirty="0" smtClean="0">
                <a:solidFill>
                  <a:srgbClr val="660033"/>
                </a:solidFill>
                <a:sym typeface="Wingdings" panose="05000000000000000000" pitchFamily="2" charset="2"/>
              </a:rPr>
              <a:t>    </a:t>
            </a:r>
            <a:r>
              <a:rPr lang="ko-KR" altLang="en-US" sz="1400" b="1" dirty="0" smtClean="0">
                <a:solidFill>
                  <a:srgbClr val="660033"/>
                </a:solidFill>
                <a:sym typeface="Wingdings" panose="05000000000000000000" pitchFamily="2" charset="2"/>
              </a:rPr>
              <a:t>알고리즘과</a:t>
            </a:r>
            <a:r>
              <a:rPr lang="en-US" altLang="ko-KR" sz="1400" b="1" dirty="0" smtClean="0">
                <a:solidFill>
                  <a:srgbClr val="660033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400" b="1" dirty="0" smtClean="0">
                <a:solidFill>
                  <a:srgbClr val="660033"/>
                </a:solidFill>
                <a:sym typeface="Wingdings" panose="05000000000000000000" pitchFamily="2" charset="2"/>
              </a:rPr>
              <a:t>데이터가 종속되어 유지보수가 어려움</a:t>
            </a:r>
            <a:endParaRPr lang="en-US" altLang="ko-KR" sz="1600" b="1" dirty="0">
              <a:solidFill>
                <a:srgbClr val="660033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484785"/>
            <a:ext cx="7381875" cy="4476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r="4948"/>
          <a:stretch/>
        </p:blipFill>
        <p:spPr>
          <a:xfrm>
            <a:off x="1403648" y="3284984"/>
            <a:ext cx="6917060" cy="2276475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4932040" y="4624350"/>
            <a:ext cx="4015869" cy="1384995"/>
            <a:chOff x="4913784" y="4176464"/>
            <a:chExt cx="4015869" cy="1384995"/>
          </a:xfrm>
        </p:grpSpPr>
        <p:sp>
          <p:nvSpPr>
            <p:cNvPr id="7" name="직사각형 6"/>
            <p:cNvSpPr/>
            <p:nvPr/>
          </p:nvSpPr>
          <p:spPr>
            <a:xfrm>
              <a:off x="4913784" y="4176464"/>
              <a:ext cx="3996444" cy="13849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lvl="0" eaLnBrk="0" latinLnBrk="0" hangingPunct="0"/>
              <a:r>
                <a:rPr kumimoji="0" lang="ko-KR" altLang="ko-KR" sz="1200" i="1">
                  <a:solidFill>
                    <a:srgbClr val="808080"/>
                  </a:solidFill>
                  <a:latin typeface="Arial Unicode MS"/>
                  <a:ea typeface="JetBrains Mono"/>
                </a:rPr>
                <a:t>## </a:t>
              </a:r>
              <a:r>
                <a:rPr kumimoji="0" lang="ko-KR" altLang="ko-KR" sz="1200" i="1">
                  <a:solidFill>
                    <a:srgbClr val="808080"/>
                  </a:solidFill>
                  <a:ea typeface="맑은 고딕" panose="020B0503020000020004" pitchFamily="50" charset="-127"/>
                </a:rPr>
                <a:t>리스트 사례</a:t>
              </a:r>
              <a:br>
                <a:rPr kumimoji="0" lang="ko-KR" altLang="ko-KR" sz="1200" i="1">
                  <a:solidFill>
                    <a:srgbClr val="808080"/>
                  </a:solidFill>
                  <a:ea typeface="맑은 고딕" panose="020B0503020000020004" pitchFamily="50" charset="-127"/>
                </a:rPr>
              </a:br>
              <a:r>
                <a:rPr kumimoji="0" lang="ko-KR" altLang="ko-KR" sz="1200">
                  <a:solidFill>
                    <a:srgbClr val="000000"/>
                  </a:solidFill>
                  <a:latin typeface="Arial Unicode MS"/>
                  <a:ea typeface="JetBrains Mono"/>
                </a:rPr>
                <a:t>l_scr = [</a:t>
              </a:r>
              <a:r>
                <a:rPr kumimoji="0" lang="ko-KR" altLang="ko-KR" sz="1200">
                  <a:solidFill>
                    <a:srgbClr val="0000FF"/>
                  </a:solidFill>
                  <a:latin typeface="Arial Unicode MS"/>
                  <a:ea typeface="JetBrains Mono"/>
                </a:rPr>
                <a:t>78</a:t>
              </a:r>
              <a:r>
                <a:rPr kumimoji="0" lang="ko-KR" altLang="ko-KR" sz="1200">
                  <a:solidFill>
                    <a:srgbClr val="000000"/>
                  </a:solidFill>
                  <a:latin typeface="Arial Unicode MS"/>
                  <a:ea typeface="JetBrains Mono"/>
                </a:rPr>
                <a:t>, </a:t>
              </a:r>
              <a:r>
                <a:rPr kumimoji="0" lang="ko-KR" altLang="ko-KR" sz="1200">
                  <a:solidFill>
                    <a:srgbClr val="0000FF"/>
                  </a:solidFill>
                  <a:latin typeface="Arial Unicode MS"/>
                  <a:ea typeface="JetBrains Mono"/>
                </a:rPr>
                <a:t>85</a:t>
              </a:r>
              <a:r>
                <a:rPr kumimoji="0" lang="ko-KR" altLang="ko-KR" sz="1200">
                  <a:solidFill>
                    <a:srgbClr val="000000"/>
                  </a:solidFill>
                  <a:latin typeface="Arial Unicode MS"/>
                  <a:ea typeface="JetBrains Mono"/>
                </a:rPr>
                <a:t>, </a:t>
              </a:r>
              <a:r>
                <a:rPr kumimoji="0" lang="ko-KR" altLang="ko-KR" sz="1200">
                  <a:solidFill>
                    <a:srgbClr val="0000FF"/>
                  </a:solidFill>
                  <a:latin typeface="Arial Unicode MS"/>
                  <a:ea typeface="JetBrains Mono"/>
                </a:rPr>
                <a:t>68</a:t>
              </a:r>
              <a:r>
                <a:rPr kumimoji="0" lang="ko-KR" altLang="ko-KR" sz="1200">
                  <a:solidFill>
                    <a:srgbClr val="000000"/>
                  </a:solidFill>
                  <a:latin typeface="Arial Unicode MS"/>
                  <a:ea typeface="JetBrains Mono"/>
                </a:rPr>
                <a:t>, </a:t>
              </a:r>
              <a:r>
                <a:rPr kumimoji="0" lang="ko-KR" altLang="ko-KR" sz="1200">
                  <a:solidFill>
                    <a:srgbClr val="0000FF"/>
                  </a:solidFill>
                  <a:latin typeface="Arial Unicode MS"/>
                  <a:ea typeface="JetBrains Mono"/>
                </a:rPr>
                <a:t>90</a:t>
              </a:r>
              <a:r>
                <a:rPr kumimoji="0" lang="ko-KR" altLang="ko-KR" sz="1200">
                  <a:solidFill>
                    <a:srgbClr val="000000"/>
                  </a:solidFill>
                  <a:latin typeface="Arial Unicode MS"/>
                  <a:ea typeface="JetBrains Mono"/>
                </a:rPr>
                <a:t>, </a:t>
              </a:r>
              <a:r>
                <a:rPr kumimoji="0" lang="ko-KR" altLang="ko-KR" sz="1200">
                  <a:solidFill>
                    <a:srgbClr val="0000FF"/>
                  </a:solidFill>
                  <a:latin typeface="Arial Unicode MS"/>
                  <a:ea typeface="JetBrains Mono"/>
                </a:rPr>
                <a:t>58</a:t>
              </a:r>
              <a:r>
                <a:rPr kumimoji="0" lang="ko-KR" altLang="ko-KR" sz="1200">
                  <a:solidFill>
                    <a:srgbClr val="000000"/>
                  </a:solidFill>
                  <a:latin typeface="Arial Unicode MS"/>
                  <a:ea typeface="JetBrains Mono"/>
                </a:rPr>
                <a:t>]</a:t>
              </a:r>
              <a:br>
                <a:rPr kumimoji="0" lang="ko-KR" altLang="ko-KR" sz="1200">
                  <a:solidFill>
                    <a:srgbClr val="000000"/>
                  </a:solidFill>
                  <a:latin typeface="Arial Unicode MS"/>
                  <a:ea typeface="JetBrains Mono"/>
                </a:rPr>
              </a:br>
              <a:r>
                <a:rPr kumimoji="0" lang="ko-KR" altLang="ko-KR" sz="1200">
                  <a:solidFill>
                    <a:srgbClr val="000000"/>
                  </a:solidFill>
                  <a:latin typeface="Arial Unicode MS"/>
                  <a:ea typeface="JetBrains Mono"/>
                </a:rPr>
                <a:t/>
              </a:r>
              <a:br>
                <a:rPr kumimoji="0" lang="ko-KR" altLang="ko-KR" sz="1200">
                  <a:solidFill>
                    <a:srgbClr val="000000"/>
                  </a:solidFill>
                  <a:latin typeface="Arial Unicode MS"/>
                  <a:ea typeface="JetBrains Mono"/>
                </a:rPr>
              </a:br>
              <a:r>
                <a:rPr kumimoji="0" lang="ko-KR" altLang="ko-KR" sz="1200">
                  <a:solidFill>
                    <a:srgbClr val="000000"/>
                  </a:solidFill>
                  <a:latin typeface="Arial Unicode MS"/>
                  <a:ea typeface="JetBrains Mono"/>
                </a:rPr>
                <a:t>sum = l_scr[</a:t>
              </a:r>
              <a:r>
                <a:rPr kumimoji="0" lang="ko-KR" altLang="ko-KR" sz="1200">
                  <a:solidFill>
                    <a:srgbClr val="0000FF"/>
                  </a:solidFill>
                  <a:latin typeface="Arial Unicode MS"/>
                  <a:ea typeface="JetBrains Mono"/>
                </a:rPr>
                <a:t>0</a:t>
              </a:r>
              <a:r>
                <a:rPr kumimoji="0" lang="ko-KR" altLang="ko-KR" sz="1200">
                  <a:solidFill>
                    <a:srgbClr val="000000"/>
                  </a:solidFill>
                  <a:latin typeface="Arial Unicode MS"/>
                  <a:ea typeface="JetBrains Mono"/>
                </a:rPr>
                <a:t>] + l_scr[</a:t>
              </a:r>
              <a:r>
                <a:rPr kumimoji="0" lang="ko-KR" altLang="ko-KR" sz="1200">
                  <a:solidFill>
                    <a:srgbClr val="0000FF"/>
                  </a:solidFill>
                  <a:latin typeface="Arial Unicode MS"/>
                  <a:ea typeface="JetBrains Mono"/>
                </a:rPr>
                <a:t>1</a:t>
              </a:r>
              <a:r>
                <a:rPr kumimoji="0" lang="ko-KR" altLang="ko-KR" sz="1200">
                  <a:solidFill>
                    <a:srgbClr val="000000"/>
                  </a:solidFill>
                  <a:latin typeface="Arial Unicode MS"/>
                  <a:ea typeface="JetBrains Mono"/>
                </a:rPr>
                <a:t>] + l_scr[</a:t>
              </a:r>
              <a:r>
                <a:rPr kumimoji="0" lang="ko-KR" altLang="ko-KR" sz="1200">
                  <a:solidFill>
                    <a:srgbClr val="0000FF"/>
                  </a:solidFill>
                  <a:latin typeface="Arial Unicode MS"/>
                  <a:ea typeface="JetBrains Mono"/>
                </a:rPr>
                <a:t>2</a:t>
              </a:r>
              <a:r>
                <a:rPr kumimoji="0" lang="ko-KR" altLang="ko-KR" sz="1200">
                  <a:solidFill>
                    <a:srgbClr val="000000"/>
                  </a:solidFill>
                  <a:latin typeface="Arial Unicode MS"/>
                  <a:ea typeface="JetBrains Mono"/>
                </a:rPr>
                <a:t>] + l_scr[</a:t>
              </a:r>
              <a:r>
                <a:rPr kumimoji="0" lang="ko-KR" altLang="ko-KR" sz="1200">
                  <a:solidFill>
                    <a:srgbClr val="0000FF"/>
                  </a:solidFill>
                  <a:latin typeface="Arial Unicode MS"/>
                  <a:ea typeface="JetBrains Mono"/>
                </a:rPr>
                <a:t>3</a:t>
              </a:r>
              <a:r>
                <a:rPr kumimoji="0" lang="ko-KR" altLang="ko-KR" sz="1200">
                  <a:solidFill>
                    <a:srgbClr val="000000"/>
                  </a:solidFill>
                  <a:latin typeface="Arial Unicode MS"/>
                  <a:ea typeface="JetBrains Mono"/>
                </a:rPr>
                <a:t>] + l_scr[</a:t>
              </a:r>
              <a:r>
                <a:rPr kumimoji="0" lang="ko-KR" altLang="ko-KR" sz="1200">
                  <a:solidFill>
                    <a:srgbClr val="0000FF"/>
                  </a:solidFill>
                  <a:latin typeface="Arial Unicode MS"/>
                  <a:ea typeface="JetBrains Mono"/>
                </a:rPr>
                <a:t>4</a:t>
              </a:r>
              <a:r>
                <a:rPr kumimoji="0" lang="ko-KR" altLang="ko-KR" sz="1200">
                  <a:solidFill>
                    <a:srgbClr val="000000"/>
                  </a:solidFill>
                  <a:latin typeface="Arial Unicode MS"/>
                  <a:ea typeface="JetBrains Mono"/>
                </a:rPr>
                <a:t>]</a:t>
              </a:r>
              <a:br>
                <a:rPr kumimoji="0" lang="ko-KR" altLang="ko-KR" sz="1200">
                  <a:solidFill>
                    <a:srgbClr val="000000"/>
                  </a:solidFill>
                  <a:latin typeface="Arial Unicode MS"/>
                  <a:ea typeface="JetBrains Mono"/>
                </a:rPr>
              </a:br>
              <a:r>
                <a:rPr kumimoji="0" lang="ko-KR" altLang="ko-KR" sz="1200">
                  <a:solidFill>
                    <a:srgbClr val="000000"/>
                  </a:solidFill>
                  <a:latin typeface="Arial Unicode MS"/>
                  <a:ea typeface="JetBrains Mono"/>
                </a:rPr>
                <a:t>avg = sum / </a:t>
              </a:r>
              <a:r>
                <a:rPr kumimoji="0" lang="ko-KR" altLang="ko-KR" sz="1200">
                  <a:solidFill>
                    <a:srgbClr val="0000FF"/>
                  </a:solidFill>
                  <a:latin typeface="Arial Unicode MS"/>
                  <a:ea typeface="JetBrains Mono"/>
                </a:rPr>
                <a:t>5</a:t>
              </a:r>
              <a:br>
                <a:rPr kumimoji="0" lang="ko-KR" altLang="ko-KR" sz="1200">
                  <a:solidFill>
                    <a:srgbClr val="0000FF"/>
                  </a:solidFill>
                  <a:latin typeface="Arial Unicode MS"/>
                  <a:ea typeface="JetBrains Mono"/>
                </a:rPr>
              </a:br>
              <a:r>
                <a:rPr kumimoji="0" lang="ko-KR" altLang="ko-KR" sz="1200">
                  <a:solidFill>
                    <a:srgbClr val="0000FF"/>
                  </a:solidFill>
                  <a:latin typeface="Arial Unicode MS"/>
                  <a:ea typeface="JetBrains Mono"/>
                </a:rPr>
                <a:t/>
              </a:r>
              <a:br>
                <a:rPr kumimoji="0" lang="ko-KR" altLang="ko-KR" sz="1200">
                  <a:solidFill>
                    <a:srgbClr val="0000FF"/>
                  </a:solidFill>
                  <a:latin typeface="Arial Unicode MS"/>
                  <a:ea typeface="JetBrains Mono"/>
                </a:rPr>
              </a:br>
              <a:r>
                <a:rPr kumimoji="0" lang="ko-KR" altLang="ko-KR" sz="1200">
                  <a:solidFill>
                    <a:srgbClr val="000080"/>
                  </a:solidFill>
                  <a:latin typeface="Arial Unicode MS"/>
                  <a:ea typeface="JetBrains Mono"/>
                </a:rPr>
                <a:t>print</a:t>
              </a:r>
              <a:r>
                <a:rPr kumimoji="0" lang="ko-KR" altLang="ko-KR" sz="1200">
                  <a:solidFill>
                    <a:srgbClr val="000000"/>
                  </a:solidFill>
                  <a:latin typeface="Arial Unicode MS"/>
                  <a:ea typeface="JetBrains Mono"/>
                </a:rPr>
                <a:t>(sum, avg)</a:t>
              </a:r>
              <a:endParaRPr kumimoji="0" lang="ko-KR" altLang="ko-KR" sz="2000">
                <a:latin typeface="Arial" panose="020B0604020202020204" pitchFamily="34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087482" y="5208733"/>
              <a:ext cx="184217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ko-KR" altLang="en-US" sz="1600" smtClean="0">
                  <a:solidFill>
                    <a:schemeClr val="bg1">
                      <a:lumMod val="50000"/>
                    </a:schemeClr>
                  </a:solidFill>
                </a:rPr>
                <a:t>Ch07_List0</a:t>
              </a:r>
              <a:r>
                <a:rPr lang="en-US" altLang="ko-KR" sz="1600" smtClean="0">
                  <a:solidFill>
                    <a:schemeClr val="bg1">
                      <a:lumMod val="50000"/>
                    </a:schemeClr>
                  </a:solidFill>
                </a:rPr>
                <a:t>0.py</a:t>
              </a:r>
              <a:endParaRPr lang="ko-KR" altLang="en-US" sz="160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255121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리스트의 활용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280920" cy="5476503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endParaRPr lang="en-US" altLang="ko-KR" sz="2000" dirty="0"/>
          </a:p>
          <a:p>
            <a:pPr marL="933450" lvl="4" indent="-285750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600" dirty="0"/>
              <a:t>리스트를 이용하여 수강생 </a:t>
            </a:r>
            <a:r>
              <a:rPr lang="en-US" altLang="ko-KR" sz="1600" dirty="0"/>
              <a:t>5</a:t>
            </a:r>
            <a:r>
              <a:rPr lang="ko-KR" altLang="en-US" sz="1600" dirty="0"/>
              <a:t>명의 점수를 </a:t>
            </a:r>
            <a:r>
              <a:rPr lang="ko-KR" altLang="en-US" sz="1600" dirty="0" err="1"/>
              <a:t>입력받아</a:t>
            </a:r>
            <a:r>
              <a:rPr lang="ko-KR" altLang="en-US" sz="1600" dirty="0"/>
              <a:t> 평균을 출력하는 프로그램</a:t>
            </a:r>
            <a:endParaRPr lang="en-US" altLang="ko-KR" sz="1500" dirty="0"/>
          </a:p>
          <a:p>
            <a:pPr lvl="4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en-US" altLang="ko-KR" sz="1500" dirty="0"/>
              <a:t> </a:t>
            </a:r>
            <a:endParaRPr lang="en-US" altLang="ko-KR" sz="1600" dirty="0"/>
          </a:p>
          <a:p>
            <a:pPr marL="647700" lvl="4" indent="0">
              <a:buClr>
                <a:srgbClr val="3C479D"/>
              </a:buClr>
              <a:buNone/>
            </a:pPr>
            <a:endParaRPr lang="en-US" altLang="ko-KR" sz="1600" dirty="0"/>
          </a:p>
          <a:p>
            <a:pPr marL="647700" lvl="4" indent="0">
              <a:buClr>
                <a:srgbClr val="3C479D"/>
              </a:buClr>
              <a:buNone/>
            </a:pPr>
            <a:endParaRPr lang="en-US" altLang="ko-KR" sz="1600" dirty="0"/>
          </a:p>
          <a:p>
            <a:pPr marL="647700" lvl="4" indent="0">
              <a:buClr>
                <a:srgbClr val="3C479D"/>
              </a:buClr>
              <a:buNone/>
            </a:pPr>
            <a:endParaRPr lang="en-US" altLang="ko-KR" sz="1600" dirty="0"/>
          </a:p>
          <a:p>
            <a:pPr marL="647700" lvl="4" indent="0">
              <a:buClr>
                <a:srgbClr val="3C479D"/>
              </a:buClr>
              <a:buNone/>
            </a:pPr>
            <a:endParaRPr lang="en-US" altLang="ko-KR" sz="1600" dirty="0"/>
          </a:p>
          <a:p>
            <a:pPr lvl="4" indent="-342900">
              <a:buClr>
                <a:srgbClr val="3C479D"/>
              </a:buClr>
              <a:buFont typeface="+mj-ea"/>
              <a:buAutoNum type="circleNumDbPlain" startAt="2"/>
            </a:pPr>
            <a:r>
              <a:rPr lang="ko-KR" altLang="en-US" sz="1600" dirty="0"/>
              <a:t>리스트의 합계를 구하는 함수 </a:t>
            </a:r>
            <a:r>
              <a:rPr lang="en-US" altLang="ko-KR" sz="1800" b="1" dirty="0">
                <a:solidFill>
                  <a:srgbClr val="0000CC"/>
                </a:solidFill>
              </a:rPr>
              <a:t>sum( )</a:t>
            </a:r>
            <a:r>
              <a:rPr lang="ko-KR" altLang="en-US" sz="1600" dirty="0"/>
              <a:t>과 리스트 항목의 개수를 구하는 </a:t>
            </a:r>
            <a:r>
              <a:rPr lang="en-US" altLang="ko-KR" sz="1600" dirty="0" err="1"/>
              <a:t>len</a:t>
            </a:r>
            <a:r>
              <a:rPr lang="en-US" altLang="ko-KR" sz="1600" dirty="0"/>
              <a:t>( )</a:t>
            </a:r>
            <a:r>
              <a:rPr lang="ko-KR" altLang="en-US" sz="1600" dirty="0"/>
              <a:t>을 사용해서 간단하게 평균을 구할 수 있음</a:t>
            </a:r>
            <a:endParaRPr lang="en-US" altLang="ko-KR" sz="1600" dirty="0"/>
          </a:p>
          <a:p>
            <a:pPr marL="647700" lvl="4" indent="0">
              <a:buClr>
                <a:srgbClr val="3C479D"/>
              </a:buClr>
              <a:buNone/>
            </a:pPr>
            <a:endParaRPr lang="en-US" altLang="ko-KR" sz="1600" dirty="0"/>
          </a:p>
          <a:p>
            <a:pPr marL="647700" lvl="4" indent="0">
              <a:buClr>
                <a:srgbClr val="3C479D"/>
              </a:buClr>
              <a:buNone/>
            </a:pPr>
            <a:endParaRPr lang="en-US" altLang="ko-KR" sz="1600" dirty="0"/>
          </a:p>
          <a:p>
            <a:pPr marL="647700" lvl="4" indent="0">
              <a:buClr>
                <a:srgbClr val="3C479D"/>
              </a:buClr>
              <a:buNone/>
            </a:pPr>
            <a:endParaRPr lang="en-US" altLang="ko-KR" sz="1600" dirty="0"/>
          </a:p>
          <a:p>
            <a:pPr marL="647700" lvl="4" indent="0">
              <a:buClr>
                <a:srgbClr val="3C479D"/>
              </a:buClr>
              <a:buNone/>
            </a:pPr>
            <a:endParaRPr lang="en-US" altLang="ko-KR" sz="1600" dirty="0"/>
          </a:p>
          <a:p>
            <a:pPr marL="647700" lvl="4" indent="0">
              <a:buClr>
                <a:srgbClr val="3C479D"/>
              </a:buClr>
              <a:buNone/>
            </a:pPr>
            <a:endParaRPr lang="en-US" altLang="ko-KR" sz="1600" dirty="0"/>
          </a:p>
          <a:p>
            <a:pPr marL="647700" lvl="4" indent="0">
              <a:buClr>
                <a:srgbClr val="3C479D"/>
              </a:buClr>
              <a:buNone/>
            </a:pPr>
            <a:endParaRPr lang="en-US" altLang="ko-KR" sz="1600" dirty="0"/>
          </a:p>
          <a:p>
            <a:pPr lvl="4" indent="-342900">
              <a:buClr>
                <a:srgbClr val="3C479D"/>
              </a:buClr>
              <a:buFont typeface="+mj-ea"/>
              <a:buAutoNum type="circleNumDbPlain" startAt="3"/>
            </a:pPr>
            <a:r>
              <a:rPr lang="ko-KR" altLang="en-US" sz="1600" dirty="0"/>
              <a:t>프로그램 실행하고 결과 확인</a:t>
            </a:r>
            <a:endParaRPr lang="en-US" altLang="ko-KR" sz="1600" dirty="0"/>
          </a:p>
          <a:p>
            <a:pPr marL="647700" lvl="4" indent="0">
              <a:buClr>
                <a:srgbClr val="3C479D"/>
              </a:buClr>
              <a:buNone/>
            </a:pPr>
            <a:endParaRPr lang="en-US" altLang="ko-KR" sz="1600" dirty="0"/>
          </a:p>
          <a:p>
            <a:pPr marL="647700" lvl="4" indent="0">
              <a:buClr>
                <a:srgbClr val="3C479D"/>
              </a:buClr>
              <a:buNone/>
            </a:pPr>
            <a:endParaRPr lang="en-US" altLang="ko-KR" sz="1600" dirty="0"/>
          </a:p>
          <a:p>
            <a:pPr marL="647700" lvl="4" indent="0">
              <a:buClr>
                <a:srgbClr val="3C479D"/>
              </a:buClr>
              <a:buNone/>
            </a:pPr>
            <a:r>
              <a:rPr lang="ko-KR" altLang="en-US" sz="1600" dirty="0"/>
              <a:t> </a:t>
            </a:r>
            <a:endParaRPr lang="en-US" altLang="ko-KR" sz="15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244105"/>
            <a:ext cx="5743028" cy="143751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90" y="1196751"/>
            <a:ext cx="7410450" cy="4286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rcRect r="3979"/>
          <a:stretch/>
        </p:blipFill>
        <p:spPr>
          <a:xfrm>
            <a:off x="1581472" y="4300352"/>
            <a:ext cx="6950968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76419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리스트의 활용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280920" cy="5476503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endParaRPr lang="en-US" altLang="ko-KR" sz="2000" dirty="0"/>
          </a:p>
          <a:p>
            <a:pPr marL="933450" lvl="4" indent="-285750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600" dirty="0"/>
              <a:t>읽은 도서명을 모두 입력하면 정렬해서 가나다순으로 출력하는 프로그램</a:t>
            </a:r>
            <a:endParaRPr lang="en-US" altLang="ko-KR" sz="1600" dirty="0"/>
          </a:p>
          <a:p>
            <a:pPr lvl="4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en-US" altLang="ko-KR" sz="1500" dirty="0"/>
              <a:t> </a:t>
            </a:r>
            <a:endParaRPr lang="en-US" altLang="ko-KR" sz="1600" dirty="0"/>
          </a:p>
          <a:p>
            <a:pPr marL="647700" lvl="4" indent="0">
              <a:buClr>
                <a:srgbClr val="3C479D"/>
              </a:buClr>
              <a:buNone/>
            </a:pPr>
            <a:endParaRPr lang="en-US" altLang="ko-KR" sz="1600" dirty="0"/>
          </a:p>
          <a:p>
            <a:pPr marL="647700" lvl="4" indent="0">
              <a:buClr>
                <a:srgbClr val="3C479D"/>
              </a:buClr>
              <a:buNone/>
            </a:pPr>
            <a:endParaRPr lang="en-US" altLang="ko-KR" sz="1600" dirty="0"/>
          </a:p>
          <a:p>
            <a:pPr marL="647700" lvl="4" indent="0">
              <a:buClr>
                <a:srgbClr val="3C479D"/>
              </a:buClr>
              <a:buNone/>
            </a:pPr>
            <a:endParaRPr lang="en-US" altLang="ko-KR" sz="1600" dirty="0"/>
          </a:p>
          <a:p>
            <a:pPr marL="647700" lvl="4" indent="0">
              <a:buClr>
                <a:srgbClr val="3C479D"/>
              </a:buClr>
              <a:buNone/>
            </a:pPr>
            <a:endParaRPr lang="en-US" altLang="ko-KR" sz="1600" dirty="0"/>
          </a:p>
          <a:p>
            <a:pPr lvl="4" indent="-342900">
              <a:buClr>
                <a:srgbClr val="3C479D"/>
              </a:buClr>
              <a:buFont typeface="+mj-ea"/>
              <a:buAutoNum type="circleNumDbPlain" startAt="2"/>
            </a:pPr>
            <a:r>
              <a:rPr lang="ko-KR" altLang="en-US" sz="1500" dirty="0"/>
              <a:t> </a:t>
            </a:r>
            <a:r>
              <a:rPr lang="ko-KR" altLang="en-US" sz="1600" dirty="0"/>
              <a:t>무한 반복되는 입력 과정을 종료하기 위해 입력 값이 빈 문자열인지 판단하는 </a:t>
            </a:r>
            <a:r>
              <a:rPr lang="en-US" altLang="ko-KR" sz="1600" dirty="0"/>
              <a:t>if </a:t>
            </a:r>
            <a:r>
              <a:rPr lang="ko-KR" altLang="en-US" sz="1600" dirty="0"/>
              <a:t>문을 사용</a:t>
            </a:r>
            <a:endParaRPr lang="en-US" altLang="ko-KR" sz="1600" dirty="0"/>
          </a:p>
          <a:p>
            <a:pPr marL="647700" lvl="4" indent="0">
              <a:buClr>
                <a:srgbClr val="3C479D"/>
              </a:buClr>
              <a:buNone/>
            </a:pPr>
            <a:endParaRPr lang="en-US" altLang="ko-KR" sz="1600" dirty="0"/>
          </a:p>
          <a:p>
            <a:pPr marL="647700" lvl="4" indent="0">
              <a:buClr>
                <a:srgbClr val="3C479D"/>
              </a:buClr>
              <a:buNone/>
            </a:pPr>
            <a:endParaRPr lang="en-US" altLang="ko-KR" sz="1600" dirty="0"/>
          </a:p>
          <a:p>
            <a:pPr marL="647700" lvl="4" indent="0">
              <a:buClr>
                <a:srgbClr val="3C479D"/>
              </a:buClr>
              <a:buNone/>
            </a:pPr>
            <a:endParaRPr lang="en-US" altLang="ko-KR" sz="1600" dirty="0"/>
          </a:p>
          <a:p>
            <a:pPr marL="647700" lvl="4" indent="0">
              <a:buClr>
                <a:srgbClr val="3C479D"/>
              </a:buClr>
              <a:buNone/>
            </a:pPr>
            <a:r>
              <a:rPr lang="ko-KR" altLang="en-US" sz="1600" dirty="0"/>
              <a:t> </a:t>
            </a:r>
            <a:endParaRPr lang="en-US" altLang="ko-KR" sz="15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664" y="1133079"/>
            <a:ext cx="7362825" cy="4381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155836"/>
            <a:ext cx="5328592" cy="155990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r="3953"/>
          <a:stretch/>
        </p:blipFill>
        <p:spPr>
          <a:xfrm>
            <a:off x="1533847" y="4284012"/>
            <a:ext cx="6998593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13782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리스트의 활용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4536504" cy="5476503"/>
          </a:xfrm>
        </p:spPr>
        <p:txBody>
          <a:bodyPr/>
          <a:lstStyle/>
          <a:p>
            <a:pPr marL="647700" lvl="4" indent="0">
              <a:buClr>
                <a:srgbClr val="3C479D"/>
              </a:buClr>
              <a:buNone/>
            </a:pPr>
            <a:endParaRPr lang="en-US" altLang="ko-KR" sz="1600" dirty="0"/>
          </a:p>
          <a:p>
            <a:pPr marL="647700" lvl="4" indent="0">
              <a:buClr>
                <a:srgbClr val="3C479D"/>
              </a:buClr>
              <a:buNone/>
            </a:pPr>
            <a:endParaRPr lang="en-US" altLang="ko-KR" sz="1600" dirty="0"/>
          </a:p>
          <a:p>
            <a:pPr lvl="4" indent="-342900">
              <a:buClr>
                <a:srgbClr val="3C479D"/>
              </a:buClr>
              <a:buFont typeface="+mj-ea"/>
              <a:buAutoNum type="circleNumDbPlain" startAt="2"/>
            </a:pPr>
            <a:r>
              <a:rPr lang="ko-KR" altLang="en-US" sz="1600" dirty="0"/>
              <a:t>무한 반복되는 입력 과정을 종료하기 위해 입력 값이 빈 문자열인지 판단하는 </a:t>
            </a:r>
            <a:r>
              <a:rPr lang="en-US" altLang="ko-KR" sz="1600" dirty="0"/>
              <a:t>if </a:t>
            </a:r>
            <a:r>
              <a:rPr lang="ko-KR" altLang="en-US" sz="1600" dirty="0"/>
              <a:t>문을 사용</a:t>
            </a:r>
            <a:endParaRPr lang="en-US" altLang="ko-KR" sz="1600" dirty="0"/>
          </a:p>
          <a:p>
            <a:pPr marL="647700" lvl="4" indent="0">
              <a:buClr>
                <a:srgbClr val="3C479D"/>
              </a:buClr>
              <a:buNone/>
            </a:pPr>
            <a:endParaRPr lang="en-US" altLang="ko-KR" sz="1600" dirty="0"/>
          </a:p>
          <a:p>
            <a:pPr marL="647700" lvl="4" indent="0">
              <a:buClr>
                <a:srgbClr val="3C479D"/>
              </a:buClr>
              <a:buNone/>
            </a:pPr>
            <a:endParaRPr lang="en-US" altLang="ko-KR" sz="1600" dirty="0"/>
          </a:p>
          <a:p>
            <a:pPr marL="647700" lvl="4" indent="0">
              <a:buClr>
                <a:srgbClr val="3C479D"/>
              </a:buClr>
              <a:buNone/>
            </a:pPr>
            <a:endParaRPr lang="en-US" altLang="ko-KR" sz="1600" dirty="0"/>
          </a:p>
          <a:p>
            <a:pPr marL="647700" lvl="4" indent="0">
              <a:buClr>
                <a:srgbClr val="3C479D"/>
              </a:buClr>
              <a:buNone/>
            </a:pPr>
            <a:endParaRPr lang="en-US" altLang="ko-KR" sz="1600" dirty="0"/>
          </a:p>
          <a:p>
            <a:pPr marL="647700" lvl="4" indent="0">
              <a:buClr>
                <a:srgbClr val="3C479D"/>
              </a:buClr>
              <a:buNone/>
            </a:pPr>
            <a:endParaRPr lang="en-US" altLang="ko-KR" sz="1600" dirty="0"/>
          </a:p>
          <a:p>
            <a:pPr marL="647700" lvl="4" indent="0">
              <a:buClr>
                <a:srgbClr val="3C479D"/>
              </a:buClr>
              <a:buNone/>
            </a:pPr>
            <a:endParaRPr lang="en-US" altLang="ko-KR" sz="1600" dirty="0"/>
          </a:p>
          <a:p>
            <a:pPr marL="647700" lvl="4" indent="0">
              <a:buClr>
                <a:srgbClr val="3C479D"/>
              </a:buClr>
              <a:buNone/>
            </a:pPr>
            <a:endParaRPr lang="en-US" altLang="ko-KR" sz="1600" dirty="0"/>
          </a:p>
          <a:p>
            <a:pPr marL="647700" lvl="4" indent="0">
              <a:buClr>
                <a:srgbClr val="3C479D"/>
              </a:buClr>
              <a:buNone/>
            </a:pPr>
            <a:endParaRPr lang="en-US" altLang="ko-KR" sz="1600" dirty="0"/>
          </a:p>
          <a:p>
            <a:pPr marL="647700" lvl="4" indent="0">
              <a:buClr>
                <a:srgbClr val="3C479D"/>
              </a:buClr>
              <a:buNone/>
            </a:pPr>
            <a:endParaRPr lang="en-US" altLang="ko-KR" sz="1600" dirty="0"/>
          </a:p>
          <a:p>
            <a:pPr marL="647700" lvl="4" indent="0">
              <a:buClr>
                <a:srgbClr val="3C479D"/>
              </a:buClr>
              <a:buNone/>
            </a:pPr>
            <a:r>
              <a:rPr lang="ko-KR" altLang="en-US" sz="1600" dirty="0"/>
              <a:t> </a:t>
            </a:r>
            <a:endParaRPr lang="en-US" altLang="ko-KR" sz="15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664" y="1133079"/>
            <a:ext cx="7362825" cy="4381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65168"/>
          <a:stretch/>
        </p:blipFill>
        <p:spPr>
          <a:xfrm>
            <a:off x="1607809" y="2648009"/>
            <a:ext cx="2538048" cy="22383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r="57114"/>
          <a:stretch/>
        </p:blipFill>
        <p:spPr>
          <a:xfrm>
            <a:off x="5432145" y="2127177"/>
            <a:ext cx="3096344" cy="4000500"/>
          </a:xfrm>
          <a:prstGeom prst="rect">
            <a:avLst/>
          </a:prstGeom>
        </p:spPr>
      </p:pic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4355976" y="1178255"/>
            <a:ext cx="4536504" cy="367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7700" lvl="4" indent="0">
              <a:buClr>
                <a:srgbClr val="3C479D"/>
              </a:buClr>
              <a:buFont typeface="Arial" charset="0"/>
              <a:buNone/>
            </a:pPr>
            <a:endParaRPr kumimoji="0" lang="en-US" altLang="ko-KR" sz="1600" dirty="0"/>
          </a:p>
          <a:p>
            <a:pPr marL="647700" lvl="4" indent="0">
              <a:buClr>
                <a:srgbClr val="3C479D"/>
              </a:buClr>
              <a:buFont typeface="Arial" charset="0"/>
              <a:buNone/>
            </a:pPr>
            <a:endParaRPr kumimoji="0" lang="en-US" altLang="ko-KR" sz="1600" dirty="0"/>
          </a:p>
          <a:p>
            <a:pPr lvl="4" indent="-342900">
              <a:buClr>
                <a:srgbClr val="3C479D"/>
              </a:buClr>
              <a:buFont typeface="+mj-ea"/>
              <a:buAutoNum type="circleNumDbPlain" startAt="3"/>
            </a:pPr>
            <a:r>
              <a:rPr kumimoji="0" lang="ko-KR" altLang="en-US" sz="1600" dirty="0"/>
              <a:t>결과 출력</a:t>
            </a:r>
            <a:endParaRPr kumimoji="0" lang="en-US" altLang="ko-KR" sz="1600" dirty="0"/>
          </a:p>
          <a:p>
            <a:pPr marL="647700" lvl="4" indent="0">
              <a:buClr>
                <a:srgbClr val="3C479D"/>
              </a:buClr>
              <a:buFont typeface="Arial" charset="0"/>
              <a:buNone/>
            </a:pPr>
            <a:endParaRPr kumimoji="0" lang="en-US" altLang="ko-KR" sz="1600" dirty="0"/>
          </a:p>
          <a:p>
            <a:pPr marL="647700" lvl="4" indent="0">
              <a:buClr>
                <a:srgbClr val="3C479D"/>
              </a:buClr>
              <a:buFont typeface="Arial" charset="0"/>
              <a:buNone/>
            </a:pPr>
            <a:endParaRPr kumimoji="0" lang="en-US" altLang="ko-KR" sz="1600" dirty="0"/>
          </a:p>
          <a:p>
            <a:pPr marL="647700" lvl="4" indent="0">
              <a:buClr>
                <a:srgbClr val="3C479D"/>
              </a:buClr>
              <a:buFont typeface="Arial" charset="0"/>
              <a:buNone/>
            </a:pPr>
            <a:endParaRPr kumimoji="0" lang="en-US" altLang="ko-KR" sz="1600" dirty="0"/>
          </a:p>
          <a:p>
            <a:pPr marL="647700" lvl="4" indent="0">
              <a:buClr>
                <a:srgbClr val="3C479D"/>
              </a:buClr>
              <a:buFont typeface="Arial" charset="0"/>
              <a:buNone/>
            </a:pPr>
            <a:endParaRPr kumimoji="0" lang="en-US" altLang="ko-KR" sz="1600" dirty="0"/>
          </a:p>
          <a:p>
            <a:pPr marL="647700" lvl="4" indent="0">
              <a:buClr>
                <a:srgbClr val="3C479D"/>
              </a:buClr>
              <a:buFont typeface="Arial" charset="0"/>
              <a:buNone/>
            </a:pPr>
            <a:endParaRPr kumimoji="0" lang="en-US" altLang="ko-KR" sz="1600" dirty="0"/>
          </a:p>
          <a:p>
            <a:pPr marL="647700" lvl="4" indent="0">
              <a:buClr>
                <a:srgbClr val="3C479D"/>
              </a:buClr>
              <a:buFont typeface="Arial" charset="0"/>
              <a:buNone/>
            </a:pPr>
            <a:endParaRPr kumimoji="0" lang="en-US" altLang="ko-KR" sz="1600" dirty="0"/>
          </a:p>
          <a:p>
            <a:pPr marL="647700" lvl="4" indent="0">
              <a:buClr>
                <a:srgbClr val="3C479D"/>
              </a:buClr>
              <a:buFont typeface="Arial" charset="0"/>
              <a:buNone/>
            </a:pPr>
            <a:endParaRPr kumimoji="0" lang="en-US" altLang="ko-KR" sz="1600" dirty="0"/>
          </a:p>
          <a:p>
            <a:pPr marL="647700" lvl="4" indent="0">
              <a:buClr>
                <a:srgbClr val="3C479D"/>
              </a:buClr>
              <a:buFont typeface="Arial" charset="0"/>
              <a:buNone/>
            </a:pPr>
            <a:endParaRPr kumimoji="0" lang="en-US" altLang="ko-KR" sz="1600" dirty="0"/>
          </a:p>
          <a:p>
            <a:pPr marL="647700" lvl="4" indent="0">
              <a:buClr>
                <a:srgbClr val="3C479D"/>
              </a:buClr>
              <a:buFont typeface="Arial" charset="0"/>
              <a:buNone/>
            </a:pPr>
            <a:r>
              <a:rPr kumimoji="0" lang="ko-KR" altLang="en-US" sz="1600" dirty="0"/>
              <a:t> </a:t>
            </a:r>
            <a:endParaRPr kumimoji="0" lang="en-US" altLang="ko-KR" sz="15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Font typeface="Arial" pitchFamily="34" charset="0"/>
              <a:buNone/>
            </a:pPr>
            <a:endParaRPr kumimoji="0"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07041355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리스트의 활용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280920" cy="5476503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endParaRPr lang="en-US" altLang="ko-KR" sz="2000" dirty="0"/>
          </a:p>
          <a:p>
            <a:pPr lvl="4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en-US" altLang="ko-KR" sz="1800" b="1" dirty="0">
                <a:solidFill>
                  <a:srgbClr val="0000CC"/>
                </a:solidFill>
              </a:rPr>
              <a:t>choice( )</a:t>
            </a:r>
            <a:r>
              <a:rPr lang="ko-KR" altLang="en-US" sz="1600" dirty="0"/>
              <a:t>는 리스트에서 하나의 항목을 랜덤으로 선택하는 </a:t>
            </a:r>
            <a:r>
              <a:rPr lang="ko-KR" altLang="en-US" sz="1600" dirty="0" err="1"/>
              <a:t>메소드</a:t>
            </a:r>
            <a:endParaRPr lang="en-US" altLang="ko-KR" sz="1600" dirty="0"/>
          </a:p>
          <a:p>
            <a:pPr lvl="4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lvl="4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 dirty="0"/>
          </a:p>
          <a:p>
            <a:pPr lvl="4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500" dirty="0"/>
              <a:t> </a:t>
            </a:r>
            <a:endParaRPr lang="en-US" altLang="ko-KR" sz="1600" dirty="0"/>
          </a:p>
          <a:p>
            <a:pPr marL="647700" lvl="4" indent="0">
              <a:buClr>
                <a:srgbClr val="3C479D"/>
              </a:buClr>
              <a:buNone/>
            </a:pPr>
            <a:endParaRPr lang="en-US" altLang="ko-KR" sz="1600" dirty="0"/>
          </a:p>
          <a:p>
            <a:pPr marL="647700" lvl="4" indent="0">
              <a:buClr>
                <a:srgbClr val="3C479D"/>
              </a:buClr>
              <a:buNone/>
            </a:pPr>
            <a:r>
              <a:rPr lang="ko-KR" altLang="en-US" sz="1600" dirty="0"/>
              <a:t> </a:t>
            </a:r>
            <a:endParaRPr lang="en-US" altLang="ko-KR" sz="15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90" y="1153954"/>
            <a:ext cx="7410450" cy="4476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r="5255"/>
          <a:stretch/>
        </p:blipFill>
        <p:spPr>
          <a:xfrm>
            <a:off x="1619672" y="2120105"/>
            <a:ext cx="6912768" cy="8572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r="5247"/>
          <a:stretch/>
        </p:blipFill>
        <p:spPr>
          <a:xfrm>
            <a:off x="1610147" y="3067050"/>
            <a:ext cx="6922293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1723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리스트의 활용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280920" cy="5476503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endParaRPr lang="en-US" altLang="ko-KR" sz="2000" dirty="0"/>
          </a:p>
          <a:p>
            <a:pPr lvl="4" indent="-342900">
              <a:buClr>
                <a:srgbClr val="3C479D"/>
              </a:buClr>
              <a:buFont typeface="+mj-ea"/>
              <a:buAutoNum type="circleNumDbPlain" startAt="2"/>
            </a:pPr>
            <a:r>
              <a:rPr lang="en-US" altLang="ko-KR" sz="1500" dirty="0"/>
              <a:t>  </a:t>
            </a:r>
          </a:p>
          <a:p>
            <a:pPr lvl="4" indent="-342900"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500" dirty="0"/>
          </a:p>
          <a:p>
            <a:pPr lvl="4" indent="-342900"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500" dirty="0"/>
          </a:p>
          <a:p>
            <a:pPr lvl="4" indent="-342900"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500" dirty="0"/>
          </a:p>
          <a:p>
            <a:pPr lvl="4" indent="-342900"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500" dirty="0"/>
          </a:p>
          <a:p>
            <a:pPr lvl="4" indent="-342900"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500" dirty="0"/>
          </a:p>
          <a:p>
            <a:pPr lvl="4" indent="-342900"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500" dirty="0"/>
          </a:p>
          <a:p>
            <a:pPr lvl="4" indent="-342900">
              <a:buClr>
                <a:srgbClr val="3C479D"/>
              </a:buClr>
              <a:buFont typeface="+mj-ea"/>
              <a:buAutoNum type="circleNumDbPlain" startAt="2"/>
            </a:pPr>
            <a:r>
              <a:rPr lang="en-US" altLang="ko-KR" sz="1600" dirty="0"/>
              <a:t> </a:t>
            </a:r>
            <a:endParaRPr lang="en-US" altLang="ko-KR" sz="1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90" y="1153954"/>
            <a:ext cx="7410450" cy="4476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r="6119"/>
          <a:stretch/>
        </p:blipFill>
        <p:spPr>
          <a:xfrm>
            <a:off x="1619673" y="1772816"/>
            <a:ext cx="6840760" cy="17430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2"/>
          <a:stretch/>
        </p:blipFill>
        <p:spPr>
          <a:xfrm>
            <a:off x="1533847" y="3687078"/>
            <a:ext cx="4058280" cy="294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1219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리스트의 활용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280920" cy="5476503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endParaRPr lang="en-US" altLang="ko-KR" sz="2000" dirty="0"/>
          </a:p>
          <a:p>
            <a:pPr lvl="4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 dirty="0"/>
              <a:t>추가</a:t>
            </a:r>
            <a:r>
              <a:rPr lang="en-US" altLang="ko-KR" sz="1600" dirty="0"/>
              <a:t>(1)</a:t>
            </a:r>
            <a:r>
              <a:rPr lang="ko-KR" altLang="en-US" sz="1600" dirty="0"/>
              <a:t>나 삭제</a:t>
            </a:r>
            <a:r>
              <a:rPr lang="en-US" altLang="ko-KR" sz="1600" dirty="0"/>
              <a:t>(2) </a:t>
            </a:r>
            <a:r>
              <a:rPr lang="ko-KR" altLang="en-US" sz="1600" dirty="0"/>
              <a:t>메뉴를 선택하면 리스트 추가나 삭제 작업 후</a:t>
            </a:r>
            <a:r>
              <a:rPr lang="en-US" altLang="ko-KR" sz="1600" dirty="0"/>
              <a:t>, </a:t>
            </a:r>
            <a:r>
              <a:rPr lang="ko-KR" altLang="en-US" sz="1600" dirty="0"/>
              <a:t>목록을 출력</a:t>
            </a:r>
            <a:endParaRPr lang="en-US" altLang="ko-KR" sz="1600" dirty="0"/>
          </a:p>
          <a:p>
            <a:pPr marL="647700" lvl="4" indent="0">
              <a:lnSpc>
                <a:spcPct val="150000"/>
              </a:lnSpc>
              <a:buClr>
                <a:srgbClr val="3C479D"/>
              </a:buClr>
              <a:buNone/>
            </a:pPr>
            <a:r>
              <a:rPr lang="ko-KR" altLang="en-US" sz="1600" dirty="0"/>
              <a:t>메뉴를 잘못 입력했을 때 다시 선택할 수 있도록 처리하고</a:t>
            </a:r>
            <a:r>
              <a:rPr lang="en-US" altLang="ko-KR" sz="1600" dirty="0"/>
              <a:t>, </a:t>
            </a:r>
            <a:r>
              <a:rPr lang="ko-KR" altLang="en-US" sz="1600" dirty="0"/>
              <a:t>종료</a:t>
            </a:r>
            <a:r>
              <a:rPr lang="en-US" altLang="ko-KR" sz="1600" dirty="0"/>
              <a:t>(0) </a:t>
            </a:r>
            <a:r>
              <a:rPr lang="ko-KR" altLang="en-US" sz="1600" dirty="0"/>
              <a:t>메뉴를 선택하는 경우 프로그램을 종료</a:t>
            </a:r>
            <a:endParaRPr lang="en-US" altLang="ko-KR" sz="1600" dirty="0"/>
          </a:p>
          <a:p>
            <a:pPr marL="647700" lvl="4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647700" lvl="4" indent="0">
              <a:buClr>
                <a:srgbClr val="3C479D"/>
              </a:buClr>
              <a:buNone/>
            </a:pPr>
            <a:endParaRPr lang="en-US" altLang="ko-KR" sz="1600" dirty="0"/>
          </a:p>
          <a:p>
            <a:pPr marL="647700" lvl="4" indent="0">
              <a:buClr>
                <a:srgbClr val="3C479D"/>
              </a:buClr>
              <a:buNone/>
            </a:pPr>
            <a:endParaRPr lang="en-US" altLang="ko-KR" sz="15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483" y="1196751"/>
            <a:ext cx="7391400" cy="4095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133" y="2996952"/>
            <a:ext cx="6134100" cy="260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44219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리스트의 활용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280920" cy="5476503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endParaRPr lang="en-US" altLang="ko-KR" sz="2000" dirty="0"/>
          </a:p>
          <a:p>
            <a:pPr lvl="4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r>
              <a:rPr lang="ko-KR" altLang="en-US" sz="1500" dirty="0"/>
              <a:t>  </a:t>
            </a:r>
            <a:endParaRPr lang="en-US" altLang="ko-KR" sz="1600" dirty="0"/>
          </a:p>
          <a:p>
            <a:pPr marL="647700" lvl="4" indent="0">
              <a:buClr>
                <a:srgbClr val="3C479D"/>
              </a:buClr>
              <a:buNone/>
            </a:pPr>
            <a:endParaRPr lang="en-US" altLang="ko-KR" sz="15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483" y="1196751"/>
            <a:ext cx="7391400" cy="4095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4961"/>
          <a:stretch/>
        </p:blipFill>
        <p:spPr>
          <a:xfrm>
            <a:off x="1562422" y="1844824"/>
            <a:ext cx="6898010" cy="34956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r="4961"/>
          <a:stretch/>
        </p:blipFill>
        <p:spPr>
          <a:xfrm>
            <a:off x="1562421" y="5322645"/>
            <a:ext cx="6898011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3628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리스트의 활용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280920" cy="5476503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endParaRPr lang="en-US" altLang="ko-KR" sz="2000" dirty="0"/>
          </a:p>
          <a:p>
            <a:pPr lvl="4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r>
              <a:rPr lang="ko-KR" altLang="en-US" sz="1600" dirty="0"/>
              <a:t>프로그램을 실행하고 </a:t>
            </a:r>
            <a:r>
              <a:rPr lang="ko-KR" altLang="en-US" sz="1600" dirty="0" err="1"/>
              <a:t>버킷</a:t>
            </a:r>
            <a:r>
              <a:rPr lang="ko-KR" altLang="en-US" sz="1600" dirty="0"/>
              <a:t> 리스트를 추가</a:t>
            </a:r>
            <a:r>
              <a:rPr lang="ko-KR" altLang="en-US" sz="1500" dirty="0"/>
              <a:t> </a:t>
            </a:r>
            <a:endParaRPr lang="en-US" altLang="ko-KR" sz="1600" dirty="0"/>
          </a:p>
          <a:p>
            <a:pPr marL="647700" lvl="4" indent="0">
              <a:buClr>
                <a:srgbClr val="3C479D"/>
              </a:buClr>
              <a:buNone/>
            </a:pPr>
            <a:endParaRPr lang="en-US" altLang="ko-KR" sz="15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483" y="1196751"/>
            <a:ext cx="7391400" cy="4095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r="4980"/>
          <a:stretch/>
        </p:blipFill>
        <p:spPr>
          <a:xfrm>
            <a:off x="1590997" y="2204864"/>
            <a:ext cx="686943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54465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리스트의 활용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280920" cy="5476503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endParaRPr lang="en-US" altLang="ko-KR" sz="2000" dirty="0"/>
          </a:p>
          <a:p>
            <a:pPr lvl="4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4"/>
            </a:pPr>
            <a:r>
              <a:rPr lang="ko-KR" altLang="en-US" sz="1600" dirty="0" err="1"/>
              <a:t>버킷</a:t>
            </a:r>
            <a:r>
              <a:rPr lang="ko-KR" altLang="en-US" sz="1600" dirty="0"/>
              <a:t> 리스트에 저장된 항목을 삭제</a:t>
            </a:r>
            <a:endParaRPr lang="en-US" altLang="ko-KR" sz="1600" dirty="0"/>
          </a:p>
          <a:p>
            <a:pPr marL="647700" lvl="4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647700" lvl="4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647700" lvl="4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647700" lvl="4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lvl="4" indent="-342900">
              <a:buClr>
                <a:srgbClr val="3C479D"/>
              </a:buClr>
              <a:buFont typeface="+mj-ea"/>
              <a:buAutoNum type="circleNumDbPlain" startAt="5"/>
            </a:pPr>
            <a:r>
              <a:rPr lang="ko-KR" altLang="en-US" sz="1600" dirty="0"/>
              <a:t>메뉴를 잘못 입력하거나 프로그램 종료 메뉴도 선택</a:t>
            </a:r>
            <a:endParaRPr lang="en-US" altLang="ko-KR" sz="15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483" y="1196751"/>
            <a:ext cx="7391400" cy="4095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5996"/>
          <a:stretch/>
        </p:blipFill>
        <p:spPr>
          <a:xfrm>
            <a:off x="1619672" y="2137258"/>
            <a:ext cx="6840760" cy="15525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r="6119"/>
          <a:stretch/>
        </p:blipFill>
        <p:spPr>
          <a:xfrm>
            <a:off x="1619673" y="4220765"/>
            <a:ext cx="684076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8581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리스트의 개념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08912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ko-KR" altLang="en-US" sz="2000" dirty="0"/>
              <a:t>리스트의 구조</a:t>
            </a:r>
            <a:endParaRPr lang="en-US" altLang="ko-KR" sz="20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en-US" altLang="ko-KR" sz="1600" dirty="0"/>
              <a:t>[</a:t>
            </a:r>
            <a:r>
              <a:rPr lang="ko-KR" altLang="en-US" sz="1600" b="1" dirty="0"/>
              <a:t>리스트를 </a:t>
            </a:r>
            <a:r>
              <a:rPr lang="ko-KR" altLang="en-US" sz="1600" b="1" dirty="0" smtClean="0"/>
              <a:t>하는 </a:t>
            </a:r>
            <a:r>
              <a:rPr lang="ko-KR" altLang="en-US" sz="1600" b="1" dirty="0"/>
              <a:t>경우</a:t>
            </a:r>
            <a:r>
              <a:rPr lang="en-US" altLang="ko-KR" sz="1600" dirty="0"/>
              <a:t>] </a:t>
            </a:r>
            <a:r>
              <a:rPr lang="ko-KR" altLang="en-US" sz="1600" dirty="0" smtClean="0"/>
              <a:t>데이터 수와 관계 없이 동일 알고리즘 사용</a:t>
            </a:r>
            <a:endParaRPr lang="en-US" altLang="ko-KR" sz="1600" dirty="0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ko-KR" altLang="en-US" sz="1500" dirty="0" smtClean="0"/>
              <a:t>가변적 구조인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리스트를 </a:t>
            </a:r>
            <a:r>
              <a:rPr lang="ko-KR" altLang="en-US" sz="1600" dirty="0" smtClean="0"/>
              <a:t>사용하여 </a:t>
            </a:r>
            <a:r>
              <a:rPr lang="ko-KR" altLang="en-US" sz="1600" dirty="0"/>
              <a:t>이름을 일일이 정의하는 번거로움을 </a:t>
            </a:r>
            <a:r>
              <a:rPr lang="ko-KR" altLang="en-US" sz="1600" dirty="0" err="1" smtClean="0"/>
              <a:t>줄어듬</a:t>
            </a:r>
            <a:endParaRPr lang="en-US" altLang="ko-KR" sz="1600" dirty="0" smtClean="0"/>
          </a:p>
          <a:p>
            <a:pPr lvl="3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ko-KR" altLang="en-US" sz="1600" dirty="0" smtClean="0"/>
              <a:t>합계를 </a:t>
            </a:r>
            <a:r>
              <a:rPr lang="ko-KR" altLang="en-US" sz="1600" dirty="0"/>
              <a:t>구할 때도 </a:t>
            </a:r>
            <a:r>
              <a:rPr lang="ko-KR" altLang="en-US" sz="1600" dirty="0" err="1" smtClean="0"/>
              <a:t>반복문</a:t>
            </a:r>
            <a:r>
              <a:rPr lang="ko-KR" altLang="en-US" sz="1600" dirty="0" smtClean="0"/>
              <a:t> 적용으로 알고리즘이 </a:t>
            </a:r>
            <a:r>
              <a:rPr lang="ko-KR" altLang="en-US" sz="1600" dirty="0" err="1" smtClean="0"/>
              <a:t>단순해짐</a:t>
            </a: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 smtClean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 smtClean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 smtClean="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 dirty="0" smtClean="0"/>
          </a:p>
          <a:p>
            <a:pPr lvl="2">
              <a:buClr>
                <a:srgbClr val="3C479D"/>
              </a:buClr>
              <a:buFont typeface="Wingdings" panose="05000000000000000000" pitchFamily="2" charset="2"/>
              <a:buChar char="v"/>
            </a:pPr>
            <a:r>
              <a:rPr lang="ko-KR" altLang="en-US" sz="1600" b="1" dirty="0" smtClean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 데이터 </a:t>
            </a:r>
            <a:r>
              <a:rPr lang="ko-KR" altLang="en-US" sz="1600" b="1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수가 </a:t>
            </a:r>
            <a:r>
              <a:rPr lang="ko-KR" altLang="en-US" sz="1600" b="1" dirty="0" smtClean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바뀌어도 알고리즘은 동일</a:t>
            </a:r>
            <a:endParaRPr lang="en-US" altLang="ko-KR" sz="1600" b="1" dirty="0">
              <a:solidFill>
                <a:schemeClr val="accent2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447675" lvl="2" indent="0">
              <a:buClr>
                <a:srgbClr val="3C479D"/>
              </a:buClr>
              <a:buNone/>
            </a:pPr>
            <a:r>
              <a:rPr lang="en-US" altLang="ko-KR" sz="1600" b="1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    </a:t>
            </a:r>
            <a:r>
              <a:rPr lang="en-US" altLang="ko-KR" sz="1600" b="1" dirty="0" smtClean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1400" b="1" dirty="0" smtClean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데이터 수의 가변성은 리스트의 저장 순서인 인덱스를 사용하여 해결</a:t>
            </a:r>
            <a:endParaRPr lang="en-US" altLang="ko-KR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484785"/>
            <a:ext cx="7381875" cy="4476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4392"/>
          <a:stretch/>
        </p:blipFill>
        <p:spPr>
          <a:xfrm>
            <a:off x="1440707" y="3309020"/>
            <a:ext cx="6984776" cy="17716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r="4143" b="-317"/>
          <a:stretch/>
        </p:blipFill>
        <p:spPr>
          <a:xfrm>
            <a:off x="1403649" y="5157192"/>
            <a:ext cx="6984775" cy="525534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5724128" y="4446429"/>
            <a:ext cx="3099584" cy="1763087"/>
            <a:chOff x="4921037" y="3652163"/>
            <a:chExt cx="3996445" cy="1763087"/>
          </a:xfrm>
        </p:grpSpPr>
        <p:sp>
          <p:nvSpPr>
            <p:cNvPr id="9" name="직사각형 8"/>
            <p:cNvSpPr/>
            <p:nvPr/>
          </p:nvSpPr>
          <p:spPr>
            <a:xfrm>
              <a:off x="4921037" y="3652163"/>
              <a:ext cx="3996444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lvl="0" eaLnBrk="0" latinLnBrk="0" hangingPunct="0"/>
              <a:r>
                <a:rPr kumimoji="0" lang="ko-KR" altLang="ko-KR" sz="1200" i="1">
                  <a:solidFill>
                    <a:srgbClr val="808080"/>
                  </a:solidFill>
                  <a:latin typeface="Arial Unicode MS"/>
                  <a:ea typeface="JetBrains Mono"/>
                </a:rPr>
                <a:t>## </a:t>
              </a:r>
              <a:r>
                <a:rPr kumimoji="0" lang="ko-KR" altLang="ko-KR" sz="1200" i="1">
                  <a:solidFill>
                    <a:srgbClr val="808080"/>
                  </a:solidFill>
                  <a:ea typeface="맑은 고딕" panose="020B0503020000020004" pitchFamily="50" charset="-127"/>
                </a:rPr>
                <a:t>리스트 사례</a:t>
              </a:r>
              <a:br>
                <a:rPr kumimoji="0" lang="ko-KR" altLang="ko-KR" sz="1200" i="1">
                  <a:solidFill>
                    <a:srgbClr val="808080"/>
                  </a:solidFill>
                  <a:ea typeface="맑은 고딕" panose="020B0503020000020004" pitchFamily="50" charset="-127"/>
                </a:rPr>
              </a:br>
              <a:r>
                <a:rPr kumimoji="0" lang="ko-KR" altLang="ko-KR" sz="1200">
                  <a:solidFill>
                    <a:srgbClr val="000000"/>
                  </a:solidFill>
                  <a:latin typeface="Arial Unicode MS"/>
                  <a:ea typeface="JetBrains Mono"/>
                </a:rPr>
                <a:t>l_scr = [</a:t>
              </a:r>
              <a:r>
                <a:rPr kumimoji="0" lang="ko-KR" altLang="ko-KR" sz="1200">
                  <a:solidFill>
                    <a:srgbClr val="0000FF"/>
                  </a:solidFill>
                  <a:latin typeface="Arial Unicode MS"/>
                  <a:ea typeface="JetBrains Mono"/>
                </a:rPr>
                <a:t>78</a:t>
              </a:r>
              <a:r>
                <a:rPr kumimoji="0" lang="ko-KR" altLang="ko-KR" sz="1200">
                  <a:solidFill>
                    <a:srgbClr val="000000"/>
                  </a:solidFill>
                  <a:latin typeface="Arial Unicode MS"/>
                  <a:ea typeface="JetBrains Mono"/>
                </a:rPr>
                <a:t>, </a:t>
              </a:r>
              <a:r>
                <a:rPr kumimoji="0" lang="ko-KR" altLang="ko-KR" sz="1200">
                  <a:solidFill>
                    <a:srgbClr val="0000FF"/>
                  </a:solidFill>
                  <a:latin typeface="Arial Unicode MS"/>
                  <a:ea typeface="JetBrains Mono"/>
                </a:rPr>
                <a:t>85</a:t>
              </a:r>
              <a:r>
                <a:rPr kumimoji="0" lang="ko-KR" altLang="ko-KR" sz="1200">
                  <a:solidFill>
                    <a:srgbClr val="000000"/>
                  </a:solidFill>
                  <a:latin typeface="Arial Unicode MS"/>
                  <a:ea typeface="JetBrains Mono"/>
                </a:rPr>
                <a:t>, </a:t>
              </a:r>
              <a:r>
                <a:rPr kumimoji="0" lang="ko-KR" altLang="ko-KR" sz="1200">
                  <a:solidFill>
                    <a:srgbClr val="0000FF"/>
                  </a:solidFill>
                  <a:latin typeface="Arial Unicode MS"/>
                  <a:ea typeface="JetBrains Mono"/>
                </a:rPr>
                <a:t>68</a:t>
              </a:r>
              <a:r>
                <a:rPr kumimoji="0" lang="ko-KR" altLang="ko-KR" sz="1200">
                  <a:solidFill>
                    <a:srgbClr val="000000"/>
                  </a:solidFill>
                  <a:latin typeface="Arial Unicode MS"/>
                  <a:ea typeface="JetBrains Mono"/>
                </a:rPr>
                <a:t>, </a:t>
              </a:r>
              <a:r>
                <a:rPr kumimoji="0" lang="ko-KR" altLang="ko-KR" sz="1200">
                  <a:solidFill>
                    <a:srgbClr val="0000FF"/>
                  </a:solidFill>
                  <a:latin typeface="Arial Unicode MS"/>
                  <a:ea typeface="JetBrains Mono"/>
                </a:rPr>
                <a:t>90</a:t>
              </a:r>
              <a:r>
                <a:rPr kumimoji="0" lang="ko-KR" altLang="ko-KR" sz="1200">
                  <a:solidFill>
                    <a:srgbClr val="000000"/>
                  </a:solidFill>
                  <a:latin typeface="Arial Unicode MS"/>
                  <a:ea typeface="JetBrains Mono"/>
                </a:rPr>
                <a:t>, </a:t>
              </a:r>
              <a:r>
                <a:rPr kumimoji="0" lang="ko-KR" altLang="ko-KR" sz="1200">
                  <a:solidFill>
                    <a:srgbClr val="0000FF"/>
                  </a:solidFill>
                  <a:latin typeface="Arial Unicode MS"/>
                  <a:ea typeface="JetBrains Mono"/>
                </a:rPr>
                <a:t>58</a:t>
              </a:r>
              <a:r>
                <a:rPr kumimoji="0" lang="ko-KR" altLang="ko-KR" sz="1200">
                  <a:solidFill>
                    <a:srgbClr val="000000"/>
                  </a:solidFill>
                  <a:latin typeface="Arial Unicode MS"/>
                  <a:ea typeface="JetBrains Mono"/>
                </a:rPr>
                <a:t>]  </a:t>
              </a:r>
              <a:r>
                <a:rPr kumimoji="0" lang="ko-KR" altLang="ko-KR" sz="1200" i="1">
                  <a:solidFill>
                    <a:srgbClr val="808080"/>
                  </a:solidFill>
                  <a:latin typeface="Arial Unicode MS"/>
                  <a:ea typeface="JetBrains Mono"/>
                </a:rPr>
                <a:t>#</a:t>
              </a:r>
              <a:r>
                <a:rPr kumimoji="0" lang="ko-KR" altLang="ko-KR" sz="1200" i="1">
                  <a:solidFill>
                    <a:srgbClr val="808080"/>
                  </a:solidFill>
                  <a:ea typeface="맑은 고딕" panose="020B0503020000020004" pitchFamily="50" charset="-127"/>
                </a:rPr>
                <a:t>리스트 구조</a:t>
              </a:r>
              <a:r>
                <a:rPr kumimoji="0" lang="ko-KR" altLang="ko-KR" sz="1200" i="1">
                  <a:solidFill>
                    <a:srgbClr val="808080"/>
                  </a:solidFill>
                  <a:ea typeface="맑은 고딕" panose="020B0503020000020004" pitchFamily="50" charset="-127"/>
                </a:rPr>
                <a:t/>
              </a:r>
              <a:br>
                <a:rPr kumimoji="0" lang="ko-KR" altLang="ko-KR" sz="1200" i="1">
                  <a:solidFill>
                    <a:srgbClr val="808080"/>
                  </a:solidFill>
                  <a:ea typeface="맑은 고딕" panose="020B0503020000020004" pitchFamily="50" charset="-127"/>
                </a:rPr>
              </a:br>
              <a:r>
                <a:rPr kumimoji="0" lang="ko-KR" altLang="ko-KR" sz="1200" smtClean="0">
                  <a:solidFill>
                    <a:srgbClr val="000000"/>
                  </a:solidFill>
                  <a:latin typeface="Arial Unicode MS"/>
                  <a:ea typeface="JetBrains Mono"/>
                </a:rPr>
                <a:t>sum </a:t>
              </a:r>
              <a:r>
                <a:rPr kumimoji="0" lang="ko-KR" altLang="ko-KR" sz="1200">
                  <a:solidFill>
                    <a:srgbClr val="000000"/>
                  </a:solidFill>
                  <a:latin typeface="Arial Unicode MS"/>
                  <a:ea typeface="JetBrains Mono"/>
                </a:rPr>
                <a:t>= </a:t>
              </a:r>
              <a:r>
                <a:rPr kumimoji="0" lang="ko-KR" altLang="ko-KR" sz="1200">
                  <a:solidFill>
                    <a:srgbClr val="0000FF"/>
                  </a:solidFill>
                  <a:latin typeface="Arial Unicode MS"/>
                  <a:ea typeface="JetBrains Mono"/>
                </a:rPr>
                <a:t>0</a:t>
              </a:r>
              <a:r>
                <a:rPr kumimoji="0" lang="ko-KR" altLang="ko-KR" sz="1200">
                  <a:solidFill>
                    <a:srgbClr val="0000FF"/>
                  </a:solidFill>
                  <a:latin typeface="Arial Unicode MS"/>
                  <a:ea typeface="JetBrains Mono"/>
                </a:rPr>
                <a:t/>
              </a:r>
              <a:br>
                <a:rPr kumimoji="0" lang="ko-KR" altLang="ko-KR" sz="1200">
                  <a:solidFill>
                    <a:srgbClr val="0000FF"/>
                  </a:solidFill>
                  <a:latin typeface="Arial Unicode MS"/>
                  <a:ea typeface="JetBrains Mono"/>
                </a:rPr>
              </a:br>
              <a:r>
                <a:rPr kumimoji="0" lang="ko-KR" altLang="ko-KR" sz="1200">
                  <a:solidFill>
                    <a:srgbClr val="000000"/>
                  </a:solidFill>
                  <a:latin typeface="Arial Unicode MS"/>
                  <a:ea typeface="JetBrains Mono"/>
                </a:rPr>
                <a:t/>
              </a:r>
              <a:br>
                <a:rPr kumimoji="0" lang="ko-KR" altLang="ko-KR" sz="1200">
                  <a:solidFill>
                    <a:srgbClr val="000000"/>
                  </a:solidFill>
                  <a:latin typeface="Arial Unicode MS"/>
                  <a:ea typeface="JetBrains Mono"/>
                </a:rPr>
              </a:br>
              <a:r>
                <a:rPr kumimoji="0" lang="ko-KR" altLang="ko-KR" sz="1200" b="1">
                  <a:solidFill>
                    <a:srgbClr val="000080"/>
                  </a:solidFill>
                  <a:latin typeface="Arial Unicode MS"/>
                  <a:ea typeface="JetBrains Mono"/>
                </a:rPr>
                <a:t>for </a:t>
              </a:r>
              <a:r>
                <a:rPr kumimoji="0" lang="ko-KR" altLang="ko-KR" sz="1200">
                  <a:solidFill>
                    <a:srgbClr val="000000"/>
                  </a:solidFill>
                  <a:latin typeface="Arial Unicode MS"/>
                  <a:ea typeface="JetBrains Mono"/>
                </a:rPr>
                <a:t>x </a:t>
              </a:r>
              <a:r>
                <a:rPr kumimoji="0" lang="ko-KR" altLang="ko-KR" sz="1200" b="1">
                  <a:solidFill>
                    <a:srgbClr val="000080"/>
                  </a:solidFill>
                  <a:latin typeface="Arial Unicode MS"/>
                  <a:ea typeface="JetBrains Mono"/>
                </a:rPr>
                <a:t>in </a:t>
              </a:r>
              <a:r>
                <a:rPr kumimoji="0" lang="ko-KR" altLang="ko-KR" sz="1200">
                  <a:solidFill>
                    <a:srgbClr val="000000"/>
                  </a:solidFill>
                  <a:latin typeface="Arial Unicode MS"/>
                  <a:ea typeface="JetBrains Mono"/>
                </a:rPr>
                <a:t>l_scr:</a:t>
              </a:r>
              <a:br>
                <a:rPr kumimoji="0" lang="ko-KR" altLang="ko-KR" sz="1200">
                  <a:solidFill>
                    <a:srgbClr val="000000"/>
                  </a:solidFill>
                  <a:latin typeface="Arial Unicode MS"/>
                  <a:ea typeface="JetBrains Mono"/>
                </a:rPr>
              </a:br>
              <a:r>
                <a:rPr kumimoji="0" lang="ko-KR" altLang="ko-KR" sz="1200">
                  <a:solidFill>
                    <a:srgbClr val="000000"/>
                  </a:solidFill>
                  <a:latin typeface="Arial Unicode MS"/>
                  <a:ea typeface="JetBrains Mono"/>
                </a:rPr>
                <a:t>    sum += x</a:t>
              </a:r>
              <a:br>
                <a:rPr kumimoji="0" lang="ko-KR" altLang="ko-KR" sz="1200">
                  <a:solidFill>
                    <a:srgbClr val="000000"/>
                  </a:solidFill>
                  <a:latin typeface="Arial Unicode MS"/>
                  <a:ea typeface="JetBrains Mono"/>
                </a:rPr>
              </a:br>
              <a:r>
                <a:rPr kumimoji="0" lang="ko-KR" altLang="ko-KR" sz="1200">
                  <a:solidFill>
                    <a:srgbClr val="000000"/>
                  </a:solidFill>
                  <a:latin typeface="Arial Unicode MS"/>
                  <a:ea typeface="JetBrains Mono"/>
                </a:rPr>
                <a:t>avg = sum </a:t>
              </a:r>
              <a:r>
                <a:rPr kumimoji="0" lang="ko-KR" altLang="ko-KR" sz="1200">
                  <a:solidFill>
                    <a:srgbClr val="000000"/>
                  </a:solidFill>
                  <a:latin typeface="Arial Unicode MS"/>
                  <a:ea typeface="JetBrains Mono"/>
                </a:rPr>
                <a:t>/ </a:t>
              </a:r>
              <a:r>
                <a:rPr kumimoji="0" lang="ko-KR" altLang="ko-KR" sz="1200">
                  <a:solidFill>
                    <a:srgbClr val="000080"/>
                  </a:solidFill>
                  <a:latin typeface="Arial Unicode MS"/>
                  <a:ea typeface="JetBrains Mono"/>
                </a:rPr>
                <a:t>len</a:t>
              </a:r>
              <a:r>
                <a:rPr kumimoji="0" lang="ko-KR" altLang="ko-KR" sz="1200">
                  <a:solidFill>
                    <a:srgbClr val="000000"/>
                  </a:solidFill>
                  <a:latin typeface="Arial Unicode MS"/>
                  <a:ea typeface="JetBrains Mono"/>
                </a:rPr>
                <a:t>(l_scr)</a:t>
              </a:r>
              <a:br>
                <a:rPr kumimoji="0" lang="ko-KR" altLang="ko-KR" sz="1200">
                  <a:solidFill>
                    <a:srgbClr val="000000"/>
                  </a:solidFill>
                  <a:latin typeface="Arial Unicode MS"/>
                  <a:ea typeface="JetBrains Mono"/>
                </a:rPr>
              </a:br>
              <a:r>
                <a:rPr kumimoji="0" lang="ko-KR" altLang="ko-KR" sz="1200">
                  <a:solidFill>
                    <a:srgbClr val="000000"/>
                  </a:solidFill>
                  <a:latin typeface="Arial Unicode MS"/>
                  <a:ea typeface="JetBrains Mono"/>
                </a:rPr>
                <a:t/>
              </a:r>
              <a:br>
                <a:rPr kumimoji="0" lang="ko-KR" altLang="ko-KR" sz="1200">
                  <a:solidFill>
                    <a:srgbClr val="000000"/>
                  </a:solidFill>
                  <a:latin typeface="Arial Unicode MS"/>
                  <a:ea typeface="JetBrains Mono"/>
                </a:rPr>
              </a:br>
              <a:r>
                <a:rPr kumimoji="0" lang="ko-KR" altLang="ko-KR" sz="1200">
                  <a:solidFill>
                    <a:srgbClr val="000080"/>
                  </a:solidFill>
                  <a:latin typeface="Arial Unicode MS"/>
                  <a:ea typeface="JetBrains Mono"/>
                </a:rPr>
                <a:t>print</a:t>
              </a:r>
              <a:r>
                <a:rPr kumimoji="0" lang="ko-KR" altLang="ko-KR" sz="1200">
                  <a:solidFill>
                    <a:srgbClr val="000000"/>
                  </a:solidFill>
                  <a:latin typeface="Arial Unicode MS"/>
                  <a:ea typeface="JetBrains Mono"/>
                </a:rPr>
                <a:t>(sum, avg)</a:t>
              </a:r>
              <a:endParaRPr kumimoji="0" lang="ko-KR" altLang="ko-KR" sz="2000">
                <a:latin typeface="Arial" panose="020B0604020202020204" pitchFamily="34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759298" y="5107473"/>
              <a:ext cx="21581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ko-KR" altLang="en-US" sz="1400" smtClean="0">
                  <a:solidFill>
                    <a:schemeClr val="bg1">
                      <a:lumMod val="50000"/>
                    </a:schemeClr>
                  </a:solidFill>
                </a:rPr>
                <a:t>Ch07_List0</a:t>
              </a:r>
              <a:r>
                <a:rPr lang="en-US" altLang="ko-KR" sz="1400" smtClean="0">
                  <a:solidFill>
                    <a:schemeClr val="bg1">
                      <a:lumMod val="50000"/>
                    </a:schemeClr>
                  </a:solidFill>
                </a:rPr>
                <a:t>3.py</a:t>
              </a:r>
              <a:endParaRPr lang="ko-KR" altLang="en-US" sz="140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0884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리스트의 개념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06489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ko-KR" altLang="en-US" sz="2000" dirty="0"/>
              <a:t>리스트의 구조</a:t>
            </a:r>
            <a:endParaRPr lang="en-US" altLang="ko-KR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51FBA2-F2F5-4D0C-AB1D-FDBC8A007B97}"/>
              </a:ext>
            </a:extLst>
          </p:cNvPr>
          <p:cNvSpPr/>
          <p:nvPr/>
        </p:nvSpPr>
        <p:spPr>
          <a:xfrm>
            <a:off x="741307" y="1588093"/>
            <a:ext cx="7920000" cy="29210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C3827FC-0F19-4351-86E4-02C2F887D4B9}"/>
              </a:ext>
            </a:extLst>
          </p:cNvPr>
          <p:cNvSpPr txBox="1">
            <a:spLocks/>
          </p:cNvSpPr>
          <p:nvPr/>
        </p:nvSpPr>
        <p:spPr bwMode="auto">
          <a:xfrm>
            <a:off x="770279" y="2166830"/>
            <a:ext cx="7762161" cy="2342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r>
              <a:rPr lang="en-US" altLang="ko-KR" sz="1600" smtClean="0"/>
              <a:t>in </a:t>
            </a:r>
            <a:r>
              <a:rPr lang="ko-KR" altLang="en-US" sz="1600" smtClean="0"/>
              <a:t>연산자는 단독으로 사용되기도 하는데</a:t>
            </a:r>
            <a:r>
              <a:rPr lang="en-US" altLang="ko-KR" sz="1600" smtClean="0"/>
              <a:t>, </a:t>
            </a:r>
            <a:r>
              <a:rPr lang="ko-KR" altLang="en-US" sz="1600" smtClean="0"/>
              <a:t>다음과 같이 특정 항목이 리스트에 있는지를 검사해서 </a:t>
            </a:r>
            <a:r>
              <a:rPr lang="en-US" altLang="ko-KR" sz="1600" smtClean="0"/>
              <a:t>True</a:t>
            </a:r>
            <a:r>
              <a:rPr lang="ko-KR" altLang="en-US" sz="1600" smtClean="0"/>
              <a:t>나 </a:t>
            </a:r>
            <a:r>
              <a:rPr lang="en-US" altLang="ko-KR" sz="1600" smtClean="0"/>
              <a:t>False</a:t>
            </a:r>
            <a:r>
              <a:rPr lang="ko-KR" altLang="en-US" sz="1600" smtClean="0"/>
              <a:t>로 결과를 알려줌</a:t>
            </a:r>
            <a:endParaRPr lang="en-US" altLang="ko-KR" sz="1600" b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1D6DD5-DF6E-41CA-943B-E9A5A5546B70}"/>
              </a:ext>
            </a:extLst>
          </p:cNvPr>
          <p:cNvSpPr/>
          <p:nvPr/>
        </p:nvSpPr>
        <p:spPr>
          <a:xfrm>
            <a:off x="741307" y="1588093"/>
            <a:ext cx="1511728" cy="432048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여기서 잠깐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5F32DA1-76E2-49A4-9D2A-0A78DB834D70}"/>
              </a:ext>
            </a:extLst>
          </p:cNvPr>
          <p:cNvSpPr txBox="1">
            <a:spLocks/>
          </p:cNvSpPr>
          <p:nvPr/>
        </p:nvSpPr>
        <p:spPr bwMode="auto">
          <a:xfrm>
            <a:off x="2325483" y="1588093"/>
            <a:ext cx="352795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  <a:buNone/>
            </a:pPr>
            <a:r>
              <a:rPr lang="en-US" altLang="ko-KR" sz="1800" dirty="0"/>
              <a:t>in </a:t>
            </a:r>
            <a:r>
              <a:rPr lang="ko-KR" altLang="en-US" sz="1800" dirty="0"/>
              <a:t>연산자</a:t>
            </a:r>
            <a:endParaRPr lang="en-US" altLang="ko-KR" sz="1800" b="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694" y="3045204"/>
            <a:ext cx="6753225" cy="126682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403648" y="4879662"/>
            <a:ext cx="3816424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kumimoji="0" lang="ko-KR" altLang="ko-KR" sz="1400">
                <a:solidFill>
                  <a:srgbClr val="000000"/>
                </a:solidFill>
                <a:latin typeface="Arial Unicode MS"/>
                <a:ea typeface="JetBrains Mono"/>
              </a:rPr>
              <a:t>l_scr = [</a:t>
            </a:r>
            <a:r>
              <a:rPr kumimoji="0" lang="ko-KR" altLang="ko-KR" sz="1400">
                <a:solidFill>
                  <a:srgbClr val="0000FF"/>
                </a:solidFill>
                <a:latin typeface="Arial Unicode MS"/>
                <a:ea typeface="JetBrains Mono"/>
              </a:rPr>
              <a:t>78</a:t>
            </a:r>
            <a:r>
              <a:rPr kumimoji="0" lang="ko-KR" altLang="ko-KR" sz="1400">
                <a:solidFill>
                  <a:srgbClr val="000000"/>
                </a:solidFill>
                <a:latin typeface="Arial Unicode MS"/>
                <a:ea typeface="JetBrains Mono"/>
              </a:rPr>
              <a:t>, </a:t>
            </a:r>
            <a:r>
              <a:rPr kumimoji="0" lang="ko-KR" altLang="ko-KR" sz="1400">
                <a:solidFill>
                  <a:srgbClr val="0000FF"/>
                </a:solidFill>
                <a:latin typeface="Arial Unicode MS"/>
                <a:ea typeface="JetBrains Mono"/>
              </a:rPr>
              <a:t>85</a:t>
            </a:r>
            <a:r>
              <a:rPr kumimoji="0" lang="ko-KR" altLang="ko-KR" sz="1400">
                <a:solidFill>
                  <a:srgbClr val="000000"/>
                </a:solidFill>
                <a:latin typeface="Arial Unicode MS"/>
                <a:ea typeface="JetBrains Mono"/>
              </a:rPr>
              <a:t>, </a:t>
            </a:r>
            <a:r>
              <a:rPr kumimoji="0" lang="ko-KR" altLang="ko-KR" sz="1400">
                <a:solidFill>
                  <a:srgbClr val="0000FF"/>
                </a:solidFill>
                <a:latin typeface="Arial Unicode MS"/>
                <a:ea typeface="JetBrains Mono"/>
              </a:rPr>
              <a:t>68</a:t>
            </a:r>
            <a:r>
              <a:rPr kumimoji="0" lang="ko-KR" altLang="ko-KR" sz="1400">
                <a:solidFill>
                  <a:srgbClr val="000000"/>
                </a:solidFill>
                <a:latin typeface="Arial Unicode MS"/>
                <a:ea typeface="JetBrains Mono"/>
              </a:rPr>
              <a:t>, </a:t>
            </a:r>
            <a:r>
              <a:rPr kumimoji="0" lang="ko-KR" altLang="ko-KR" sz="1400">
                <a:solidFill>
                  <a:srgbClr val="0000FF"/>
                </a:solidFill>
                <a:latin typeface="Arial Unicode MS"/>
                <a:ea typeface="JetBrains Mono"/>
              </a:rPr>
              <a:t>90</a:t>
            </a:r>
            <a:r>
              <a:rPr kumimoji="0" lang="ko-KR" altLang="ko-KR" sz="1400">
                <a:solidFill>
                  <a:srgbClr val="000000"/>
                </a:solidFill>
                <a:latin typeface="Arial Unicode MS"/>
                <a:ea typeface="JetBrains Mono"/>
              </a:rPr>
              <a:t>, </a:t>
            </a:r>
            <a:r>
              <a:rPr kumimoji="0" lang="ko-KR" altLang="ko-KR" sz="1400">
                <a:solidFill>
                  <a:srgbClr val="0000FF"/>
                </a:solidFill>
                <a:latin typeface="Arial Unicode MS"/>
                <a:ea typeface="JetBrains Mono"/>
              </a:rPr>
              <a:t>58</a:t>
            </a:r>
            <a:r>
              <a:rPr kumimoji="0" lang="ko-KR" altLang="ko-KR" sz="1400">
                <a:solidFill>
                  <a:srgbClr val="000000"/>
                </a:solidFill>
                <a:latin typeface="Arial Unicode MS"/>
                <a:ea typeface="JetBrains Mono"/>
              </a:rPr>
              <a:t>]  </a:t>
            </a:r>
            <a:r>
              <a:rPr kumimoji="0" lang="ko-KR" altLang="ko-KR" sz="1400" i="1">
                <a:solidFill>
                  <a:srgbClr val="808080"/>
                </a:solidFill>
                <a:latin typeface="Arial Unicode MS"/>
                <a:ea typeface="JetBrains Mono"/>
              </a:rPr>
              <a:t>#</a:t>
            </a:r>
            <a:r>
              <a:rPr kumimoji="0" lang="ko-KR" altLang="ko-KR" sz="1400" i="1">
                <a:solidFill>
                  <a:srgbClr val="808080"/>
                </a:solidFill>
                <a:ea typeface="맑은 고딕" panose="020B0503020000020004" pitchFamily="50" charset="-127"/>
              </a:rPr>
              <a:t>리스트 구조</a:t>
            </a:r>
            <a:br>
              <a:rPr kumimoji="0" lang="ko-KR" altLang="ko-KR" sz="1400" i="1">
                <a:solidFill>
                  <a:srgbClr val="808080"/>
                </a:solidFill>
                <a:ea typeface="맑은 고딕" panose="020B0503020000020004" pitchFamily="50" charset="-127"/>
              </a:rPr>
            </a:br>
            <a:endParaRPr lang="ko-KR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if </a:t>
            </a:r>
            <a:r>
              <a:rPr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85</a:t>
            </a:r>
            <a:r>
              <a:rPr lang="ko-KR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in </a:t>
            </a:r>
            <a:r>
              <a:rPr lang="en-US" altLang="ko-KR" sz="16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I_scr</a:t>
            </a:r>
            <a:r>
              <a:rPr lang="ko-KR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endParaRPr lang="ko-KR" alt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    print('True')</a:t>
            </a:r>
          </a:p>
        </p:txBody>
      </p:sp>
    </p:spTree>
    <p:extLst>
      <p:ext uri="{BB962C8B-B14F-4D97-AF65-F5344CB8AC3E}">
        <p14:creationId xmlns:p14="http://schemas.microsoft.com/office/powerpoint/2010/main" val="705102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21153</TotalTime>
  <Words>6453</Words>
  <Application>Microsoft Office PowerPoint</Application>
  <PresentationFormat>화면 슬라이드 쇼(4:3)</PresentationFormat>
  <Paragraphs>965</Paragraphs>
  <Slides>79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79</vt:i4>
      </vt:variant>
    </vt:vector>
  </HeadingPairs>
  <TitlesOfParts>
    <vt:vector size="90" baseType="lpstr">
      <vt:lpstr>Adobe Kaiti Std R</vt:lpstr>
      <vt:lpstr>Arial Unicode MS</vt:lpstr>
      <vt:lpstr>HY견고딕</vt:lpstr>
      <vt:lpstr>JetBrains Mono</vt:lpstr>
      <vt:lpstr>굴림</vt:lpstr>
      <vt:lpstr>맑은 고딕</vt:lpstr>
      <vt:lpstr>Arial</vt:lpstr>
      <vt:lpstr>Tahoma</vt:lpstr>
      <vt:lpstr>Verdana</vt:lpstr>
      <vt:lpstr>Wingdings</vt:lpstr>
      <vt:lpstr>Office 테마</vt:lpstr>
      <vt:lpstr>Chapter 07. 리스트</vt:lpstr>
      <vt:lpstr>PowerPoint 프레젠테이션</vt:lpstr>
      <vt:lpstr>PowerPoint 프레젠테이션</vt:lpstr>
      <vt:lpstr>01. 리스트의 개념</vt:lpstr>
      <vt:lpstr>01. 리스트의 개념</vt:lpstr>
      <vt:lpstr>01. 리스트의 개념</vt:lpstr>
      <vt:lpstr>01. 리스트의 개념</vt:lpstr>
      <vt:lpstr>01. 리스트의 개념</vt:lpstr>
      <vt:lpstr>01. 리스트의 개념</vt:lpstr>
      <vt:lpstr>01. 리스트의 개념</vt:lpstr>
      <vt:lpstr>01. 리스트의 개념</vt:lpstr>
      <vt:lpstr>PowerPoint 프레젠테이션</vt:lpstr>
      <vt:lpstr>02. 리스트의 사용</vt:lpstr>
      <vt:lpstr>02. 리스트의 사용</vt:lpstr>
      <vt:lpstr>02. 리스트의 사용</vt:lpstr>
      <vt:lpstr>02. 리스트의 사용</vt:lpstr>
      <vt:lpstr>02. 리스트의 사용</vt:lpstr>
      <vt:lpstr>02. 리스트의 사용</vt:lpstr>
      <vt:lpstr>02. 리스트의 사용</vt:lpstr>
      <vt:lpstr>02. 리스트의 사용</vt:lpstr>
      <vt:lpstr>02. 리스트의 사용</vt:lpstr>
      <vt:lpstr>02. 리스트의 사용</vt:lpstr>
      <vt:lpstr>02. 리스트의 사용</vt:lpstr>
      <vt:lpstr>02. 리스트의 사용</vt:lpstr>
      <vt:lpstr>02. 리스트의 사용</vt:lpstr>
      <vt:lpstr>02. 리스트의 사용</vt:lpstr>
      <vt:lpstr>02. 리스트의 사용</vt:lpstr>
      <vt:lpstr>02. 리스트의 사용</vt:lpstr>
      <vt:lpstr>02. 리스트의 사용</vt:lpstr>
      <vt:lpstr>02. 리스트의 사용</vt:lpstr>
      <vt:lpstr>02. 리스트의 사용</vt:lpstr>
      <vt:lpstr>02. 리스트의 사용</vt:lpstr>
      <vt:lpstr>02. 리스트의 사용</vt:lpstr>
      <vt:lpstr>02. 리스트의 사용</vt:lpstr>
      <vt:lpstr>02. 리스트의 사용</vt:lpstr>
      <vt:lpstr>02. 리스트의 사용</vt:lpstr>
      <vt:lpstr>02. 리스트의 사용</vt:lpstr>
      <vt:lpstr>02. 리스트의 사용</vt:lpstr>
      <vt:lpstr>02. 리스트의 사용</vt:lpstr>
      <vt:lpstr>02. 리스트의 사용</vt:lpstr>
      <vt:lpstr>02. 리스트의 사용</vt:lpstr>
      <vt:lpstr>02. 리스트의 사용</vt:lpstr>
      <vt:lpstr>02. 리스트의 사용</vt:lpstr>
      <vt:lpstr>02. 리스트의 사용</vt:lpstr>
      <vt:lpstr>02. 리스트의 사용</vt:lpstr>
      <vt:lpstr>02. 리스트의 사용</vt:lpstr>
      <vt:lpstr>02. 리스트의 사용</vt:lpstr>
      <vt:lpstr>02. 리스트의 사용</vt:lpstr>
      <vt:lpstr>02. 리스트의 사용</vt:lpstr>
      <vt:lpstr>02. 리스트의 사용</vt:lpstr>
      <vt:lpstr>02. 리스트의 사용</vt:lpstr>
      <vt:lpstr>02. 리스트의 사용</vt:lpstr>
      <vt:lpstr>02. 리스트의 사용</vt:lpstr>
      <vt:lpstr>02. 리스트의 사용</vt:lpstr>
      <vt:lpstr>02. 리스트의 사용</vt:lpstr>
      <vt:lpstr>02. 리스트의 사용</vt:lpstr>
      <vt:lpstr>02. 리스트의 사용</vt:lpstr>
      <vt:lpstr>02. 리스트의 사용</vt:lpstr>
      <vt:lpstr>02. 리스트의 사용</vt:lpstr>
      <vt:lpstr>02. 리스트의 사용</vt:lpstr>
      <vt:lpstr>02. 리스트의 사용</vt:lpstr>
      <vt:lpstr>02. 리스트의 사용</vt:lpstr>
      <vt:lpstr>02. 리스트의 사용</vt:lpstr>
      <vt:lpstr>02. 리스트의 사용</vt:lpstr>
      <vt:lpstr>03. 리스트의 활용</vt:lpstr>
      <vt:lpstr>03. 리스트의 활용</vt:lpstr>
      <vt:lpstr>03. 리스트의 활용</vt:lpstr>
      <vt:lpstr>01. 숫자 퍼즐 초기화</vt:lpstr>
      <vt:lpstr>PowerPoint 프레젠테이션</vt:lpstr>
      <vt:lpstr>03. 리스트의 활용</vt:lpstr>
      <vt:lpstr>03. 리스트의 활용</vt:lpstr>
      <vt:lpstr>03. 리스트의 활용</vt:lpstr>
      <vt:lpstr>03. 리스트의 활용</vt:lpstr>
      <vt:lpstr>03. 리스트의 활용</vt:lpstr>
      <vt:lpstr>03. 리스트의 활용</vt:lpstr>
      <vt:lpstr>03. 리스트의 활용</vt:lpstr>
      <vt:lpstr>03. 리스트의 활용</vt:lpstr>
      <vt:lpstr>03. 리스트의 활용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정기철;이종원</dc:creator>
  <cp:lastModifiedBy>ADMIN</cp:lastModifiedBy>
  <cp:revision>1408</cp:revision>
  <dcterms:created xsi:type="dcterms:W3CDTF">2012-07-11T10:23:22Z</dcterms:created>
  <dcterms:modified xsi:type="dcterms:W3CDTF">2023-05-01T05:16:39Z</dcterms:modified>
</cp:coreProperties>
</file>