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471" r:id="rId3"/>
    <p:sldId id="516" r:id="rId4"/>
    <p:sldId id="472" r:id="rId5"/>
    <p:sldId id="669" r:id="rId6"/>
    <p:sldId id="639" r:id="rId7"/>
    <p:sldId id="665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66" r:id="rId17"/>
    <p:sldId id="650" r:id="rId18"/>
    <p:sldId id="648" r:id="rId19"/>
    <p:sldId id="649" r:id="rId20"/>
    <p:sldId id="699" r:id="rId21"/>
    <p:sldId id="651" r:id="rId22"/>
    <p:sldId id="652" r:id="rId23"/>
    <p:sldId id="653" r:id="rId24"/>
    <p:sldId id="681" r:id="rId25"/>
    <p:sldId id="684" r:id="rId26"/>
    <p:sldId id="685" r:id="rId27"/>
    <p:sldId id="670" r:id="rId28"/>
    <p:sldId id="686" r:id="rId29"/>
    <p:sldId id="687" r:id="rId30"/>
    <p:sldId id="688" r:id="rId31"/>
    <p:sldId id="689" r:id="rId32"/>
    <p:sldId id="700" r:id="rId33"/>
    <p:sldId id="702" r:id="rId34"/>
    <p:sldId id="654" r:id="rId35"/>
    <p:sldId id="583" r:id="rId36"/>
    <p:sldId id="655" r:id="rId37"/>
    <p:sldId id="656" r:id="rId38"/>
    <p:sldId id="657" r:id="rId39"/>
    <p:sldId id="658" r:id="rId40"/>
    <p:sldId id="667" r:id="rId41"/>
    <p:sldId id="680" r:id="rId42"/>
    <p:sldId id="659" r:id="rId43"/>
    <p:sldId id="660" r:id="rId44"/>
    <p:sldId id="661" r:id="rId45"/>
    <p:sldId id="662" r:id="rId46"/>
    <p:sldId id="663" r:id="rId47"/>
    <p:sldId id="664" r:id="rId48"/>
    <p:sldId id="668" r:id="rId49"/>
    <p:sldId id="691" r:id="rId50"/>
    <p:sldId id="692" r:id="rId51"/>
    <p:sldId id="690" r:id="rId52"/>
    <p:sldId id="693" r:id="rId53"/>
    <p:sldId id="694" r:id="rId54"/>
    <p:sldId id="695" r:id="rId55"/>
    <p:sldId id="696" r:id="rId56"/>
    <p:sldId id="697" r:id="rId57"/>
    <p:sldId id="698" r:id="rId58"/>
    <p:sldId id="671" r:id="rId59"/>
    <p:sldId id="672" r:id="rId60"/>
    <p:sldId id="675" r:id="rId61"/>
    <p:sldId id="676" r:id="rId62"/>
    <p:sldId id="385" r:id="rId6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 autoAdjust="0"/>
    <p:restoredTop sz="96548" autoAdjust="0"/>
  </p:normalViewPr>
  <p:slideViewPr>
    <p:cSldViewPr>
      <p:cViewPr varScale="1">
        <p:scale>
          <a:sx n="109" d="100"/>
          <a:sy n="109" d="100"/>
        </p:scale>
        <p:origin x="102" y="18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&gt;&gt;&gt; x, y = (10, 20)	#integer</a:t>
            </a:r>
          </a:p>
          <a:p>
            <a:endParaRPr lang="en-US" altLang="ko-KR" smtClean="0"/>
          </a:p>
          <a:p>
            <a:r>
              <a:rPr lang="en-US" altLang="ko-KR" smtClean="0"/>
              <a:t>&gt;&gt;&gt; a, b = ((10,), (20,))	#tuple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98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853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4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321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1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67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64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96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05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0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09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36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79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0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4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3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85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8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6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1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949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  <p:sldLayoutId id="2147483691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g"/><Relationship Id="rId5" Type="http://schemas.openxmlformats.org/officeDocument/2006/relationships/image" Target="../media/image41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ndxor/BCPy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08. </a:t>
            </a:r>
            <a:r>
              <a:rPr lang="ko-KR" altLang="en-US" sz="3600" b="1" dirty="0" err="1">
                <a:solidFill>
                  <a:schemeClr val="bg1"/>
                </a:solidFill>
              </a:rPr>
              <a:t>튜플과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딕셔너리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25658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사용법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for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사용하면 </a:t>
            </a:r>
            <a:r>
              <a:rPr lang="ko-KR" altLang="en-US" sz="1600" dirty="0" err="1"/>
              <a:t>튜플의</a:t>
            </a:r>
            <a:r>
              <a:rPr lang="ko-KR" altLang="en-US" sz="1600" dirty="0"/>
              <a:t> 값을 하나씩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smtClean="0"/>
              <a:t>리스트처럼 </a:t>
            </a:r>
            <a:r>
              <a:rPr lang="ko-KR" altLang="en-US" sz="1600" dirty="0"/>
              <a:t>항목의 추가나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삭제는 실행할 </a:t>
            </a:r>
            <a:r>
              <a:rPr lang="ko-KR" altLang="en-US" sz="1600"/>
              <a:t>수 </a:t>
            </a:r>
            <a:r>
              <a:rPr lang="ko-KR" altLang="en-US" sz="1600" smtClean="0"/>
              <a:t>없음 </a:t>
            </a:r>
            <a:r>
              <a:rPr lang="en-US" altLang="ko-KR" sz="1600" smtClean="0"/>
              <a:t>&gt;&gt; </a:t>
            </a:r>
            <a:r>
              <a:rPr lang="ko-KR" altLang="en-US" sz="1600" smtClean="0"/>
              <a:t>변경 불가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9740"/>
            <a:ext cx="7381875" cy="41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502"/>
          <a:stretch/>
        </p:blipFill>
        <p:spPr>
          <a:xfrm>
            <a:off x="1403648" y="4697313"/>
            <a:ext cx="6912768" cy="1323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403648" y="2404306"/>
            <a:ext cx="6912768" cy="1816782"/>
            <a:chOff x="1403648" y="2404306"/>
            <a:chExt cx="6912768" cy="181678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r="5255"/>
            <a:stretch/>
          </p:blipFill>
          <p:spPr>
            <a:xfrm>
              <a:off x="1403648" y="2716138"/>
              <a:ext cx="6912768" cy="15049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r="5255" b="72349"/>
            <a:stretch/>
          </p:blipFill>
          <p:spPr>
            <a:xfrm>
              <a:off x="1403648" y="2404306"/>
              <a:ext cx="6912768" cy="376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4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25658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사용법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smtClean="0"/>
              <a:t>리스트에서와 같이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()</a:t>
            </a:r>
            <a:r>
              <a:rPr lang="ko-KR" altLang="en-US" sz="1600"/>
              <a:t>이나 </a:t>
            </a:r>
            <a:r>
              <a:rPr lang="en-US" altLang="ko-KR" sz="1600" smtClean="0"/>
              <a:t>index</a:t>
            </a:r>
            <a:r>
              <a:rPr lang="en-US" altLang="ko-KR" sz="1600"/>
              <a:t>(), </a:t>
            </a:r>
            <a:r>
              <a:rPr lang="en-US" altLang="ko-KR" sz="1600" smtClean="0"/>
              <a:t>sum</a:t>
            </a:r>
            <a:r>
              <a:rPr lang="en-US" altLang="ko-KR" sz="1600"/>
              <a:t>(), </a:t>
            </a:r>
            <a:r>
              <a:rPr lang="en-US" altLang="ko-KR" sz="1600" smtClean="0"/>
              <a:t>min</a:t>
            </a:r>
            <a:r>
              <a:rPr lang="en-US" altLang="ko-KR" sz="1600" dirty="0"/>
              <a:t>()</a:t>
            </a:r>
            <a:r>
              <a:rPr lang="ko-KR" altLang="en-US" sz="1600"/>
              <a:t>과 </a:t>
            </a:r>
            <a:r>
              <a:rPr lang="en-US" altLang="ko-KR" sz="1600" smtClean="0"/>
              <a:t>max()</a:t>
            </a:r>
            <a:r>
              <a:rPr lang="ko-KR" altLang="en-US" sz="1600" smtClean="0"/>
              <a:t> </a:t>
            </a:r>
            <a:r>
              <a:rPr lang="ko-KR" altLang="en-US" sz="1600"/>
              <a:t>함수들을 </a:t>
            </a:r>
            <a:r>
              <a:rPr lang="ko-KR" altLang="en-US" sz="1600" smtClean="0"/>
              <a:t>사용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9740"/>
            <a:ext cx="738187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255"/>
          <a:stretch/>
        </p:blipFill>
        <p:spPr>
          <a:xfrm>
            <a:off x="1331640" y="2492896"/>
            <a:ext cx="6912768" cy="2809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612" y="3436168"/>
            <a:ext cx="3275856" cy="1020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 smtClean="0">
                <a:latin typeface="+mn-ea"/>
                <a:ea typeface="+mn-ea"/>
              </a:rPr>
              <a:t>t_tri </a:t>
            </a:r>
            <a:r>
              <a:rPr kumimoji="0" lang="en-US" altLang="ko-KR" sz="1400">
                <a:latin typeface="+mn-ea"/>
                <a:ea typeface="+mn-ea"/>
              </a:rPr>
              <a:t>= (0, 3, 6, 9, 12)  #</a:t>
            </a:r>
            <a:r>
              <a:rPr kumimoji="0" lang="ko-KR" altLang="en-US" sz="1400">
                <a:latin typeface="+mn-ea"/>
                <a:ea typeface="+mn-ea"/>
              </a:rPr>
              <a:t>튜플 구조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tmax = max(t_tri)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print(tmax)</a:t>
            </a:r>
            <a:endParaRPr kumimoji="0" lang="ko-KR" altLang="ko-KR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1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67401" cy="540060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사용법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패킹</a:t>
            </a:r>
            <a:r>
              <a:rPr lang="en-US" altLang="ko-KR" sz="1400" dirty="0" smtClean="0"/>
              <a:t>Packing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변수에 여러 개의 데이터를 넣는 것</a:t>
            </a:r>
            <a:r>
              <a:rPr lang="en-US" altLang="ko-KR" sz="1600" dirty="0"/>
              <a:t>, </a:t>
            </a:r>
            <a:r>
              <a:rPr lang="ko-KR" altLang="en-US" sz="1600" dirty="0"/>
              <a:t>즉 여러 개의 값을 </a:t>
            </a:r>
            <a:r>
              <a:rPr lang="ko-KR" altLang="en-US" sz="1600" dirty="0" err="1"/>
              <a:t>튜플이나</a:t>
            </a:r>
            <a:r>
              <a:rPr lang="ko-KR" altLang="en-US" sz="1600" dirty="0"/>
              <a:t> 리스트로 묶는 것을 의미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언패킹</a:t>
            </a:r>
            <a:r>
              <a:rPr lang="en-US" altLang="ko-KR" sz="1400" dirty="0" smtClean="0"/>
              <a:t>Unpacking</a:t>
            </a:r>
            <a:r>
              <a:rPr lang="ko-KR" altLang="en-US" sz="1600" dirty="0" smtClean="0"/>
              <a:t>은 </a:t>
            </a:r>
            <a:r>
              <a:rPr lang="ko-KR" altLang="en-US" sz="1600" dirty="0" err="1"/>
              <a:t>튜플이나</a:t>
            </a:r>
            <a:r>
              <a:rPr lang="ko-KR" altLang="en-US" sz="1600" dirty="0"/>
              <a:t> 리스트의 각 항목을 여러 변수에 할당하는 것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8" y="1492722"/>
            <a:ext cx="7381875" cy="41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4268"/>
          <a:stretch/>
        </p:blipFill>
        <p:spPr>
          <a:xfrm>
            <a:off x="1403648" y="2708921"/>
            <a:ext cx="6984776" cy="590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4392"/>
          <a:stretch/>
        </p:blipFill>
        <p:spPr>
          <a:xfrm>
            <a:off x="1403649" y="3692963"/>
            <a:ext cx="6984776" cy="1571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79" y="4846410"/>
            <a:ext cx="4106574" cy="17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0060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사용법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smtClean="0"/>
              <a:t>변수 </a:t>
            </a:r>
            <a:r>
              <a:rPr lang="ko-KR" altLang="en-US" sz="1600" dirty="0"/>
              <a:t>이름 앞에 ‘*’ 기호를 붙이면 여러 개의 값을 갖는 리스트를 </a:t>
            </a:r>
            <a:r>
              <a:rPr lang="ko-KR" altLang="en-US" sz="1600" dirty="0" err="1" smtClean="0"/>
              <a:t>언패킹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8" y="1492722"/>
            <a:ext cx="738187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131"/>
          <a:stretch/>
        </p:blipFill>
        <p:spPr>
          <a:xfrm>
            <a:off x="1403649" y="2420888"/>
            <a:ext cx="6912768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7" y="3260391"/>
            <a:ext cx="3600400" cy="16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 smtClean="0"/>
              <a:t>튜플의</a:t>
            </a:r>
            <a:r>
              <a:rPr lang="ko-KR" altLang="en-US" sz="2000" dirty="0" smtClean="0"/>
              <a:t> 활용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members</a:t>
            </a:r>
            <a:r>
              <a:rPr lang="ko-KR" altLang="en-US" sz="1600" dirty="0"/>
              <a:t>에는 </a:t>
            </a:r>
            <a:r>
              <a:rPr lang="en-US" altLang="ko-KR" sz="1600" dirty="0"/>
              <a:t>10</a:t>
            </a:r>
            <a:r>
              <a:rPr lang="ko-KR" altLang="en-US" sz="1600" dirty="0"/>
              <a:t>명의 회원 정보가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항목은 회원 아이디와 점수로 구성된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튜플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튜플에는</a:t>
            </a:r>
            <a:r>
              <a:rPr lang="ko-KR" altLang="en-US" sz="1600" dirty="0"/>
              <a:t> 여러 개의 데이터가 저장되어 </a:t>
            </a:r>
            <a:r>
              <a:rPr lang="ko-KR" altLang="en-US" sz="1600" dirty="0" smtClean="0"/>
              <a:t>있으므로 </a:t>
            </a:r>
            <a:r>
              <a:rPr lang="ko-KR" altLang="en-US" sz="1600" dirty="0"/>
              <a:t>회원 아이디를 탐색하는 처리 과정에 ‘</a:t>
            </a:r>
            <a:r>
              <a:rPr lang="en-US" altLang="ko-KR" sz="1600" dirty="0"/>
              <a:t>in’ </a:t>
            </a:r>
            <a:r>
              <a:rPr lang="ko-KR" altLang="en-US" sz="1600" dirty="0"/>
              <a:t>연산이나 </a:t>
            </a:r>
            <a:r>
              <a:rPr lang="ko-KR" altLang="en-US" sz="1600" dirty="0" err="1"/>
              <a:t>반복문이</a:t>
            </a:r>
            <a:r>
              <a:rPr lang="ko-KR" altLang="en-US" sz="1600" dirty="0"/>
              <a:t> 사용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65" y="2276873"/>
            <a:ext cx="730567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7" y="3290354"/>
            <a:ext cx="738187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25" y="4509121"/>
            <a:ext cx="5361459" cy="13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튜플의 활용 </a:t>
            </a:r>
            <a:r>
              <a:rPr lang="ko-KR" altLang="en-US" sz="2000" smtClean="0"/>
              <a:t>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아이디만 추출해서 리스트에 추가해 두고 ‘</a:t>
            </a:r>
            <a:r>
              <a:rPr lang="en-US" altLang="ko-KR" sz="1600" dirty="0"/>
              <a:t>in’</a:t>
            </a:r>
            <a:r>
              <a:rPr lang="ko-KR" altLang="en-US" sz="1600" dirty="0"/>
              <a:t>으로 찾음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7" y="1488208"/>
            <a:ext cx="73818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942"/>
          <a:stretch/>
        </p:blipFill>
        <p:spPr>
          <a:xfrm>
            <a:off x="1442789" y="2378701"/>
            <a:ext cx="7017643" cy="3257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942" b="1635"/>
          <a:stretch/>
        </p:blipFill>
        <p:spPr>
          <a:xfrm>
            <a:off x="1442789" y="5775278"/>
            <a:ext cx="7017643" cy="5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marL="390525" lvl="1" indent="-285750">
              <a:buClr>
                <a:srgbClr val="3C479D"/>
              </a:buClr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실습</a:t>
            </a:r>
            <a:r>
              <a:rPr lang="en-US" altLang="ko-KR" sz="1600" b="1" dirty="0" smtClean="0"/>
              <a:t> 8-4] "</a:t>
            </a:r>
            <a:r>
              <a:rPr lang="ko-KR" altLang="en-US" sz="1600" b="1" dirty="0" smtClean="0"/>
              <a:t>회원 가입 여부 확인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의 다른 해결 방법  </a:t>
            </a:r>
            <a:endParaRPr lang="en-US" altLang="ko-KR" sz="1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‘</a:t>
            </a:r>
            <a:r>
              <a:rPr lang="en-US" altLang="ko-KR" sz="1600" dirty="0"/>
              <a:t>in’ </a:t>
            </a:r>
            <a:r>
              <a:rPr lang="ko-KR" altLang="en-US" sz="1600" dirty="0"/>
              <a:t>연산에 </a:t>
            </a:r>
            <a:r>
              <a:rPr lang="en-US" altLang="ko-KR" sz="1600" dirty="0"/>
              <a:t>for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내포시켜</a:t>
            </a:r>
            <a:r>
              <a:rPr lang="ko-KR" altLang="en-US" sz="1600" dirty="0"/>
              <a:t> 다음과 같이 코드를 간단하게 변경 가능</a:t>
            </a:r>
            <a:endParaRPr lang="en-US" altLang="ko-KR" sz="1600" b="0" dirty="0"/>
          </a:p>
        </p:txBody>
      </p:sp>
      <p:sp>
        <p:nvSpPr>
          <p:cNvPr id="10" name="직사각형 9"/>
          <p:cNvSpPr/>
          <p:nvPr/>
        </p:nvSpPr>
        <p:spPr>
          <a:xfrm>
            <a:off x="741307" y="1844824"/>
            <a:ext cx="7963036" cy="4571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회원 가입 여부 확인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('lee', 90), ('moon', 65), ('na', 100), ('park', 75), ('song', 75))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pt-BR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search = input("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검색할 아이디 입력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result = ''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x, y in members 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x == search: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result = x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pt-BR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if len(result) &gt;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print("%s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가입한 회원입니다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." %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else 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print("%s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회원이 아닙니다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." %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search)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0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0498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튜플의 활용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앞서 살펴본 알고리즘에 따라 </a:t>
            </a:r>
            <a:r>
              <a:rPr lang="ko-KR" altLang="en-US" sz="1600" dirty="0" err="1"/>
              <a:t>튜플에서</a:t>
            </a:r>
            <a:r>
              <a:rPr lang="ko-KR" altLang="en-US" sz="1600" dirty="0"/>
              <a:t> 최고 점수를 가진 회원을 검색하는 프로그램을 작성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76984"/>
            <a:ext cx="740092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512"/>
          <a:stretch/>
        </p:blipFill>
        <p:spPr>
          <a:xfrm>
            <a:off x="1403648" y="2790770"/>
            <a:ext cx="6984776" cy="2800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891" b="9946"/>
          <a:stretch/>
        </p:blipFill>
        <p:spPr>
          <a:xfrm>
            <a:off x="1403649" y="5721072"/>
            <a:ext cx="6984776" cy="3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136904" cy="345638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활용 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 </a:t>
            </a:r>
            <a:r>
              <a:rPr lang="ko-KR" altLang="en-US" sz="1600" dirty="0" smtClean="0"/>
              <a:t>구성</a:t>
            </a:r>
            <a:r>
              <a:rPr lang="en-US" altLang="ko-KR" sz="1600" dirty="0" smtClean="0"/>
              <a:t>: 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방법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순서대로 큰 것을 찾으면서 더 큰 것이 있으면 보관하여 유지하는 방식</a:t>
            </a:r>
            <a:endParaRPr lang="en-US" altLang="ko-KR" sz="1500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더 큰 점수</a:t>
            </a:r>
            <a:r>
              <a:rPr lang="en-US" altLang="ko-KR" sz="1500" dirty="0" err="1" smtClean="0"/>
              <a:t>num</a:t>
            </a:r>
            <a:r>
              <a:rPr lang="ko-KR" altLang="en-US" sz="1500" dirty="0" smtClean="0"/>
              <a:t>와 아이디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를 저장할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변수를 생성하여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5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</a:t>
            </a:r>
            <a:endParaRPr lang="en-US" altLang="ko-KR" sz="1500" dirty="0" smtClean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en-US" altLang="ko-KR" sz="1500" dirty="0" err="1" smtClean="0"/>
              <a:t>num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변수의 초기화 값은 가장 높은 값을 찾아야 하므로 가장 작은 값으로 초기화</a:t>
            </a: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반복문을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</a:t>
            </a:r>
            <a:r>
              <a:rPr lang="ko-KR" altLang="en-US" sz="1500" dirty="0" smtClean="0"/>
              <a:t>하여 현제 항목의 점수가 </a:t>
            </a:r>
            <a:r>
              <a:rPr lang="en-US" altLang="ko-KR" sz="1500" dirty="0" err="1" smtClean="0"/>
              <a:t>num</a:t>
            </a:r>
            <a:r>
              <a:rPr lang="ko-KR" altLang="en-US" sz="1500" dirty="0" smtClean="0"/>
              <a:t>보다 크면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와 </a:t>
            </a:r>
            <a:r>
              <a:rPr lang="en-US" altLang="ko-KR" sz="1500" dirty="0" err="1" smtClean="0"/>
              <a:t>num</a:t>
            </a:r>
            <a:r>
              <a:rPr lang="ko-KR" altLang="en-US" sz="1500" dirty="0" smtClean="0"/>
              <a:t>을 현제 항목 값으로 </a:t>
            </a:r>
            <a:r>
              <a:rPr lang="ko-KR" altLang="en-US" sz="1500" dirty="0" smtClean="0">
                <a:solidFill>
                  <a:srgbClr val="0000FF"/>
                </a:solidFill>
              </a:rPr>
              <a:t>변경</a:t>
            </a:r>
            <a:endParaRPr lang="en-US" altLang="ko-KR" sz="1500" dirty="0" smtClean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76984"/>
            <a:ext cx="740092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293096"/>
            <a:ext cx="4521028" cy="18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388843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튜플의 활용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76984"/>
            <a:ext cx="74009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" y="4422322"/>
            <a:ext cx="4522656" cy="1852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59" y="4294732"/>
            <a:ext cx="4626074" cy="17978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" y="2144127"/>
            <a:ext cx="4521028" cy="1841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33" y="2157675"/>
            <a:ext cx="4630152" cy="18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튜플</a:t>
            </a:r>
            <a:endParaRPr lang="ko-KR" altLang="en-US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딕셔너리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5013176"/>
            <a:ext cx="4708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https://github.com/dndxor/BCPy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marL="390525" lvl="1" indent="-285750">
              <a:buClr>
                <a:srgbClr val="3C479D"/>
              </a:buClr>
            </a:pPr>
            <a:r>
              <a:rPr lang="en-US" altLang="ko-KR" sz="1600" b="1" dirty="0" smtClean="0"/>
              <a:t>[</a:t>
            </a:r>
            <a:r>
              <a:rPr lang="ko-KR" altLang="en-US" sz="1600" b="1" smtClean="0"/>
              <a:t>실습</a:t>
            </a:r>
            <a:r>
              <a:rPr lang="en-US" altLang="ko-KR" sz="1600" b="1" smtClean="0"/>
              <a:t> 8-5] </a:t>
            </a:r>
            <a:r>
              <a:rPr lang="ko-KR" altLang="en-US" sz="1600" b="1" smtClean="0"/>
              <a:t>최고점 회원 출력하기 </a:t>
            </a:r>
            <a:r>
              <a:rPr lang="en-US" altLang="ko-KR" sz="1600" b="1" smtClean="0"/>
              <a:t>&gt;&gt; </a:t>
            </a:r>
            <a:r>
              <a:rPr lang="ko-KR" altLang="en-US" sz="1600" b="1" smtClean="0"/>
              <a:t>중복 점수도 처리</a:t>
            </a:r>
            <a:r>
              <a:rPr lang="ko-KR" altLang="en-US" sz="1600" smtClean="0"/>
              <a:t>  </a:t>
            </a:r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‘</a:t>
            </a:r>
            <a:r>
              <a:rPr lang="en-US" altLang="ko-KR" sz="1600" dirty="0"/>
              <a:t>in’ </a:t>
            </a:r>
            <a:r>
              <a:rPr lang="ko-KR" altLang="en-US" sz="1600" dirty="0"/>
              <a:t>연산에 </a:t>
            </a:r>
            <a:r>
              <a:rPr lang="en-US" altLang="ko-KR" sz="1600" dirty="0"/>
              <a:t>for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내포시켜</a:t>
            </a:r>
            <a:r>
              <a:rPr lang="ko-KR" altLang="en-US" sz="1600" dirty="0"/>
              <a:t> 다음과 같이 코드를 간단하게 변경 가능</a:t>
            </a:r>
            <a:endParaRPr lang="en-US" altLang="ko-KR" sz="1600" b="0" dirty="0"/>
          </a:p>
        </p:txBody>
      </p:sp>
      <p:sp>
        <p:nvSpPr>
          <p:cNvPr id="10" name="직사각형 9"/>
          <p:cNvSpPr/>
          <p:nvPr/>
        </p:nvSpPr>
        <p:spPr>
          <a:xfrm>
            <a:off x="741307" y="1844824"/>
            <a:ext cx="7963036" cy="4571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ko-KR" altLang="ko-KR" sz="1400" i="1">
                <a:solidFill>
                  <a:srgbClr val="808080"/>
                </a:solidFill>
                <a:latin typeface="+mn-ea"/>
              </a:rPr>
              <a:t>## 튜플 응용 : [점수표] 가장 높은 점수를 취득한 학생의 id와 점수 출력하기(중복 고려)</a:t>
            </a:r>
            <a:br>
              <a:rPr kumimoji="0" lang="ko-KR" altLang="ko-KR" sz="1400" i="1">
                <a:solidFill>
                  <a:srgbClr val="80808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members = ((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'choi'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93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'han'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50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'jung'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92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'kang'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68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'kim'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80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</a:t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         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'lee'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90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'moon'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65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'na'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100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'park'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75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), (</a:t>
            </a:r>
            <a:r>
              <a:rPr kumimoji="0" lang="ko-KR" altLang="ko-KR" sz="1500">
                <a:solidFill>
                  <a:srgbClr val="008000"/>
                </a:solidFill>
                <a:latin typeface="+mn-ea"/>
              </a:rPr>
              <a:t>'song'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ko-KR" sz="1500">
                <a:solidFill>
                  <a:srgbClr val="0000FF"/>
                </a:solidFill>
                <a:latin typeface="+mn-ea"/>
              </a:rPr>
              <a:t>75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))</a:t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/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+mn-ea"/>
              </a:rPr>
              <a:t>#최고점 구하기</a:t>
            </a:r>
            <a:r>
              <a:rPr kumimoji="0" lang="ko-KR" altLang="ko-KR" sz="1500" i="1">
                <a:solidFill>
                  <a:srgbClr val="808080"/>
                </a:solidFill>
                <a:latin typeface="+mn-ea"/>
              </a:rPr>
              <a:t/>
            </a:r>
            <a:br>
              <a:rPr kumimoji="0" lang="ko-KR" altLang="ko-KR" sz="1500" i="1">
                <a:solidFill>
                  <a:srgbClr val="80808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smax = </a:t>
            </a:r>
            <a:r>
              <a:rPr kumimoji="0" lang="ko-KR" altLang="ko-KR" sz="1500">
                <a:solidFill>
                  <a:schemeClr val="bg1">
                    <a:lumMod val="85000"/>
                  </a:schemeClr>
                </a:solidFill>
                <a:latin typeface="+mn-ea"/>
              </a:rPr>
              <a:t>max([scr for id, scr in members</a:t>
            </a:r>
            <a:r>
              <a:rPr kumimoji="0" lang="ko-KR" altLang="ko-KR" sz="120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])</a:t>
            </a:r>
            <a:r>
              <a:rPr kumimoji="0" lang="en-US" altLang="ko-KR" sz="120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 </a:t>
            </a:r>
            <a:r>
              <a:rPr kumimoji="0"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</a:t>
            </a:r>
            <a:r>
              <a:rPr kumimoji="0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점수만으로 리스트 구성 </a:t>
            </a:r>
            <a:r>
              <a:rPr kumimoji="0"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kumimoji="0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최대 값 찾기</a:t>
            </a:r>
            <a:r>
              <a:rPr kumimoji="0" lang="ko-KR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kumimoji="0" lang="ko-KR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80"/>
                </a:solidFill>
                <a:latin typeface="+mn-ea"/>
              </a:rPr>
              <a:t>print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(smax)</a:t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/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+mn-ea"/>
              </a:rPr>
              <a:t>#최고점 학생 찾기</a:t>
            </a:r>
            <a:r>
              <a:rPr kumimoji="0" lang="ko-KR" altLang="ko-KR" sz="1500" i="1">
                <a:solidFill>
                  <a:srgbClr val="808080"/>
                </a:solidFill>
                <a:latin typeface="+mn-ea"/>
              </a:rPr>
              <a:t/>
            </a:r>
            <a:br>
              <a:rPr kumimoji="0" lang="ko-KR" altLang="ko-KR" sz="1500" i="1">
                <a:solidFill>
                  <a:srgbClr val="80808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80"/>
                </a:solidFill>
                <a:latin typeface="+mn-ea"/>
              </a:rPr>
              <a:t>for 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id, scr </a:t>
            </a:r>
            <a:r>
              <a:rPr kumimoji="0" lang="ko-KR" altLang="ko-KR" sz="1500">
                <a:solidFill>
                  <a:srgbClr val="000080"/>
                </a:solidFill>
                <a:latin typeface="+mn-ea"/>
              </a:rPr>
              <a:t>in 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members:</a:t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ko-KR" altLang="ko-KR" sz="1500">
                <a:solidFill>
                  <a:srgbClr val="000080"/>
                </a:solidFill>
                <a:latin typeface="+mn-ea"/>
              </a:rPr>
              <a:t>if 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scr == smax:</a:t>
            </a:r>
            <a:br>
              <a:rPr kumimoji="0" lang="ko-KR" altLang="ko-KR" sz="1500">
                <a:solidFill>
                  <a:srgbClr val="000000"/>
                </a:solidFill>
                <a:latin typeface="+mn-ea"/>
              </a:rPr>
            </a:b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ko-KR" altLang="ko-KR" sz="1500">
                <a:solidFill>
                  <a:srgbClr val="000080"/>
                </a:solidFill>
                <a:latin typeface="+mn-ea"/>
              </a:rPr>
              <a:t>print</a:t>
            </a:r>
            <a:r>
              <a:rPr kumimoji="0" lang="ko-KR" altLang="ko-KR" sz="1500">
                <a:solidFill>
                  <a:srgbClr val="000000"/>
                </a:solidFill>
                <a:latin typeface="+mn-ea"/>
              </a:rPr>
              <a:t>(id, scr)</a:t>
            </a:r>
            <a:endParaRPr kumimoji="0" lang="ko-KR" altLang="ko-KR" sz="15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10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튜플의 활용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 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4" y="1484785"/>
            <a:ext cx="7419975" cy="46672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331641" y="2101602"/>
            <a:ext cx="7128792" cy="3606144"/>
            <a:chOff x="1331641" y="2101602"/>
            <a:chExt cx="7128792" cy="36061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4416"/>
            <a:stretch/>
          </p:blipFill>
          <p:spPr>
            <a:xfrm>
              <a:off x="1331641" y="2101602"/>
              <a:ext cx="7128792" cy="8953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r="4260"/>
            <a:stretch/>
          </p:blipFill>
          <p:spPr>
            <a:xfrm>
              <a:off x="1338323" y="2888346"/>
              <a:ext cx="7122109" cy="281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5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  <a:r>
              <a:rPr lang="en-US" altLang="ko-KR" sz="1400" dirty="0" err="1"/>
              <a:t>BinarySearch</a:t>
            </a:r>
            <a:r>
              <a:rPr lang="ko-KR" altLang="en-US" sz="1500" dirty="0" smtClean="0"/>
              <a:t>을 </a:t>
            </a:r>
            <a:r>
              <a:rPr lang="ko-KR" altLang="en-US" sz="1500" dirty="0"/>
              <a:t>사용하여 회원 아이디를 검색하는 프로그램에서는 탐색의 범위를 계속 줄여나가기 때문에 데이터 양이 증가하더라도 순차 탐색보다 더 효율적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4" y="1484785"/>
            <a:ext cx="7419975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404"/>
          <a:stretch/>
        </p:blipFill>
        <p:spPr>
          <a:xfrm>
            <a:off x="1403649" y="2742024"/>
            <a:ext cx="6912767" cy="3629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2939" y="6381328"/>
            <a:ext cx="7695940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이진탐색</a:t>
            </a:r>
            <a:r>
              <a:rPr lang="en-US" altLang="ko-KR" sz="1200" smtClean="0">
                <a:latin typeface="+mn-ea"/>
                <a:ea typeface="+mn-ea"/>
              </a:rPr>
              <a:t>(Binary Search)</a:t>
            </a:r>
            <a:r>
              <a:rPr lang="ko-KR" altLang="en-US" sz="1200" smtClean="0">
                <a:latin typeface="+mn-ea"/>
                <a:ea typeface="+mn-ea"/>
              </a:rPr>
              <a:t>은 검색 대상이 검색하는 대상으로 </a:t>
            </a:r>
            <a:r>
              <a:rPr lang="ko-KR" alt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정렬</a:t>
            </a:r>
            <a:r>
              <a:rPr lang="ko-KR" altLang="en-US" sz="1200" smtClean="0">
                <a:latin typeface="+mn-ea"/>
                <a:ea typeface="+mn-ea"/>
              </a:rPr>
              <a:t>이 되어있을 때 적용 가능하다</a:t>
            </a:r>
            <a:r>
              <a:rPr lang="en-US" altLang="ko-KR" sz="1200" smtClean="0"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79912" y="4365104"/>
            <a:ext cx="4032448" cy="613703"/>
            <a:chOff x="1088068" y="5391490"/>
            <a:chExt cx="4032448" cy="613703"/>
          </a:xfrm>
        </p:grpSpPr>
        <p:grpSp>
          <p:nvGrpSpPr>
            <p:cNvPr id="8" name="그룹 7"/>
            <p:cNvGrpSpPr/>
            <p:nvPr/>
          </p:nvGrpSpPr>
          <p:grpSpPr>
            <a:xfrm>
              <a:off x="1383543" y="5600007"/>
              <a:ext cx="3404481" cy="405186"/>
              <a:chOff x="1131515" y="6309320"/>
              <a:chExt cx="3404481" cy="405186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>
                <a:off x="1131515" y="6381328"/>
                <a:ext cx="3404481" cy="0"/>
              </a:xfrm>
              <a:prstGeom prst="straightConnector1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771800" y="6309320"/>
                <a:ext cx="0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2514618" y="6406729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C00000"/>
                    </a:solidFill>
                  </a:rPr>
                  <a:t>mid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88068" y="5391490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start</a:t>
              </a:r>
              <a:endPara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5235" y="5391490"/>
              <a:ext cx="665281" cy="19783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end</a:t>
              </a:r>
              <a:endPara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22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500" b="1" dirty="0"/>
              <a:t>이진 탐색</a:t>
            </a:r>
            <a:r>
              <a:rPr lang="ko-KR" altLang="en-US" sz="1500" dirty="0"/>
              <a:t>을 사용하여 회원 아이디를 검색하는 프로그램에서는 탐색의 범위를 계속 줄여나가기 때문에 데이터 양이 증가하더라도 순차 탐색보다 더 효율적</a:t>
            </a: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4" y="1484785"/>
            <a:ext cx="741997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834" b="6568"/>
          <a:stretch/>
        </p:blipFill>
        <p:spPr>
          <a:xfrm>
            <a:off x="1371922" y="2708920"/>
            <a:ext cx="7088510" cy="1699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478"/>
          <a:stretch/>
        </p:blipFill>
        <p:spPr>
          <a:xfrm>
            <a:off x="1363609" y="4406494"/>
            <a:ext cx="7096823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846"/>
          <a:stretch/>
        </p:blipFill>
        <p:spPr>
          <a:xfrm>
            <a:off x="1390972" y="5589240"/>
            <a:ext cx="7069460" cy="581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2200" y="1002432"/>
            <a:ext cx="2804193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Ch08-06Function.py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smtClean="0">
                <a:cs typeface="Arial" panose="020B0604020202020204" pitchFamily="34" charset="0"/>
              </a:rPr>
              <a:t>성적의 등급 판단 기준이 </a:t>
            </a:r>
            <a:r>
              <a:rPr lang="ko-KR" altLang="en-US" sz="1700" dirty="0">
                <a:cs typeface="Arial" panose="020B0604020202020204" pitchFamily="34" charset="0"/>
              </a:rPr>
              <a:t>되는 </a:t>
            </a:r>
            <a:r>
              <a:rPr lang="ko-KR" altLang="en-US" sz="1700" b="1" dirty="0" err="1">
                <a:cs typeface="Arial" panose="020B0604020202020204" pitchFamily="34" charset="0"/>
              </a:rPr>
              <a:t>등급표</a:t>
            </a:r>
            <a:r>
              <a:rPr lang="ko-KR" altLang="en-US" sz="1700" dirty="0">
                <a:cs typeface="Arial" panose="020B0604020202020204" pitchFamily="34" charset="0"/>
              </a:rPr>
              <a:t> </a:t>
            </a:r>
            <a:r>
              <a:rPr lang="ko-KR" altLang="en-US" sz="1700" dirty="0" err="1">
                <a:cs typeface="Arial" panose="020B0604020202020204" pitchFamily="34" charset="0"/>
              </a:rPr>
              <a:t>튜플</a:t>
            </a:r>
            <a:r>
              <a:rPr lang="ko-KR" altLang="en-US" sz="1700" dirty="0">
                <a:cs typeface="Arial" panose="020B0604020202020204" pitchFamily="34" charset="0"/>
              </a:rPr>
              <a:t> </a:t>
            </a:r>
            <a:r>
              <a:rPr lang="ko-KR" altLang="en-US" sz="1700" dirty="0" smtClean="0">
                <a:cs typeface="Arial" panose="020B0604020202020204" pitchFamily="34" charset="0"/>
              </a:rPr>
              <a:t>생성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등급 체계는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점 단위로 구분하여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등급표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튜플을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생성하시오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각 항목의 첫번째는 등급으로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'A+', 'A', 'B+', 'B', 'C+', 'C', D+', 'D', 'F'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구분한다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각 항목의 두번째는 등급의 점수 범위로 두개 항목으로 구성된 리스트로 구성한다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두개 항목은 해당 등급의 최고점과 최저점으로 구성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3068960"/>
            <a:ext cx="759684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grades = 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(["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A+", [100, 95]], ["A", [94, 90]], ["B+", [89, 85]], ["B", [84, 80]],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["C+", [79, 75]], ["C", [74, 70]], ["D+", [69, 65]], ["D", [64, 60]],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["F", [59, 0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]])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pt-BR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grade, zone in grades: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print(grade, " &gt; ", zone)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330086"/>
            <a:ext cx="1629002" cy="2267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83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b="1" dirty="0" err="1" smtClean="0">
                <a:cs typeface="Arial" panose="020B0604020202020204" pitchFamily="34" charset="0"/>
              </a:rPr>
              <a:t>등급표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700" dirty="0" smtClean="0">
                <a:cs typeface="Arial" panose="020B0604020202020204" pitchFamily="34" charset="0"/>
              </a:rPr>
              <a:t> 검색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등급으로 찾기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등급을 입력 받아서 등급과 점수 범위를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132856"/>
            <a:ext cx="75968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grades = 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(["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A+", [100, 95]], ["A", [94, 90]], ["B+", [89, 85]], ["B", [84, 80]],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["C+", [79, 75]], ["C", [74, 70]], ["D+", [69, 65]], ["D", [64, 60]],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["F", [59, 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0]])</a:t>
            </a:r>
            <a:r>
              <a:rPr lang="pt-B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등급표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등급으로 찾기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ingrade = input("Grade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")	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ingrade = ingrade.</a:t>
            </a:r>
            <a:r>
              <a:rPr lang="pt-BR" altLang="ko-KR" sz="14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upper</a:t>
            </a:r>
            <a:r>
              <a:rPr lang="pt-BR" altLang="ko-KR" sz="14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    </a:t>
            </a:r>
            <a:r>
              <a:rPr lang="pt-BR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대문자로 변환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endParaRPr lang="pt-BR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grade, </a:t>
            </a:r>
            <a:r>
              <a:rPr lang="pt-BR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grades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zone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리스트형</a:t>
            </a:r>
            <a:endParaRPr lang="pt-BR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grade == ingrade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	</a:t>
            </a:r>
            <a:endParaRPr lang="pt-BR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print("%s : %d~%d" %(grade, </a:t>
            </a:r>
            <a:r>
              <a:rPr lang="pt-BR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zone[1]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pt-BR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zone[0</a:t>
            </a:r>
            <a:r>
              <a:rPr lang="pt-BR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]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	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51" y="5585350"/>
            <a:ext cx="1914792" cy="552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60232" y="991580"/>
            <a:ext cx="208823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Ch08-GradeT00.py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0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b="1" dirty="0" err="1" smtClean="0">
                <a:cs typeface="Arial" panose="020B0604020202020204" pitchFamily="34" charset="0"/>
              </a:rPr>
              <a:t>등급표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700" dirty="0" smtClean="0">
                <a:cs typeface="Arial" panose="020B0604020202020204" pitchFamily="34" charset="0"/>
              </a:rPr>
              <a:t> 검색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점수로 찾기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점수를 입력 받아서 점수에 해당되는 등급을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132856"/>
            <a:ext cx="7596844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grades = 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(["</a:t>
            </a: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A+", [100, 95]], ["A", [94, 90]], ["B+", [89, 85]], ["B", [84, 80]],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["C+", [79, 75]], ["C", [74, 70]], ["D+", [69, 65]], ["D", [64, 60]],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["F", [59, </a:t>
            </a:r>
            <a:r>
              <a:rPr lang="pt-BR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0]])</a:t>
            </a:r>
            <a:r>
              <a:rPr lang="pt-B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등급표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점수로 찾기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inscore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(input("Score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"))	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for grade,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in grades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#zone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리스트형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inscore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&gt;=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zone[1]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and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inscore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&lt;=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zone[0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]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	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print("%d : %s" %(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inscore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grade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))	</a:t>
            </a:r>
            <a:endParaRPr lang="en-US" altLang="ko-KR" sz="16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47404"/>
            <a:ext cx="1771897" cy="581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60232" y="991580"/>
            <a:ext cx="208823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Ch08-GradeT00.py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1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과제</a:t>
            </a:r>
            <a:r>
              <a:rPr lang="en-US" altLang="ko-KR" sz="1800" b="1" dirty="0" smtClean="0">
                <a:cs typeface="Arial" panose="020B0604020202020204" pitchFamily="34" charset="0"/>
              </a:rPr>
              <a:t>-1]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실습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8-6] </a:t>
            </a:r>
            <a:r>
              <a:rPr lang="ko-KR" altLang="en-US" sz="1700" dirty="0" smtClean="0">
                <a:cs typeface="Arial" panose="020B0604020202020204" pitchFamily="34" charset="0"/>
              </a:rPr>
              <a:t>학생</a:t>
            </a:r>
            <a:r>
              <a:rPr lang="en-US" altLang="ko-KR" sz="17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smtClean="0">
                <a:cs typeface="Arial" panose="020B0604020202020204" pitchFamily="34" charset="0"/>
              </a:rPr>
              <a:t>성적표 출력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b="1" dirty="0" smtClean="0">
                <a:cs typeface="Arial" panose="020B0604020202020204" pitchFamily="34" charset="0"/>
              </a:rPr>
              <a:t>함수 호출</a:t>
            </a:r>
            <a:r>
              <a:rPr lang="ko-KR" altLang="en-US" sz="1700" dirty="0" smtClean="0">
                <a:cs typeface="Arial" panose="020B0604020202020204" pitchFamily="34" charset="0"/>
              </a:rPr>
              <a:t>로 등급 판단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학생들의 점수에 따른 등급을 함께 표현하는 성적표를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학생들의 점수에 대한 등급을 판정해주는 함수를 만들어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해결하시오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276871"/>
            <a:ext cx="7596844" cy="439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등급표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grades = (["A+", [100, 95]], ["A", [94, 90]], ["B+", [89, 85]], ["B", [84, 80]],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["C+", [79, 75]], ["C", [74, 70]], ["D+", [69, 65]], ["D", [64, 60]],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["F", [59, 0]])</a:t>
            </a:r>
            <a:r>
              <a:rPr lang="pt-BR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점수표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pt-B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('lee', 90), ('moon', 65), ('na', 100), ('park', 75), ('song', 75))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등급표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점수로 찾기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find_grade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inscore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):</a:t>
            </a:r>
          </a:p>
          <a:p>
            <a:pPr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:	    :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return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outgrade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성적표 만들기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for id, score in members: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print("%10s : %3d [%2s]" %(id, score,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find_grade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(score)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))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61" y="3930741"/>
            <a:ext cx="2038635" cy="2581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1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0060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 smtClean="0"/>
              <a:t>튜플의</a:t>
            </a:r>
            <a:r>
              <a:rPr lang="ko-KR" altLang="en-US" sz="2000" dirty="0" smtClean="0"/>
              <a:t> 활용 </a:t>
            </a:r>
            <a:endParaRPr lang="en-US" altLang="ko-KR" sz="2000" dirty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800" b="1" dirty="0" smtClean="0"/>
              <a:t>항목을 변경할 수 있는 </a:t>
            </a:r>
            <a:r>
              <a:rPr lang="ko-KR" altLang="en-US" sz="1800" b="1" dirty="0" err="1" smtClean="0"/>
              <a:t>튜플</a:t>
            </a:r>
            <a:r>
              <a:rPr lang="ko-KR" altLang="en-US" sz="1800" b="1" dirty="0" smtClean="0"/>
              <a:t> 생성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항목을 리스트로 구성하면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튜플의</a:t>
            </a:r>
            <a:r>
              <a:rPr lang="ko-KR" altLang="en-US" sz="1600" dirty="0" smtClean="0">
                <a:solidFill>
                  <a:srgbClr val="0070C0"/>
                </a:solidFill>
              </a:rPr>
              <a:t> 항목도 변경할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348880"/>
            <a:ext cx="72008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 = ([1], [2], [3])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리스트를 항목으로 하는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튜플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생성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a[1] = [10]  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 변경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a[2] = 30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	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a.append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([4])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튜플에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추가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불가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8" y="3284984"/>
            <a:ext cx="3096344" cy="3195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72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전화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지역번호표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700" dirty="0" smtClean="0">
                <a:cs typeface="Arial" panose="020B0604020202020204" pitchFamily="34" charset="0"/>
              </a:rPr>
              <a:t> 생성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우리 나라의 전화번호의 지역별 지역번호표를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튜플로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생성하시오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한 항목에 복수 개의 데이터를 가질 수 있는 항목은 리스트로 구성한다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276872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지역번호 만들기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([['010'],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휴대전화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서울특별시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광명시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경기도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['032',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인천광역시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강원도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['041',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대전광역시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계룡시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['043',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세종특별자치시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울산광역시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['053',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대구광역시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경산시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['054',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['055',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광주광역시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제주특별자치도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	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[0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][0] = ['010', '011', '016', '017', '018', '019']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휴대전화 지역번호 항목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추가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no, zone in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	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print(no, " &gt; ", zone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726590"/>
            <a:ext cx="4248472" cy="2013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4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튜플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전화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지역번호표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700" dirty="0" smtClean="0">
                <a:cs typeface="Arial" panose="020B0604020202020204" pitchFamily="34" charset="0"/>
              </a:rPr>
              <a:t> 검색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b="1" dirty="0" err="1" smtClean="0">
                <a:cs typeface="Arial" panose="020B0604020202020204" pitchFamily="34" charset="0"/>
              </a:rPr>
              <a:t>지역번호</a:t>
            </a:r>
            <a:r>
              <a:rPr lang="ko-KR" altLang="en-US" sz="1700" dirty="0" err="1" smtClean="0">
                <a:cs typeface="Arial" panose="020B0604020202020204" pitchFamily="34" charset="0"/>
              </a:rPr>
              <a:t>로</a:t>
            </a:r>
            <a:r>
              <a:rPr lang="ko-KR" altLang="en-US" sz="1700" dirty="0" smtClean="0">
                <a:cs typeface="Arial" panose="020B0604020202020204" pitchFamily="34" charset="0"/>
              </a:rPr>
              <a:t> 검색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544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지역번호를 입력 받아서 해당하는 지역을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132856"/>
            <a:ext cx="759684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지역번호 만들기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([['010'],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휴대전화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서울특별시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광명시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경기도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['032',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인천광역시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강원도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['041',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대전광역시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계룡시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['043',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세종특별자치시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울산광역시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['053',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대구광역시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경산시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['054',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['055',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광주광역시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제주특별자치도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	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[0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][0] = ['010', '011', '016', '017', '018', '019']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휴대전화 지역번호 항목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추가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번호로 찾기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 input("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 지역번호 입력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")	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for no, zone in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	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type(no)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is list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in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no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 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항목에서 찾기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print("%s &gt; %s" %(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zone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))	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no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==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 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비교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print("%s &gt; %s" %(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zone))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653136"/>
            <a:ext cx="2734057" cy="562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60232" y="1002432"/>
            <a:ext cx="208823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Ch08-Zoneno00.py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0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전화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지역번호표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700" dirty="0" smtClean="0">
                <a:cs typeface="Arial" panose="020B0604020202020204" pitchFamily="34" charset="0"/>
              </a:rPr>
              <a:t> 검색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b="1" dirty="0" err="1" smtClean="0">
                <a:cs typeface="Arial" panose="020B0604020202020204" pitchFamily="34" charset="0"/>
              </a:rPr>
              <a:t>지역명</a:t>
            </a:r>
            <a:r>
              <a:rPr lang="ko-KR" altLang="en-US" sz="1700" dirty="0" err="1" smtClean="0">
                <a:cs typeface="Arial" panose="020B0604020202020204" pitchFamily="34" charset="0"/>
              </a:rPr>
              <a:t>으로</a:t>
            </a:r>
            <a:r>
              <a:rPr lang="ko-KR" altLang="en-US" sz="1700" dirty="0" smtClean="0">
                <a:cs typeface="Arial" panose="020B0604020202020204" pitchFamily="34" charset="0"/>
              </a:rPr>
              <a:t> 검색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544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입력 받아서 해당하는 지역번호를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132856"/>
            <a:ext cx="759684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지역번호 만들기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([['010'],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휴대전화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서울특별시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광명시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경기도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['032',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인천광역시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강원도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['041',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['042',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대전광역시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계룡시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['043',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세종특별자치시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울산광역시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['053', ['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대구광역시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경산시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['054',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['055',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['061',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전라남도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['062',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광주광역시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['063',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전라북도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['064', '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제주특별자치도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	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[0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][0] = ['010', '011', '016', '017', '018', '019']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휴대전화 지역번호 항목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추가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지역명으로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찾기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inzone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 input("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전화번호 지역 입력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for no, zone in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zoneno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type(zone)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is list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  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inzone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zone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: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항목에서 찾기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print("%s &gt; %s" %(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zone))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zone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==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inzone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비교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print("%s &gt; %s" %(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zone))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581128"/>
            <a:ext cx="2686425" cy="63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660232" y="1002432"/>
            <a:ext cx="208823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Ch08-Zoneno00.py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6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08044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ko-KR" altLang="en-US" sz="1600" b="1">
                <a:cs typeface="Arial" panose="020B0604020202020204" pitchFamily="34" charset="0"/>
              </a:rPr>
              <a:t>과제</a:t>
            </a:r>
            <a:r>
              <a:rPr lang="en-US" altLang="ko-KR" sz="1600" b="1">
                <a:cs typeface="Arial" panose="020B0604020202020204" pitchFamily="34" charset="0"/>
              </a:rPr>
              <a:t>-</a:t>
            </a:r>
            <a:r>
              <a:rPr lang="en-US" altLang="ko-KR" sz="1600" b="1" smtClean="0">
                <a:cs typeface="Arial" panose="020B0604020202020204" pitchFamily="34" charset="0"/>
              </a:rPr>
              <a:t>2]</a:t>
            </a:r>
            <a:r>
              <a:rPr lang="ko-KR" altLang="en-US" sz="1600" smtClean="0">
                <a:cs typeface="Arial" panose="020B0604020202020204" pitchFamily="34" charset="0"/>
              </a:rPr>
              <a:t> </a:t>
            </a:r>
            <a:r>
              <a:rPr lang="ko-KR" altLang="en-US" sz="1600">
                <a:cs typeface="Arial" panose="020B0604020202020204" pitchFamily="34" charset="0"/>
              </a:rPr>
              <a:t>전화 </a:t>
            </a:r>
            <a:r>
              <a:rPr lang="ko-KR" altLang="en-US" sz="1600" b="1" dirty="0" err="1" smtClean="0">
                <a:cs typeface="Arial" panose="020B0604020202020204" pitchFamily="34" charset="0"/>
              </a:rPr>
              <a:t>지역번호표</a:t>
            </a:r>
            <a:r>
              <a:rPr lang="ko-KR" altLang="en-US" sz="1600" dirty="0" smtClean="0"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600" dirty="0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cs typeface="Arial" panose="020B0604020202020204" pitchFamily="34" charset="0"/>
              </a:rPr>
              <a:t>검색 </a:t>
            </a:r>
            <a:r>
              <a:rPr lang="en-US" altLang="ko-KR" sz="1600" smtClean="0">
                <a:cs typeface="Arial" panose="020B0604020202020204" pitchFamily="34" charset="0"/>
              </a:rPr>
              <a:t>(</a:t>
            </a:r>
            <a:r>
              <a:rPr lang="ko-KR" altLang="en-US" sz="1600" smtClean="0">
                <a:cs typeface="Arial" panose="020B0604020202020204" pitchFamily="34" charset="0"/>
              </a:rPr>
              <a:t>검색 작업 통합</a:t>
            </a:r>
            <a:r>
              <a:rPr lang="en-US" altLang="ko-KR" sz="1600" smtClean="0">
                <a:cs typeface="Arial" panose="020B0604020202020204" pitchFamily="34" charset="0"/>
              </a:rPr>
              <a:t>, </a:t>
            </a:r>
            <a:r>
              <a:rPr lang="ko-KR" altLang="en-US" sz="1600" smtClean="0">
                <a:cs typeface="Arial" panose="020B0604020202020204" pitchFamily="34" charset="0"/>
              </a:rPr>
              <a:t>함수 호출 처리</a:t>
            </a:r>
            <a:r>
              <a:rPr lang="en-US" altLang="ko-KR" sz="1600" smtClean="0">
                <a:cs typeface="Arial" panose="020B0604020202020204" pitchFamily="34" charset="0"/>
              </a:rPr>
              <a:t>, </a:t>
            </a:r>
            <a:r>
              <a:rPr lang="ko-KR" altLang="en-US" sz="1600" smtClean="0">
                <a:cs typeface="Arial" panose="020B0604020202020204" pitchFamily="34" charset="0"/>
              </a:rPr>
              <a:t>메뉴 제공</a:t>
            </a:r>
            <a:r>
              <a:rPr lang="en-US" altLang="ko-KR" sz="1600" smtClean="0"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번호로 검색과 지역명으로 검색을 통합하여 검색 선택 메뉴를 제공하도록 수정하시오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 메뉴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[0] 종료 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 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1] 번호로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검색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 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[2] 지역명으로 검색 </a:t>
            </a:r>
            <a:endParaRPr kumimoji="0"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 구성 시 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([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 번호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메뉴명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]) 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튜플 사용</a:t>
            </a:r>
            <a:endParaRPr kumimoji="0" lang="ko-KR" altLang="ko-KR" sz="1200">
              <a:solidFill>
                <a:schemeClr val="tx1"/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번호로 검색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find_no(),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find_zone()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988772"/>
            <a:ext cx="7596844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menuno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[1,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[2,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메뉴를 위한 튜플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print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("\n&gt;&gt;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번호로 선택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", end='')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for no, name in </a:t>
            </a:r>
            <a:r>
              <a:rPr lang="en-US" altLang="ko-KR" sz="1200" b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menuno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리스트로 메뉴 구성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print("[%d] %s " %(no, name), end='  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selnum = input("No?&gt;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")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검색 작업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if selnum == '0':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elif selnum == '1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':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inno = input("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 지역번호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200" b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find_no(inno</a:t>
            </a:r>
            <a:r>
              <a:rPr lang="en-US" altLang="ko-KR" sz="1200" b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)    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번호로 찾기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b="1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elif selnum == '2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':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inzone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= input("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전화번호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지역명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200" b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find_zone(inzone</a:t>
            </a:r>
            <a:r>
              <a:rPr lang="en-US" altLang="ko-KR" sz="1200" b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)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지역명으로 찾기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b="1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36" y="4650636"/>
            <a:ext cx="3679963" cy="16586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19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08044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cs typeface="Arial" panose="020B0604020202020204" pitchFamily="34" charset="0"/>
              </a:rPr>
              <a:t>[</a:t>
            </a:r>
            <a:r>
              <a:rPr lang="ko-KR" altLang="en-US" sz="1600" b="1">
                <a:cs typeface="Arial" panose="020B0604020202020204" pitchFamily="34" charset="0"/>
              </a:rPr>
              <a:t>과제</a:t>
            </a:r>
            <a:r>
              <a:rPr lang="en-US" altLang="ko-KR" sz="1600" b="1">
                <a:cs typeface="Arial" panose="020B0604020202020204" pitchFamily="34" charset="0"/>
              </a:rPr>
              <a:t>-</a:t>
            </a:r>
            <a:r>
              <a:rPr lang="en-US" altLang="ko-KR" sz="1600" b="1" smtClean="0">
                <a:cs typeface="Arial" panose="020B0604020202020204" pitchFamily="34" charset="0"/>
              </a:rPr>
              <a:t>2 </a:t>
            </a:r>
            <a:r>
              <a:rPr lang="ko-KR" altLang="en-US" sz="1600" b="1" smtClean="0">
                <a:solidFill>
                  <a:srgbClr val="C00000"/>
                </a:solidFill>
                <a:cs typeface="Arial" panose="020B0604020202020204" pitchFamily="34" charset="0"/>
              </a:rPr>
              <a:t>도전</a:t>
            </a:r>
            <a:r>
              <a:rPr lang="en-US" altLang="ko-KR" sz="1600" b="1" smtClean="0">
                <a:cs typeface="Arial" panose="020B0604020202020204" pitchFamily="34" charset="0"/>
              </a:rPr>
              <a:t>]</a:t>
            </a:r>
            <a:r>
              <a:rPr lang="ko-KR" altLang="en-US" sz="1600" smtClean="0">
                <a:cs typeface="Arial" panose="020B0604020202020204" pitchFamily="34" charset="0"/>
              </a:rPr>
              <a:t> </a:t>
            </a:r>
            <a:r>
              <a:rPr lang="ko-KR" altLang="en-US" sz="1600">
                <a:cs typeface="Arial" panose="020B0604020202020204" pitchFamily="34" charset="0"/>
              </a:rPr>
              <a:t>전화 </a:t>
            </a:r>
            <a:r>
              <a:rPr lang="ko-KR" altLang="en-US" sz="1600" b="1" dirty="0" err="1" smtClean="0">
                <a:cs typeface="Arial" panose="020B0604020202020204" pitchFamily="34" charset="0"/>
              </a:rPr>
              <a:t>지역번호표</a:t>
            </a:r>
            <a:r>
              <a:rPr lang="ko-KR" altLang="en-US" sz="1600" dirty="0" smtClean="0"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cs typeface="Arial" panose="020B0604020202020204" pitchFamily="34" charset="0"/>
              </a:rPr>
              <a:t>튜플</a:t>
            </a:r>
            <a:r>
              <a:rPr lang="ko-KR" altLang="en-US" sz="1600" dirty="0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cs typeface="Arial" panose="020B0604020202020204" pitchFamily="34" charset="0"/>
              </a:rPr>
              <a:t>검색 </a:t>
            </a:r>
            <a:r>
              <a:rPr lang="en-US" altLang="ko-KR" sz="1600" smtClean="0">
                <a:cs typeface="Arial" panose="020B0604020202020204" pitchFamily="34" charset="0"/>
              </a:rPr>
              <a:t>(</a:t>
            </a:r>
            <a:r>
              <a:rPr lang="ko-KR" altLang="en-US" sz="1600" smtClean="0">
                <a:cs typeface="Arial" panose="020B0604020202020204" pitchFamily="34" charset="0"/>
              </a:rPr>
              <a:t>검색 작업 통합</a:t>
            </a:r>
            <a:r>
              <a:rPr lang="en-US" altLang="ko-KR" sz="1600" smtClean="0">
                <a:cs typeface="Arial" panose="020B0604020202020204" pitchFamily="34" charset="0"/>
              </a:rPr>
              <a:t>, </a:t>
            </a:r>
            <a:r>
              <a:rPr lang="ko-KR" altLang="en-US" sz="1600" smtClean="0">
                <a:cs typeface="Arial" panose="020B0604020202020204" pitchFamily="34" charset="0"/>
              </a:rPr>
              <a:t>함수 호출 처리</a:t>
            </a:r>
            <a:r>
              <a:rPr lang="en-US" altLang="ko-KR" sz="1600" smtClean="0">
                <a:cs typeface="Arial" panose="020B0604020202020204" pitchFamily="34" charset="0"/>
              </a:rPr>
              <a:t>, </a:t>
            </a:r>
            <a:r>
              <a:rPr lang="ko-KR" altLang="en-US" sz="1600" smtClean="0">
                <a:cs typeface="Arial" panose="020B0604020202020204" pitchFamily="34" charset="0"/>
              </a:rPr>
              <a:t>메뉴 제공</a:t>
            </a:r>
            <a:r>
              <a:rPr lang="en-US" altLang="ko-KR" sz="1600" smtClean="0"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751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번호로 검색과 지역명으로 검색을 통합하여 검색 선택 메뉴를 제공하도록 수정하시오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 메뉴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[0] 종료 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 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1] 번호로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검색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  </a:t>
            </a:r>
            <a:r>
              <a:rPr kumimoji="0" lang="ko-KR" altLang="ko-KR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ko-KR" sz="1200">
                <a:solidFill>
                  <a:schemeClr val="tx1"/>
                </a:solidFill>
                <a:latin typeface="+mn-ea"/>
              </a:rPr>
              <a:t>[2] 지역명으로 검색 </a:t>
            </a:r>
            <a:endParaRPr kumimoji="0"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 구성 시 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([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 번호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메뉴명</a:t>
            </a:r>
            <a:r>
              <a:rPr kumimoji="0" lang="en-US" altLang="ko-KR" sz="1200" smtClean="0">
                <a:solidFill>
                  <a:schemeClr val="tx1"/>
                </a:solidFill>
                <a:latin typeface="+mn-ea"/>
              </a:rPr>
              <a:t>]) </a:t>
            </a:r>
            <a:r>
              <a:rPr kumimoji="0" lang="ko-KR" altLang="en-US" sz="1200" smtClean="0">
                <a:solidFill>
                  <a:schemeClr val="tx1"/>
                </a:solidFill>
                <a:latin typeface="+mn-ea"/>
              </a:rPr>
              <a:t>튜플 사용</a:t>
            </a:r>
            <a:endParaRPr kumimoji="0" lang="ko-KR" altLang="ko-KR" sz="1200">
              <a:solidFill>
                <a:schemeClr val="tx1"/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번호로 검색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find_no(),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find_zone() 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[2] 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지역명으로 검색 시 부분 일치 검색이 되도록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Upgrade</a:t>
            </a: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부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로 검색하면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'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가 함께 검색 되도록 함</a:t>
            </a:r>
            <a:endParaRPr lang="en-US" altLang="ko-KR" sz="1200" b="1" dirty="0" smtClean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3356992"/>
            <a:ext cx="7596844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200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menuno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[1,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[2,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메뉴를 위한 튜플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print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("\n&gt;&gt;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번호로 선택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", end='')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for no, name in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menuno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print("[%d] %s " %(no, name), end='  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selnum = input("No?&gt;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")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검색 작업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if selnum == '0':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elif selnum == '1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':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inno = input("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 지역번호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find_no(inno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    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번호로 찾기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b="1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elif selnum == '2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':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inzone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= input("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전화번호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지역명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find_zone(inzone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 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지역명으로 찾기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b="1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546386"/>
            <a:ext cx="4496427" cy="933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17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딕셔너리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584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개념과 생성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 err="1" smtClean="0"/>
              <a:t>딕셔너리</a:t>
            </a:r>
            <a:r>
              <a:rPr lang="en-US" altLang="ko-KR" sz="1500" dirty="0" smtClean="0"/>
              <a:t>Dictionary</a:t>
            </a:r>
            <a:r>
              <a:rPr lang="ko-KR" altLang="en-US" sz="1500" dirty="0" smtClean="0"/>
              <a:t>는 리스트나 </a:t>
            </a:r>
            <a:r>
              <a:rPr lang="ko-KR" altLang="en-US" sz="1500" dirty="0" err="1"/>
              <a:t>튜플처럼</a:t>
            </a:r>
            <a:r>
              <a:rPr lang="ko-KR" altLang="en-US" sz="1500" dirty="0"/>
              <a:t> 여러 개의 데이터를 </a:t>
            </a:r>
            <a:r>
              <a:rPr lang="ko-KR" altLang="en-US" sz="1500" dirty="0" smtClean="0"/>
              <a:t>처리</a:t>
            </a:r>
            <a:endParaRPr lang="en-US" altLang="ko-KR" sz="15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smtClean="0"/>
              <a:t>리스트처럼 </a:t>
            </a:r>
            <a:r>
              <a:rPr lang="ko-KR" altLang="en-US" sz="1500" dirty="0" err="1" smtClean="0"/>
              <a:t>딕셔너리를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생성해놓고</a:t>
            </a:r>
            <a:r>
              <a:rPr lang="ko-KR" altLang="en-US" sz="1500" dirty="0" smtClean="0"/>
              <a:t> </a:t>
            </a:r>
            <a:r>
              <a:rPr lang="ko-KR" altLang="en-US" sz="1500" smtClean="0"/>
              <a:t>항목을 </a:t>
            </a:r>
            <a:r>
              <a:rPr lang="ko-KR" altLang="en-US" sz="1500" b="1" smtClean="0"/>
              <a:t>추가</a:t>
            </a:r>
            <a:r>
              <a:rPr lang="en-US" altLang="ko-KR" sz="1500" b="1" smtClean="0"/>
              <a:t>,</a:t>
            </a:r>
            <a:r>
              <a:rPr lang="ko-KR" altLang="en-US" sz="1500" b="1" smtClean="0"/>
              <a:t> </a:t>
            </a:r>
            <a:r>
              <a:rPr lang="ko-KR" altLang="en-US" sz="1500" b="1" dirty="0" smtClean="0"/>
              <a:t>삭제 가능</a:t>
            </a:r>
            <a:endParaRPr lang="en-US" altLang="ko-KR" sz="1500" b="1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err="1" smtClean="0"/>
              <a:t>딕셔너리는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중괄호</a:t>
            </a:r>
            <a:r>
              <a:rPr lang="en-US" altLang="ko-KR" sz="1500" dirty="0"/>
              <a:t>(</a:t>
            </a:r>
            <a:r>
              <a:rPr lang="en-US" altLang="ko-KR" sz="1500" b="1" dirty="0"/>
              <a:t>{ }</a:t>
            </a:r>
            <a:r>
              <a:rPr lang="en-US" altLang="ko-KR" sz="1500" dirty="0"/>
              <a:t>)</a:t>
            </a:r>
            <a:r>
              <a:rPr lang="ko-KR" altLang="en-US" sz="1500"/>
              <a:t>안에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(Key)</a:t>
            </a:r>
            <a:r>
              <a:rPr lang="ko-KR" altLang="en-US" sz="1500" smtClean="0"/>
              <a:t>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(Value)</a:t>
            </a:r>
            <a:r>
              <a:rPr lang="ko-KR" altLang="en-US" sz="1500" smtClean="0"/>
              <a:t>을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500" dirty="0"/>
              <a:t>묶어서 </a:t>
            </a:r>
            <a:r>
              <a:rPr lang="ko-KR" altLang="en-US" sz="1500"/>
              <a:t>하나의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항목</a:t>
            </a:r>
            <a:r>
              <a:rPr lang="en-US" altLang="ko-K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(Item)</a:t>
            </a:r>
            <a:r>
              <a:rPr lang="ko-KR" altLang="en-US" sz="1500" smtClean="0"/>
              <a:t>으로 </a:t>
            </a:r>
            <a:r>
              <a:rPr lang="ko-KR" altLang="en-US" sz="1500" dirty="0" smtClean="0"/>
              <a:t>저장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중복 불가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smtClean="0"/>
              <a:t>인덱스</a:t>
            </a:r>
            <a:r>
              <a:rPr lang="en-US" altLang="ko-KR" sz="1500" dirty="0" smtClean="0"/>
              <a:t>index </a:t>
            </a:r>
            <a:r>
              <a:rPr lang="ko-KR" altLang="en-US" sz="1500" dirty="0" smtClean="0"/>
              <a:t>대신 </a:t>
            </a:r>
            <a:r>
              <a:rPr lang="ko-KR" altLang="en-US" sz="1500" b="1" dirty="0" smtClean="0">
                <a:solidFill>
                  <a:srgbClr val="C00000"/>
                </a:solidFill>
              </a:rPr>
              <a:t>키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Key</a:t>
            </a:r>
            <a:r>
              <a:rPr lang="ko-KR" altLang="en-US" sz="1500" dirty="0" smtClean="0"/>
              <a:t>를 사용해서 대응되는 값을 사용</a:t>
            </a:r>
            <a:endParaRPr lang="en-US" altLang="ko-KR" sz="15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 smtClean="0"/>
              <a:t>콜론</a:t>
            </a:r>
            <a:r>
              <a:rPr lang="en-US" altLang="ko-KR" sz="1500" b="1" dirty="0"/>
              <a:t>(:) </a:t>
            </a:r>
            <a:r>
              <a:rPr lang="ko-KR" altLang="en-US" sz="1500" dirty="0"/>
              <a:t>기호로 키와 값을 연결하고</a:t>
            </a:r>
            <a:r>
              <a:rPr lang="en-US" altLang="ko-KR" sz="1500" dirty="0"/>
              <a:t>, </a:t>
            </a:r>
            <a:r>
              <a:rPr lang="ko-KR" altLang="en-US" sz="1500" dirty="0"/>
              <a:t>각 항목 사이에는 리스트나 </a:t>
            </a:r>
            <a:r>
              <a:rPr lang="ko-KR" altLang="en-US" sz="1500" dirty="0" err="1"/>
              <a:t>튜플처럼</a:t>
            </a:r>
            <a:r>
              <a:rPr lang="ko-KR" altLang="en-US" sz="1500" dirty="0"/>
              <a:t> 쉼표</a:t>
            </a:r>
            <a:r>
              <a:rPr lang="en-US" altLang="ko-KR" sz="1500" dirty="0"/>
              <a:t>(,)</a:t>
            </a:r>
            <a:r>
              <a:rPr lang="ko-KR" altLang="en-US" sz="1500" dirty="0"/>
              <a:t>를 </a:t>
            </a:r>
            <a:r>
              <a:rPr lang="ko-KR" altLang="en-US" sz="1500" dirty="0" smtClean="0"/>
              <a:t>사용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smtClean="0"/>
              <a:t>키에 대응되는 </a:t>
            </a:r>
            <a:r>
              <a:rPr lang="ko-KR" altLang="en-US" sz="1500" dirty="0"/>
              <a:t>값은 </a:t>
            </a:r>
            <a:r>
              <a:rPr lang="ko-KR" altLang="en-US" sz="1500" dirty="0" smtClean="0"/>
              <a:t>단수 개의 값이나 복수 개를 갖는 리스트나 </a:t>
            </a:r>
            <a:r>
              <a:rPr lang="ko-KR" altLang="en-US" sz="1500" dirty="0" err="1" smtClean="0"/>
              <a:t>튜플도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사용 가능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40" y="3933056"/>
            <a:ext cx="7315200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6548636" cy="23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3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개념과 생성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딕셔너리는</a:t>
            </a:r>
            <a:r>
              <a:rPr lang="ko-KR" altLang="en-US" sz="1600" dirty="0"/>
              <a:t> 리스트나 </a:t>
            </a:r>
            <a:r>
              <a:rPr lang="ko-KR" altLang="en-US" sz="1600" dirty="0" err="1"/>
              <a:t>튜플처럼</a:t>
            </a:r>
            <a:r>
              <a:rPr lang="ko-KR" altLang="en-US" sz="1600" dirty="0"/>
              <a:t> 순서 번호를 인덱스로 사용하지 않고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키를 </a:t>
            </a:r>
            <a:r>
              <a:rPr lang="ko-KR" altLang="en-US" sz="1600" dirty="0"/>
              <a:t>통해 값을 </a:t>
            </a:r>
            <a:r>
              <a:rPr lang="ko-KR" altLang="en-US" sz="1600" dirty="0" smtClean="0"/>
              <a:t>가져옴</a:t>
            </a:r>
            <a:r>
              <a:rPr lang="en-US" altLang="ko-KR" sz="1600" dirty="0" smtClean="0"/>
              <a:t>	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smtClean="0"/>
              <a:t>키를 통한 대응 값 검색 또는 존재 확인 용도로 사용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24" y="2852936"/>
            <a:ext cx="6698544" cy="2586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9992" y="5155556"/>
            <a:ext cx="4032448" cy="10618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 smtClean="0">
                <a:latin typeface="+mn-ea"/>
                <a:ea typeface="+mn-ea"/>
              </a:rPr>
              <a:t>adic </a:t>
            </a:r>
            <a:r>
              <a:rPr kumimoji="0" lang="en-US" altLang="ko-KR" sz="1400">
                <a:latin typeface="+mn-ea"/>
                <a:ea typeface="+mn-ea"/>
              </a:rPr>
              <a:t>= </a:t>
            </a:r>
            <a:r>
              <a:rPr kumimoji="0" lang="en-US" altLang="ko-KR" sz="1400" smtClean="0">
                <a:latin typeface="+mn-ea"/>
                <a:ea typeface="+mn-ea"/>
              </a:rPr>
              <a:t>{'a': </a:t>
            </a:r>
            <a:r>
              <a:rPr kumimoji="0" lang="en-US" altLang="ko-KR" sz="1400">
                <a:latin typeface="+mn-ea"/>
                <a:ea typeface="+mn-ea"/>
              </a:rPr>
              <a:t>90, </a:t>
            </a:r>
            <a:r>
              <a:rPr kumimoji="0" lang="en-US" altLang="ko-KR" sz="1400" smtClean="0">
                <a:latin typeface="+mn-ea"/>
                <a:ea typeface="+mn-ea"/>
              </a:rPr>
              <a:t>'a': </a:t>
            </a:r>
            <a:r>
              <a:rPr kumimoji="0" lang="en-US" altLang="ko-KR" sz="1400">
                <a:latin typeface="+mn-ea"/>
                <a:ea typeface="+mn-ea"/>
              </a:rPr>
              <a:t>80, </a:t>
            </a:r>
            <a:r>
              <a:rPr kumimoji="0" lang="en-US" altLang="ko-KR" sz="1400" smtClean="0">
                <a:latin typeface="+mn-ea"/>
                <a:ea typeface="+mn-ea"/>
              </a:rPr>
              <a:t>'a': </a:t>
            </a:r>
            <a:r>
              <a:rPr kumimoji="0" lang="en-US" altLang="ko-KR" sz="1400">
                <a:latin typeface="+mn-ea"/>
                <a:ea typeface="+mn-ea"/>
              </a:rPr>
              <a:t>70}  </a:t>
            </a:r>
            <a:r>
              <a:rPr kumimoji="0"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kumimoji="0"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딕셔너리 구조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for </a:t>
            </a:r>
            <a:r>
              <a:rPr kumimoji="0" lang="en-US" altLang="ko-KR" sz="1400">
                <a:solidFill>
                  <a:srgbClr val="0000FF"/>
                </a:solidFill>
                <a:latin typeface="+mn-ea"/>
                <a:ea typeface="+mn-ea"/>
              </a:rPr>
              <a:t>key</a:t>
            </a:r>
            <a:r>
              <a:rPr kumimoji="0" lang="en-US" altLang="ko-KR" sz="1400">
                <a:latin typeface="+mn-ea"/>
                <a:ea typeface="+mn-ea"/>
              </a:rPr>
              <a:t>s, </a:t>
            </a:r>
            <a:r>
              <a:rPr kumimoji="0" lang="en-US" altLang="ko-KR" sz="1400">
                <a:solidFill>
                  <a:srgbClr val="0000FF"/>
                </a:solidFill>
                <a:latin typeface="+mn-ea"/>
                <a:ea typeface="+mn-ea"/>
              </a:rPr>
              <a:t>value</a:t>
            </a:r>
            <a:r>
              <a:rPr kumimoji="0" lang="en-US" altLang="ko-KR" sz="1400">
                <a:latin typeface="+mn-ea"/>
                <a:ea typeface="+mn-ea"/>
              </a:rPr>
              <a:t>s in adic.</a:t>
            </a:r>
            <a:r>
              <a:rPr kumimoji="0" lang="en-US" altLang="ko-KR" sz="1400">
                <a:solidFill>
                  <a:srgbClr val="C00000"/>
                </a:solidFill>
                <a:latin typeface="+mn-ea"/>
                <a:ea typeface="+mn-ea"/>
              </a:rPr>
              <a:t>item</a:t>
            </a:r>
            <a:r>
              <a:rPr kumimoji="0" lang="en-US" altLang="ko-KR" sz="1400">
                <a:latin typeface="+mn-ea"/>
                <a:ea typeface="+mn-ea"/>
              </a:rPr>
              <a:t>s():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    print(keys, values)</a:t>
            </a:r>
            <a:endParaRPr kumimoji="0" lang="ko-KR" altLang="ko-KR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503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개념과 생성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딕셔너리를</a:t>
            </a:r>
            <a:r>
              <a:rPr lang="ko-KR" altLang="en-US" sz="1600" dirty="0"/>
              <a:t> 정의할 때 항목을 저장해도 되고</a:t>
            </a:r>
            <a:r>
              <a:rPr lang="en-US" altLang="ko-KR" sz="1600" dirty="0"/>
              <a:t>,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만들고 나서 필요할 때 항목을 추가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500" b="1" dirty="0">
                <a:solidFill>
                  <a:srgbClr val="C00000"/>
                </a:solidFill>
              </a:rPr>
              <a:t> TIP </a:t>
            </a:r>
            <a:r>
              <a:rPr lang="ko-KR" altLang="en-US" sz="1500" dirty="0"/>
              <a:t>빈 </a:t>
            </a:r>
            <a:r>
              <a:rPr lang="ko-KR" altLang="en-US" sz="1500" dirty="0" err="1"/>
              <a:t>딕셔너리를</a:t>
            </a:r>
            <a:r>
              <a:rPr lang="ko-KR" altLang="en-US" sz="1500" dirty="0"/>
              <a:t> 생성할 때 ‘</a:t>
            </a:r>
            <a:r>
              <a:rPr lang="en-US" altLang="ko-KR" sz="1500" dirty="0" err="1"/>
              <a:t>bdic</a:t>
            </a:r>
            <a:r>
              <a:rPr lang="en-US" altLang="ko-KR" sz="1500" dirty="0"/>
              <a:t> = </a:t>
            </a:r>
            <a:r>
              <a:rPr lang="en-US" altLang="ko-KR" sz="1500" b="1" dirty="0" err="1"/>
              <a:t>dict</a:t>
            </a:r>
            <a:r>
              <a:rPr lang="en-US" altLang="ko-KR" sz="1500" b="1" dirty="0"/>
              <a:t>()</a:t>
            </a:r>
            <a:r>
              <a:rPr lang="en-US" altLang="ko-KR" sz="1500" dirty="0"/>
              <a:t>’ </a:t>
            </a:r>
            <a:r>
              <a:rPr lang="ko-KR" altLang="en-US" sz="1500" dirty="0"/>
              <a:t>문장 사용 가능</a:t>
            </a: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키를 이용해서 값을 참조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키를 사용하면 오류 메시지가 출력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74" y="1484785"/>
            <a:ext cx="7381875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517"/>
          <a:stretch/>
        </p:blipFill>
        <p:spPr>
          <a:xfrm>
            <a:off x="1403648" y="2737651"/>
            <a:ext cx="6984776" cy="1323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218"/>
          <a:stretch/>
        </p:blipFill>
        <p:spPr>
          <a:xfrm>
            <a:off x="1417520" y="4994784"/>
            <a:ext cx="7042912" cy="1746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41806"/>
            <a:ext cx="2142021" cy="15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38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사용법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딕셔너리</a:t>
            </a:r>
            <a:r>
              <a:rPr lang="ko-KR" altLang="en-US" sz="1600" dirty="0"/>
              <a:t> 항목을 참조할 때처럼 키를 이용해서 값을 수정할 수 있음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값을 수정하는 문장에서 만약 기존에 없는 키를 사용하면 새 항목이 추가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항목을 삭제할 때는 리스트나 </a:t>
            </a:r>
            <a:r>
              <a:rPr lang="ko-KR" altLang="en-US" sz="1600" dirty="0" err="1"/>
              <a:t>튜플처럼</a:t>
            </a:r>
            <a:r>
              <a:rPr lang="ko-KR" altLang="en-US" sz="1600" dirty="0"/>
              <a:t> </a:t>
            </a:r>
            <a:r>
              <a:rPr lang="en-US" altLang="ko-KR" sz="1600" dirty="0"/>
              <a:t>del( ) </a:t>
            </a:r>
            <a:r>
              <a:rPr lang="ko-KR" altLang="en-US" sz="1600" dirty="0"/>
              <a:t>함수를 사용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500" b="1" dirty="0">
                <a:solidFill>
                  <a:srgbClr val="C00000"/>
                </a:solidFill>
              </a:rPr>
              <a:t> TIP </a:t>
            </a:r>
            <a:r>
              <a:rPr lang="ko-KR" altLang="en-US" sz="1500" dirty="0"/>
              <a:t>모든 항목을 삭제하려면 </a:t>
            </a:r>
            <a:r>
              <a:rPr lang="ko-KR" altLang="en-US" sz="1500" dirty="0" err="1"/>
              <a:t>딕셔너리명</a:t>
            </a:r>
            <a:r>
              <a:rPr lang="en-US" altLang="ko-KR" sz="1500" dirty="0"/>
              <a:t>.clear()</a:t>
            </a:r>
            <a:r>
              <a:rPr lang="ko-KR" altLang="en-US" sz="1500" dirty="0"/>
              <a:t>를 사용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937"/>
          <a:stretch/>
        </p:blipFill>
        <p:spPr>
          <a:xfrm>
            <a:off x="1361256" y="2411719"/>
            <a:ext cx="7027168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937"/>
          <a:stretch/>
        </p:blipFill>
        <p:spPr>
          <a:xfrm>
            <a:off x="1361256" y="3695270"/>
            <a:ext cx="7027168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3937"/>
          <a:stretch/>
        </p:blipFill>
        <p:spPr>
          <a:xfrm>
            <a:off x="1361256" y="5039107"/>
            <a:ext cx="702716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7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검색</a:t>
            </a:r>
            <a:endParaRPr lang="en-US" altLang="ko-KR" sz="2400" dirty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ko-KR" altLang="en-US" sz="1500" dirty="0" err="1" smtClean="0"/>
              <a:t>메소드로</a:t>
            </a:r>
            <a:r>
              <a:rPr lang="ko-KR" altLang="en-US" sz="1500" dirty="0" smtClean="0"/>
              <a:t> 키를 전달하여 검색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존재하면 대응 값 반환</a:t>
            </a:r>
            <a:r>
              <a:rPr lang="en-US" altLang="ko-KR" sz="1500" dirty="0" smtClean="0"/>
              <a:t>,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500" dirty="0" smtClean="0"/>
              <a:t>     대응 값이 없으면 에러 없이 반환 값 없음</a:t>
            </a:r>
            <a:endParaRPr lang="en-US" altLang="ko-KR" sz="1500" dirty="0" smtClean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 smtClean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 smtClean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 smtClean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500" dirty="0" smtClean="0"/>
              <a:t>keys(), values(), items()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사용하여 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값 또는 항목 검색</a:t>
            </a:r>
            <a:r>
              <a:rPr lang="en-US" altLang="ko-KR" sz="1500" dirty="0" smtClean="0"/>
              <a:t>, </a:t>
            </a:r>
            <a:r>
              <a:rPr lang="ko-KR" altLang="en-US" sz="1500" b="1" dirty="0" smtClean="0"/>
              <a:t>결과는 리스트</a:t>
            </a:r>
            <a:endParaRPr lang="en-US" altLang="ko-KR" sz="15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091"/>
          <a:stretch/>
        </p:blipFill>
        <p:spPr>
          <a:xfrm>
            <a:off x="1394723" y="2636912"/>
            <a:ext cx="7065709" cy="19890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304"/>
          <a:stretch/>
        </p:blipFill>
        <p:spPr>
          <a:xfrm>
            <a:off x="1394723" y="5064764"/>
            <a:ext cx="7065709" cy="15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검색의 유용함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튜플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(tuple)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리스트처럼 여러 개의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저장할 수 있는 </a:t>
            </a:r>
            <a:r>
              <a:rPr lang="ko-KR" altLang="en-US" sz="1600" dirty="0" err="1" smtClean="0"/>
              <a:t>자료형이다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항목 값들은 생성 후로는 </a:t>
            </a:r>
            <a:r>
              <a:rPr lang="ko-KR" altLang="en-US" sz="1600" b="1" dirty="0" smtClean="0"/>
              <a:t>변경 삭제가 불가능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 (</a:t>
            </a:r>
            <a:r>
              <a:rPr lang="ko-KR" altLang="en-US" sz="1600" b="1" dirty="0" smtClean="0"/>
              <a:t>읽기 전용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튜플을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자주 </a:t>
            </a:r>
            <a:r>
              <a:rPr lang="ko-KR" altLang="en-US" sz="1600" dirty="0"/>
              <a:t>검색하는 항목에 대해 </a:t>
            </a:r>
            <a:r>
              <a:rPr lang="ko-KR" altLang="en-US" sz="1600" b="1" dirty="0"/>
              <a:t>정렬</a:t>
            </a:r>
            <a:r>
              <a:rPr lang="ko-KR" altLang="en-US" sz="1600" dirty="0"/>
              <a:t>이 된 상태로 만들면 </a:t>
            </a:r>
            <a:r>
              <a:rPr lang="ko-KR" altLang="en-US" sz="1600" dirty="0" smtClean="0"/>
              <a:t>검색 속도를 향상시킬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항목들의 위치에 따른 값의 의미를 일정하게 가져가는 방식으로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73" y="4052515"/>
            <a:ext cx="1655687" cy="1433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33056"/>
            <a:ext cx="4356338" cy="1519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사용법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3497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618145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 err="1"/>
              <a:t>딕셔너리의</a:t>
            </a:r>
            <a:r>
              <a:rPr lang="ko-KR" altLang="en-US" sz="1600" dirty="0"/>
              <a:t> 모든 키와 값을 리스트형으로 가져올 수 있으므로</a:t>
            </a:r>
            <a:r>
              <a:rPr lang="en-US" altLang="ko-KR" sz="1600" dirty="0"/>
              <a:t>, for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사용하면 하나씩 출력할 수 있음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1187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for </a:t>
            </a:r>
            <a:r>
              <a:rPr lang="ko-KR" altLang="en-US" sz="1800" dirty="0" err="1"/>
              <a:t>반복문으로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출력하기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07" y="2996953"/>
            <a:ext cx="6781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7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탐색   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				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Ch08-10Ex.py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등급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(grade)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초기화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grades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= {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[</a:t>
            </a:r>
            <a:r>
              <a:rPr kumimoji="0" lang="ko-KR" altLang="ko-KR" sz="1400" dirty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dirty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95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],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85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"C+"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75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endParaRPr kumimoji="0" lang="en-US" altLang="ko-KR" sz="1400" dirty="0" smtClean="0">
              <a:solidFill>
                <a:srgbClr val="080808"/>
              </a:solidFill>
              <a:latin typeface="Arial Unicode MS" panose="020B0604020202020204" pitchFamily="50" charset="-127"/>
              <a:ea typeface="JetBrains Mono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en-US" altLang="ko-KR" sz="1400" b="1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C"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70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65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60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dirty="0" smtClean="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endParaRPr kumimoji="0" lang="en-US" altLang="ko-KR" sz="1400" dirty="0">
              <a:solidFill>
                <a:srgbClr val="080808"/>
              </a:solidFill>
              <a:latin typeface="Arial Unicode MS" panose="020B0604020202020204" pitchFamily="50" charset="-127"/>
              <a:ea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8273" y="2780928"/>
            <a:ext cx="3637926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+mn-ea"/>
                <a:ea typeface="+mn-ea"/>
              </a:rPr>
              <a:t>키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탐색</a:t>
            </a:r>
            <a:endParaRPr lang="ko-KR" altLang="en-US" sz="1600" dirty="0">
              <a:latin typeface="+mn-ea"/>
              <a:ea typeface="+mn-ea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en-US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grade 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400" dirty="0" err="1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ea typeface="맑은 고딕" panose="020B0503020000020004" pitchFamily="50" charset="-127"/>
              </a:rPr>
              <a:t>등급 입력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400" b="1" smtClean="0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err="1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4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grade </a:t>
            </a:r>
            <a:r>
              <a:rPr kumimoji="0" lang="ko-KR" altLang="ko-KR" sz="1400" dirty="0" err="1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dirty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err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grades.keys</a:t>
            </a:r>
            <a:r>
              <a:rPr kumimoji="0" lang="ko-KR" altLang="ko-KR" sz="1400" dirty="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smtClean="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(grades[</a:t>
            </a:r>
            <a:r>
              <a:rPr kumimoji="0" lang="en-US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endParaRPr kumimoji="0" lang="ko-KR" altLang="ko-KR" sz="3600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2780928"/>
            <a:ext cx="3672408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+mn-ea"/>
                <a:ea typeface="+mn-ea"/>
              </a:rPr>
              <a:t>값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탐색</a:t>
            </a:r>
            <a:endParaRPr lang="ko-KR" altLang="en-US" sz="1600" dirty="0">
              <a:latin typeface="+mn-ea"/>
              <a:ea typeface="+mn-ea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en-US" altLang="ko-KR" sz="1400" smtClean="0">
                <a:solidFill>
                  <a:srgbClr val="080808"/>
                </a:solidFill>
                <a:latin typeface="+mn-ea"/>
                <a:ea typeface="+mn-ea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+mn-ea"/>
                <a:ea typeface="+mn-ea"/>
              </a:rPr>
              <a:t>score 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= </a:t>
            </a:r>
            <a:r>
              <a:rPr kumimoji="0" lang="ko-KR" altLang="ko-KR" sz="1400" dirty="0" err="1">
                <a:solidFill>
                  <a:srgbClr val="000080"/>
                </a:solidFill>
                <a:latin typeface="+mn-ea"/>
                <a:ea typeface="+mn-ea"/>
              </a:rPr>
              <a:t>int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400" dirty="0" err="1">
                <a:solidFill>
                  <a:srgbClr val="000080"/>
                </a:solidFill>
                <a:latin typeface="+mn-ea"/>
                <a:ea typeface="+mn-ea"/>
              </a:rPr>
              <a:t>input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+mn-ea"/>
                <a:ea typeface="+mn-ea"/>
              </a:rPr>
              <a:t>"점수 입력: 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+mn-ea"/>
                <a:ea typeface="+mn-ea"/>
              </a:rPr>
              <a:t>"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))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    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400" err="1">
                <a:solidFill>
                  <a:srgbClr val="0033B3"/>
                </a:solidFill>
                <a:latin typeface="+mn-ea"/>
                <a:ea typeface="+mn-ea"/>
              </a:rPr>
              <a:t>if</a:t>
            </a:r>
            <a:r>
              <a:rPr kumimoji="0" lang="ko-KR" altLang="ko-KR" sz="1400">
                <a:solidFill>
                  <a:srgbClr val="0033B3"/>
                </a:solidFill>
                <a:latin typeface="+mn-ea"/>
                <a:ea typeface="+mn-ea"/>
              </a:rPr>
              <a:t> </a:t>
            </a:r>
            <a:r>
              <a:rPr kumimoji="0" lang="en-US" altLang="ko-KR" sz="1400" smtClean="0">
                <a:solidFill>
                  <a:srgbClr val="0033B3"/>
                </a:solidFill>
                <a:latin typeface="+mn-ea"/>
                <a:ea typeface="+mn-ea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+mn-ea"/>
                <a:ea typeface="+mn-ea"/>
              </a:rPr>
              <a:t>score </a:t>
            </a:r>
            <a:r>
              <a:rPr kumimoji="0" lang="ko-KR" altLang="ko-KR" sz="1400" dirty="0" err="1">
                <a:solidFill>
                  <a:srgbClr val="0033B3"/>
                </a:solidFill>
                <a:latin typeface="+mn-ea"/>
                <a:ea typeface="+mn-ea"/>
              </a:rPr>
              <a:t>in</a:t>
            </a:r>
            <a:r>
              <a:rPr kumimoji="0" lang="ko-KR" altLang="ko-KR" sz="1400" dirty="0">
                <a:solidFill>
                  <a:srgbClr val="0033B3"/>
                </a:solidFill>
                <a:latin typeface="+mn-ea"/>
                <a:ea typeface="+mn-ea"/>
              </a:rPr>
              <a:t> </a:t>
            </a:r>
            <a:r>
              <a:rPr kumimoji="0" lang="ko-KR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grades.values</a:t>
            </a:r>
            <a:r>
              <a:rPr kumimoji="0" lang="ko-KR" altLang="ko-KR" sz="1400" dirty="0">
                <a:solidFill>
                  <a:srgbClr val="C00000"/>
                </a:solidFill>
                <a:latin typeface="+mn-ea"/>
                <a:ea typeface="+mn-ea"/>
              </a:rPr>
              <a:t>()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 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: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    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</a:b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+mn-ea"/>
                <a:ea typeface="+mn-ea"/>
              </a:rPr>
              <a:t>print</a:t>
            </a:r>
            <a:r>
              <a:rPr kumimoji="0" lang="ko-KR" altLang="ko-KR" sz="1400" dirty="0">
                <a:solidFill>
                  <a:srgbClr val="080808"/>
                </a:solidFill>
                <a:latin typeface="+mn-ea"/>
                <a:ea typeface="+mn-ea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+mn-ea"/>
                <a:ea typeface="+mn-ea"/>
              </a:rPr>
              <a:t>"점수가 존재함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+mn-ea"/>
                <a:ea typeface="+mn-ea"/>
              </a:rPr>
              <a:t>."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)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+mn-ea"/>
                <a:ea typeface="+mn-ea"/>
              </a:rPr>
              <a:t>    </a:t>
            </a:r>
            <a:endParaRPr kumimoji="0" lang="ko-KR" altLang="ko-KR" sz="36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8273" y="4437112"/>
            <a:ext cx="3672408" cy="1714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항목</a:t>
            </a:r>
            <a:r>
              <a:rPr lang="en-US" altLang="ko-KR" sz="1600" smtClean="0">
                <a:latin typeface="+mn-ea"/>
                <a:ea typeface="+mn-ea"/>
              </a:rPr>
              <a:t> </a:t>
            </a:r>
            <a:r>
              <a:rPr lang="ko-KR" altLang="en-US" sz="1600" smtClean="0">
                <a:latin typeface="+mn-ea"/>
                <a:ea typeface="+mn-ea"/>
              </a:rPr>
              <a:t>탐색</a:t>
            </a:r>
            <a:endParaRPr lang="ko-KR" altLang="en-US" sz="1600">
              <a:latin typeface="+mn-ea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rgbClr val="080808"/>
                </a:solidFill>
                <a:latin typeface="+mn-ea"/>
              </a:rPr>
              <a:t>in</a:t>
            </a:r>
            <a:r>
              <a:rPr kumimoji="0" lang="ko-KR" altLang="ko-KR" sz="1400">
                <a:solidFill>
                  <a:srgbClr val="080808"/>
                </a:solidFill>
                <a:latin typeface="+mn-ea"/>
              </a:rPr>
              <a:t>score = </a:t>
            </a:r>
            <a:r>
              <a:rPr kumimoji="0" lang="ko-KR" altLang="ko-KR" sz="1400">
                <a:solidFill>
                  <a:srgbClr val="000080"/>
                </a:solidFill>
                <a:latin typeface="+mn-ea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+mn-ea"/>
              </a:rPr>
              <a:t>(</a:t>
            </a:r>
            <a:r>
              <a:rPr kumimoji="0" lang="ko-KR" altLang="ko-KR" sz="1400">
                <a:solidFill>
                  <a:srgbClr val="000080"/>
                </a:solidFill>
                <a:latin typeface="+mn-ea"/>
              </a:rPr>
              <a:t>input</a:t>
            </a:r>
            <a:r>
              <a:rPr kumimoji="0" lang="ko-KR" altLang="ko-KR" sz="1400">
                <a:solidFill>
                  <a:srgbClr val="080808"/>
                </a:solidFill>
                <a:latin typeface="+mn-ea"/>
              </a:rPr>
              <a:t>(</a:t>
            </a:r>
            <a:r>
              <a:rPr kumimoji="0" lang="ko-KR" altLang="ko-KR" sz="1400" b="1">
                <a:solidFill>
                  <a:srgbClr val="008080"/>
                </a:solidFill>
                <a:latin typeface="+mn-ea"/>
              </a:rPr>
              <a:t>"점수 입력: "</a:t>
            </a:r>
            <a:r>
              <a:rPr kumimoji="0" lang="ko-KR" altLang="ko-KR" sz="1400">
                <a:solidFill>
                  <a:srgbClr val="080808"/>
                </a:solidFill>
                <a:latin typeface="+mn-ea"/>
              </a:rPr>
              <a:t>))</a:t>
            </a:r>
            <a:r>
              <a:rPr kumimoji="0" lang="en-US" altLang="ko-KR" sz="1400">
                <a:solidFill>
                  <a:srgbClr val="080808"/>
                </a:solidFill>
                <a:latin typeface="+mn-ea"/>
              </a:rPr>
              <a:t> </a:t>
            </a:r>
            <a:endParaRPr lang="ko-KR" altLang="en-US" sz="1600" dirty="0">
              <a:latin typeface="+mn-ea"/>
              <a:ea typeface="+mn-ea"/>
            </a:endParaRPr>
          </a:p>
          <a:p>
            <a:pPr lvl="1" eaLnBrk="0" latin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400" dirty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y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err="1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dirty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err="1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grades.items</a:t>
            </a:r>
            <a:r>
              <a:rPr kumimoji="0" lang="ko-KR" altLang="ko-KR" sz="1400" dirty="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400" err="1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40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4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score </a:t>
            </a:r>
            <a:r>
              <a:rPr kumimoji="0" lang="en-US" altLang="ko-KR" sz="140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==</a:t>
            </a:r>
            <a:r>
              <a:rPr kumimoji="0" lang="ko-KR" altLang="ko-KR" sz="1400" smtClean="0">
                <a:solidFill>
                  <a:srgbClr val="0033B3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y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grades</a:t>
            </a:r>
            <a:r>
              <a:rPr kumimoji="0" lang="ko-KR" altLang="ko-KR" sz="14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400" dirty="0" err="1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en-US" altLang="ko-KR" sz="14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	</a:t>
            </a:r>
            <a:endParaRPr kumimoji="0" lang="ko-KR" altLang="ko-KR" sz="14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436490"/>
            <a:ext cx="2204006" cy="22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사용법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500" dirty="0"/>
              <a:t>만약 </a:t>
            </a:r>
            <a:r>
              <a:rPr lang="ko-KR" altLang="en-US" sz="1500" dirty="0" err="1"/>
              <a:t>딕셔너리에</a:t>
            </a:r>
            <a:r>
              <a:rPr lang="ko-KR" altLang="en-US" sz="1500" dirty="0"/>
              <a:t> 있는 항목을 </a:t>
            </a:r>
            <a:r>
              <a:rPr lang="ko-KR" altLang="en-US" sz="1500" dirty="0" smtClean="0"/>
              <a:t>정렬하고 </a:t>
            </a:r>
            <a:r>
              <a:rPr lang="ko-KR" altLang="en-US" sz="1500" dirty="0"/>
              <a:t>싶다면 내장 함수 </a:t>
            </a:r>
            <a:r>
              <a:rPr lang="en-US" altLang="ko-KR" sz="1500" dirty="0"/>
              <a:t>sorted( )</a:t>
            </a:r>
            <a:r>
              <a:rPr lang="ko-KR" altLang="en-US" sz="1500" dirty="0"/>
              <a:t>를 사용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       </a:t>
            </a:r>
            <a:r>
              <a:rPr lang="ko-KR" altLang="en-US" sz="1500" dirty="0" err="1" smtClean="0"/>
              <a:t>딕셔너리의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키 값이 동일한 </a:t>
            </a:r>
            <a:r>
              <a:rPr lang="ko-KR" altLang="en-US" sz="1500" dirty="0" smtClean="0"/>
              <a:t>데이터형이어야 가능하고 </a:t>
            </a:r>
            <a:r>
              <a:rPr lang="ko-KR" altLang="en-US" sz="1500" b="1" dirty="0"/>
              <a:t>정렬 결과는 </a:t>
            </a:r>
            <a:r>
              <a:rPr lang="ko-KR" altLang="en-US" sz="1500" b="1" dirty="0" err="1"/>
              <a:t>리스트형이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됨</a:t>
            </a:r>
            <a:endParaRPr lang="en-US" altLang="ko-KR" sz="1500" b="1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500" dirty="0"/>
              <a:t>정렬된 결과를 </a:t>
            </a:r>
            <a:r>
              <a:rPr lang="ko-KR" altLang="en-US" sz="1500" dirty="0" err="1"/>
              <a:t>딕셔너리로</a:t>
            </a:r>
            <a:r>
              <a:rPr lang="ko-KR" altLang="en-US" sz="1500" dirty="0"/>
              <a:t> 변환하려면 </a:t>
            </a:r>
            <a:r>
              <a:rPr lang="en-US" altLang="ko-KR" sz="1500" b="1" dirty="0" err="1"/>
              <a:t>dict</a:t>
            </a:r>
            <a:r>
              <a:rPr lang="en-US" altLang="ko-KR" sz="1500" b="1" dirty="0"/>
              <a:t>( )</a:t>
            </a:r>
            <a:r>
              <a:rPr lang="ko-KR" altLang="en-US" sz="1500" dirty="0"/>
              <a:t>를 사용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64577"/>
            <a:ext cx="74009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085"/>
          <a:stretch/>
        </p:blipFill>
        <p:spPr>
          <a:xfrm>
            <a:off x="1389367" y="2780929"/>
            <a:ext cx="707106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937"/>
          <a:stretch/>
        </p:blipFill>
        <p:spPr>
          <a:xfrm>
            <a:off x="1389367" y="4453483"/>
            <a:ext cx="7091138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5217140"/>
            <a:ext cx="4010585" cy="1324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94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딕셔너리의</a:t>
            </a:r>
            <a:r>
              <a:rPr lang="ko-KR" altLang="en-US" sz="1600" dirty="0"/>
              <a:t> 값을 모두 추출하고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반복문으로</a:t>
            </a:r>
            <a:r>
              <a:rPr lang="ko-KR" altLang="en-US" sz="1600" dirty="0"/>
              <a:t> 합계를 먼저 계산</a:t>
            </a:r>
            <a:r>
              <a:rPr lang="en-US" altLang="ko-KR" sz="1600" dirty="0"/>
              <a:t>, </a:t>
            </a:r>
            <a:r>
              <a:rPr lang="ko-KR" altLang="en-US" sz="1600" dirty="0"/>
              <a:t>반복이 종료되면 평균을 계산해서 출력하는 순서로 코드를 만들어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저장한 프로그램을 실행시켜 결과를 확인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91400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908"/>
          <a:stretch/>
        </p:blipFill>
        <p:spPr>
          <a:xfrm>
            <a:off x="1403649" y="2780929"/>
            <a:ext cx="7056784" cy="2076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4033" b="1357"/>
          <a:stretch/>
        </p:blipFill>
        <p:spPr>
          <a:xfrm>
            <a:off x="1403649" y="5529636"/>
            <a:ext cx="7056783" cy="3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도서명을 입력하면 해당 도서의 가격을 알려주고</a:t>
            </a:r>
            <a:r>
              <a:rPr lang="en-US" altLang="ko-KR" sz="1500" dirty="0"/>
              <a:t>, </a:t>
            </a:r>
            <a:r>
              <a:rPr lang="ko-KR" altLang="en-US" sz="1500" dirty="0"/>
              <a:t>종료 조건</a:t>
            </a:r>
            <a:r>
              <a:rPr lang="en-US" altLang="ko-KR" sz="1500" dirty="0"/>
              <a:t>(0)</a:t>
            </a:r>
            <a:r>
              <a:rPr lang="ko-KR" altLang="en-US" sz="1500" dirty="0"/>
              <a:t>을 입력하면 프로그램을 종료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만약 도서명을 잘못 입력하면</a:t>
            </a:r>
            <a:r>
              <a:rPr lang="en-US" altLang="ko-KR" sz="1500" dirty="0"/>
              <a:t>, </a:t>
            </a:r>
            <a:r>
              <a:rPr lang="ko-KR" altLang="en-US" sz="1500" dirty="0"/>
              <a:t>오류가 발생하지 않도록 처리하고 안내 메시지를 보여줌 </a:t>
            </a:r>
            <a:endParaRPr lang="en-US" altLang="ko-KR" sz="1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dirty="0"/>
              <a:t>무한 반복을 위한 </a:t>
            </a:r>
            <a:r>
              <a:rPr lang="en-US" altLang="ko-KR" sz="1500" dirty="0"/>
              <a:t>while </a:t>
            </a:r>
            <a:r>
              <a:rPr lang="ko-KR" altLang="en-US" sz="1500" dirty="0"/>
              <a:t>문장 안에서 입력과 검색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출력이 </a:t>
            </a:r>
            <a:r>
              <a:rPr lang="ko-KR" altLang="en-US" sz="1500" dirty="0"/>
              <a:t>모두 이루어지는 구조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42" y="3718979"/>
            <a:ext cx="6225540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65" y="1484785"/>
            <a:ext cx="7381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93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동작 순서에 따라 다음과 같이 프로그램을 만들고 저장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502"/>
          <a:stretch/>
        </p:blipFill>
        <p:spPr>
          <a:xfrm>
            <a:off x="1403648" y="2405045"/>
            <a:ext cx="6912768" cy="359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4" y="1469182"/>
            <a:ext cx="7381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9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500" dirty="0"/>
              <a:t>모스 부호는 짧은 전류</a:t>
            </a:r>
            <a:r>
              <a:rPr lang="en-US" altLang="ko-KR" sz="1500" dirty="0"/>
              <a:t>(.)</a:t>
            </a:r>
            <a:r>
              <a:rPr lang="ko-KR" altLang="en-US" sz="1500" dirty="0"/>
              <a:t>와 긴 전류</a:t>
            </a:r>
            <a:r>
              <a:rPr lang="en-US" altLang="ko-KR" sz="1500" dirty="0"/>
              <a:t>(-)</a:t>
            </a:r>
            <a:r>
              <a:rPr lang="ko-KR" altLang="en-US" sz="1500" dirty="0"/>
              <a:t>를 조합하여 알파벳과 숫자를 표기하는 신호 체계</a:t>
            </a: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500" dirty="0"/>
              <a:t>알파벳 단어를 입력하면 해당하는 모스 부호를 출력하는 프로그램</a:t>
            </a: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5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447075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56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 smtClean="0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66124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 dirty="0"/>
              <a:t>알파벳 문자를 키로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모스 부호는 값으로 설정</a:t>
            </a:r>
            <a:endParaRPr lang="en-US" altLang="ko-KR" sz="14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 dirty="0"/>
              <a:t>단어를 구성하는 각 문자를 키로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해당하는 값을 찾아 출력</a:t>
            </a:r>
            <a:r>
              <a:rPr lang="en-US" altLang="ko-KR" sz="1400" dirty="0"/>
              <a:t>, </a:t>
            </a:r>
            <a:r>
              <a:rPr lang="ko-KR" altLang="en-US" sz="1400" dirty="0"/>
              <a:t>키가 아닌 문자가 입력되는 경우에는 ‘</a:t>
            </a:r>
            <a:r>
              <a:rPr lang="en-US" altLang="ko-KR" sz="1400" dirty="0"/>
              <a:t>None’</a:t>
            </a:r>
            <a:r>
              <a:rPr lang="ko-KR" altLang="en-US" sz="1400" dirty="0"/>
              <a:t>을 출력</a:t>
            </a:r>
            <a:endParaRPr lang="en-US" altLang="ko-KR" sz="14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 dirty="0"/>
              <a:t>저장한 프로그램을 실행시켜 결과를 확인</a:t>
            </a:r>
            <a:endParaRPr lang="en-US" altLang="ko-KR" sz="14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5"/>
            <a:ext cx="739140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486"/>
          <a:stretch/>
        </p:blipFill>
        <p:spPr>
          <a:xfrm>
            <a:off x="1575965" y="2276873"/>
            <a:ext cx="5588323" cy="902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888"/>
          <a:stretch/>
        </p:blipFill>
        <p:spPr>
          <a:xfrm>
            <a:off x="1575965" y="3898246"/>
            <a:ext cx="6452419" cy="17319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53418"/>
          <a:stretch/>
        </p:blipFill>
        <p:spPr>
          <a:xfrm>
            <a:off x="1554167" y="5983874"/>
            <a:ext cx="3456384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0532" y="4067759"/>
            <a:ext cx="4824536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word =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word.upper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대문자로 변환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소문자 변환은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lower()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353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활용 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2993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060849"/>
            <a:ext cx="776216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</a:t>
            </a:r>
            <a:r>
              <a:rPr lang="ko-KR" altLang="en-US" sz="1600" dirty="0"/>
              <a:t>은 하나 이상의 문자를 순서대로 저장하는 데이터형으로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리스트처럼 인덱싱할 수 있어서 </a:t>
            </a:r>
            <a:r>
              <a:rPr lang="en-US" altLang="ko-KR" sz="1600" dirty="0"/>
              <a:t>for </a:t>
            </a:r>
            <a:r>
              <a:rPr lang="ko-KR" altLang="en-US" sz="1600" dirty="0"/>
              <a:t>문에도 동일하게 사용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문자열의 구조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83" y="2996953"/>
            <a:ext cx="4598491" cy="1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소분류 </a:t>
            </a:r>
            <a:r>
              <a:rPr lang="ko-KR" altLang="en-US" sz="1700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700" dirty="0" smtClean="0">
                <a:cs typeface="Arial" panose="020B0604020202020204" pitchFamily="34" charset="0"/>
              </a:rPr>
              <a:t> 생성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아래의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카페 메뉴를 참조하여 소분류 메뉴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구성하시오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Key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메뉴명으로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키에 대응되는 값은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[[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단가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천단위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)], [,], … 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구성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348880"/>
            <a:ext cx="7596844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소분류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만들기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menu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{'COFFEE': [['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에스프레소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3.0],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아메리카노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3.0],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카페라떼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카프치노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'LATTE': [['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말차라떼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초코라떼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카페라떼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'TEA': [['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청귤차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자몽차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레몬차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4.0],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카모마일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'ADE': [['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자몽에이드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레몬에이드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청포도에이드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'JUICE': [['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망고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바나나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딸기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'SMOOTHIE': [['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청귤스무디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요거트스무디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'MILK TEA': [['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흑당밀크티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4.5], ['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달고나밀크티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4.5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소분류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print("\n[[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소분류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title,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menu.items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print(title, " : ",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051" y="3105064"/>
            <a:ext cx="5072445" cy="1921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556" y="5103122"/>
            <a:ext cx="5436940" cy="1499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39681" y="1002432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Ch08-Menu00.py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개념과 생성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튜플은</a:t>
            </a:r>
            <a:r>
              <a:rPr lang="ko-KR" altLang="en-US" sz="1600" dirty="0"/>
              <a:t> 리스트처럼 여러 개의 데이터를 저장할 수 있는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튜플은</a:t>
            </a:r>
            <a:r>
              <a:rPr lang="ko-KR" altLang="en-US" sz="1600" dirty="0"/>
              <a:t> 리스트처럼 여러 개의 데이터 항목을 </a:t>
            </a:r>
            <a:r>
              <a:rPr lang="en-US" altLang="ko-KR" sz="1600" dirty="0" smtClean="0"/>
              <a:t>0</a:t>
            </a:r>
            <a:r>
              <a:rPr lang="ko-KR" altLang="en-US" sz="1600" dirty="0"/>
              <a:t>부터 시작하는 정수형 </a:t>
            </a:r>
            <a:r>
              <a:rPr lang="ko-KR" altLang="en-US" sz="1600" b="1" dirty="0"/>
              <a:t>인덱스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이용해 </a:t>
            </a:r>
            <a:r>
              <a:rPr lang="ko-KR" altLang="en-US" sz="1600" dirty="0"/>
              <a:t>각 항목을 참조하거나 </a:t>
            </a:r>
            <a:r>
              <a:rPr lang="ko-KR" altLang="en-US" sz="1600" b="1" dirty="0" err="1"/>
              <a:t>슬라이싱</a:t>
            </a:r>
            <a:endParaRPr lang="en-US" altLang="ko-KR" sz="16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 smtClean="0"/>
              <a:t>소괄호 </a:t>
            </a:r>
            <a:r>
              <a:rPr lang="en-US" altLang="ko-KR" sz="1600" b="1" dirty="0" smtClean="0"/>
              <a:t>( 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사용해서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인덱싱이나 </a:t>
            </a:r>
            <a:r>
              <a:rPr lang="ko-KR" altLang="en-US" sz="1600" dirty="0" err="1"/>
              <a:t>슬라이싱은</a:t>
            </a:r>
            <a:r>
              <a:rPr lang="ko-KR" altLang="en-US" sz="1600" dirty="0"/>
              <a:t> 리스트와 동일한 방법을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튜플의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값은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읽기 전용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자료형으로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추가하거나 삭제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변경하는 것이 불가능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39" y="3754338"/>
            <a:ext cx="7439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소분류 </a:t>
            </a:r>
            <a:r>
              <a:rPr lang="ko-KR" altLang="en-US" sz="1700" dirty="0" err="1">
                <a:cs typeface="Arial" panose="020B0604020202020204" pitchFamily="34" charset="0"/>
              </a:rPr>
              <a:t>메뉴표</a:t>
            </a:r>
            <a:r>
              <a:rPr lang="ko-KR" altLang="en-US" sz="1700" dirty="0">
                <a:cs typeface="Arial" panose="020B0604020202020204" pitchFamily="34" charset="0"/>
              </a:rPr>
              <a:t> </a:t>
            </a:r>
            <a:r>
              <a:rPr lang="ko-KR" altLang="en-US" sz="1700" dirty="0" smtClean="0">
                <a:cs typeface="Arial" panose="020B0604020202020204" pitchFamily="34" charset="0"/>
              </a:rPr>
              <a:t>출력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소분류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소분류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참조하여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단위로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204864"/>
            <a:ext cx="759684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소분류 메뉴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print("[[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title,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.items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print("## %s ##" %title)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for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price in </a:t>
            </a:r>
            <a:r>
              <a:rPr lang="en-US" altLang="ko-KR" sz="140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언팩킹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print("%-10s\t%5.1f" %(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price))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924944"/>
            <a:ext cx="1850297" cy="37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39681" y="1002432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Ch08-Menu01.py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60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err="1" smtClean="0">
                <a:cs typeface="Arial" panose="020B0604020202020204" pitchFamily="34" charset="0"/>
              </a:rPr>
              <a:t>대분류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ko-KR" altLang="en-US" sz="1700" dirty="0" err="1">
                <a:cs typeface="Arial" panose="020B0604020202020204" pitchFamily="34" charset="0"/>
              </a:rPr>
              <a:t>메뉴표</a:t>
            </a:r>
            <a:r>
              <a:rPr lang="ko-KR" altLang="en-US" sz="1700" dirty="0">
                <a:cs typeface="Arial" panose="020B0604020202020204" pitchFamily="34" charset="0"/>
              </a:rPr>
              <a:t> 생성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이미 구성된 소분류 메뉴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참조하여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Key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 시작하는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순서번호로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하고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키에 대응되는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값은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메뉴명으로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구성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20888"/>
            <a:ext cx="7596844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생성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 = 0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title in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menu.keys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[no]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title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딕셔너리에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항목 추가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no += 1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print("[[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no, title in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.items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print("%d : %-10s" %(no, title))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293096"/>
            <a:ext cx="1657581" cy="2095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39681" y="1002432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Ch08-Menu02.py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23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err="1" smtClean="0">
                <a:cs typeface="Arial" panose="020B0604020202020204" pitchFamily="34" charset="0"/>
              </a:rPr>
              <a:t>대분류</a:t>
            </a:r>
            <a:r>
              <a:rPr lang="ko-KR" altLang="en-US" sz="1700" dirty="0" smtClean="0">
                <a:cs typeface="Arial" panose="020B0604020202020204" pitchFamily="34" charset="0"/>
              </a:rPr>
              <a:t> 메뉴 선택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출력하여주고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그 중 하나를 선택하는 코드를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완성하시오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키보드로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메뉴의 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Key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입력 받아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 받은 키로 소분류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참조하여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해당 리스트를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20887"/>
            <a:ext cx="7596844" cy="4248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메뉴 선택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print("\n&gt;&gt; [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&lt;&lt;")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no, title in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items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print("[%d] %s" %(no, title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메뉴 출력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mcnt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-1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&lt; 0 or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&gt;=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mcnt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print('-'*30)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nogroup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(input("&gt;&gt;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그룹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inkey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menugroup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get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nogroup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소분류 메뉴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(menu)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키 찾기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menu.get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inkey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	  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소분류 메뉴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(menu)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키로 소분류 메뉴 리스트 구성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찾기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		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소분류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 출력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20" y="2833342"/>
            <a:ext cx="3850664" cy="22188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39681" y="1002432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Ch08-Menu03.py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17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 </a:t>
            </a:r>
            <a:r>
              <a:rPr lang="en-US" altLang="ko-KR" sz="1700" dirty="0">
                <a:cs typeface="Arial" panose="020B0604020202020204" pitchFamily="34" charset="0"/>
              </a:rPr>
              <a:t>(</a:t>
            </a:r>
            <a:r>
              <a:rPr lang="ko-KR" altLang="en-US" sz="1700" dirty="0">
                <a:cs typeface="Arial" panose="020B0604020202020204" pitchFamily="34" charset="0"/>
              </a:rPr>
              <a:t>소분류 메뉴 </a:t>
            </a:r>
            <a:r>
              <a:rPr lang="ko-KR" altLang="en-US" sz="1700" dirty="0" smtClean="0">
                <a:cs typeface="Arial" panose="020B0604020202020204" pitchFamily="34" charset="0"/>
              </a:rPr>
              <a:t>선택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871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선택된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메뉴의 소분류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메뉴표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출력하여주고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그 중 하나를 선택하는 코드를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완성하시오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메뉴로 소분류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출력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이때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순서번호도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함께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소분류 메뉴의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순서번호를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키보드로 입력 받아 메뉴 선택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20887"/>
            <a:ext cx="7596844" cy="4176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소분류 메뉴 선택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print("\n&gt;&gt; [%s]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소분류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&lt;&lt;" %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inkey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seq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price in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 메뉴 출력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print("[%d] %-10s\t%5.1f" %(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seq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price))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seq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+= 1   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순서번호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생성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mcnt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 가능한 메뉴 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-1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선택번호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&lt; 0 or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&gt;=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mcnt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print('-'*30)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(input("&gt;&gt;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print("&gt; %s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선택하셨습니다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." %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][0])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954508"/>
            <a:ext cx="2271541" cy="3606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39681" y="1002432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Ch08-Menu04.py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6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en-US" altLang="ko-KR" sz="1700" dirty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주문내역 리스트 </a:t>
            </a:r>
            <a:r>
              <a:rPr lang="ko-KR" altLang="en-US" sz="1700" dirty="0">
                <a:cs typeface="Arial" panose="020B0604020202020204" pitchFamily="34" charset="0"/>
              </a:rPr>
              <a:t>생성</a:t>
            </a:r>
            <a:r>
              <a:rPr lang="en-US" altLang="ko-KR" sz="1700" dirty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871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선택된 소분류 메뉴에 대한 주문 수량을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입력받아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주문내역 리스트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리스트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단가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주문수량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금액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구성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금액은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단가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*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주문수량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계산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리스트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20887"/>
            <a:ext cx="7596844" cy="331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[]  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생성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 생성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	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수량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&lt;=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(input("&gt;&gt;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몇 잔을 원하십니까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("&gt; [%s]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[%d]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잔 선택하셨습니다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." %(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][0],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totprice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][1]*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*1000)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리스트에 추가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selmlist.append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([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][0],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nomenu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][1],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inqty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totprice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284984"/>
            <a:ext cx="2406589" cy="2706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559824" y="1014780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Ch08-Menu05.py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90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계속 주문 처리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선택을 계속 할 수 있도록 코드를 수정하고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마지막에 주문 내역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종료는 키보드로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'x'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'X'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입력받아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처리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기타 키는 주문 계속으로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최종 주문내역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주문한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단가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수량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금액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나열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마지막에 주문 합계를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총 주문 잔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총 청구 금액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708919"/>
            <a:ext cx="7596844" cy="360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 반복 처리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''	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키보드 입력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계속 여부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[]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 생성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print("\n&gt;&gt; [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   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중간 생략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input("&gt;&gt;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 주문을 하시겠습니까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? [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x,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Enter]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 or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8175"/>
          <a:stretch/>
        </p:blipFill>
        <p:spPr>
          <a:xfrm>
            <a:off x="4825191" y="3429000"/>
            <a:ext cx="3489363" cy="1621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36296" y="1014780"/>
            <a:ext cx="1836712" cy="4823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Ch08-Menu06.py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59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-3]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cs typeface="Arial" panose="020B0604020202020204" pitchFamily="34" charset="0"/>
              </a:rPr>
              <a:t>주문 내역서 출력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484784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 선택을 계속 할 수 있도록 코드를 수정하고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마지막에 주문 내역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종료는 키보드로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'x'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'X'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입력받아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처리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기타 키는 주문 계속으로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최종 주문내역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주문한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메뉴명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단가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주문 수량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금액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나열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마지막에 주문 합계를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총 주문 잔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총 청구 금액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08919"/>
            <a:ext cx="7596844" cy="3960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 반복 처리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''	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키보드 입력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계속 여부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[]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 생성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print("\n&gt;&gt; [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   #</a:t>
            </a:r>
            <a:r>
              <a:rPr lang="ko-KR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중간 생략</a:t>
            </a:r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("&gt;&gt;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 주문을 하시겠습니까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? [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x,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Enter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")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inisel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 or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'X':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출력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주문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결과</a:t>
            </a:r>
            <a:endParaRPr lang="en-US" altLang="ko-KR" sz="1200" dirty="0" smtClean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99" y="3931659"/>
            <a:ext cx="3338997" cy="2593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391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02.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-3 </a:t>
            </a:r>
            <a:r>
              <a:rPr lang="ko-KR" altLang="en-US" sz="18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도전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카페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메뉴표</a:t>
            </a:r>
            <a:r>
              <a:rPr lang="ko-KR" altLang="en-US" sz="1800" dirty="0" err="1" smtClean="0">
                <a:cs typeface="Arial" panose="020B0604020202020204" pitchFamily="34" charset="0"/>
              </a:rPr>
              <a:t>를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err="1" smtClean="0">
                <a:cs typeface="Arial" panose="020B0604020202020204" pitchFamily="34" charset="0"/>
              </a:rPr>
              <a:t>딕셔너리로</a:t>
            </a:r>
            <a:r>
              <a:rPr lang="ko-KR" altLang="en-US" sz="1800" dirty="0" smtClean="0">
                <a:cs typeface="Arial" panose="020B0604020202020204" pitchFamily="34" charset="0"/>
              </a:rPr>
              <a:t> 구성하기</a:t>
            </a:r>
            <a:r>
              <a:rPr lang="ko-KR" altLang="en-US" sz="1700" dirty="0" smtClean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(</a:t>
            </a:r>
            <a:r>
              <a:rPr lang="ko-KR" altLang="en-US" sz="1700" dirty="0" smtClean="0">
                <a:solidFill>
                  <a:srgbClr val="C00000"/>
                </a:solidFill>
                <a:cs typeface="Arial" panose="020B0604020202020204" pitchFamily="34" charset="0"/>
              </a:rPr>
              <a:t>주문 내역 항목 취소</a:t>
            </a:r>
            <a:r>
              <a:rPr lang="en-US" altLang="ko-KR" sz="1700" dirty="0" smtClean="0">
                <a:cs typeface="Arial" panose="020B0604020202020204" pitchFamily="34" charset="0"/>
              </a:rPr>
              <a:t>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484784"/>
            <a:ext cx="75968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마지막에 주문내역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확정되기 전에 주문내역 항목을 삭제할 수 있도록 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Upgrade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하시오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항목 번호를 출력해주고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해당 번호를 선택하면 주문 리스트에서 해당 항목만 제거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7596844" cy="3960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 반복 처리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''	 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키보드 입력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계속 여부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[]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주문내역 리스트 생성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print("\n&gt;&gt; [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대분류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메뉴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   #</a:t>
            </a:r>
            <a:r>
              <a:rPr lang="ko-KR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중간 생략</a:t>
            </a:r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("&gt;&gt;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 주문을 하시겠습니까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? [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x,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Enter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")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inisel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 or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insel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== 'X':</a:t>
            </a:r>
          </a:p>
          <a:p>
            <a:pPr>
              <a:buClr>
                <a:srgbClr val="3C479D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주문 항목 선택 취소</a:t>
            </a:r>
            <a:endParaRPr lang="en-US" altLang="ko-KR" sz="1200" dirty="0" smtClean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#[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출력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최종 주문 결과</a:t>
            </a:r>
            <a:endParaRPr lang="en-US" altLang="ko-KR" sz="12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099684"/>
            <a:ext cx="3154210" cy="3497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94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</a:t>
            </a:r>
            <a:r>
              <a:rPr lang="en-US" altLang="ko-KR" smtClean="0"/>
              <a:t> 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딕셔너리의</a:t>
            </a:r>
            <a:r>
              <a:rPr lang="ko-KR" altLang="en-US" dirty="0"/>
              <a:t>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세트</a:t>
            </a:r>
            <a:r>
              <a:rPr lang="en-US" altLang="ko-KR" dirty="0" smtClean="0"/>
              <a:t>(Set)</a:t>
            </a:r>
            <a:endParaRPr lang="en-US" altLang="ko-KR" dirty="0"/>
          </a:p>
          <a:p>
            <a:pPr lvl="1"/>
            <a:r>
              <a:rPr lang="ko-KR" altLang="en-US" dirty="0" smtClean="0"/>
              <a:t>세트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는 키만 </a:t>
            </a:r>
            <a:r>
              <a:rPr lang="ko-KR" altLang="en-US" dirty="0"/>
              <a:t>모아 놓은 </a:t>
            </a:r>
            <a:r>
              <a:rPr lang="ko-KR" altLang="en-US" dirty="0" err="1"/>
              <a:t>딕셔너리의</a:t>
            </a:r>
            <a:r>
              <a:rPr lang="ko-KR" altLang="en-US" dirty="0"/>
              <a:t> 특수한 형태</a:t>
            </a:r>
            <a:endParaRPr lang="en-US" altLang="ko-KR" dirty="0"/>
          </a:p>
          <a:p>
            <a:pPr lvl="1"/>
            <a:r>
              <a:rPr lang="ko-KR" altLang="en-US" dirty="0" err="1"/>
              <a:t>딕셔너리의</a:t>
            </a:r>
            <a:r>
              <a:rPr lang="ko-KR" altLang="en-US" dirty="0"/>
              <a:t> 키는 중복되면 안 되므로 세트에 들어 있는 값은 항상 유일</a:t>
            </a:r>
            <a:endParaRPr lang="en-US" altLang="ko-KR" dirty="0"/>
          </a:p>
          <a:p>
            <a:pPr lvl="1"/>
            <a:r>
              <a:rPr lang="ko-KR" altLang="en-US" dirty="0"/>
              <a:t>세트를 생성하려면 </a:t>
            </a:r>
            <a:r>
              <a:rPr lang="ko-KR" altLang="en-US" dirty="0" err="1"/>
              <a:t>딕셔너리처럼</a:t>
            </a:r>
            <a:r>
              <a:rPr lang="ko-KR" altLang="en-US" dirty="0"/>
              <a:t> 중괄호 </a:t>
            </a:r>
            <a:r>
              <a:rPr lang="en-US" altLang="ko-KR" dirty="0"/>
              <a:t>{ }</a:t>
            </a:r>
            <a:r>
              <a:rPr lang="ko-KR" altLang="en-US" dirty="0"/>
              <a:t> 사용하지만 </a:t>
            </a:r>
            <a:r>
              <a:rPr lang="en-US" altLang="ko-KR" dirty="0"/>
              <a:t>: </a:t>
            </a:r>
            <a:r>
              <a:rPr lang="ko-KR" altLang="en-US" dirty="0"/>
              <a:t>없이 값을 입력</a:t>
            </a:r>
            <a:endParaRPr lang="en-US" altLang="ko-KR" dirty="0"/>
          </a:p>
          <a:p>
            <a:pPr lvl="1"/>
            <a:r>
              <a:rPr lang="ko-KR" altLang="en-US" dirty="0"/>
              <a:t>중복된 키는 자동으로 하나만 남음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판매된 물품의 전체 수량이 아닌 종류만 파악하고 싶을 때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0" y="2618910"/>
            <a:ext cx="8055895" cy="167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0" y="4779150"/>
            <a:ext cx="8055895" cy="156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06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</a:t>
            </a:r>
            <a:r>
              <a:rPr lang="en-US" altLang="ko-KR" smtClean="0"/>
              <a:t> 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딕셔너리의</a:t>
            </a:r>
            <a:r>
              <a:rPr lang="ko-KR" altLang="en-US" dirty="0"/>
              <a:t>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세트</a:t>
            </a:r>
            <a:r>
              <a:rPr lang="en-US" altLang="ko-KR" dirty="0"/>
              <a:t>(Set)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세트 사이의 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en-US" altLang="ko-KR" dirty="0"/>
              <a:t>, </a:t>
            </a:r>
            <a:r>
              <a:rPr lang="ko-KR" altLang="en-US" dirty="0" smtClean="0"/>
              <a:t>대칭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양방향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dirty="0" err="1"/>
              <a:t>차집합을</a:t>
            </a:r>
            <a:r>
              <a:rPr lang="ko-KR" altLang="en-US" dirty="0"/>
              <a:t> 구할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연산자 </a:t>
            </a:r>
            <a:r>
              <a:rPr lang="en-US" altLang="ko-KR" dirty="0"/>
              <a:t>&amp;, |, -, ^ </a:t>
            </a:r>
            <a:r>
              <a:rPr lang="ko-KR" altLang="en-US" dirty="0"/>
              <a:t>대신 함수를 사용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5" y="1607559"/>
            <a:ext cx="7337775" cy="318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5" y="5272488"/>
            <a:ext cx="7337775" cy="11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9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064896" cy="468396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개념과 생성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튜플은</a:t>
            </a:r>
            <a:r>
              <a:rPr lang="ko-KR" altLang="en-US" sz="1600" dirty="0"/>
              <a:t> 소괄호를 이용해서 정의하지만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소괄호</a:t>
            </a:r>
            <a:r>
              <a:rPr lang="ko-KR" altLang="en-US" sz="1600" dirty="0"/>
              <a:t>를 생략하고 값만 입력해도 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smtClean="0"/>
              <a:t>값이 하나인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생성 시에는 반드시 값 뒤에 </a:t>
            </a:r>
            <a:r>
              <a:rPr lang="ko-KR" altLang="en-US" sz="1600" dirty="0" err="1" smtClean="0"/>
              <a:t>컴마를</a:t>
            </a:r>
            <a:r>
              <a:rPr lang="ko-KR" altLang="en-US" sz="1600" dirty="0" smtClean="0"/>
              <a:t> 사용해야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1486865"/>
            <a:ext cx="73723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48" y="2367211"/>
            <a:ext cx="7315200" cy="135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9511" y="5700923"/>
            <a:ext cx="6712793" cy="89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&gt;&gt;&gt; 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x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= (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3)	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#()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묶음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의 의미로 사용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	</a:t>
            </a:r>
          </a:p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&gt;&gt;&gt; a = (3,)	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#()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는 묶음의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의미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, ,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튜플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항목의 계속 의미로 해석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&gt;&gt;&gt; b = 10,	</a:t>
            </a:r>
          </a:p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&gt;&gt;&gt; type(a); type(b); type(x); 		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295"/>
          <a:stretch/>
        </p:blipFill>
        <p:spPr>
          <a:xfrm>
            <a:off x="1279512" y="4293096"/>
            <a:ext cx="671279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7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</a:t>
            </a:r>
            <a:r>
              <a:rPr lang="en-US" altLang="ko-KR" smtClean="0"/>
              <a:t> 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딕셔너리의</a:t>
            </a:r>
            <a:r>
              <a:rPr lang="ko-KR" altLang="en-US" dirty="0"/>
              <a:t>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zip()</a:t>
            </a:r>
            <a:endParaRPr lang="en-US" altLang="ko-KR" dirty="0"/>
          </a:p>
          <a:p>
            <a:pPr lvl="1"/>
            <a:r>
              <a:rPr lang="en-US" altLang="ko-KR" dirty="0"/>
              <a:t>zip() </a:t>
            </a:r>
            <a:r>
              <a:rPr lang="ko-KR" altLang="en-US" dirty="0"/>
              <a:t>함수는 동시에 여러 리스트에 </a:t>
            </a:r>
            <a:r>
              <a:rPr lang="ko-KR" altLang="en-US" dirty="0" smtClean="0"/>
              <a:t>접근하여 같은 </a:t>
            </a:r>
            <a:r>
              <a:rPr lang="ko-KR" altLang="en-US" dirty="0" err="1" smtClean="0"/>
              <a:t>인덱스끼리</a:t>
            </a:r>
            <a:r>
              <a:rPr lang="ko-KR" altLang="en-US" dirty="0" smtClean="0"/>
              <a:t> 매칭시켜준다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28800"/>
            <a:ext cx="8049610" cy="26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025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</a:t>
            </a:r>
            <a:r>
              <a:rPr lang="en-US" altLang="ko-KR" smtClean="0"/>
              <a:t> 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딕셔너리의</a:t>
            </a:r>
            <a:r>
              <a:rPr lang="ko-KR" altLang="en-US" dirty="0"/>
              <a:t>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zip()</a:t>
            </a:r>
          </a:p>
          <a:p>
            <a:pPr lvl="1"/>
            <a:r>
              <a:rPr lang="en-US" altLang="ko-KR" dirty="0"/>
              <a:t>zip() </a:t>
            </a:r>
            <a:r>
              <a:rPr lang="ko-KR" altLang="en-US" dirty="0"/>
              <a:t>함수는 두 리스트를 </a:t>
            </a:r>
            <a:r>
              <a:rPr lang="ko-KR" altLang="en-US" dirty="0" err="1"/>
              <a:t>튜플이나</a:t>
            </a:r>
            <a:r>
              <a:rPr lang="ko-KR" altLang="en-US" dirty="0"/>
              <a:t> </a:t>
            </a:r>
            <a:r>
              <a:rPr lang="ko-KR" altLang="en-US" dirty="0" err="1"/>
              <a:t>딕셔너리로</a:t>
            </a:r>
            <a:r>
              <a:rPr lang="ko-KR" altLang="en-US" dirty="0"/>
              <a:t> 짝지을 때 </a:t>
            </a:r>
            <a:r>
              <a:rPr lang="en-US" altLang="ko-KR" dirty="0"/>
              <a:t>zip() </a:t>
            </a:r>
            <a:r>
              <a:rPr lang="ko-KR" altLang="en-US" dirty="0"/>
              <a:t>함수 사용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96510" cy="305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227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6" y="1908130"/>
            <a:ext cx="3210400" cy="2523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16832"/>
            <a:ext cx="3210400" cy="2514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개념과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104775" lvl="1" indent="0">
              <a:buClr>
                <a:srgbClr val="3C479D"/>
              </a:buClr>
              <a:buNone/>
            </a:pPr>
            <a:r>
              <a:rPr lang="en-US" altLang="ko-KR" sz="1800" dirty="0" smtClean="0"/>
              <a:t>    [</a:t>
            </a:r>
            <a:r>
              <a:rPr lang="ko-KR" altLang="en-US" sz="1800" dirty="0" smtClean="0"/>
              <a:t>실습</a:t>
            </a:r>
            <a:r>
              <a:rPr lang="en-US" altLang="ko-KR" sz="1800" dirty="0" smtClean="0"/>
              <a:t>]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생성 </a:t>
            </a:r>
            <a:endParaRPr lang="en-US" altLang="ko-KR" sz="1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95" y="4618491"/>
            <a:ext cx="3210400" cy="22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8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개념과 생성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튜플</a:t>
            </a:r>
            <a:r>
              <a:rPr lang="ko-KR" altLang="en-US" sz="1600" dirty="0"/>
              <a:t> 생성 시에 리스트를 그대로 사용 가능</a:t>
            </a:r>
            <a:r>
              <a:rPr lang="en-US" altLang="ko-KR" sz="1600" dirty="0"/>
              <a:t>, </a:t>
            </a:r>
            <a:r>
              <a:rPr lang="ko-KR" altLang="en-US" sz="1600" dirty="0"/>
              <a:t>반대로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리스트 생성 시 사용 가능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 smtClean="0"/>
              <a:t>range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이용해서 규칙적인 간격을 갖는 정수로 구성된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7235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21" y="5080511"/>
            <a:ext cx="7305675" cy="136207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89248" y="2708920"/>
            <a:ext cx="7324725" cy="1895475"/>
            <a:chOff x="1289248" y="4557861"/>
            <a:chExt cx="7324725" cy="18954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9248" y="4557861"/>
              <a:ext cx="7324725" cy="6096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9248" y="5167461"/>
              <a:ext cx="7305675" cy="1285875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508104" y="3212976"/>
            <a:ext cx="3275856" cy="12972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200" i="1">
                <a:solidFill>
                  <a:srgbClr val="808080"/>
                </a:solidFill>
                <a:latin typeface="+mn-ea"/>
                <a:ea typeface="+mn-ea"/>
              </a:rPr>
              <a:t>## </a:t>
            </a:r>
            <a:r>
              <a:rPr kumimoji="0" lang="ko-KR" altLang="en-US" sz="1200" i="1">
                <a:solidFill>
                  <a:srgbClr val="808080"/>
                </a:solidFill>
                <a:latin typeface="+mn-ea"/>
                <a:ea typeface="+mn-ea"/>
              </a:rPr>
              <a:t>튜플 초기화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t_tri = ()  #</a:t>
            </a:r>
            <a:r>
              <a:rPr kumimoji="0" lang="ko-KR" altLang="en-US" sz="1400">
                <a:latin typeface="+mn-ea"/>
                <a:ea typeface="+mn-ea"/>
              </a:rPr>
              <a:t>튜플 구조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t_tri = tuple(i for i in range(0, 15, 3))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latin typeface="+mn-ea"/>
                <a:ea typeface="+mn-ea"/>
              </a:rPr>
              <a:t>print(t_tri)</a:t>
            </a:r>
            <a:endParaRPr kumimoji="0" lang="ko-KR" altLang="ko-KR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6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372807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사용법 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dirty="0" err="1"/>
              <a:t>튜플의</a:t>
            </a:r>
            <a:r>
              <a:rPr lang="ko-KR" altLang="en-US" sz="1500" dirty="0"/>
              <a:t> 특정 위치나 범위에 있는 항목을 참조하기 위한 인덱싱과 </a:t>
            </a:r>
            <a:r>
              <a:rPr lang="ko-KR" altLang="en-US" sz="1500" dirty="0" err="1"/>
              <a:t>슬라이싱을</a:t>
            </a:r>
            <a:r>
              <a:rPr lang="ko-KR" altLang="en-US" sz="1500" dirty="0"/>
              <a:t> 실행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‘</a:t>
            </a:r>
            <a:r>
              <a:rPr lang="en-US" altLang="ko-KR" sz="1500" dirty="0" smtClean="0"/>
              <a:t>+’ </a:t>
            </a:r>
            <a:r>
              <a:rPr lang="ko-KR" altLang="en-US" sz="1500" dirty="0"/>
              <a:t>연</a:t>
            </a:r>
            <a:r>
              <a:rPr lang="ko-KR" altLang="en-US" sz="1500" dirty="0" smtClean="0"/>
              <a:t>산자는 </a:t>
            </a:r>
            <a:r>
              <a:rPr lang="ko-KR" altLang="en-US" sz="1500" dirty="0" err="1" smtClean="0"/>
              <a:t>튜플</a:t>
            </a:r>
            <a:r>
              <a:rPr lang="ko-KR" altLang="en-US" sz="1500" dirty="0" smtClean="0"/>
              <a:t> 간의 결합</a:t>
            </a:r>
            <a:r>
              <a:rPr lang="en-US" altLang="ko-KR" sz="1500" dirty="0" smtClean="0"/>
              <a:t>, ‘*’ </a:t>
            </a:r>
            <a:r>
              <a:rPr lang="ko-KR" altLang="en-US" sz="1500" dirty="0" smtClean="0"/>
              <a:t>연산자는 </a:t>
            </a:r>
            <a:r>
              <a:rPr lang="ko-KR" altLang="en-US" sz="1500" dirty="0" err="1" smtClean="0"/>
              <a:t>튜플의</a:t>
            </a:r>
            <a:r>
              <a:rPr lang="ko-KR" altLang="en-US" sz="1500" dirty="0" smtClean="0"/>
              <a:t> 반복을 의미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9740"/>
            <a:ext cx="7381875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14" y="2387750"/>
            <a:ext cx="729615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20" y="2384747"/>
            <a:ext cx="4561302" cy="1543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70" y="4725145"/>
            <a:ext cx="7267575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60" y="4708800"/>
            <a:ext cx="5788340" cy="15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14948</TotalTime>
  <Words>5187</Words>
  <Application>Microsoft Office PowerPoint</Application>
  <PresentationFormat>화면 슬라이드 쇼(4:3)</PresentationFormat>
  <Paragraphs>691</Paragraphs>
  <Slides>62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Adobe Kaiti Std R</vt:lpstr>
      <vt:lpstr>Arial Unicode MS</vt:lpstr>
      <vt:lpstr>HY견고딕</vt:lpstr>
      <vt:lpstr>JetBrains Mono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08. 튜플과 딕셔너리</vt:lpstr>
      <vt:lpstr>PowerPoint 프레젠테이션</vt:lpstr>
      <vt:lpstr>PowerPoint 프레젠테이션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01. 튜플</vt:lpstr>
      <vt:lpstr>PowerPoint 프레젠테이션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</vt:lpstr>
      <vt:lpstr>02. 딕셔너리 </vt:lpstr>
      <vt:lpstr>02. 딕셔너리 </vt:lpstr>
      <vt:lpstr>02. 딕셔너리 </vt:lpstr>
      <vt:lpstr>02. 딕셔너리 </vt:lpstr>
      <vt:lpstr>02. 딕셔너리 </vt:lpstr>
      <vt:lpstr>02. 딕셔너리 </vt:lpstr>
      <vt:lpstr>02. 딕셔너리 </vt:lpstr>
      <vt:lpstr>02. 딕셔너리 </vt:lpstr>
      <vt:lpstr>02. 딕셔너리 </vt:lpstr>
      <vt:lpstr>03.  리스트, 튜플, 딕셔너리의 심화 내용</vt:lpstr>
      <vt:lpstr>03.  리스트, 튜플, 딕셔너리의 심화 내용</vt:lpstr>
      <vt:lpstr>03.  리스트, 튜플, 딕셔너리의 심화 내용</vt:lpstr>
      <vt:lpstr>03.  리스트, 튜플, 딕셔너리의 심화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1328</cp:revision>
  <dcterms:created xsi:type="dcterms:W3CDTF">2012-07-11T10:23:22Z</dcterms:created>
  <dcterms:modified xsi:type="dcterms:W3CDTF">2023-05-08T07:30:23Z</dcterms:modified>
</cp:coreProperties>
</file>