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71" r:id="rId3"/>
    <p:sldId id="516" r:id="rId4"/>
    <p:sldId id="712" r:id="rId5"/>
    <p:sldId id="711" r:id="rId6"/>
    <p:sldId id="721" r:id="rId7"/>
    <p:sldId id="722" r:id="rId8"/>
    <p:sldId id="724" r:id="rId9"/>
    <p:sldId id="725" r:id="rId10"/>
    <p:sldId id="726" r:id="rId11"/>
    <p:sldId id="727" r:id="rId12"/>
    <p:sldId id="728" r:id="rId13"/>
    <p:sldId id="720" r:id="rId14"/>
    <p:sldId id="729" r:id="rId15"/>
    <p:sldId id="684" r:id="rId16"/>
    <p:sldId id="730" r:id="rId17"/>
    <p:sldId id="731" r:id="rId18"/>
    <p:sldId id="733" r:id="rId19"/>
    <p:sldId id="732" r:id="rId20"/>
    <p:sldId id="734" r:id="rId21"/>
    <p:sldId id="735" r:id="rId22"/>
    <p:sldId id="736" r:id="rId23"/>
    <p:sldId id="385" r:id="rId2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C479D"/>
    <a:srgbClr val="008000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6548" autoAdjust="0"/>
  </p:normalViewPr>
  <p:slideViewPr>
    <p:cSldViewPr>
      <p:cViewPr varScale="1">
        <p:scale>
          <a:sx n="108" d="100"/>
          <a:sy n="108" d="100"/>
        </p:scale>
        <p:origin x="204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2021 Hanbit Academy, Inc.</a:t>
            </a:r>
          </a:p>
          <a:p>
            <a:pPr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>
                <a:ea typeface="맑은 고딕" pitchFamily="50" charset="-127"/>
              </a:rPr>
              <a:t>.</a:t>
            </a:r>
            <a:r>
              <a:rPr kumimoji="0" lang="ko-KR" altLang="en-US" sz="110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2023-05-30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600" b="1">
                <a:solidFill>
                  <a:schemeClr val="bg1"/>
                </a:solidFill>
              </a:rPr>
              <a:t>Chapter 10. </a:t>
            </a:r>
            <a:r>
              <a:rPr lang="ko-KR" altLang="en-US" sz="3600" b="1" smtClean="0">
                <a:solidFill>
                  <a:schemeClr val="bg1"/>
                </a:solidFill>
              </a:rPr>
              <a:t>재귀함수의 활용과 </a:t>
            </a:r>
            <a:r>
              <a:rPr lang="en-US" altLang="ko-KR" sz="3600" b="1" smtClean="0">
                <a:solidFill>
                  <a:schemeClr val="bg1"/>
                </a:solidFill>
              </a:rPr>
              <a:t>Class</a:t>
            </a:r>
            <a:endParaRPr lang="ko-KR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 smtClean="0"/>
              <a:t>Class</a:t>
            </a:r>
            <a:r>
              <a:rPr lang="ko-KR" altLang="en-US" smtClean="0"/>
              <a:t>와 객체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57606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en-US" altLang="ko-KR" sz="2400"/>
              <a:t>Class</a:t>
            </a:r>
            <a:r>
              <a:rPr lang="ko-KR" altLang="en-US" sz="2400"/>
              <a:t>의 메서드 </a:t>
            </a:r>
            <a:r>
              <a:rPr lang="ko-KR" altLang="en-US" sz="2400" smtClean="0"/>
              <a:t>정의 및 사용</a:t>
            </a:r>
            <a:endParaRPr lang="en-US" altLang="ko-KR" sz="18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get_men()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메서드 생성</a:t>
            </a:r>
            <a:endParaRPr lang="en-US" altLang="ko-KR" sz="1600"/>
          </a:p>
        </p:txBody>
      </p:sp>
      <p:sp>
        <p:nvSpPr>
          <p:cNvPr id="6" name="직사각형 5"/>
          <p:cNvSpPr/>
          <p:nvPr/>
        </p:nvSpPr>
        <p:spPr>
          <a:xfrm>
            <a:off x="827584" y="3068960"/>
            <a:ext cx="7848872" cy="3491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class Men: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def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__init__(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self, value):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self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Men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자신 객체 의미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(__init__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생성자 함수 의미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시 자동 실행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self.id = value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self.name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self.sex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self.age = None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def set_men(self, name, sex=None, age=None):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self.name = name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self.sex = sex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self.age = age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men1 = Men('101')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생성자 함수가 작동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print(men1.id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men1.set_men(name = 'Kims', age=22, sex='F')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men1.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get_men()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id, name, sex, age = men1.get_men()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print(id, name, sex, age)</a:t>
            </a:r>
            <a:endParaRPr lang="en-US" altLang="ko-KR" sz="120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2060848"/>
            <a:ext cx="7848872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클래스에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get_men()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메서드를 추가하시오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해당 객체의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(id, name, sex, age)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값을 반환한다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sex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나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age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값이 없으면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None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으로 반환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76256" y="1722294"/>
            <a:ext cx="1896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Ch10-ClassMen.py</a:t>
            </a:r>
          </a:p>
        </p:txBody>
      </p:sp>
    </p:spTree>
    <p:extLst>
      <p:ext uri="{BB962C8B-B14F-4D97-AF65-F5344CB8AC3E}">
        <p14:creationId xmlns:p14="http://schemas.microsoft.com/office/powerpoint/2010/main" val="279217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en-US" altLang="ko-KR"/>
              <a:t>Class</a:t>
            </a:r>
            <a:r>
              <a:rPr lang="ko-KR" altLang="en-US"/>
              <a:t>와 객체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180020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smtClean="0"/>
              <a:t>Class</a:t>
            </a:r>
            <a:r>
              <a:rPr lang="ko-KR" altLang="en-US" sz="2000" smtClean="0"/>
              <a:t>로 </a:t>
            </a:r>
            <a:r>
              <a:rPr lang="en-US" altLang="ko-KR" sz="2000" smtClean="0"/>
              <a:t>2</a:t>
            </a:r>
            <a:r>
              <a:rPr lang="ko-KR" altLang="en-US" sz="2000" smtClean="0"/>
              <a:t>진트리 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이진 트리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(Binary Tree)</a:t>
            </a:r>
          </a:p>
          <a:p>
            <a:pPr marL="704850" lvl="3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/>
              <a:t>각 노드</a:t>
            </a:r>
            <a:r>
              <a:rPr lang="en-US" altLang="ko-KR" sz="1400" smtClean="0"/>
              <a:t>(Root Node)</a:t>
            </a:r>
            <a:r>
              <a:rPr lang="ko-KR" altLang="en-US" sz="1400" smtClean="0"/>
              <a:t>가 최대 두 개의 자식 노드</a:t>
            </a:r>
            <a:r>
              <a:rPr lang="en-US" altLang="ko-KR" sz="1400" smtClean="0"/>
              <a:t>(Prarent Node)</a:t>
            </a:r>
            <a:r>
              <a:rPr lang="ko-KR" altLang="en-US" sz="1400" smtClean="0"/>
              <a:t>를 가질 수 있는 트리</a:t>
            </a:r>
            <a:r>
              <a:rPr lang="en-US" altLang="ko-KR" sz="1400" smtClean="0"/>
              <a:t>(Tree)</a:t>
            </a:r>
            <a:r>
              <a:rPr lang="ko-KR" altLang="en-US" sz="1400" smtClean="0"/>
              <a:t> 구조</a:t>
            </a:r>
            <a:endParaRPr lang="en-US" altLang="ko-KR" sz="1400" smtClean="0"/>
          </a:p>
          <a:p>
            <a:pPr marL="704850" lvl="3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/>
              <a:t>계층적으로 구성된다</a:t>
            </a:r>
            <a:r>
              <a:rPr lang="en-US" altLang="ko-KR" sz="1400" smtClean="0"/>
              <a:t>.</a:t>
            </a:r>
            <a:endParaRPr lang="en-US" altLang="ko-KR" sz="1400"/>
          </a:p>
        </p:txBody>
      </p:sp>
      <p:pic>
        <p:nvPicPr>
          <p:cNvPr id="1026" name="Picture 2" descr="https://postfiles.pstatic.net/MjAyMTA4MTJfMTUg/MDAxNjI4NzcxNjY3Njk1.LzkpiaQGbnNjO5HTDxAaj74QycyX0nEMyC-AhMTksk8g.TRkj42cBrOVh2GWRJWy_y0GMDaWd0Q8M8L74USEWMfwg.PNG.s_0810/image.png?type=w7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36912"/>
            <a:ext cx="3133452" cy="20422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77015" y="4941168"/>
            <a:ext cx="7128792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class Node: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def __init__(self,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value):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self.value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value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self.left = None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self.right = None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2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en-US" altLang="ko-KR"/>
              <a:t>Class</a:t>
            </a:r>
            <a:r>
              <a:rPr lang="ko-KR" altLang="en-US"/>
              <a:t>와 객체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180020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smtClean="0"/>
              <a:t>Class</a:t>
            </a:r>
            <a:r>
              <a:rPr lang="ko-KR" altLang="en-US" sz="2000" smtClean="0"/>
              <a:t>로 </a:t>
            </a:r>
            <a:r>
              <a:rPr lang="en-US" altLang="ko-KR" sz="2000" smtClean="0"/>
              <a:t>2</a:t>
            </a:r>
            <a:r>
              <a:rPr lang="ko-KR" altLang="en-US" sz="2000" smtClean="0"/>
              <a:t>진트리 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이진 트리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(Binary Tree)</a:t>
            </a:r>
          </a:p>
          <a:p>
            <a:pPr marL="704850" lvl="3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/>
              <a:t>각 노드</a:t>
            </a:r>
            <a:r>
              <a:rPr lang="en-US" altLang="ko-KR" sz="1400" smtClean="0"/>
              <a:t>(Root Node)</a:t>
            </a:r>
            <a:r>
              <a:rPr lang="ko-KR" altLang="en-US" sz="1400" smtClean="0"/>
              <a:t>가 최대 두 개의 자식 노드</a:t>
            </a:r>
            <a:r>
              <a:rPr lang="en-US" altLang="ko-KR" sz="1400" smtClean="0"/>
              <a:t>(Prarent Node)</a:t>
            </a:r>
            <a:r>
              <a:rPr lang="ko-KR" altLang="en-US" sz="1400" smtClean="0"/>
              <a:t>를 가질 수 있는 트리</a:t>
            </a:r>
            <a:r>
              <a:rPr lang="en-US" altLang="ko-KR" sz="1400" smtClean="0"/>
              <a:t>(Tree)</a:t>
            </a:r>
            <a:r>
              <a:rPr lang="ko-KR" altLang="en-US" sz="1400" smtClean="0"/>
              <a:t> 구조</a:t>
            </a:r>
            <a:endParaRPr lang="en-US" altLang="ko-KR" sz="1400" smtClean="0"/>
          </a:p>
          <a:p>
            <a:pPr marL="704850" lvl="3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/>
              <a:t>계층적으로 구성된다</a:t>
            </a:r>
            <a:r>
              <a:rPr lang="en-US" altLang="ko-KR" sz="1400" smtClean="0"/>
              <a:t>.</a:t>
            </a:r>
            <a:endParaRPr lang="en-US" altLang="ko-KR" sz="1400"/>
          </a:p>
        </p:txBody>
      </p:sp>
      <p:sp>
        <p:nvSpPr>
          <p:cNvPr id="8" name="직사각형 7"/>
          <p:cNvSpPr/>
          <p:nvPr/>
        </p:nvSpPr>
        <p:spPr>
          <a:xfrm>
            <a:off x="1377015" y="2708920"/>
            <a:ext cx="7128792" cy="388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class Node:</a:t>
            </a:r>
            <a:endParaRPr lang="en-US" altLang="ko-KR" sz="13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def __init__(self, 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value):</a:t>
            </a:r>
            <a:endParaRPr lang="en-US" altLang="ko-KR" sz="13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       self.value </a:t>
            </a: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= value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self.left = None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self.right = 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None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30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root = Node('+')  </a:t>
            </a:r>
            <a:r>
              <a:rPr lang="en-US" altLang="ko-KR" sz="1300" smtClean="0">
                <a:solidFill>
                  <a:schemeClr val="tx1"/>
                </a:solidFill>
              </a:rPr>
              <a:t>   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Node Class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로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진 트리 객체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root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생성하여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value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값을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'+'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로 초기화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root.left = Node('3')  </a:t>
            </a:r>
            <a:r>
              <a:rPr lang="en-US" altLang="ko-KR" sz="1300" smtClean="0">
                <a:solidFill>
                  <a:schemeClr val="tx1"/>
                </a:solidFill>
              </a:rPr>
              <a:t>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root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객체의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left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변수에 새로운 노드를 초기화 하여 대입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연결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root.right = Node('5') 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#root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객체의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right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변수에 새로운 노드를 초기화 하여 대입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연결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print(root.value)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print(root.left.value)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print(root.right.value)</a:t>
            </a:r>
            <a:endParaRPr lang="en-US" altLang="ko-KR" sz="1300" smtClean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012160" y="2900776"/>
            <a:ext cx="1080120" cy="726737"/>
            <a:chOff x="6012160" y="2900776"/>
            <a:chExt cx="1080120" cy="726737"/>
          </a:xfrm>
        </p:grpSpPr>
        <p:sp>
          <p:nvSpPr>
            <p:cNvPr id="3" name="타원 2"/>
            <p:cNvSpPr/>
            <p:nvPr/>
          </p:nvSpPr>
          <p:spPr>
            <a:xfrm>
              <a:off x="6444208" y="2900776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6012160" y="3411489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876256" y="3411489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5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9" name="직선 연결선 8"/>
            <p:cNvCxnSpPr>
              <a:stCxn id="3" idx="3"/>
              <a:endCxn id="6" idx="7"/>
            </p:cNvCxnSpPr>
            <p:nvPr/>
          </p:nvCxnSpPr>
          <p:spPr>
            <a:xfrm flipH="1">
              <a:off x="6196548" y="3085164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3" idx="5"/>
              <a:endCxn id="7" idx="1"/>
            </p:cNvCxnSpPr>
            <p:nvPr/>
          </p:nvCxnSpPr>
          <p:spPr>
            <a:xfrm>
              <a:off x="6628596" y="3085164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481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en-US" altLang="ko-KR"/>
              <a:t>Class</a:t>
            </a:r>
            <a:r>
              <a:rPr lang="ko-KR" altLang="en-US"/>
              <a:t>와 객체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smtClean="0"/>
              <a:t>Class</a:t>
            </a:r>
            <a:r>
              <a:rPr lang="ko-KR" altLang="en-US" sz="2000" smtClean="0"/>
              <a:t>로 </a:t>
            </a:r>
            <a:r>
              <a:rPr lang="en-US" altLang="ko-KR" sz="2000" smtClean="0"/>
              <a:t>2</a:t>
            </a:r>
            <a:r>
              <a:rPr lang="ko-KR" altLang="en-US" sz="2000" smtClean="0"/>
              <a:t>진트리 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노드의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value, left.value, right.value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검색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455084"/>
            <a:ext cx="7596844" cy="4002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Node:</a:t>
            </a: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def __init__(self, value):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self.value = value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self.left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self.right = None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20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get_node(self):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rgbClr val="C00000"/>
                </a:solidFill>
                <a:cs typeface="Arial" panose="020B0604020202020204" pitchFamily="34" charset="0"/>
              </a:rPr>
              <a:t>##</a:t>
            </a:r>
            <a:r>
              <a:rPr lang="ko-KR" altLang="en-US" sz="1200" smtClean="0">
                <a:solidFill>
                  <a:srgbClr val="C00000"/>
                </a:solidFill>
                <a:cs typeface="Arial" panose="020B0604020202020204" pitchFamily="34" charset="0"/>
              </a:rPr>
              <a:t>작성할 부분 </a:t>
            </a:r>
            <a:r>
              <a:rPr lang="en-US" altLang="ko-KR" sz="1200" smtClean="0">
                <a:solidFill>
                  <a:srgbClr val="C00000"/>
                </a:solidFill>
                <a:cs typeface="Arial" panose="020B0604020202020204" pitchFamily="34" charset="0"/>
              </a:rPr>
              <a:t>##    </a:t>
            </a:r>
            <a:endParaRPr lang="en-US" altLang="ko-KR" sz="12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    return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self.value, left,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right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root = Node('+')  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#Node Class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진 트리 객체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생성하여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value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값을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'+'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로 초기화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root.left = Node('3')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left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root.right = Node('5')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right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print("Root :", root.get_node())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print("Left :", root.left.get_node())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print("Right:", root.right.get_node())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7596844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get_node()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메서드를 만들어서 메서드의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value, left.value, right.value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를 반환받는다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8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en-US" altLang="ko-KR"/>
              <a:t>Class</a:t>
            </a:r>
            <a:r>
              <a:rPr lang="ko-KR" altLang="en-US"/>
              <a:t>와 객체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1474356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/>
              <a:t>Class</a:t>
            </a:r>
            <a:r>
              <a:rPr lang="ko-KR" altLang="en-US" sz="2000"/>
              <a:t>로 </a:t>
            </a:r>
            <a:r>
              <a:rPr lang="en-US" altLang="ko-KR" sz="2000"/>
              <a:t>2</a:t>
            </a:r>
            <a:r>
              <a:rPr lang="ko-KR" altLang="en-US" sz="2000"/>
              <a:t>진트리 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노드의 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value, left.value, right.value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검색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455084"/>
            <a:ext cx="7596844" cy="4249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Node:</a:t>
            </a: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def __init__(self, value):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self.value = value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self.left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self.right = None</a:t>
            </a:r>
          </a:p>
          <a:p>
            <a:pPr>
              <a:buClr>
                <a:srgbClr val="3C479D"/>
              </a:buClr>
            </a:pPr>
            <a:endParaRPr lang="en-US" altLang="ko-KR" sz="120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get_node(self):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if self.left is None: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left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else: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left = self.left.value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if self.right is None: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right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else: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right = self.right.value</a:t>
            </a: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    return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self.value, left,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right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 = Node('+')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#Node Class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진 트리 객체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생성하여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value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값을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'+'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로 초기화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root.left = Node('3')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left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 = Node('5')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right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print("Root :", root.get_node())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print("Left :", root.left.get_node())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print("Right:", root.right.get_node())</a:t>
            </a:r>
            <a:endParaRPr lang="en-US" altLang="ko-KR" sz="120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7596844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아래의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진트리를 구성하고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get_node()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메서드로 각 노드를 확인하여보시오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07904" y="2679799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472" y="3695817"/>
            <a:ext cx="2725229" cy="9717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직사각형 23"/>
          <p:cNvSpPr/>
          <p:nvPr/>
        </p:nvSpPr>
        <p:spPr>
          <a:xfrm>
            <a:off x="6626900" y="1507730"/>
            <a:ext cx="1860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987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smtClean="0"/>
              <a:t>재귀 함수와 </a:t>
            </a:r>
            <a:r>
              <a:rPr lang="en-US" altLang="ko-KR" sz="4000" smtClean="0"/>
              <a:t>Class</a:t>
            </a:r>
            <a:r>
              <a:rPr lang="ko-KR" altLang="en-US" sz="4000" smtClean="0"/>
              <a:t>의 </a:t>
            </a:r>
            <a:r>
              <a:rPr lang="ko-KR" altLang="en-US" sz="4000"/>
              <a:t>활용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mtClean="0"/>
              <a:t>03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0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78335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재귀함수로 </a:t>
            </a:r>
            <a:r>
              <a:rPr lang="en-US" altLang="ko-KR" sz="2000"/>
              <a:t>2</a:t>
            </a:r>
            <a:r>
              <a:rPr lang="ko-KR" altLang="en-US" sz="2000"/>
              <a:t>진트리 탐색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재귀함수로 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진트리 탐색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80928"/>
            <a:ext cx="7596844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Node:</a:t>
            </a: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def __init__(self, value):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self.value = value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self.left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self.right = None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in_order_traverse(node)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if node is not None: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in_order_traverse(node.left)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왼쪽 서브트리 중위 순회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print(node.value, end=' 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현재 노드 방문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in_order_traverse(node.right)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오른쪽 서브트리 중위 순회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 = Node('+')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#Node Class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진 트리 객체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생성하여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value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값을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'+'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로 초기화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root.left = Node('3')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left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 = Node('5')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right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root.right.left = Node('*')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root.right.left.left = Node('3')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root.right.left.right = Node('5')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root.right.right = Node('3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print("&lt;In-Order&gt;", end=' ')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in_order_traverse(root)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#left &gt; root &gt; right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순회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844824"/>
            <a:ext cx="7596844" cy="834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아래의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진트리를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left root right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노드 순으로 탐색하는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in_order_traverse()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pre_order_traverse()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도 작성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root left left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순으로 탐색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post_order_traverse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도 작성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left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left root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순으로 탐색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586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78335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재귀함수로 </a:t>
            </a:r>
            <a:r>
              <a:rPr lang="en-US" altLang="ko-KR" sz="2000"/>
              <a:t>2</a:t>
            </a:r>
            <a:r>
              <a:rPr lang="ko-KR" altLang="en-US" sz="2000"/>
              <a:t>진트리 </a:t>
            </a:r>
            <a:r>
              <a:rPr lang="ko-KR" altLang="en-US" sz="2000" smtClean="0"/>
              <a:t>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재귀함수로 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진트리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구성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(1)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80928"/>
            <a:ext cx="7596844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operators = {'+': 1, '-': 1, '*': 2, '/': 2}  #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연산자 우선순위 고려</a:t>
            </a:r>
          </a:p>
          <a:p>
            <a:pPr>
              <a:buClr>
                <a:srgbClr val="3C479D"/>
              </a:buClr>
            </a:pPr>
            <a:endParaRPr lang="ko-KR" altLang="en-US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find_priority_operator(expression):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global operators 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#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우선순위가 가장 빠른 연산자의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index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를 찾음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operator_index = -1    #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선택된 연산자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index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max_precedence = -1    #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가장 빠른 연산 우선순위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index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parentheses_count = 0  #()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의 깊이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for i in range(len(expression) - 1, -1, -1):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char = expression[i]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if char == ')':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parentheses_count += 1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elif char == '(':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parentheses_count -= 1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elif char in operators and parentheses_count == 0:  #operater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이고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()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로 완성되면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if operators[char] &gt;= max_precedence: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    operator_index = i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    max_precedence = operators[char]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    return i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return -1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65467"/>
            <a:ext cx="7596844" cy="666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입력받아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구성하는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construct_binary_tree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find_priority_operator()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의한 우선순위가 높은 연산자를 식별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5849909" y="1512312"/>
            <a:ext cx="2749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TreeConstruct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1338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78335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재귀함수로 </a:t>
            </a:r>
            <a:r>
              <a:rPr lang="en-US" altLang="ko-KR" sz="2000"/>
              <a:t>2</a:t>
            </a:r>
            <a:r>
              <a:rPr lang="ko-KR" altLang="en-US" sz="2000"/>
              <a:t>진트리 </a:t>
            </a:r>
            <a:r>
              <a:rPr lang="ko-KR" altLang="en-US" sz="2000" smtClean="0"/>
              <a:t>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재귀함수로 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진트리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구성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(2)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80928"/>
            <a:ext cx="7596844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construct_binary_tree(expression):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global operators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if expression[0] == '(':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끝의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를 제거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expression = expression[1:-1]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if len(expression) == 0: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return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#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우선순위가 가장 빠른 연산자의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index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를 찾음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operator_index = 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find_priority_operator(expression)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if operator_index == -1: # 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연산자가 없으면 피연산자로 간주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node = Node(expression)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else: # 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연산자를 기준으로 왼쪽과 오른쪽의 표현식을 나눕니다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operator = expression[operator_index]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left_expression = expression[:operator_index]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right_expression = expression[operator_index+1:]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# 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노드를 생성하고 재귀적으로 왼쪽과 오른쪽 서브트리를 구성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node = Node(operator)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node.left = </a:t>
            </a: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construct_binary_tree(left_expression)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node.right = </a:t>
            </a: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construct_binary_tree(right_expression)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return node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65467"/>
            <a:ext cx="7596844" cy="666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입력받아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구성하는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construct_binary_tree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find_priority_operator()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의한 우선순위가 높은 연산자를 식별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5849909" y="1512312"/>
            <a:ext cx="2749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TreeConstruct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1982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78335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재귀함수로 </a:t>
            </a:r>
            <a:r>
              <a:rPr lang="en-US" altLang="ko-KR" sz="2000"/>
              <a:t>2</a:t>
            </a:r>
            <a:r>
              <a:rPr lang="ko-KR" altLang="en-US" sz="2000"/>
              <a:t>진트리 </a:t>
            </a:r>
            <a:r>
              <a:rPr lang="ko-KR" altLang="en-US" sz="2000" smtClean="0"/>
              <a:t>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재귀함수로 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진트리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구성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(3)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08920"/>
            <a:ext cx="7596844" cy="3168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in_order_traverse(node):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if node is not None: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in_order_traverse(node.left)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왼쪽 서브트리 중위 순회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print(node.value, end=' 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현재 노드 방문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in_order_traverse(node.right)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오른쪽 서브트리 중위 순회</a:t>
            </a:r>
          </a:p>
          <a:p>
            <a:pPr>
              <a:buClr>
                <a:srgbClr val="3C479D"/>
              </a:buClr>
            </a:pPr>
            <a:endParaRPr lang="en-US" altLang="ko-KR" sz="120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Main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부분 </a:t>
            </a: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expression = "3+((3*5)/3)"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expression = expression.replace(' ','')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 = </a:t>
            </a: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construct_binary_tree(expression</a:t>
            </a:r>
            <a:r>
              <a:rPr lang="en-US" altLang="ko-KR" sz="1200" smtClean="0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print("&lt;In-Order&gt;", end=' 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in_order_traverse(root)   #left &gt; root &gt; right 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순회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print("\n&lt;Pre-Order&gt;", end=' 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pre_order_traverse(root)  #Root &gt; left &gt; right 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순회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print("\n&lt;Post-Order&gt;", end=' 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post_order_traverse(root) #left &gt; right &gt; root 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순회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43060"/>
            <a:ext cx="7596844" cy="688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입력받아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구성하는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construct_binary_tree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find_priority_operator()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의한 우선순위가 높은 연산자를 식별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5849909" y="1512312"/>
            <a:ext cx="2749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TreeConstruct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717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1484784"/>
            <a:ext cx="6162972" cy="46805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smtClean="0">
                <a:latin typeface="+mj-lt"/>
                <a:ea typeface="+mj-ea"/>
              </a:rPr>
              <a:t>재귀 </a:t>
            </a:r>
            <a:r>
              <a:rPr lang="ko-KR" altLang="en-US" sz="2000" b="1">
                <a:latin typeface="+mj-lt"/>
                <a:ea typeface="+mj-ea"/>
              </a:rPr>
              <a:t>함수</a:t>
            </a:r>
            <a:endParaRPr lang="en-US" altLang="ko-KR" sz="2000" b="1">
              <a:latin typeface="+mj-lt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smtClean="0">
                <a:latin typeface="+mj-lt"/>
                <a:ea typeface="+mj-ea"/>
              </a:rPr>
              <a:t>클래스와 객체</a:t>
            </a:r>
            <a:endParaRPr lang="en-US" altLang="ko-KR" sz="2000" b="1">
              <a:latin typeface="+mj-lt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smtClean="0">
                <a:latin typeface="+mj-lt"/>
                <a:ea typeface="+mj-ea"/>
              </a:rPr>
              <a:t>재귀 함수와 클래스의 </a:t>
            </a:r>
            <a:r>
              <a:rPr lang="ko-KR" altLang="en-US" sz="2000" b="1">
                <a:latin typeface="+mj-lt"/>
                <a:ea typeface="+mj-ea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30"/>
            <a:ext cx="8280920" cy="3961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2</a:t>
            </a:r>
            <a:r>
              <a:rPr lang="ko-KR" altLang="en-US" sz="2000" smtClean="0"/>
              <a:t>진트리 다항식을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스택을 이용한 </a:t>
            </a:r>
            <a:r>
              <a:rPr lang="en-US" altLang="ko-KR" sz="2000" smtClean="0"/>
              <a:t>2</a:t>
            </a:r>
            <a:r>
              <a:rPr lang="ko-KR" altLang="en-US" sz="2000" smtClean="0"/>
              <a:t>항 연산 반복 처리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다항식 연산을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항 연산의 반복으로 해결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(1)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08920"/>
            <a:ext cx="7596844" cy="338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Main 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부분 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expression </a:t>
            </a: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= "3+((3*5)/3)"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expression = expression.replace(' ','')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root = 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construct_binary_tree(expression)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print("\n[Post-Order traverse]", end=' ')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post_order_traverse(root)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#left &gt; right &gt; 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순회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print('\n')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3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result_stack = </a:t>
            </a: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evaluate_binary_tree(root)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result = result_stack[0]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print("\n[Last result]", result)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943060"/>
            <a:ext cx="7596844" cy="688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구성한 후에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연산을 반복하여 해결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연산은 피연산자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개를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한 후에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Pop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연산하고 그 결과를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다음 연산에 활용 과정을 반복적으로 재귀함수 처리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99" y="2955827"/>
            <a:ext cx="2971562" cy="3675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그룹 5"/>
          <p:cNvGrpSpPr/>
          <p:nvPr/>
        </p:nvGrpSpPr>
        <p:grpSpPr>
          <a:xfrm>
            <a:off x="6517137" y="4005064"/>
            <a:ext cx="1511707" cy="1712031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6421541" y="1659520"/>
            <a:ext cx="2142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TreeOperation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3759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30"/>
            <a:ext cx="8280920" cy="3961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2</a:t>
            </a:r>
            <a:r>
              <a:rPr lang="ko-KR" altLang="en-US" sz="2000" smtClean="0"/>
              <a:t>진트리 다항식을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스택을 이용한 </a:t>
            </a:r>
            <a:r>
              <a:rPr lang="en-US" altLang="ko-KR" sz="2000" smtClean="0"/>
              <a:t>2</a:t>
            </a:r>
            <a:r>
              <a:rPr lang="ko-KR" altLang="en-US" sz="2000" smtClean="0"/>
              <a:t>항 연산 반복 처리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다항식 연산을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항 연산의 반복으로 해결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(2)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08920"/>
            <a:ext cx="7596844" cy="396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evaluate_binary_tree(root):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stack = []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if root is not None: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stack.extend(evaluate_binary_tree(root.left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))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#left traverse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stack.extend(evaluate_binary_tree(root.right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))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#right traverse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if root.value.isdigit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():                             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#root traverse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stack.append(int(root.value))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#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print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("&lt;&lt;Push:", root.value)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else: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operand2 = stack.pop()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operand1 = stack.pop()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#print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("&gt;&gt;Pop :", operand1)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#print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("&gt;&gt;Pop :", operand2)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result = perform_operation(root.value, operand1, operand2)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print("[Operation])", root.value)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stack.append(result)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#print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("&lt;&lt;Push(result):", result)    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return stack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943060"/>
            <a:ext cx="7596844" cy="688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구성한 후에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연산을 반복하여 해결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연산은 피연산자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개를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한 후에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Pop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연산하고 그 결과를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다음 연산에 활용 과정을 반복적으로 재귀함수 처리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6421541" y="1659520"/>
            <a:ext cx="2142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TreeOperation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398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30"/>
            <a:ext cx="8280920" cy="3961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2</a:t>
            </a:r>
            <a:r>
              <a:rPr lang="ko-KR" altLang="en-US" sz="2000" smtClean="0"/>
              <a:t>진트리 다항식을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스택을 이용한 </a:t>
            </a:r>
            <a:r>
              <a:rPr lang="en-US" altLang="ko-KR" sz="2000" smtClean="0"/>
              <a:t>2</a:t>
            </a:r>
            <a:r>
              <a:rPr lang="ko-KR" altLang="en-US" sz="2000" smtClean="0"/>
              <a:t>항 연산 반복 처리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다항식 연산을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항 연산의 반복으로 해결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(3)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08920"/>
            <a:ext cx="7596844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perform_operation(operator, operand1, operand2):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if operator == '+':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    return operand1 + operand2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elif operator == '-':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    return operand1 - operand2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elif operator == '*':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    return operand1 * operand2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elif operator == '/':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    return operand1 / operand2 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943060"/>
            <a:ext cx="7596844" cy="688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구성한 후에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연산을 반복하여 해결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연산은 피연산자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개를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한 후에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Pop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연산하고 그 결과를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다음 연산에 활용 과정을 반복적으로 재귀함수 처리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6421541" y="1659520"/>
            <a:ext cx="2142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TreeOperation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32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smtClean="0"/>
              <a:t>재귀함수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01. </a:t>
            </a:r>
            <a:r>
              <a:rPr lang="ko-KR" altLang="en-US" smtClean="0"/>
              <a:t>재귀 함수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4032448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smtClean="0"/>
              <a:t>재귀 함수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재귀 함수</a:t>
            </a:r>
            <a:r>
              <a:rPr lang="en-US" altLang="ko-KR" sz="1600" smtClean="0"/>
              <a:t>(Recursive Function)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함수 </a:t>
            </a:r>
            <a:r>
              <a:rPr lang="ko-KR" altLang="en-US" sz="1500"/>
              <a:t>내에서 자기 자신을 다시 </a:t>
            </a:r>
            <a:r>
              <a:rPr lang="ko-KR" altLang="en-US" sz="1500" smtClean="0"/>
              <a:t>호출</a:t>
            </a:r>
            <a:r>
              <a:rPr lang="en-US" altLang="ko-KR" sz="1500" smtClean="0"/>
              <a:t>(</a:t>
            </a:r>
            <a:r>
              <a:rPr lang="ko-KR" altLang="en-US" sz="1500" smtClean="0"/>
              <a:t>재귀 호출</a:t>
            </a:r>
            <a:r>
              <a:rPr lang="en-US" altLang="ko-KR" sz="1500" smtClean="0"/>
              <a:t>)</a:t>
            </a:r>
            <a:r>
              <a:rPr lang="ko-KR" altLang="en-US" sz="1500" smtClean="0"/>
              <a:t>하는 </a:t>
            </a:r>
            <a:r>
              <a:rPr lang="ko-KR" altLang="en-US" sz="1500"/>
              <a:t>형태의 </a:t>
            </a:r>
            <a:r>
              <a:rPr lang="ko-KR" altLang="en-US" sz="1500" smtClean="0"/>
              <a:t>함수</a:t>
            </a:r>
            <a:endParaRPr lang="en-US" altLang="ko-KR" sz="15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함수가 종료되기 전에 재귀 호출이 일어나므로 언제인가는 끝나고 복귀할 수 있는 조건으로 변경된 </a:t>
            </a:r>
            <a:r>
              <a:rPr lang="en-US" altLang="ko-KR" sz="1500" smtClean="0"/>
              <a:t>(</a:t>
            </a:r>
            <a:r>
              <a:rPr lang="ko-KR" altLang="en-US" sz="1500" smtClean="0"/>
              <a:t>매개변수</a:t>
            </a:r>
            <a:r>
              <a:rPr lang="en-US" altLang="ko-KR" sz="1500" smtClean="0"/>
              <a:t>)</a:t>
            </a:r>
            <a:r>
              <a:rPr lang="ko-KR" altLang="en-US" sz="1500" smtClean="0"/>
              <a:t>조건으로 재귀 호출을 해야한다</a:t>
            </a:r>
            <a:r>
              <a:rPr lang="en-US" altLang="ko-KR" sz="1500" smtClean="0"/>
              <a:t>.</a:t>
            </a:r>
            <a:endParaRPr lang="ko-KR" altLang="en-US" sz="15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재귀함수 조건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재귀함수는 </a:t>
            </a:r>
            <a:r>
              <a:rPr lang="ko-KR" altLang="en-US" sz="1400" b="1"/>
              <a:t>변경된 조건으로 </a:t>
            </a:r>
            <a:r>
              <a:rPr lang="ko-KR" altLang="en-US" sz="1400" b="1" smtClean="0"/>
              <a:t>재귀 호출</a:t>
            </a:r>
            <a:r>
              <a:rPr lang="ko-KR" altLang="en-US" sz="1400" smtClean="0"/>
              <a:t>되어야 </a:t>
            </a:r>
            <a:r>
              <a:rPr lang="ko-KR" altLang="en-US" sz="1400"/>
              <a:t>한다</a:t>
            </a:r>
            <a:r>
              <a:rPr lang="en-US" altLang="ko-KR" sz="1400"/>
              <a:t>.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/>
              <a:t>재귀함수는 </a:t>
            </a:r>
            <a:r>
              <a:rPr lang="ko-KR" altLang="en-US" sz="1400" b="1" smtClean="0"/>
              <a:t>호출한 함수로의 복귀</a:t>
            </a:r>
            <a:r>
              <a:rPr lang="ko-KR" altLang="en-US" sz="1400" smtClean="0"/>
              <a:t>도 </a:t>
            </a:r>
            <a:r>
              <a:rPr lang="ko-KR" altLang="en-US" sz="1400"/>
              <a:t>반드시 포함되어야 한다</a:t>
            </a:r>
            <a:r>
              <a:rPr lang="en-US" altLang="ko-KR" sz="140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35696" y="4437112"/>
            <a:ext cx="6120680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##재귀함수 예제 : n!</a:t>
            </a:r>
          </a:p>
          <a:p>
            <a:r>
              <a:rPr lang="ko-KR" altLang="en-US" sz="1400">
                <a:latin typeface="+mn-ea"/>
                <a:ea typeface="+mn-ea"/>
              </a:rPr>
              <a:t>def mul(num): 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 함수</a:t>
            </a:r>
          </a:p>
          <a:p>
            <a:r>
              <a:rPr lang="ko-KR" altLang="en-US" sz="1400">
                <a:latin typeface="+mn-ea"/>
                <a:ea typeface="+mn-ea"/>
              </a:rPr>
              <a:t>    if num &gt; 1: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 조건</a:t>
            </a:r>
          </a:p>
          <a:p>
            <a:r>
              <a:rPr lang="ko-KR" altLang="en-US" sz="1400">
                <a:latin typeface="+mn-ea"/>
                <a:ea typeface="+mn-ea"/>
              </a:rPr>
              <a:t>        return </a:t>
            </a:r>
            <a:r>
              <a:rPr lang="ko-KR" altLang="en-US" sz="1400">
                <a:solidFill>
                  <a:srgbClr val="0000FF"/>
                </a:solidFill>
                <a:latin typeface="+mn-ea"/>
                <a:ea typeface="+mn-ea"/>
              </a:rPr>
              <a:t>num * mul(num-1)</a:t>
            </a:r>
            <a:r>
              <a:rPr lang="ko-KR" altLang="en-US" sz="1400">
                <a:latin typeface="+mn-ea"/>
                <a:ea typeface="+mn-ea"/>
              </a:rPr>
              <a:t>  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호출: 호출 조건 값(num)의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변화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400">
                <a:latin typeface="+mn-ea"/>
                <a:ea typeface="+mn-ea"/>
              </a:rPr>
              <a:t>    else:</a:t>
            </a:r>
          </a:p>
          <a:p>
            <a:r>
              <a:rPr lang="ko-KR" altLang="en-US" sz="1400">
                <a:latin typeface="+mn-ea"/>
                <a:ea typeface="+mn-ea"/>
              </a:rPr>
              <a:t>        </a:t>
            </a:r>
            <a:r>
              <a:rPr lang="ko-KR" altLang="en-US" sz="1400">
                <a:solidFill>
                  <a:srgbClr val="C00000"/>
                </a:solidFill>
                <a:latin typeface="+mn-ea"/>
                <a:ea typeface="+mn-ea"/>
              </a:rPr>
              <a:t>return 1</a:t>
            </a:r>
            <a:r>
              <a:rPr lang="ko-KR" altLang="en-US" sz="1400">
                <a:latin typeface="+mn-ea"/>
                <a:ea typeface="+mn-ea"/>
              </a:rPr>
              <a:t> 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 종료 후 복귀</a:t>
            </a:r>
          </a:p>
          <a:p>
            <a:r>
              <a:rPr lang="ko-KR" altLang="en-US" sz="1400">
                <a:latin typeface="+mn-ea"/>
                <a:ea typeface="+mn-ea"/>
              </a:rPr>
              <a:t>        </a:t>
            </a:r>
          </a:p>
          <a:p>
            <a:r>
              <a:rPr lang="ko-KR" altLang="en-US" sz="1400">
                <a:latin typeface="+mn-ea"/>
                <a:ea typeface="+mn-ea"/>
              </a:rPr>
              <a:t>n = int(input("&gt;누적 곱할 끝 수? "))</a:t>
            </a:r>
          </a:p>
          <a:p>
            <a:r>
              <a:rPr lang="ko-KR" altLang="en-US" sz="1400">
                <a:latin typeface="+mn-ea"/>
                <a:ea typeface="+mn-ea"/>
              </a:rPr>
              <a:t>result = </a:t>
            </a:r>
            <a:r>
              <a:rPr lang="ko-KR" altLang="en-US" sz="1400">
                <a:solidFill>
                  <a:srgbClr val="0000FF"/>
                </a:solidFill>
                <a:latin typeface="+mn-ea"/>
                <a:ea typeface="+mn-ea"/>
              </a:rPr>
              <a:t>mul(n)</a:t>
            </a:r>
          </a:p>
          <a:p>
            <a:r>
              <a:rPr lang="ko-KR" altLang="en-US" sz="1400">
                <a:latin typeface="+mn-ea"/>
                <a:ea typeface="+mn-ea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44684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재귀 </a:t>
            </a:r>
            <a:r>
              <a:rPr lang="ko-KR" altLang="en-US" sz="2000" smtClean="0"/>
              <a:t>함수 호출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 호출 및 복귀 확인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35542" y="1916832"/>
            <a:ext cx="7596844" cy="388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mul(num):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함수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print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("&gt;&gt; Call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%d" %num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if num &gt; 1: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조건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result = num *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mul(num-1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호출 조건 값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(num)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의 변화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필수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print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("&lt;&lt; Return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%d" %result)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return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result 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else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return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1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종료 후 복귀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 = int(input("&gt;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누적 곱할 끝 수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? "))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result =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mul(n)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print("&gt;&gt;", result)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899" y="3710347"/>
            <a:ext cx="1695687" cy="1781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444208" y="1506903"/>
            <a:ext cx="2011303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Ch10-nFactorial.py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73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000" smtClean="0"/>
              <a:t>Class</a:t>
            </a:r>
            <a:r>
              <a:rPr lang="ko-KR" altLang="en-US" sz="4000" smtClean="0"/>
              <a:t>와 객체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mtClean="0"/>
              <a:t>02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8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 smtClean="0"/>
              <a:t>Class</a:t>
            </a:r>
            <a:r>
              <a:rPr lang="ko-KR" altLang="en-US" smtClean="0"/>
              <a:t>와 객체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3960439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1800" smtClean="0"/>
              <a:t>Class</a:t>
            </a:r>
            <a:r>
              <a:rPr lang="ko-KR" altLang="en-US" sz="1800" smtClean="0"/>
              <a:t>와 객체</a:t>
            </a:r>
            <a:endParaRPr lang="en-US" altLang="ko-KR" sz="14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/>
              <a:t>클래스</a:t>
            </a:r>
            <a:r>
              <a:rPr lang="en-US" altLang="ko-KR" sz="1400"/>
              <a:t>(Class)</a:t>
            </a:r>
            <a:r>
              <a:rPr lang="ko-KR" altLang="en-US" sz="1400"/>
              <a:t>와 객체</a:t>
            </a:r>
            <a:r>
              <a:rPr lang="en-US" altLang="ko-KR" sz="1400"/>
              <a:t>(Object)</a:t>
            </a:r>
            <a:r>
              <a:rPr lang="ko-KR" altLang="en-US" sz="1400"/>
              <a:t>는 객체지향 프로그래밍의 기본 개념</a:t>
            </a:r>
            <a:endParaRPr lang="en-US" altLang="ko-KR" sz="14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b="1"/>
              <a:t>클래스</a:t>
            </a:r>
            <a:r>
              <a:rPr lang="en-US" altLang="ko-KR" sz="1400" b="1"/>
              <a:t>(</a:t>
            </a:r>
            <a:r>
              <a:rPr lang="en-US" altLang="ko-KR" sz="1400" b="1" smtClean="0"/>
              <a:t>Class)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객체를 </a:t>
            </a:r>
            <a:r>
              <a:rPr lang="ko-KR" altLang="en-US" sz="1400"/>
              <a:t>정의하기 위한 템플릿 또는 설계도 </a:t>
            </a:r>
            <a:r>
              <a:rPr lang="ko-KR" altLang="en-US" sz="1400" smtClean="0"/>
              <a:t>역할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/>
              <a:t>속성</a:t>
            </a:r>
            <a:r>
              <a:rPr lang="en-US" altLang="ko-KR" sz="1400"/>
              <a:t>(attribute)</a:t>
            </a:r>
            <a:r>
              <a:rPr lang="ko-KR" altLang="en-US" sz="1400"/>
              <a:t>과 동작</a:t>
            </a:r>
            <a:r>
              <a:rPr lang="en-US" altLang="ko-KR" sz="1400"/>
              <a:t>(behavior)</a:t>
            </a:r>
            <a:r>
              <a:rPr lang="ko-KR" altLang="en-US" sz="1400"/>
              <a:t>을 정의하는 변수와 메서드의 </a:t>
            </a:r>
            <a:r>
              <a:rPr lang="ko-KR" altLang="en-US" sz="1400" smtClean="0"/>
              <a:t>집합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/>
              <a:t>객체를 생성하기 위한 기본 틀이며</a:t>
            </a:r>
            <a:r>
              <a:rPr lang="en-US" altLang="ko-KR" sz="1400"/>
              <a:t>, </a:t>
            </a:r>
            <a:r>
              <a:rPr lang="ko-KR" altLang="en-US" sz="1400"/>
              <a:t>여러 객체들을 생성할 수 </a:t>
            </a:r>
            <a:r>
              <a:rPr lang="ko-KR" altLang="en-US" sz="1400" smtClean="0"/>
              <a:t>있음</a:t>
            </a:r>
            <a:endParaRPr lang="ko-KR" altLang="en-US" sz="14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b="1"/>
              <a:t>객체</a:t>
            </a:r>
            <a:r>
              <a:rPr lang="en-US" altLang="ko-KR" sz="1400" b="1"/>
              <a:t>(Object</a:t>
            </a:r>
            <a:r>
              <a:rPr lang="en-US" altLang="ko-KR" sz="1400" b="1" smtClean="0"/>
              <a:t>)</a:t>
            </a:r>
            <a:endParaRPr lang="ko-KR" altLang="en-US" sz="1400" b="1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200"/>
              <a:t>클래스의 인스턴스</a:t>
            </a:r>
            <a:r>
              <a:rPr lang="en-US" altLang="ko-KR" sz="1200"/>
              <a:t>(Instance</a:t>
            </a:r>
            <a:r>
              <a:rPr lang="en-US" altLang="ko-KR" sz="1200" smtClean="0"/>
              <a:t>), </a:t>
            </a:r>
            <a:r>
              <a:rPr lang="ko-KR" altLang="en-US" sz="1200"/>
              <a:t>즉 클래스를 토대로 실제로 메모리에 할당된 데이터</a:t>
            </a:r>
            <a:endParaRPr lang="en-US" altLang="ko-KR" sz="12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200"/>
              <a:t>클래스로부터 생성된 구체적인 개체로</a:t>
            </a:r>
            <a:r>
              <a:rPr lang="en-US" altLang="ko-KR" sz="1200"/>
              <a:t>, </a:t>
            </a:r>
            <a:r>
              <a:rPr lang="ko-KR" altLang="en-US" sz="1200"/>
              <a:t>클래스에 정의된 속성과 동작을 </a:t>
            </a:r>
            <a:r>
              <a:rPr lang="ko-KR" altLang="en-US" sz="1200" smtClean="0"/>
              <a:t>가짐</a:t>
            </a:r>
            <a:endParaRPr lang="en-US" altLang="ko-KR" sz="12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200"/>
              <a:t>실제로 메모리에 할당되어 동작하는 실행 </a:t>
            </a:r>
            <a:r>
              <a:rPr lang="ko-KR" altLang="en-US" sz="1200" smtClean="0"/>
              <a:t>단위</a:t>
            </a:r>
            <a:endParaRPr lang="en-US" altLang="ko-KR" sz="1200"/>
          </a:p>
        </p:txBody>
      </p:sp>
      <p:sp>
        <p:nvSpPr>
          <p:cNvPr id="5" name="직사각형 4"/>
          <p:cNvSpPr/>
          <p:nvPr/>
        </p:nvSpPr>
        <p:spPr>
          <a:xfrm>
            <a:off x="1377015" y="4941168"/>
            <a:ext cx="7128792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def __init__(self, value):  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       #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self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Node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자신 객체 의미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(__init__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생성자 함수 의미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시 자동 실행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self.id = value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self.name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self.sex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self.age =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None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9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 smtClean="0"/>
              <a:t>Class</a:t>
            </a:r>
            <a:r>
              <a:rPr lang="ko-KR" altLang="en-US" smtClean="0"/>
              <a:t>와 객체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57606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400" smtClean="0"/>
              <a:t>Class</a:t>
            </a:r>
            <a:r>
              <a:rPr lang="ko-KR" altLang="en-US" sz="2400" smtClean="0"/>
              <a:t>로 객체 생성</a:t>
            </a:r>
            <a:endParaRPr lang="en-US" altLang="ko-KR" sz="18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Class</a:t>
            </a:r>
            <a:r>
              <a:rPr lang="ko-KR" altLang="en-US" sz="1400" smtClean="0"/>
              <a:t>의 생성자 함수가 자동으로 실행되어 객체가 생성된다</a:t>
            </a:r>
            <a:r>
              <a:rPr lang="en-US" altLang="ko-KR" sz="1400" smtClean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b="1" smtClean="0"/>
              <a:t>생성자 함수</a:t>
            </a:r>
            <a:r>
              <a:rPr lang="en-US" altLang="ko-KR" sz="1400" b="1" smtClean="0"/>
              <a:t>(Class)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Class</a:t>
            </a:r>
            <a:r>
              <a:rPr lang="ko-KR" altLang="en-US" sz="1400" smtClean="0"/>
              <a:t>로 객체를 생성할 때 자동으로 실행되어 객체를 생성해주는 </a:t>
            </a:r>
            <a:r>
              <a:rPr lang="en-US" altLang="ko-KR" sz="1400" smtClean="0"/>
              <a:t>Class </a:t>
            </a:r>
            <a:r>
              <a:rPr lang="ko-KR" altLang="en-US" sz="1400" smtClean="0"/>
              <a:t>내의 특벼롼 함수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__init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__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(self):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로 정의</a:t>
            </a:r>
            <a:endParaRPr lang="en-US" altLang="ko-KR" sz="1400" smtClean="0"/>
          </a:p>
        </p:txBody>
      </p:sp>
      <p:sp>
        <p:nvSpPr>
          <p:cNvPr id="5" name="직사각형 4"/>
          <p:cNvSpPr/>
          <p:nvPr/>
        </p:nvSpPr>
        <p:spPr>
          <a:xfrm>
            <a:off x="1403646" y="3356992"/>
            <a:ext cx="7128792" cy="2555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def __init__(self, value):  </a:t>
            </a:r>
            <a:endParaRPr lang="en-US" altLang="ko-KR" sz="130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       #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self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Node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자신 객체 의미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(__init__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생성자 함수 의미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시 자동 실행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self.id = value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self.name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self.sex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self.age = None</a:t>
            </a:r>
          </a:p>
          <a:p>
            <a:pPr>
              <a:buClr>
                <a:srgbClr val="3C479D"/>
              </a:buClr>
            </a:pP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men1 = Men('101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')</a:t>
            </a:r>
            <a:r>
              <a:rPr lang="ko-KR" altLang="en-US" sz="130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ko-KR" altLang="en-US" sz="1300" smtClean="0">
                <a:solidFill>
                  <a:srgbClr val="0000FF"/>
                </a:solidFill>
                <a:cs typeface="Arial" panose="020B0604020202020204" pitchFamily="34" charset="0"/>
              </a:rPr>
              <a:t>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생성자 함수가 작동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print(men1.id)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men1.name = 'Kims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객체를 통한 변수 접근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print(men1.id, men1.name)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8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 smtClean="0"/>
              <a:t>Class</a:t>
            </a:r>
            <a:r>
              <a:rPr lang="ko-KR" altLang="en-US" smtClean="0"/>
              <a:t>와 객체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57606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en-US" altLang="ko-KR" sz="2400"/>
              <a:t>Class</a:t>
            </a:r>
            <a:r>
              <a:rPr lang="ko-KR" altLang="en-US" sz="2400"/>
              <a:t>의 메서드 </a:t>
            </a:r>
            <a:r>
              <a:rPr lang="ko-KR" altLang="en-US" sz="2400" smtClean="0"/>
              <a:t>정의 및 사용</a:t>
            </a:r>
            <a:endParaRPr lang="en-US" altLang="ko-KR" sz="18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b="1" smtClean="0"/>
              <a:t>메서드</a:t>
            </a:r>
            <a:r>
              <a:rPr lang="en-US" altLang="ko-KR" sz="1400" b="1" smtClean="0"/>
              <a:t>(Method)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300" b="1" smtClean="0"/>
              <a:t>메서드</a:t>
            </a:r>
            <a:r>
              <a:rPr lang="ko-KR" altLang="en-US" sz="1300" smtClean="0"/>
              <a:t>는 클래스 내에 정의된 함수</a:t>
            </a:r>
            <a:endParaRPr lang="en-US" altLang="ko-KR" sz="13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300" smtClean="0"/>
              <a:t>클래스명</a:t>
            </a:r>
            <a:r>
              <a:rPr lang="en-US" altLang="ko-KR" sz="1300" smtClean="0"/>
              <a:t>.</a:t>
            </a:r>
            <a:r>
              <a:rPr lang="ko-KR" altLang="en-US" sz="1300" smtClean="0"/>
              <a:t>메서드함수명</a:t>
            </a:r>
            <a:r>
              <a:rPr lang="en-US" altLang="ko-KR" sz="1300" smtClean="0"/>
              <a:t>() </a:t>
            </a:r>
            <a:r>
              <a:rPr lang="ko-KR" altLang="en-US" sz="1300" smtClean="0"/>
              <a:t>형태로 호출하여 사용</a:t>
            </a:r>
            <a:endParaRPr lang="en-US" altLang="ko-KR" sz="13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300" smtClean="0"/>
              <a:t>클래스 내의 변수는 클래스명</a:t>
            </a:r>
            <a:r>
              <a:rPr lang="en-US" altLang="ko-KR" sz="1300" smtClean="0"/>
              <a:t>.</a:t>
            </a:r>
            <a:r>
              <a:rPr lang="ko-KR" altLang="en-US" sz="1300" smtClean="0"/>
              <a:t>변수명 으로 접근</a:t>
            </a:r>
            <a:endParaRPr lang="en-US" altLang="ko-KR" sz="1200"/>
          </a:p>
        </p:txBody>
      </p:sp>
      <p:sp>
        <p:nvSpPr>
          <p:cNvPr id="5" name="직사각형 4"/>
          <p:cNvSpPr/>
          <p:nvPr/>
        </p:nvSpPr>
        <p:spPr>
          <a:xfrm>
            <a:off x="1403648" y="3249810"/>
            <a:ext cx="7128792" cy="3491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def </a:t>
            </a: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__init__(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self, value):  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       #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self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Men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자신 객체 의미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(__init__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생성자 함수 의미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시 자동 실행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self.id = value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self.name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self.sex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self.age =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None</a:t>
            </a:r>
          </a:p>
          <a:p>
            <a:pPr>
              <a:buClr>
                <a:srgbClr val="3C479D"/>
              </a:buClr>
            </a:pPr>
            <a:endParaRPr lang="en-US" altLang="ko-KR" sz="130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  </a:t>
            </a:r>
            <a:r>
              <a:rPr lang="en-US" altLang="ko-KR" sz="1300" smtClean="0">
                <a:solidFill>
                  <a:srgbClr val="C00000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set_men(self, name, sex=None, age=None):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        self.name = name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        self.sex = sex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        self.age = </a:t>
            </a:r>
            <a:r>
              <a:rPr lang="en-US" altLang="ko-KR" sz="1300" smtClean="0">
                <a:solidFill>
                  <a:srgbClr val="C00000"/>
                </a:solidFill>
                <a:cs typeface="Arial" panose="020B0604020202020204" pitchFamily="34" charset="0"/>
              </a:rPr>
              <a:t>age</a:t>
            </a:r>
          </a:p>
          <a:p>
            <a:pPr>
              <a:buClr>
                <a:srgbClr val="3C479D"/>
              </a:buClr>
            </a:pP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men1 = Men('101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')</a:t>
            </a:r>
            <a:r>
              <a:rPr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생성자 함수가 작동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print(men1.id)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men1.set_men(name = 'Kims', age=22, sex='F') 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print(men1.id, men1.name, men1.sex, men1.age)</a:t>
            </a:r>
            <a:endParaRPr lang="en-US" altLang="ko-KR" sz="130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2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13990</TotalTime>
  <Words>2540</Words>
  <Application>Microsoft Office PowerPoint</Application>
  <PresentationFormat>화면 슬라이드 쇼(4:3)</PresentationFormat>
  <Paragraphs>423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10. 재귀함수의 활용과 Class</vt:lpstr>
      <vt:lpstr>PowerPoint 프레젠테이션</vt:lpstr>
      <vt:lpstr>PowerPoint 프레젠테이션</vt:lpstr>
      <vt:lpstr>01. 재귀 함수</vt:lpstr>
      <vt:lpstr>02. 함수의 사용</vt:lpstr>
      <vt:lpstr>PowerPoint 프레젠테이션</vt:lpstr>
      <vt:lpstr>02. Class와 객체</vt:lpstr>
      <vt:lpstr>02. Class와 객체</vt:lpstr>
      <vt:lpstr>02. Class와 객체</vt:lpstr>
      <vt:lpstr>02. Class와 객체</vt:lpstr>
      <vt:lpstr>02. Class와 객체</vt:lpstr>
      <vt:lpstr>02. Class와 객체</vt:lpstr>
      <vt:lpstr>02. Class와 객체</vt:lpstr>
      <vt:lpstr>02. Class와 객체</vt:lpstr>
      <vt:lpstr>PowerPoint 프레젠테이션</vt:lpstr>
      <vt:lpstr>03. 재귀함수와 Class의 활용</vt:lpstr>
      <vt:lpstr>03. 재귀함수와 Class의 활용</vt:lpstr>
      <vt:lpstr>03. 재귀함수와 Class의 활용</vt:lpstr>
      <vt:lpstr>03. 재귀함수와 Class의 활용</vt:lpstr>
      <vt:lpstr>03. 재귀함수와 Class의 활용</vt:lpstr>
      <vt:lpstr>03. 재귀함수와 Class의 활용</vt:lpstr>
      <vt:lpstr>03. 재귀함수와 Class의 활용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정기철;이종원</dc:creator>
  <cp:lastModifiedBy>ADMIN</cp:lastModifiedBy>
  <cp:revision>1353</cp:revision>
  <dcterms:created xsi:type="dcterms:W3CDTF">2012-07-11T10:23:22Z</dcterms:created>
  <dcterms:modified xsi:type="dcterms:W3CDTF">2023-05-29T23:57:12Z</dcterms:modified>
</cp:coreProperties>
</file>