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471" r:id="rId3"/>
    <p:sldId id="516" r:id="rId4"/>
    <p:sldId id="472" r:id="rId5"/>
    <p:sldId id="696" r:id="rId6"/>
    <p:sldId id="662" r:id="rId7"/>
    <p:sldId id="663" r:id="rId8"/>
    <p:sldId id="664" r:id="rId9"/>
    <p:sldId id="666" r:id="rId10"/>
    <p:sldId id="665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93" r:id="rId19"/>
    <p:sldId id="694" r:id="rId20"/>
    <p:sldId id="675" r:id="rId21"/>
    <p:sldId id="676" r:id="rId22"/>
    <p:sldId id="677" r:id="rId23"/>
    <p:sldId id="678" r:id="rId24"/>
    <p:sldId id="679" r:id="rId25"/>
    <p:sldId id="695" r:id="rId26"/>
    <p:sldId id="680" r:id="rId27"/>
    <p:sldId id="697" r:id="rId28"/>
    <p:sldId id="698" r:id="rId29"/>
    <p:sldId id="699" r:id="rId30"/>
    <p:sldId id="701" r:id="rId31"/>
    <p:sldId id="702" r:id="rId32"/>
    <p:sldId id="681" r:id="rId33"/>
    <p:sldId id="682" r:id="rId34"/>
    <p:sldId id="683" r:id="rId35"/>
    <p:sldId id="684" r:id="rId36"/>
    <p:sldId id="685" r:id="rId37"/>
    <p:sldId id="686" r:id="rId38"/>
    <p:sldId id="687" r:id="rId39"/>
    <p:sldId id="688" r:id="rId40"/>
    <p:sldId id="689" r:id="rId41"/>
    <p:sldId id="690" r:id="rId42"/>
    <p:sldId id="691" r:id="rId43"/>
    <p:sldId id="692" r:id="rId44"/>
    <p:sldId id="385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9D"/>
    <a:srgbClr val="008000"/>
    <a:srgbClr val="7D5087"/>
    <a:srgbClr val="BB99C3"/>
    <a:srgbClr val="D5C0DA"/>
    <a:srgbClr val="F4AEA2"/>
    <a:srgbClr val="F5B4A9"/>
    <a:srgbClr val="F7C0B7"/>
    <a:srgbClr val="EE7D6A"/>
    <a:srgbClr val="DF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26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2023-05-29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0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83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6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89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67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12. </a:t>
            </a:r>
            <a:r>
              <a:rPr lang="ko-KR" altLang="en-US" sz="3600" b="1" dirty="0">
                <a:solidFill>
                  <a:schemeClr val="bg1"/>
                </a:solidFill>
              </a:rPr>
              <a:t>모듈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sys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sys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제공하는 표준 모듈의 종류를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sys </a:t>
            </a:r>
            <a:r>
              <a:rPr lang="ko-KR" altLang="en-US" sz="1600" dirty="0"/>
              <a:t>모듈에서 사용할 수 있는 변수와 함수는 어떤 종류가 있는지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( )</a:t>
            </a:r>
            <a:r>
              <a:rPr lang="ko-KR" altLang="en-US" sz="1600" dirty="0"/>
              <a:t>로 확인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2" y="1578485"/>
            <a:ext cx="7381875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83" y="2366429"/>
            <a:ext cx="742950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83" y="4293097"/>
            <a:ext cx="7429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sys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사용하고 있는 컴퓨터의 운영체제 정보를 </a:t>
            </a:r>
            <a:r>
              <a:rPr lang="en-US" altLang="ko-KR" sz="1600" dirty="0" err="1"/>
              <a:t>getwindowsversion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실행 중인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버전 정보를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 err="1"/>
              <a:t>파이썬이</a:t>
            </a:r>
            <a:r>
              <a:rPr lang="ko-KR" altLang="en-US" sz="1600" dirty="0"/>
              <a:t> 설치된 경로 정보를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문자열 파일을 다룰 때 필요한 기본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방법을 </a:t>
            </a:r>
            <a:r>
              <a:rPr lang="en-US" altLang="ko-KR" sz="1600" dirty="0" err="1"/>
              <a:t>getdefaultencoding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2" y="1578485"/>
            <a:ext cx="7381875" cy="447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3428"/>
          <a:stretch/>
        </p:blipFill>
        <p:spPr>
          <a:xfrm>
            <a:off x="1403649" y="2338167"/>
            <a:ext cx="7128792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3521"/>
          <a:stretch/>
        </p:blipFill>
        <p:spPr>
          <a:xfrm>
            <a:off x="1410545" y="3266542"/>
            <a:ext cx="7121896" cy="533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3646"/>
          <a:stretch/>
        </p:blipFill>
        <p:spPr>
          <a:xfrm>
            <a:off x="1410544" y="4156817"/>
            <a:ext cx="7121896" cy="581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r="3428"/>
          <a:stretch/>
        </p:blipFill>
        <p:spPr>
          <a:xfrm>
            <a:off x="1403647" y="5445225"/>
            <a:ext cx="7128793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os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os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getcwd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프로그램이 실행되고 있는 현재 경로를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listdir</a:t>
            </a:r>
            <a:r>
              <a:rPr lang="en-US" altLang="ko-KR" sz="1600" dirty="0"/>
              <a:t>( )</a:t>
            </a:r>
            <a:r>
              <a:rPr lang="ko-KR" altLang="en-US" sz="1600" dirty="0"/>
              <a:t>을 사용하면 현재 경로에 존재하는 파일과 디렉토리 목록을 리스트 형태로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rename( )</a:t>
            </a:r>
            <a:r>
              <a:rPr lang="ko-KR" altLang="en-US" sz="1600" dirty="0"/>
              <a:t>으로 파일 이름을 변경하거나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( )</a:t>
            </a:r>
            <a:r>
              <a:rPr lang="ko-KR" altLang="en-US" sz="1600" dirty="0"/>
              <a:t>로 디렉토리를 만들 수도 있음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2790"/>
            <a:ext cx="738187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428"/>
          <a:stretch/>
        </p:blipFill>
        <p:spPr>
          <a:xfrm>
            <a:off x="1259633" y="2708921"/>
            <a:ext cx="7128792" cy="781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3794"/>
          <a:stretch/>
        </p:blipFill>
        <p:spPr>
          <a:xfrm>
            <a:off x="1295782" y="4199381"/>
            <a:ext cx="7092642" cy="552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3913"/>
          <a:stretch/>
        </p:blipFill>
        <p:spPr>
          <a:xfrm>
            <a:off x="1286257" y="5160068"/>
            <a:ext cx="7102167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os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rename( )</a:t>
            </a:r>
            <a:r>
              <a:rPr lang="ko-KR" altLang="en-US" sz="1600" dirty="0"/>
              <a:t>으로 파일 이름을 변경하거나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( )</a:t>
            </a:r>
            <a:r>
              <a:rPr lang="ko-KR" altLang="en-US" sz="1600" dirty="0"/>
              <a:t>로 디렉토리를 만들 수도 있음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2790"/>
            <a:ext cx="738187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38" y="2404741"/>
            <a:ext cx="741148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2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os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en-US" altLang="ko-KR" sz="1600" dirty="0"/>
              <a:t>system( )</a:t>
            </a:r>
            <a:r>
              <a:rPr lang="ko-KR" altLang="en-US" sz="1600" dirty="0"/>
              <a:t>은 윈도우의 명령 프롬프트나 유닉스에서 사용 가능한 시스템 명령어를 직접 실행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2790"/>
            <a:ext cx="738187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42" y="2708921"/>
            <a:ext cx="7353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random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먼저 </a:t>
            </a:r>
            <a:r>
              <a:rPr lang="en-US" altLang="ko-KR" sz="1600" dirty="0"/>
              <a:t>49</a:t>
            </a:r>
            <a:r>
              <a:rPr lang="ko-KR" altLang="en-US" sz="1600" dirty="0"/>
              <a:t>개의 숫자</a:t>
            </a:r>
            <a:r>
              <a:rPr lang="en-US" altLang="ko-KR" sz="1600" dirty="0"/>
              <a:t>(1~49)</a:t>
            </a:r>
            <a:r>
              <a:rPr lang="ko-KR" altLang="en-US" sz="1600" dirty="0"/>
              <a:t>를 내장 함수 </a:t>
            </a:r>
            <a:r>
              <a:rPr lang="en-US" altLang="ko-KR" sz="1600" dirty="0"/>
              <a:t>range( )</a:t>
            </a:r>
            <a:r>
              <a:rPr lang="ko-KR" altLang="en-US" sz="1600" dirty="0"/>
              <a:t>로 생성한 후 리스트에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random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sample( )</a:t>
            </a:r>
            <a:r>
              <a:rPr lang="ko-KR" altLang="en-US" sz="1600" dirty="0"/>
              <a:t>을 이용하면 리스트 항목 중에서 필요한 수만큼 고를 수 있어서</a:t>
            </a:r>
            <a:r>
              <a:rPr lang="en-US" altLang="ko-KR" sz="1600" dirty="0"/>
              <a:t>, </a:t>
            </a:r>
            <a:r>
              <a:rPr lang="ko-KR" altLang="en-US" sz="1600" dirty="0"/>
              <a:t>중복되지 않게 번호를 조합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6</a:t>
            </a:r>
            <a:r>
              <a:rPr lang="ko-KR" altLang="en-US" sz="1600" dirty="0"/>
              <a:t>개 숫자를 </a:t>
            </a:r>
            <a:r>
              <a:rPr lang="en-US" altLang="ko-KR" sz="1600" dirty="0"/>
              <a:t>5</a:t>
            </a:r>
            <a:r>
              <a:rPr lang="ko-KR" altLang="en-US" sz="1600" dirty="0"/>
              <a:t>번 반복 생성하도록 </a:t>
            </a:r>
            <a:r>
              <a:rPr lang="en-US" altLang="ko-KR" sz="1600" dirty="0"/>
              <a:t>for </a:t>
            </a:r>
            <a:r>
              <a:rPr lang="ko-KR" altLang="en-US" sz="1600" dirty="0"/>
              <a:t>문을 활용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3"/>
            <a:ext cx="737235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156" b="11302"/>
          <a:stretch/>
        </p:blipFill>
        <p:spPr>
          <a:xfrm>
            <a:off x="1403649" y="2370983"/>
            <a:ext cx="7056784" cy="3379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151"/>
          <a:stretch/>
        </p:blipFill>
        <p:spPr>
          <a:xfrm>
            <a:off x="1394123" y="3645025"/>
            <a:ext cx="7066309" cy="771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49800"/>
          <a:stretch/>
        </p:blipFill>
        <p:spPr>
          <a:xfrm>
            <a:off x="1356023" y="5006088"/>
            <a:ext cx="3720033" cy="1524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5253738"/>
            <a:ext cx="24765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9545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math </a:t>
            </a:r>
            <a:r>
              <a:rPr lang="ko-KR" altLang="en-US" sz="1600" dirty="0"/>
              <a:t>모듈의 사용을 선언하고</a:t>
            </a:r>
            <a:r>
              <a:rPr lang="en-US" altLang="ko-KR" sz="1600" dirty="0"/>
              <a:t>, sin( ), cos( ), tan( )</a:t>
            </a:r>
            <a:r>
              <a:rPr lang="ko-KR" altLang="en-US" sz="1600" dirty="0"/>
              <a:t>에 각도 </a:t>
            </a:r>
            <a:r>
              <a:rPr lang="en-US" altLang="ko-KR" sz="1600" dirty="0"/>
              <a:t>x</a:t>
            </a:r>
            <a:r>
              <a:rPr lang="ko-KR" altLang="en-US" sz="1600" dirty="0"/>
              <a:t>를 인수로 넣어 계산 결과를 각각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반복문을</a:t>
            </a:r>
            <a:r>
              <a:rPr lang="ko-KR" altLang="en-US" sz="1600" dirty="0"/>
              <a:t> 활용해 </a:t>
            </a:r>
            <a:r>
              <a:rPr lang="en-US" altLang="ko-KR" sz="1600" dirty="0"/>
              <a:t>0</a:t>
            </a:r>
            <a:r>
              <a:rPr lang="ko-KR" altLang="en-US" sz="1600" dirty="0"/>
              <a:t>도부터 </a:t>
            </a:r>
            <a:r>
              <a:rPr lang="en-US" altLang="ko-KR" sz="1600" dirty="0"/>
              <a:t>90</a:t>
            </a:r>
            <a:r>
              <a:rPr lang="ko-KR" altLang="en-US" sz="1600" dirty="0"/>
              <a:t>도까지 </a:t>
            </a:r>
            <a:r>
              <a:rPr lang="en-US" altLang="ko-KR" sz="1600" dirty="0"/>
              <a:t>10</a:t>
            </a:r>
            <a:r>
              <a:rPr lang="ko-KR" altLang="en-US" sz="1600" dirty="0"/>
              <a:t>도 간격으로 계산되도록 수정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3236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887"/>
          <a:stretch/>
        </p:blipFill>
        <p:spPr>
          <a:xfrm>
            <a:off x="1338014" y="2718446"/>
            <a:ext cx="7122418" cy="1485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648"/>
          <a:stretch/>
        </p:blipFill>
        <p:spPr>
          <a:xfrm>
            <a:off x="1357064" y="4581129"/>
            <a:ext cx="7103368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print( )</a:t>
            </a:r>
            <a:r>
              <a:rPr lang="ko-KR" altLang="en-US" sz="1600" dirty="0"/>
              <a:t>문에 문자열 </a:t>
            </a:r>
            <a:r>
              <a:rPr lang="ko-KR" altLang="en-US" sz="1600" dirty="0" err="1"/>
              <a:t>포맷팅</a:t>
            </a:r>
            <a:r>
              <a:rPr lang="en-US" altLang="ko-KR" sz="1600" dirty="0"/>
              <a:t>(format())</a:t>
            </a:r>
            <a:r>
              <a:rPr lang="ko-KR" altLang="en-US" sz="1600" dirty="0"/>
              <a:t>으로 자릿수를 설정해서 알아보기 쉽게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프로그램을 실행해서 결과를 확인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32361"/>
            <a:ext cx="7391400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033"/>
          <a:stretch/>
        </p:blipFill>
        <p:spPr>
          <a:xfrm>
            <a:off x="1331640" y="2404529"/>
            <a:ext cx="7056784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4156"/>
          <a:stretch/>
        </p:blipFill>
        <p:spPr>
          <a:xfrm>
            <a:off x="1331641" y="4159640"/>
            <a:ext cx="7056784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각도를 표시하는 또 다른 방법으로 라디안이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호의 길이가 반지름과 같게 되는 만큼의 각을 </a:t>
            </a:r>
            <a:r>
              <a:rPr lang="en-US" altLang="ko-KR" sz="1600" dirty="0"/>
              <a:t>1 </a:t>
            </a:r>
            <a:r>
              <a:rPr lang="ko-KR" altLang="en-US" sz="1600" dirty="0"/>
              <a:t>라디안이라고 정의하면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약 </a:t>
            </a:r>
            <a:r>
              <a:rPr lang="en-US" altLang="ko-KR" sz="1600" dirty="0"/>
              <a:t>57.3 </a:t>
            </a:r>
            <a:r>
              <a:rPr lang="ko-KR" altLang="en-US" sz="1600" dirty="0" err="1"/>
              <a:t>디그리에</a:t>
            </a:r>
            <a:r>
              <a:rPr lang="ko-KR" altLang="en-US" sz="1600" dirty="0"/>
              <a:t> 해당하는 값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모듈의 삼각함수들은 라디안 값이 인수로 사용되므로</a:t>
            </a:r>
            <a:r>
              <a:rPr lang="en-US" altLang="ko-KR" sz="1600" dirty="0"/>
              <a:t>, radians()</a:t>
            </a:r>
            <a:r>
              <a:rPr lang="ko-KR" altLang="en-US" sz="1600" dirty="0"/>
              <a:t>를 사용해 일반적으로 사용하는 </a:t>
            </a:r>
            <a:r>
              <a:rPr lang="ko-KR" altLang="en-US" sz="1600" dirty="0" err="1"/>
              <a:t>디그리</a:t>
            </a:r>
            <a:r>
              <a:rPr lang="ko-KR" altLang="en-US" sz="1600" dirty="0"/>
              <a:t> 각도를 라디안 값으로 변환해야 함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각도의 단위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5"/>
          <a:stretch/>
        </p:blipFill>
        <p:spPr>
          <a:xfrm>
            <a:off x="6452561" y="4151505"/>
            <a:ext cx="2174950" cy="23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0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문자열 객체의 </a:t>
            </a:r>
            <a:r>
              <a:rPr lang="en-US" altLang="ko-KR" sz="1600" dirty="0"/>
              <a:t>format()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문자열 내에 중괄호를 사용해 인덱스를 지정하고 인수 목록 중 해당 위치에 있는 값을 가져와 문자열을 구성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중괄호 안에 인덱스와 함께 콜론</a:t>
            </a:r>
            <a:r>
              <a:rPr lang="en-US" altLang="ko-KR" sz="1600" dirty="0"/>
              <a:t>(:)</a:t>
            </a:r>
            <a:r>
              <a:rPr lang="ko-KR" altLang="en-US" sz="1600" dirty="0"/>
              <a:t>을 사용하면 자릿수나 정렬 방법도 지정할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404671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출력 문자열의 자릿수 지정과 정렬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93" y="2906205"/>
            <a:ext cx="4464496" cy="149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829229"/>
            <a:ext cx="5414869" cy="16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4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재사용과 모듈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표준 모듈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사용자 정의 모듈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70485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en-US" altLang="ko-KR" sz="2000" dirty="0" err="1"/>
              <a:t>datetime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사용을 선언하고 </a:t>
            </a:r>
            <a:r>
              <a:rPr lang="en-US" altLang="ko-KR" sz="1600" dirty="0"/>
              <a:t>date 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today( )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오늘 날짜를 구함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날짜 계산에 사용할 일수를 입력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오늘 날짜에 일 수를 더하는 계산은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 err="1"/>
              <a:t>timedelta</a:t>
            </a:r>
            <a:r>
              <a:rPr lang="en-US" altLang="ko-KR" sz="1600" dirty="0"/>
              <a:t>( )</a:t>
            </a:r>
            <a:r>
              <a:rPr lang="ko-KR" altLang="en-US" sz="1600" dirty="0"/>
              <a:t>를 이용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556793"/>
            <a:ext cx="7391400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156"/>
          <a:stretch/>
        </p:blipFill>
        <p:spPr>
          <a:xfrm>
            <a:off x="1331641" y="2708921"/>
            <a:ext cx="7056784" cy="819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" r="3757" b="-928"/>
          <a:stretch/>
        </p:blipFill>
        <p:spPr>
          <a:xfrm>
            <a:off x="1357215" y="4091031"/>
            <a:ext cx="7031209" cy="3460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3882" b="1227"/>
          <a:stretch/>
        </p:blipFill>
        <p:spPr>
          <a:xfrm>
            <a:off x="1357215" y="4996891"/>
            <a:ext cx="7031209" cy="3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표준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en-US" altLang="ko-KR" sz="2000" dirty="0" err="1"/>
              <a:t>datetime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계산된 날짜 정보를 년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일 단위로 구분해서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파일로 저장하고 실행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" y="1556793"/>
            <a:ext cx="7391400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502"/>
          <a:stretch/>
        </p:blipFill>
        <p:spPr>
          <a:xfrm>
            <a:off x="1403648" y="2348881"/>
            <a:ext cx="6912768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5207"/>
          <a:stretch/>
        </p:blipFill>
        <p:spPr>
          <a:xfrm>
            <a:off x="1373061" y="3302894"/>
            <a:ext cx="6943356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5448"/>
          <a:stretch/>
        </p:blipFill>
        <p:spPr>
          <a:xfrm>
            <a:off x="1372743" y="3883919"/>
            <a:ext cx="694367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사용자 정의 모듈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07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  <a:p>
            <a:pPr lvl="1"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모듈의 참조 경로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r>
              <a:rPr lang="ko-KR" altLang="en-US" sz="1600" dirty="0"/>
              <a:t>모듈을 찾을 때 참조하는 경로는 다음과 같이 </a:t>
            </a:r>
            <a:r>
              <a:rPr lang="en-US" altLang="ko-KR" sz="1600" dirty="0"/>
              <a:t>sys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path</a:t>
            </a:r>
            <a:r>
              <a:rPr lang="ko-KR" altLang="en-US" sz="1600" dirty="0"/>
              <a:t>를 조회</a:t>
            </a: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r>
              <a:rPr lang="ko-KR" altLang="en-US" sz="1600" dirty="0"/>
              <a:t>만약 모듈을 검색하는 경로에 특정 디렉토리를 추가하려면 </a:t>
            </a:r>
            <a:r>
              <a:rPr lang="en-US" altLang="ko-KR" sz="1600" dirty="0"/>
              <a:t>append( )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40" y="2276873"/>
            <a:ext cx="7315200" cy="2105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15" y="4845224"/>
            <a:ext cx="73247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15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496855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r>
              <a:rPr lang="ko-KR" altLang="en-US" sz="1600" dirty="0"/>
              <a:t>오늘 날짜를 가져와 출력할 때 사용하기 위한 </a:t>
            </a:r>
            <a:r>
              <a:rPr lang="en-US" altLang="ko-KR" sz="1600" dirty="0" err="1"/>
              <a:t>myprint</a:t>
            </a:r>
            <a:r>
              <a:rPr lang="en-US" altLang="ko-KR" sz="1600" dirty="0"/>
              <a:t> </a:t>
            </a:r>
            <a:r>
              <a:rPr lang="ko-KR" altLang="en-US" sz="1600" dirty="0"/>
              <a:t>모듈</a:t>
            </a:r>
            <a:r>
              <a:rPr lang="en-US" altLang="ko-KR" sz="1600" dirty="0"/>
              <a:t>(myprint.py)</a:t>
            </a:r>
            <a:r>
              <a:rPr lang="ko-KR" altLang="en-US" sz="1600" dirty="0"/>
              <a:t>을 직접 작성</a:t>
            </a: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코드 편집기에 다음과 같이 입력하고 ‘</a:t>
            </a:r>
            <a:r>
              <a:rPr lang="en-US" altLang="ko-KR" sz="1600" dirty="0"/>
              <a:t>myprint.py’</a:t>
            </a:r>
            <a:r>
              <a:rPr lang="ko-KR" altLang="en-US" sz="1600" dirty="0"/>
              <a:t>로 파일을 저장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5" y="1910022"/>
            <a:ext cx="2675541" cy="1878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1977"/>
          <a:stretch/>
        </p:blipFill>
        <p:spPr>
          <a:xfrm>
            <a:off x="4829649" y="3861049"/>
            <a:ext cx="3558775" cy="2524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49" y="1446696"/>
            <a:ext cx="73723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05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모듈을 저장만 해도 되지만 </a:t>
            </a:r>
            <a:r>
              <a:rPr lang="en-US" altLang="ko-KR" sz="1600" dirty="0"/>
              <a:t>F5</a:t>
            </a:r>
            <a:r>
              <a:rPr lang="ko-KR" altLang="en-US" sz="1600" dirty="0"/>
              <a:t>를 누르면 코드가 컴파일 됨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실행 결과는 아무것도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탐색기를 열면 ‘</a:t>
            </a:r>
            <a:r>
              <a:rPr lang="en-US" altLang="ko-KR" sz="1600" dirty="0"/>
              <a:t>__ </a:t>
            </a:r>
            <a:r>
              <a:rPr lang="en-US" altLang="ko-KR" sz="1600" dirty="0" err="1"/>
              <a:t>pycache</a:t>
            </a:r>
            <a:r>
              <a:rPr lang="en-US" altLang="ko-KR" sz="1600" dirty="0"/>
              <a:t>__’</a:t>
            </a:r>
            <a:r>
              <a:rPr lang="ko-KR" altLang="en-US" sz="1600" dirty="0"/>
              <a:t>가 생성되어 있음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만약 컴파일 과정에서 오류가 발생하면 모듈을 사용할 수 없으므로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오류를 반드시 수정할 것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__</a:t>
            </a:r>
            <a:r>
              <a:rPr lang="en-US" altLang="ko-KR" sz="1800" dirty="0" err="1"/>
              <a:t>pycache</a:t>
            </a:r>
            <a:r>
              <a:rPr lang="en-US" altLang="ko-KR" sz="1800" dirty="0"/>
              <a:t>__ </a:t>
            </a:r>
            <a:r>
              <a:rPr lang="ko-KR" altLang="en-US" sz="1800" dirty="0"/>
              <a:t>폴더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56958"/>
            <a:ext cx="6323806" cy="18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54195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 작성과 사용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모듈을 가져와 사용하는 메인 프로그램을 다음과 같이 입력하고 모듈을 만들어 둔 디렉토리</a:t>
            </a:r>
            <a:r>
              <a:rPr lang="en-US" altLang="ko-KR" sz="1600" dirty="0"/>
              <a:t>(‘C:/python’)</a:t>
            </a:r>
            <a:r>
              <a:rPr lang="ko-KR" altLang="en-US" sz="1600" dirty="0"/>
              <a:t>에 저장</a:t>
            </a:r>
            <a:r>
              <a:rPr lang="en-US" altLang="ko-KR" sz="1600" dirty="0"/>
              <a:t>(‘code12-06. 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’)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F5</a:t>
            </a:r>
            <a:r>
              <a:rPr lang="ko-KR" altLang="en-US" sz="1600" dirty="0"/>
              <a:t>를 눌러 메인 프로그램을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521"/>
          <a:stretch/>
        </p:blipFill>
        <p:spPr>
          <a:xfrm>
            <a:off x="1421397" y="2636913"/>
            <a:ext cx="7039035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697"/>
          <a:stretch/>
        </p:blipFill>
        <p:spPr>
          <a:xfrm>
            <a:off x="1407109" y="4914181"/>
            <a:ext cx="7053323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49" y="1484785"/>
            <a:ext cx="73723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성적처리 관련 사용자 정의 모듈 </a:t>
            </a:r>
            <a:r>
              <a:rPr lang="en-US" altLang="ko-KR" sz="1800" dirty="0" smtClean="0">
                <a:cs typeface="Arial" panose="020B0604020202020204" pitchFamily="34" charset="0"/>
              </a:rPr>
              <a:t>Score.py </a:t>
            </a:r>
            <a:r>
              <a:rPr lang="ko-KR" altLang="en-US" sz="1800" dirty="0" smtClean="0">
                <a:cs typeface="Arial" panose="020B0604020202020204" pitchFamily="34" charset="0"/>
              </a:rPr>
              <a:t>사용 </a:t>
            </a:r>
            <a:r>
              <a:rPr lang="en-US" altLang="ko-KR" sz="1800" dirty="0" smtClean="0">
                <a:cs typeface="Arial" panose="020B0604020202020204" pitchFamily="34" charset="0"/>
              </a:rPr>
              <a:t>(Module </a:t>
            </a:r>
            <a:r>
              <a:rPr lang="ko-KR" altLang="en-US" sz="1800" dirty="0" smtClean="0">
                <a:cs typeface="Arial" panose="020B0604020202020204" pitchFamily="34" charset="0"/>
              </a:rPr>
              <a:t>구성</a:t>
            </a:r>
            <a:r>
              <a:rPr lang="en-US" altLang="ko-KR" sz="1800" dirty="0" smtClean="0">
                <a:cs typeface="Arial" panose="020B0604020202020204" pitchFamily="34" charset="0"/>
              </a:rPr>
              <a:t>-1)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성적처리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Project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관련 모듈인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Score.py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사용하여 데이터를 검색하는 코드를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완성하시오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제공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: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학과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교수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profA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과목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(subject),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(student)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제공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리스트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성적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stscore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제공 함수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get_student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stid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get_dept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deptid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get_prof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profid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get_subject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subid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35596" y="2852936"/>
            <a:ext cx="7583715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학과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{'10': 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행정과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'11': 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복지학과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'20': 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스포츠학과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'21': 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간호학과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'30': 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컴소과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'31': 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전자공학과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'32': 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건축과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'}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교수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prof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{'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utlim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': ['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임국진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'50'], 'lee': ['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이성우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'43'], '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hong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': ['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홍사인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'45'], 'parking': ['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박찬우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'38']}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과목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subject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{'30101': ['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소프트웨어 원리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'3', '30', '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utlim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'30102': ['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컴퓨터구조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'3', '30', '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hong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'], '30201': ['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컴퓨터그래픽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'3', '30', 'lee']}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student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{'2230001': ['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이우주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'30'], '2230002': ['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김사랑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'30'], '2230003': ['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강수아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'30'], '2230004': ['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박홍이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'2230005': ['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'30'], '2230006': ['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서민정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'30'], '2230007': ['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기수림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'30'], '2230008': ['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나민영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'2230009': ['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최사랑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'30'], '2230010': ['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이보배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', '30']}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성적 리스트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stscore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[['2230001', '30101', '86'], ['2230002', '30101', '90'], ['2230003', '30101', '92'], ['2230004', '30101', '80'],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['2230005', '30101', '65'], ['2230006', '30101', '84'], ['2230007', '30101', '75'], ['2230008', '30101', '95'],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['2230009', '30101', '90'], ['2230010', '30101', '50'], ['2230001', '30102', '80'], ['2230002', '30102', '89'],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['2230003', '30102', '95'], ['2230004', '30102', '77'], ['2230005', '30102', '70'], ['2230006', '30102', '85'],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['2230007', '30102', '85'], ['2230008', '30102', '90'], ['2230009', '30102', '88'], ['2230010', '30102', '60'],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['2230001', '30201', '96'], ['2230002', '30201', '91'], ['2230003', '30201', '93'], ['2230006', '30201', '85'],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['2230007', '30201', '85'], ['2230008', '30201', '90'], ['2230009', '30201', '80'], ['2230010', '30201', '80']]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8753" y="2817228"/>
            <a:ext cx="1284629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Score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00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성적처리 관련 사용자 정의 모듈 </a:t>
            </a:r>
            <a:r>
              <a:rPr lang="en-US" altLang="ko-KR" sz="1800" dirty="0" smtClean="0">
                <a:cs typeface="Arial" panose="020B0604020202020204" pitchFamily="34" charset="0"/>
              </a:rPr>
              <a:t>Score.py </a:t>
            </a:r>
            <a:r>
              <a:rPr lang="ko-KR" altLang="en-US" sz="1800" dirty="0" smtClean="0">
                <a:cs typeface="Arial" panose="020B0604020202020204" pitchFamily="34" charset="0"/>
              </a:rPr>
              <a:t>사용 </a:t>
            </a:r>
            <a:r>
              <a:rPr lang="en-US" altLang="ko-KR" sz="1800" dirty="0">
                <a:cs typeface="Arial" panose="020B0604020202020204" pitchFamily="34" charset="0"/>
              </a:rPr>
              <a:t>(Module </a:t>
            </a:r>
            <a:r>
              <a:rPr lang="ko-KR" altLang="en-US" sz="1800" dirty="0">
                <a:cs typeface="Arial" panose="020B0604020202020204" pitchFamily="34" charset="0"/>
              </a:rPr>
              <a:t>구성</a:t>
            </a:r>
            <a:r>
              <a:rPr lang="en-US" altLang="ko-KR" sz="1800" dirty="0" smtClean="0">
                <a:cs typeface="Arial" panose="020B0604020202020204" pitchFamily="34" charset="0"/>
              </a:rPr>
              <a:t>-2)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성적처리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Project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관련 모듈인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Score.py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사용하여 데이터를 검색하는 코드를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완성하시오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제공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딕셔너리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: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학과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교수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profA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과목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(subject),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(student)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제공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리스트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성적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stscore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제공 함수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get_student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stid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get_dept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deptid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get_prof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profid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get_subject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subid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35597" y="2852936"/>
            <a:ext cx="3636403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get_student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stid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in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student.keys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student.get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stid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return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else: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return []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get_dept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deptid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in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dept.keys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dept.get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return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else: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return []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16016" y="2852936"/>
            <a:ext cx="3803355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get_prof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profid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profid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in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prof.keys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prof.get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profid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return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else: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return []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get_subject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subid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subid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in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subject.keys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subject.get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subid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return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else: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return []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8753" y="2817228"/>
            <a:ext cx="1284629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Score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327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성적처리 관련 사용자 정의 모듈 </a:t>
            </a:r>
            <a:r>
              <a:rPr lang="en-US" altLang="ko-KR" sz="1800" dirty="0" smtClean="0">
                <a:cs typeface="Arial" panose="020B0604020202020204" pitchFamily="34" charset="0"/>
              </a:rPr>
              <a:t>Score.py </a:t>
            </a:r>
            <a:r>
              <a:rPr lang="ko-KR" altLang="en-US" sz="1800" dirty="0" smtClean="0">
                <a:cs typeface="Arial" panose="020B0604020202020204" pitchFamily="34" charset="0"/>
              </a:rPr>
              <a:t>사용 </a:t>
            </a:r>
            <a:r>
              <a:rPr lang="en-US" altLang="ko-KR" sz="1800" dirty="0" smtClean="0">
                <a:cs typeface="Arial" panose="020B0604020202020204" pitchFamily="34" charset="0"/>
              </a:rPr>
              <a:t>(1)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027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사용자 정의 모듈인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Score.py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자신의 코드 디렉토리에 위치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메인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sel_task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호출로 메뉴 선택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009650" lvl="2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sel_task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 :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 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2: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현황 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3: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통계 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4: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데이터관리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x: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1000" y="2638020"/>
            <a:ext cx="3636403" cy="4031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########## Main ################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while True:         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작업 선택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100" b="1" dirty="0" err="1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sel_task</a:t>
            </a:r>
            <a:r>
              <a:rPr lang="en-US" altLang="ko-KR" sz="1100" b="1" dirty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()  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작업 번호 선택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== SEARCH: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100" b="1" dirty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selmenu01_find()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elif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== LIST: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print(LIST)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elif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== STATS: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print(STATS)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elif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== DATAMG: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selmenu04_up()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elif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== END:          #(x)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끝내기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break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else: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break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################################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5596" y="2638020"/>
            <a:ext cx="3852428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from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Score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import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작업 선택 종류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SEARCH, LIST, STATS, DATAMG, END = ('1', '2', '3', '4', 'x') 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b="1" dirty="0" err="1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sel_task</a:t>
            </a:r>
            <a:r>
              <a:rPr lang="en-US" altLang="ko-KR" sz="1200" b="1" dirty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():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작업 선택 메뉴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print("_"*50)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print("1: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2: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현황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3: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통계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4: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데이터관리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x: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종료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input("&lt;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작업 선택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&gt; 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len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== 0: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return 'x'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else: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return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18" y="4478161"/>
            <a:ext cx="4296797" cy="228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60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재사용과 모듈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성적처리 관련 사용자 정의 모듈 </a:t>
            </a:r>
            <a:r>
              <a:rPr lang="en-US" altLang="ko-KR" sz="1800" dirty="0" smtClean="0">
                <a:cs typeface="Arial" panose="020B0604020202020204" pitchFamily="34" charset="0"/>
              </a:rPr>
              <a:t>Score.py </a:t>
            </a:r>
            <a:r>
              <a:rPr lang="ko-KR" altLang="en-US" sz="1800" dirty="0" smtClean="0">
                <a:cs typeface="Arial" panose="020B0604020202020204" pitchFamily="34" charset="0"/>
              </a:rPr>
              <a:t>사용 </a:t>
            </a:r>
            <a:r>
              <a:rPr lang="en-US" altLang="ko-KR" sz="1800" dirty="0" smtClean="0">
                <a:cs typeface="Arial" panose="020B0604020202020204" pitchFamily="34" charset="0"/>
              </a:rPr>
              <a:t>(2)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027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사용자 정의 모듈인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Score.py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자신의 코드 디렉토리에 위치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 선택 함수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selmenu01_find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 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학생검색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2: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학과검색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3: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교수검색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4: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과목검색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5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성적검색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복귀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검색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find_student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호출로 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8494" y="4458020"/>
            <a:ext cx="7623946" cy="23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C479D"/>
              </a:buClr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selmenu01_find():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while True: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print("_"*50)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print("1: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학생검색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2: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학과검색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3: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교수검색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4: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과목검색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5: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성적검색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복귀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")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input("&lt;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작업 선택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&gt; ")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len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== 0 or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== '0':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return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len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&gt;= 0 and type(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)) is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== 1: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find_student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()</a:t>
            </a:r>
            <a:endParaRPr lang="en-US" altLang="ko-KR" sz="1200" b="1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else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("!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잘못된 입력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5596" y="2638020"/>
            <a:ext cx="7596844" cy="1727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def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b="1" dirty="0" err="1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find_student</a:t>
            </a:r>
            <a:r>
              <a:rPr lang="en-US" altLang="ko-KR" sz="1200" b="1" dirty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instid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input("&gt;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학번 입력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")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get_student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instid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sname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리스트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언팩킹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dname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get_dept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print("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%s   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성명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%s  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소속학과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%s(%s)" %(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instid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sname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dname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deptid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06907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사용자 정의 모듈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과제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성적처리 관련 사용자 정의 모듈 </a:t>
            </a:r>
            <a:r>
              <a:rPr lang="en-US" altLang="ko-KR" sz="1800" dirty="0" smtClean="0">
                <a:cs typeface="Arial" panose="020B0604020202020204" pitchFamily="34" charset="0"/>
              </a:rPr>
              <a:t>Score.py </a:t>
            </a:r>
            <a:r>
              <a:rPr lang="ko-KR" altLang="en-US" sz="1800" dirty="0" smtClean="0">
                <a:cs typeface="Arial" panose="020B0604020202020204" pitchFamily="34" charset="0"/>
              </a:rPr>
              <a:t>사용 </a:t>
            </a:r>
            <a:r>
              <a:rPr lang="en-US" altLang="ko-KR" sz="1800" dirty="0" smtClean="0">
                <a:cs typeface="Arial" panose="020B0604020202020204" pitchFamily="34" charset="0"/>
              </a:rPr>
              <a:t>(3)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나머지 검색 함수도 완성하여 과제로 제출하시오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완성해야 할 함수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find_dept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(), 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find_prof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(), 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find_subject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(),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find_stscore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35596" y="2348880"/>
            <a:ext cx="7596844" cy="4135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C479D"/>
              </a:buClr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def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solidFill>
                  <a:srgbClr val="3C479D"/>
                </a:solidFill>
                <a:latin typeface="+mn-ea"/>
                <a:cs typeface="Arial" panose="020B0604020202020204" pitchFamily="34" charset="0"/>
              </a:rPr>
              <a:t>selmenu01_find():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while True: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print("_"*50)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print("1: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학생검색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2: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학과검색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3: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교수검색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4: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과목검색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5: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성적검색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복귀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")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input("&lt;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작업 선택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&gt; ")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len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== 0 or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== '0':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return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len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&gt;= 0 and type(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)) is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if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== 1:</a:t>
            </a:r>
          </a:p>
          <a:p>
            <a:pPr>
              <a:buClr>
                <a:srgbClr val="3C479D"/>
              </a:buClr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find_student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()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elif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== 2: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2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find_dept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()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elif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== 3: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2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find_prof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()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elif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== 4: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2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find_subject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()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elif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selno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== 5: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2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find_stscore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()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else: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    return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    print("!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잘못된 입력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!")</a:t>
            </a:r>
            <a:endParaRPr lang="en-US" altLang="ko-KR" sz="11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74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700" b="1" dirty="0">
              <a:solidFill>
                <a:srgbClr val="3C479D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그래픽 사용자 인터페이스로 프로그램이 동작되도록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</a:t>
            </a:r>
            <a:r>
              <a:rPr lang="ko-KR" altLang="en-US" sz="1600" dirty="0"/>
              <a:t>표준 모듈을 사용하고 기본 윈도우를 생성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9" y="1947502"/>
            <a:ext cx="3725214" cy="15716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293097"/>
            <a:ext cx="7391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74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오늘 날짜를 표시하기 위한 레이블을 만들어 윈도우에 배치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D-Day</a:t>
            </a:r>
            <a:r>
              <a:rPr lang="ko-KR" altLang="en-US" sz="1600" dirty="0"/>
              <a:t>를 입력하는 엔트리를 윈도우에 추가 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95786"/>
            <a:ext cx="735330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349" y="2919661"/>
            <a:ext cx="7440063" cy="12479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51" y="4681867"/>
            <a:ext cx="7372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9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버튼 클릭 이벤트에 대한 처리는 </a:t>
            </a:r>
            <a:r>
              <a:rPr lang="en-US" altLang="ko-KR" sz="1600" dirty="0" err="1"/>
              <a:t>f_click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모듈에 해당 기능을 만든 후에 함수 동작을 수정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결과를 표시할 레이블을 추가하고 이벤트 처리를 대기하는 문장을 추가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08921"/>
            <a:ext cx="7315200" cy="628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123" y="3429001"/>
            <a:ext cx="7334250" cy="1133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48" y="4890494"/>
            <a:ext cx="7353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모듈 생성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156"/>
          <a:stretch/>
        </p:blipFill>
        <p:spPr>
          <a:xfrm>
            <a:off x="1403649" y="2308121"/>
            <a:ext cx="7056784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7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모듈 생성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304"/>
          <a:stretch/>
        </p:blipFill>
        <p:spPr>
          <a:xfrm>
            <a:off x="1331640" y="2276873"/>
            <a:ext cx="7128792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3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7"/>
            </a:pPr>
            <a:r>
              <a:rPr lang="ko-KR" altLang="en-US" sz="1600" dirty="0"/>
              <a:t>메인 프로그램 수정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404"/>
          <a:stretch/>
        </p:blipFill>
        <p:spPr>
          <a:xfrm>
            <a:off x="1403649" y="2328191"/>
            <a:ext cx="705678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1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7"/>
            </a:pPr>
            <a:r>
              <a:rPr lang="ko-KR" altLang="en-US" sz="1600" dirty="0"/>
              <a:t>메인 프로그램 수정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1484785"/>
            <a:ext cx="7410450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924"/>
          <a:stretch/>
        </p:blipFill>
        <p:spPr>
          <a:xfrm>
            <a:off x="1331641" y="2323566"/>
            <a:ext cx="7128792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07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mypainter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다음과 같이 작성하고 ‘</a:t>
            </a:r>
            <a:r>
              <a:rPr lang="en-US" altLang="ko-KR" sz="1600" dirty="0"/>
              <a:t>mypainter.py’</a:t>
            </a:r>
            <a:r>
              <a:rPr lang="ko-KR" altLang="en-US" sz="1600" dirty="0"/>
              <a:t>로 저장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9644"/>
            <a:ext cx="6209640" cy="27990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62" y="5093597"/>
            <a:ext cx="74104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재사용</a:t>
            </a:r>
            <a:r>
              <a:rPr lang="en-US" altLang="ko-KR" sz="2000" dirty="0" smtClean="0"/>
              <a:t>(reuse)]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dirty="0" smtClean="0"/>
              <a:t>재사용은 다른 </a:t>
            </a:r>
            <a:r>
              <a:rPr lang="ko-KR" altLang="en-US" sz="1800" dirty="0"/>
              <a:t>사람이 이미 만들어 놓은 </a:t>
            </a:r>
            <a:r>
              <a:rPr lang="ko-KR" altLang="en-US" sz="1800" dirty="0" smtClean="0"/>
              <a:t>코드를 </a:t>
            </a:r>
            <a:r>
              <a:rPr lang="ko-KR" altLang="en-US" sz="1800" dirty="0"/>
              <a:t>가져와 </a:t>
            </a:r>
            <a:r>
              <a:rPr lang="ko-KR" altLang="en-US" sz="1800" dirty="0" smtClean="0"/>
              <a:t>사용하는 방법이다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dirty="0" smtClean="0"/>
              <a:t>새로 만들지 않고 기존 코드를 활용하기에 효율이 좋다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28" y="2636913"/>
            <a:ext cx="6228184" cy="27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mypainter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다음과 같이 작성하고 ‘</a:t>
            </a:r>
            <a:r>
              <a:rPr lang="en-US" altLang="ko-KR" sz="1600" dirty="0"/>
              <a:t>mypainter.py’</a:t>
            </a:r>
            <a:r>
              <a:rPr lang="ko-KR" altLang="en-US" sz="1600" dirty="0"/>
              <a:t>로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908"/>
          <a:stretch/>
        </p:blipFill>
        <p:spPr>
          <a:xfrm>
            <a:off x="1418695" y="2328307"/>
            <a:ext cx="7056784" cy="1533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3577"/>
          <a:stretch/>
        </p:blipFill>
        <p:spPr>
          <a:xfrm>
            <a:off x="1423373" y="4158943"/>
            <a:ext cx="706271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7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247"/>
          <a:stretch/>
        </p:blipFill>
        <p:spPr>
          <a:xfrm>
            <a:off x="1384908" y="2354942"/>
            <a:ext cx="700351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7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012" b="25276"/>
          <a:stretch/>
        </p:blipFill>
        <p:spPr>
          <a:xfrm>
            <a:off x="1403648" y="2437102"/>
            <a:ext cx="6984776" cy="36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99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사용자 정의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2000" dirty="0"/>
              <a:t>사용자 정의 모듈의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메인 프로그램을 다음과 같이 작성하고 실행</a:t>
            </a:r>
            <a:endParaRPr lang="en-US" altLang="ko-KR" sz="16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  <a:p>
            <a:pPr lvl="2"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74288" r="5012"/>
          <a:stretch/>
        </p:blipFill>
        <p:spPr>
          <a:xfrm>
            <a:off x="1403648" y="2409491"/>
            <a:ext cx="6984776" cy="12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91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재사용의 필요성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개발 시간이나 비용을 절감하기 위해 기존의 시스템에서 검증된 기능을 재구성하여 또 다른 시스템을 구축하는 작업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5"/>
            <a:ext cx="587261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4887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모듈의 개념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프로그램을 만들 때 자주 사용하는 코드를 별도의 파일로 만들어서 필요할 때마다 재사용할 수 있게 함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92897"/>
            <a:ext cx="614934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모듈의 개념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모듈의 장점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자주 사용되는 기능을 </a:t>
            </a:r>
            <a:r>
              <a:rPr lang="ko-KR" altLang="en-US" sz="1600" b="1" dirty="0"/>
              <a:t>재사용</a:t>
            </a:r>
            <a:r>
              <a:rPr lang="ko-KR" altLang="en-US" sz="1600" dirty="0"/>
              <a:t>할 수 있어서 프로그램 개발이 효율적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/>
              <a:t>기능의 분리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복잡성의 감소</a:t>
            </a:r>
            <a:r>
              <a:rPr lang="ko-KR" altLang="en-US" sz="1600" dirty="0"/>
              <a:t>로 프로그램의 유지보수가 용이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필요한 부분만 불러 사용할 수 있어서 메모리 사용을 절약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오류가 발생하는 경우 파급 효과를 최소화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1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재사용과 모듈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모듈의 개념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3C479D"/>
                </a:solidFill>
              </a:rPr>
              <a:t>함수와 모듈의 구분</a:t>
            </a:r>
            <a:endParaRPr lang="en-US" altLang="ko-KR" sz="1800" b="1" dirty="0">
              <a:solidFill>
                <a:srgbClr val="3C479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8" y="1958653"/>
            <a:ext cx="6142878" cy="2012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8" y="3971082"/>
            <a:ext cx="6646934" cy="16751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2"/>
          <a:stretch/>
        </p:blipFill>
        <p:spPr>
          <a:xfrm>
            <a:off x="6917713" y="1683995"/>
            <a:ext cx="2160240" cy="2055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4"/>
          <a:stretch/>
        </p:blipFill>
        <p:spPr>
          <a:xfrm>
            <a:off x="6998581" y="3861049"/>
            <a:ext cx="2113886" cy="20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4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표준 모듈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4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11602</TotalTime>
  <Words>2182</Words>
  <Application>Microsoft Office PowerPoint</Application>
  <PresentationFormat>화면 슬라이드 쇼(4:3)</PresentationFormat>
  <Paragraphs>436</Paragraphs>
  <Slides>44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12. 모듈</vt:lpstr>
      <vt:lpstr>PowerPoint 프레젠테이션</vt:lpstr>
      <vt:lpstr>PowerPoint 프레젠테이션</vt:lpstr>
      <vt:lpstr>01. 재사용과 모듈</vt:lpstr>
      <vt:lpstr>01. 재사용과 모듈</vt:lpstr>
      <vt:lpstr>01. 재사용과 모듈</vt:lpstr>
      <vt:lpstr>01. 재사용과 모듈</vt:lpstr>
      <vt:lpstr>01. 재사용과 모듈</vt:lpstr>
      <vt:lpstr>PowerPoint 프레젠테이션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02. 표준 모듈</vt:lpstr>
      <vt:lpstr>PowerPoint 프레젠테이션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03. 사용자 정의 모듈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1169</cp:revision>
  <dcterms:created xsi:type="dcterms:W3CDTF">2012-07-11T10:23:22Z</dcterms:created>
  <dcterms:modified xsi:type="dcterms:W3CDTF">2023-05-29T04:54:24Z</dcterms:modified>
</cp:coreProperties>
</file>